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16df74936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16df74936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Fairness Disparity: This metric measures the difference in classification accuracy between different demographic groups. It is calculated as the absolute difference in accuracy between the group with the highest accuracy and the group with the lowest accuracy. A lower fairness disparity indicates that the model is performing equally well for all demographic groups.</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Intersectional Accuracy: This metric measures the accuracy of the model for different intersections of demographic groups. It is calculated as the ratio of the number of correctly classified instances for a specific intersection to the total number of instances in that intersection.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Calibration Error: This metric measures the difference between the predicted probability and the actual probability of a text being biased. It is calculated as the mean absolute difference between the predicted probability and the actual probability for all instances.</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Bias Amplification Factor: This metric measures the extent to which the model amplifies or suppresses bias in the text. It is calculated as the ratio of the predicted probability of a text being biased to the actual probability of the text being biased.</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16df74936_0_2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16df74936_0_2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16df74936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16df74936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0f7b1081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0f7b1081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0f7b108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0f7b108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rebuchet MS"/>
              <a:ea typeface="Trebuchet MS"/>
              <a:cs typeface="Trebuchet MS"/>
              <a:sym typeface="Trebuchet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1643a100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1643a100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rtl="0" algn="just">
              <a:lnSpc>
                <a:spcPct val="150000"/>
              </a:lnSpc>
              <a:spcBef>
                <a:spcPts val="0"/>
              </a:spcBef>
              <a:spcAft>
                <a:spcPts val="0"/>
              </a:spcAft>
              <a:buClr>
                <a:srgbClr val="595959"/>
              </a:buClr>
              <a:buSzPts val="1250"/>
              <a:buFont typeface="Trebuchet MS"/>
              <a:buChar char="●"/>
            </a:pPr>
            <a:r>
              <a:rPr lang="en" sz="1250">
                <a:solidFill>
                  <a:srgbClr val="595959"/>
                </a:solidFill>
                <a:latin typeface="Trebuchet MS"/>
                <a:ea typeface="Trebuchet MS"/>
                <a:cs typeface="Trebuchet MS"/>
                <a:sym typeface="Trebuchet MS"/>
              </a:rPr>
              <a:t>The research implications would be to uncover biases in data sets and language models, which would assist in advancing the development of more fair and inclusive algorithms. </a:t>
            </a:r>
            <a:endParaRPr sz="1250">
              <a:solidFill>
                <a:srgbClr val="595959"/>
              </a:solidFill>
              <a:latin typeface="Trebuchet MS"/>
              <a:ea typeface="Trebuchet MS"/>
              <a:cs typeface="Trebuchet MS"/>
              <a:sym typeface="Trebuchet MS"/>
            </a:endParaRPr>
          </a:p>
          <a:p>
            <a:pPr indent="-307975" lvl="0" marL="457200" rtl="0" algn="just">
              <a:lnSpc>
                <a:spcPct val="150000"/>
              </a:lnSpc>
              <a:spcBef>
                <a:spcPts val="0"/>
              </a:spcBef>
              <a:spcAft>
                <a:spcPts val="0"/>
              </a:spcAft>
              <a:buClr>
                <a:srgbClr val="595959"/>
              </a:buClr>
              <a:buSzPts val="1250"/>
              <a:buFont typeface="Trebuchet MS"/>
              <a:buChar char="●"/>
            </a:pPr>
            <a:r>
              <a:rPr lang="en" sz="1250">
                <a:solidFill>
                  <a:srgbClr val="595959"/>
                </a:solidFill>
                <a:latin typeface="Trebuchet MS"/>
                <a:ea typeface="Trebuchet MS"/>
                <a:cs typeface="Trebuchet MS"/>
                <a:sym typeface="Trebuchet MS"/>
              </a:rPr>
              <a:t>It also contributes to the broader fields of ethical AI and facilitates the examination of the social and ethical implications of language and technology.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0f7b1081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0f7b1081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Trebuchet MS"/>
              <a:buChar char="●"/>
            </a:pPr>
            <a:r>
              <a:rPr lang="en" sz="1300">
                <a:solidFill>
                  <a:srgbClr val="595959"/>
                </a:solidFill>
                <a:latin typeface="Trebuchet MS"/>
                <a:ea typeface="Trebuchet MS"/>
                <a:cs typeface="Trebuchet MS"/>
                <a:sym typeface="Trebuchet MS"/>
              </a:rPr>
              <a:t>The authors tried combining BERT with Bayesian Network to improve accuracy thereby creating a two-level classification system to improve the performance and how such a system can be helpful.</a:t>
            </a:r>
            <a:endParaRPr sz="1300">
              <a:solidFill>
                <a:srgbClr val="595959"/>
              </a:solidFill>
              <a:latin typeface="Trebuchet MS"/>
              <a:ea typeface="Trebuchet MS"/>
              <a:cs typeface="Trebuchet MS"/>
              <a:sym typeface="Trebuchet MS"/>
            </a:endParaRPr>
          </a:p>
          <a:p>
            <a:pPr indent="-311150" lvl="0" marL="457200" rtl="0" algn="l">
              <a:lnSpc>
                <a:spcPct val="115000"/>
              </a:lnSpc>
              <a:spcBef>
                <a:spcPts val="1000"/>
              </a:spcBef>
              <a:spcAft>
                <a:spcPts val="0"/>
              </a:spcAft>
              <a:buClr>
                <a:srgbClr val="595959"/>
              </a:buClr>
              <a:buSzPts val="1300"/>
              <a:buFont typeface="Trebuchet MS"/>
              <a:buChar char="●"/>
            </a:pPr>
            <a:r>
              <a:rPr lang="en" sz="1300">
                <a:solidFill>
                  <a:srgbClr val="595959"/>
                </a:solidFill>
                <a:latin typeface="Trebuchet MS"/>
                <a:ea typeface="Trebuchet MS"/>
                <a:cs typeface="Trebuchet MS"/>
                <a:sym typeface="Trebuchet MS"/>
              </a:rPr>
              <a:t>This paper has a detailed description of different versions of BERT such as ROBERTa, ALBERT, etc. to understand which pre-trained model can be used to improve the overall accuracy.</a:t>
            </a:r>
            <a:endParaRPr sz="1300">
              <a:solidFill>
                <a:srgbClr val="595959"/>
              </a:solidFill>
              <a:latin typeface="Trebuchet MS"/>
              <a:ea typeface="Trebuchet MS"/>
              <a:cs typeface="Trebuchet MS"/>
              <a:sym typeface="Trebuchet MS"/>
            </a:endParaRPr>
          </a:p>
          <a:p>
            <a:pPr indent="-311150" lvl="0" marL="457200" rtl="0" algn="l">
              <a:lnSpc>
                <a:spcPct val="115000"/>
              </a:lnSpc>
              <a:spcBef>
                <a:spcPts val="1000"/>
              </a:spcBef>
              <a:spcAft>
                <a:spcPts val="0"/>
              </a:spcAft>
              <a:buClr>
                <a:srgbClr val="595959"/>
              </a:buClr>
              <a:buSzPts val="1300"/>
              <a:buFont typeface="Trebuchet MS"/>
              <a:buChar char="●"/>
            </a:pPr>
            <a:r>
              <a:rPr lang="en" sz="1300">
                <a:solidFill>
                  <a:srgbClr val="595959"/>
                </a:solidFill>
                <a:latin typeface="Trebuchet MS"/>
                <a:ea typeface="Trebuchet MS"/>
                <a:cs typeface="Trebuchet MS"/>
                <a:sym typeface="Trebuchet MS"/>
              </a:rPr>
              <a:t>This paper helped provides different fine-tuning techniques and different parameters used to achieve it and also made it easier to comprehend how certain metrics can be used to determine the model's performance.</a:t>
            </a:r>
            <a:endParaRPr sz="1300">
              <a:solidFill>
                <a:srgbClr val="595959"/>
              </a:solidFill>
              <a:latin typeface="Trebuchet MS"/>
              <a:ea typeface="Trebuchet MS"/>
              <a:cs typeface="Trebuchet MS"/>
              <a:sym typeface="Trebuchet MS"/>
            </a:endParaRPr>
          </a:p>
          <a:p>
            <a:pPr indent="-311150" lvl="0" marL="457200" rtl="0" algn="l">
              <a:lnSpc>
                <a:spcPct val="115000"/>
              </a:lnSpc>
              <a:spcBef>
                <a:spcPts val="1000"/>
              </a:spcBef>
              <a:spcAft>
                <a:spcPts val="0"/>
              </a:spcAft>
              <a:buClr>
                <a:srgbClr val="595959"/>
              </a:buClr>
              <a:buSzPts val="1300"/>
              <a:buFont typeface="Trebuchet MS"/>
              <a:buChar char="●"/>
            </a:pPr>
            <a:r>
              <a:rPr lang="en" sz="1300">
                <a:solidFill>
                  <a:srgbClr val="595959"/>
                </a:solidFill>
                <a:latin typeface="Trebuchet MS"/>
                <a:ea typeface="Trebuchet MS"/>
                <a:cs typeface="Trebuchet MS"/>
                <a:sym typeface="Trebuchet MS"/>
              </a:rPr>
              <a:t>The paper suggests an LSTM-based model for text classification that extracts semantic information from text using word embeddings.</a:t>
            </a:r>
            <a:endParaRPr sz="1300">
              <a:solidFill>
                <a:srgbClr val="595959"/>
              </a:solidFill>
              <a:latin typeface="Trebuchet MS"/>
              <a:ea typeface="Trebuchet MS"/>
              <a:cs typeface="Trebuchet MS"/>
              <a:sym typeface="Trebuchet MS"/>
            </a:endParaRPr>
          </a:p>
          <a:p>
            <a:pPr indent="-311150" lvl="0" marL="457200" rtl="0" algn="l">
              <a:lnSpc>
                <a:spcPct val="115000"/>
              </a:lnSpc>
              <a:spcBef>
                <a:spcPts val="1000"/>
              </a:spcBef>
              <a:spcAft>
                <a:spcPts val="1000"/>
              </a:spcAft>
              <a:buClr>
                <a:srgbClr val="595959"/>
              </a:buClr>
              <a:buSzPts val="1300"/>
              <a:buFont typeface="Trebuchet MS"/>
              <a:buChar char="●"/>
            </a:pPr>
            <a:r>
              <a:rPr lang="en" sz="1300">
                <a:solidFill>
                  <a:srgbClr val="595959"/>
                </a:solidFill>
                <a:latin typeface="Trebuchet MS"/>
                <a:ea typeface="Trebuchet MS"/>
                <a:cs typeface="Trebuchet MS"/>
                <a:sym typeface="Trebuchet MS"/>
              </a:rPr>
              <a:t>This paper proposes an improved BiLSTM-CNN model for sentiment classification in NLP.</a:t>
            </a:r>
            <a:endParaRPr sz="1300">
              <a:solidFill>
                <a:srgbClr val="595959"/>
              </a:solidFill>
              <a:latin typeface="Trebuchet MS"/>
              <a:ea typeface="Trebuchet MS"/>
              <a:cs typeface="Trebuchet MS"/>
              <a:sym typeface="Trebuchet M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15749ebd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15749ebd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300">
              <a:latin typeface="Trebuchet MS"/>
              <a:ea typeface="Trebuchet MS"/>
              <a:cs typeface="Trebuchet MS"/>
              <a:sym typeface="Trebuchet M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0f7b108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0f7b108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16df749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16df749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Font typeface="Trebuchet MS"/>
              <a:buChar char="●"/>
            </a:pPr>
            <a:r>
              <a:rPr lang="en" sz="1300">
                <a:latin typeface="Trebuchet MS"/>
                <a:ea typeface="Trebuchet MS"/>
                <a:cs typeface="Trebuchet MS"/>
                <a:sym typeface="Trebuchet MS"/>
              </a:rPr>
              <a:t>The BERT Model is already pre-trained and can be further fine-tuned on a large dataset that includes instances of biasedness and unbiasedness. The bidirectional encoding captures the context of the text from both the left and right sides of a given token. </a:t>
            </a:r>
            <a:endParaRPr sz="1300">
              <a:latin typeface="Trebuchet MS"/>
              <a:ea typeface="Trebuchet MS"/>
              <a:cs typeface="Trebuchet MS"/>
              <a:sym typeface="Trebuchet MS"/>
            </a:endParaRPr>
          </a:p>
          <a:p>
            <a:pPr indent="-311150" lvl="0" marL="457200" rtl="0" algn="just">
              <a:lnSpc>
                <a:spcPct val="115000"/>
              </a:lnSpc>
              <a:spcBef>
                <a:spcPts val="1000"/>
              </a:spcBef>
              <a:spcAft>
                <a:spcPts val="0"/>
              </a:spcAft>
              <a:buSzPts val="1300"/>
              <a:buFont typeface="Trebuchet MS"/>
              <a:buChar char="●"/>
            </a:pPr>
            <a:r>
              <a:rPr lang="en" sz="1300">
                <a:latin typeface="Trebuchet MS"/>
                <a:ea typeface="Trebuchet MS"/>
                <a:cs typeface="Trebuchet MS"/>
                <a:sym typeface="Trebuchet MS"/>
              </a:rPr>
              <a:t>In LSTM, the model is trained with biased and unbiased labeled instances. Here, it identifies biases by understanding the relationship between the words of the given text. </a:t>
            </a:r>
            <a:endParaRPr sz="1300">
              <a:latin typeface="Trebuchet MS"/>
              <a:ea typeface="Trebuchet MS"/>
              <a:cs typeface="Trebuchet MS"/>
              <a:sym typeface="Trebuchet MS"/>
            </a:endParaRPr>
          </a:p>
          <a:p>
            <a:pPr indent="-311150" lvl="0" marL="457200" rtl="0" algn="just">
              <a:lnSpc>
                <a:spcPct val="115000"/>
              </a:lnSpc>
              <a:spcBef>
                <a:spcPts val="1000"/>
              </a:spcBef>
              <a:spcAft>
                <a:spcPts val="1000"/>
              </a:spcAft>
              <a:buSzPts val="1300"/>
              <a:buFont typeface="Trebuchet MS"/>
              <a:buChar char="●"/>
            </a:pPr>
            <a:r>
              <a:rPr lang="en" sz="1300">
                <a:latin typeface="Trebuchet MS"/>
                <a:ea typeface="Trebuchet MS"/>
                <a:cs typeface="Trebuchet MS"/>
                <a:sym typeface="Trebuchet MS"/>
              </a:rPr>
              <a:t>In conclusion, both of these models are for bias detection, but it is highly dependent on the size, length of the dataset, and time spent training these models. There should not be much significant difference between the performance of these two models.</a:t>
            </a:r>
            <a:endParaRPr sz="1300">
              <a:latin typeface="Trebuchet MS"/>
              <a:ea typeface="Trebuchet MS"/>
              <a:cs typeface="Trebuchet MS"/>
              <a:sym typeface="Trebuchet M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15749eb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15749eb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rebuchet MS"/>
                <a:ea typeface="Trebuchet MS"/>
                <a:cs typeface="Trebuchet MS"/>
                <a:sym typeface="Trebuchet MS"/>
              </a:rPr>
              <a:t>We performed Exploratory Data Analysis on the training dataset by performing univariate, bivariate, and trivariate analysis and observed many trends. </a:t>
            </a:r>
            <a:endParaRPr>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rebuchet MS"/>
                <a:ea typeface="Trebuchet MS"/>
                <a:cs typeface="Trebuchet MS"/>
                <a:sym typeface="Trebuchet MS"/>
              </a:rPr>
              <a:t>We then </a:t>
            </a:r>
            <a:r>
              <a:rPr lang="en">
                <a:solidFill>
                  <a:schemeClr val="dk1"/>
                </a:solidFill>
                <a:latin typeface="Trebuchet MS"/>
                <a:ea typeface="Trebuchet MS"/>
                <a:cs typeface="Trebuchet MS"/>
                <a:sym typeface="Trebuchet MS"/>
              </a:rPr>
              <a:t>pre-processed</a:t>
            </a:r>
            <a:r>
              <a:rPr lang="en">
                <a:solidFill>
                  <a:schemeClr val="dk1"/>
                </a:solidFill>
                <a:latin typeface="Trebuchet MS"/>
                <a:ea typeface="Trebuchet MS"/>
                <a:cs typeface="Trebuchet MS"/>
                <a:sym typeface="Trebuchet MS"/>
              </a:rPr>
              <a:t> the comments by using lemmatization to remove the stop words. Furthermore, we did an n-gram analysis to understand the context of the sentence.</a:t>
            </a:r>
            <a:endParaRPr>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rebuchet MS"/>
                <a:ea typeface="Trebuchet MS"/>
                <a:cs typeface="Trebuchet MS"/>
                <a:sym typeface="Trebuchet MS"/>
              </a:rPr>
              <a:t>Lexical Diversity: The ratio of unique words to the total number of words (after tokenization).</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595959"/>
              </a:solidFill>
              <a:latin typeface="Trebuchet MS"/>
              <a:ea typeface="Trebuchet MS"/>
              <a:cs typeface="Trebuchet MS"/>
              <a:sym typeface="Trebuchet M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149850" y="127200"/>
            <a:ext cx="8844300" cy="488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149850" y="127200"/>
            <a:ext cx="8844300" cy="488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lgn="ctr">
              <a:spcBef>
                <a:spcPts val="0"/>
              </a:spcBef>
              <a:spcAft>
                <a:spcPts val="0"/>
              </a:spcAft>
              <a:buClr>
                <a:schemeClr val="dk1"/>
              </a:buClr>
              <a:buSzPts val="2800"/>
              <a:buFont typeface="Trebuchet MS"/>
              <a:buNone/>
              <a:defRPr b="1" sz="2800">
                <a:solidFill>
                  <a:schemeClr val="dk1"/>
                </a:solidFill>
                <a:latin typeface="Trebuchet MS"/>
                <a:ea typeface="Trebuchet MS"/>
                <a:cs typeface="Trebuchet MS"/>
                <a:sym typeface="Trebuchet MS"/>
              </a:defRPr>
            </a:lvl1pPr>
            <a:lvl2pPr lvl="1">
              <a:spcBef>
                <a:spcPts val="0"/>
              </a:spcBef>
              <a:spcAft>
                <a:spcPts val="0"/>
              </a:spcAft>
              <a:buClr>
                <a:schemeClr val="dk1"/>
              </a:buClr>
              <a:buSzPts val="2800"/>
              <a:buNone/>
              <a:defRPr b="1" sz="2800">
                <a:solidFill>
                  <a:schemeClr val="dk1"/>
                </a:solidFill>
              </a:defRPr>
            </a:lvl2pPr>
            <a:lvl3pPr lvl="2">
              <a:spcBef>
                <a:spcPts val="0"/>
              </a:spcBef>
              <a:spcAft>
                <a:spcPts val="0"/>
              </a:spcAft>
              <a:buClr>
                <a:schemeClr val="dk1"/>
              </a:buClr>
              <a:buSzPts val="2800"/>
              <a:buNone/>
              <a:defRPr b="1" sz="2800">
                <a:solidFill>
                  <a:schemeClr val="dk1"/>
                </a:solidFill>
              </a:defRPr>
            </a:lvl3pPr>
            <a:lvl4pPr lvl="3">
              <a:spcBef>
                <a:spcPts val="0"/>
              </a:spcBef>
              <a:spcAft>
                <a:spcPts val="0"/>
              </a:spcAft>
              <a:buClr>
                <a:schemeClr val="dk1"/>
              </a:buClr>
              <a:buSzPts val="2800"/>
              <a:buNone/>
              <a:defRPr b="1" sz="2800">
                <a:solidFill>
                  <a:schemeClr val="dk1"/>
                </a:solidFill>
              </a:defRPr>
            </a:lvl4pPr>
            <a:lvl5pPr lvl="4">
              <a:spcBef>
                <a:spcPts val="0"/>
              </a:spcBef>
              <a:spcAft>
                <a:spcPts val="0"/>
              </a:spcAft>
              <a:buClr>
                <a:schemeClr val="dk1"/>
              </a:buClr>
              <a:buSzPts val="2800"/>
              <a:buNone/>
              <a:defRPr b="1" sz="2800">
                <a:solidFill>
                  <a:schemeClr val="dk1"/>
                </a:solidFill>
              </a:defRPr>
            </a:lvl5pPr>
            <a:lvl6pPr lvl="5">
              <a:spcBef>
                <a:spcPts val="0"/>
              </a:spcBef>
              <a:spcAft>
                <a:spcPts val="0"/>
              </a:spcAft>
              <a:buClr>
                <a:schemeClr val="dk1"/>
              </a:buClr>
              <a:buSzPts val="2800"/>
              <a:buNone/>
              <a:defRPr b="1" sz="2800">
                <a:solidFill>
                  <a:schemeClr val="dk1"/>
                </a:solidFill>
              </a:defRPr>
            </a:lvl6pPr>
            <a:lvl7pPr lvl="6">
              <a:spcBef>
                <a:spcPts val="0"/>
              </a:spcBef>
              <a:spcAft>
                <a:spcPts val="0"/>
              </a:spcAft>
              <a:buClr>
                <a:schemeClr val="dk1"/>
              </a:buClr>
              <a:buSzPts val="2800"/>
              <a:buNone/>
              <a:defRPr b="1" sz="2800">
                <a:solidFill>
                  <a:schemeClr val="dk1"/>
                </a:solidFill>
              </a:defRPr>
            </a:lvl7pPr>
            <a:lvl8pPr lvl="7">
              <a:spcBef>
                <a:spcPts val="0"/>
              </a:spcBef>
              <a:spcAft>
                <a:spcPts val="0"/>
              </a:spcAft>
              <a:buClr>
                <a:schemeClr val="dk1"/>
              </a:buClr>
              <a:buSzPts val="2800"/>
              <a:buNone/>
              <a:defRPr b="1" sz="2800">
                <a:solidFill>
                  <a:schemeClr val="dk1"/>
                </a:solidFill>
              </a:defRPr>
            </a:lvl8pPr>
            <a:lvl9pPr lvl="8">
              <a:spcBef>
                <a:spcPts val="0"/>
              </a:spcBef>
              <a:spcAft>
                <a:spcPts val="0"/>
              </a:spcAft>
              <a:buClr>
                <a:schemeClr val="dk1"/>
              </a:buClr>
              <a:buSzPts val="2800"/>
              <a:buNone/>
              <a:defRPr b="1"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1pPr>
            <a:lvl2pPr indent="-317500" lvl="1" marL="914400">
              <a:lnSpc>
                <a:spcPct val="115000"/>
              </a:lnSpc>
              <a:spcBef>
                <a:spcPts val="0"/>
              </a:spcBef>
              <a:spcAft>
                <a:spcPts val="0"/>
              </a:spcAft>
              <a:buClr>
                <a:schemeClr val="dk2"/>
              </a:buClr>
              <a:buSzPts val="1400"/>
              <a:buFont typeface="Trebuchet MS"/>
              <a:buChar char="○"/>
              <a:defRPr>
                <a:solidFill>
                  <a:schemeClr val="dk2"/>
                </a:solidFill>
                <a:latin typeface="Trebuchet MS"/>
                <a:ea typeface="Trebuchet MS"/>
                <a:cs typeface="Trebuchet MS"/>
                <a:sym typeface="Trebuchet MS"/>
              </a:defRPr>
            </a:lvl2pPr>
            <a:lvl3pPr indent="-317500" lvl="2" marL="1371600">
              <a:lnSpc>
                <a:spcPct val="115000"/>
              </a:lnSpc>
              <a:spcBef>
                <a:spcPts val="0"/>
              </a:spcBef>
              <a:spcAft>
                <a:spcPts val="0"/>
              </a:spcAft>
              <a:buClr>
                <a:schemeClr val="dk2"/>
              </a:buClr>
              <a:buSzPts val="1400"/>
              <a:buFont typeface="Trebuchet MS"/>
              <a:buChar char="■"/>
              <a:defRPr>
                <a:solidFill>
                  <a:schemeClr val="dk2"/>
                </a:solidFill>
                <a:latin typeface="Trebuchet MS"/>
                <a:ea typeface="Trebuchet MS"/>
                <a:cs typeface="Trebuchet MS"/>
                <a:sym typeface="Trebuchet MS"/>
              </a:defRPr>
            </a:lvl3pPr>
            <a:lvl4pPr indent="-317500" lvl="3" marL="1828800">
              <a:lnSpc>
                <a:spcPct val="115000"/>
              </a:lnSpc>
              <a:spcBef>
                <a:spcPts val="0"/>
              </a:spcBef>
              <a:spcAft>
                <a:spcPts val="0"/>
              </a:spcAft>
              <a:buClr>
                <a:schemeClr val="dk2"/>
              </a:buClr>
              <a:buSzPts val="1400"/>
              <a:buFont typeface="Trebuchet MS"/>
              <a:buChar char="●"/>
              <a:defRPr>
                <a:solidFill>
                  <a:schemeClr val="dk2"/>
                </a:solidFill>
                <a:latin typeface="Trebuchet MS"/>
                <a:ea typeface="Trebuchet MS"/>
                <a:cs typeface="Trebuchet MS"/>
                <a:sym typeface="Trebuchet MS"/>
              </a:defRPr>
            </a:lvl4pPr>
            <a:lvl5pPr indent="-317500" lvl="4" marL="2286000">
              <a:lnSpc>
                <a:spcPct val="115000"/>
              </a:lnSpc>
              <a:spcBef>
                <a:spcPts val="0"/>
              </a:spcBef>
              <a:spcAft>
                <a:spcPts val="0"/>
              </a:spcAft>
              <a:buClr>
                <a:schemeClr val="dk2"/>
              </a:buClr>
              <a:buSzPts val="1400"/>
              <a:buFont typeface="Trebuchet MS"/>
              <a:buChar char="○"/>
              <a:defRPr>
                <a:solidFill>
                  <a:schemeClr val="dk2"/>
                </a:solidFill>
                <a:latin typeface="Trebuchet MS"/>
                <a:ea typeface="Trebuchet MS"/>
                <a:cs typeface="Trebuchet MS"/>
                <a:sym typeface="Trebuchet MS"/>
              </a:defRPr>
            </a:lvl5pPr>
            <a:lvl6pPr indent="-317500" lvl="5" marL="2743200">
              <a:lnSpc>
                <a:spcPct val="115000"/>
              </a:lnSpc>
              <a:spcBef>
                <a:spcPts val="0"/>
              </a:spcBef>
              <a:spcAft>
                <a:spcPts val="0"/>
              </a:spcAft>
              <a:buClr>
                <a:schemeClr val="dk2"/>
              </a:buClr>
              <a:buSzPts val="1400"/>
              <a:buFont typeface="Trebuchet MS"/>
              <a:buChar char="■"/>
              <a:defRPr>
                <a:solidFill>
                  <a:schemeClr val="dk2"/>
                </a:solidFill>
                <a:latin typeface="Trebuchet MS"/>
                <a:ea typeface="Trebuchet MS"/>
                <a:cs typeface="Trebuchet MS"/>
                <a:sym typeface="Trebuchet MS"/>
              </a:defRPr>
            </a:lvl6pPr>
            <a:lvl7pPr indent="-317500" lvl="6" marL="3200400">
              <a:lnSpc>
                <a:spcPct val="115000"/>
              </a:lnSpc>
              <a:spcBef>
                <a:spcPts val="0"/>
              </a:spcBef>
              <a:spcAft>
                <a:spcPts val="0"/>
              </a:spcAft>
              <a:buClr>
                <a:schemeClr val="dk2"/>
              </a:buClr>
              <a:buSzPts val="1400"/>
              <a:buFont typeface="Trebuchet MS"/>
              <a:buChar char="●"/>
              <a:defRPr>
                <a:solidFill>
                  <a:schemeClr val="dk2"/>
                </a:solidFill>
                <a:latin typeface="Trebuchet MS"/>
                <a:ea typeface="Trebuchet MS"/>
                <a:cs typeface="Trebuchet MS"/>
                <a:sym typeface="Trebuchet MS"/>
              </a:defRPr>
            </a:lvl7pPr>
            <a:lvl8pPr indent="-317500" lvl="7" marL="3657600">
              <a:lnSpc>
                <a:spcPct val="115000"/>
              </a:lnSpc>
              <a:spcBef>
                <a:spcPts val="0"/>
              </a:spcBef>
              <a:spcAft>
                <a:spcPts val="0"/>
              </a:spcAft>
              <a:buClr>
                <a:schemeClr val="dk2"/>
              </a:buClr>
              <a:buSzPts val="1400"/>
              <a:buFont typeface="Trebuchet MS"/>
              <a:buChar char="○"/>
              <a:defRPr>
                <a:solidFill>
                  <a:schemeClr val="dk2"/>
                </a:solidFill>
                <a:latin typeface="Trebuchet MS"/>
                <a:ea typeface="Trebuchet MS"/>
                <a:cs typeface="Trebuchet MS"/>
                <a:sym typeface="Trebuchet MS"/>
              </a:defRPr>
            </a:lvl8pPr>
            <a:lvl9pPr indent="-317500" lvl="8" marL="4114800">
              <a:lnSpc>
                <a:spcPct val="115000"/>
              </a:lnSpc>
              <a:spcBef>
                <a:spcPts val="0"/>
              </a:spcBef>
              <a:spcAft>
                <a:spcPts val="0"/>
              </a:spcAft>
              <a:buClr>
                <a:schemeClr val="dk2"/>
              </a:buClr>
              <a:buSzPts val="1400"/>
              <a:buFont typeface="Trebuchet MS"/>
              <a:buChar char="■"/>
              <a:defRPr>
                <a:solidFill>
                  <a:schemeClr val="dk2"/>
                </a:solidFill>
                <a:latin typeface="Trebuchet MS"/>
                <a:ea typeface="Trebuchet MS"/>
                <a:cs typeface="Trebuchet MS"/>
                <a:sym typeface="Trebuchet MS"/>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docs.google.com/presentation/d/1Ae6cFiibVERiSKcegdG4IAxOzmc7y3QOwzBH-oZsbRk/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eeexplore.ieee.org/document/8996183" TargetMode="External"/><Relationship Id="rId4" Type="http://schemas.openxmlformats.org/officeDocument/2006/relationships/hyperlink" Target="https://ieeexplore.ieee.org/document/9297560" TargetMode="External"/><Relationship Id="rId5" Type="http://schemas.openxmlformats.org/officeDocument/2006/relationships/hyperlink" Target="https://arxiv.org/pdf/2108.03305.pdf" TargetMode="External"/><Relationship Id="rId6" Type="http://schemas.openxmlformats.org/officeDocument/2006/relationships/hyperlink" Target="https://ieeexplore.ieee.org/document/9421225" TargetMode="External"/><Relationship Id="rId7" Type="http://schemas.openxmlformats.org/officeDocument/2006/relationships/hyperlink" Target="https://ieeexplore.ieee.org/document/911514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competitions/jigsaw-unintended-bias-in-toxicity-classific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Model Comparison for Bias Detection in Textual Content</a:t>
            </a:r>
            <a:endParaRPr sz="3200"/>
          </a:p>
        </p:txBody>
      </p:sp>
      <p:sp>
        <p:nvSpPr>
          <p:cNvPr id="57" name="Google Shape;57;p13"/>
          <p:cNvSpPr txBox="1"/>
          <p:nvPr>
            <p:ph idx="1" type="subTitle"/>
          </p:nvPr>
        </p:nvSpPr>
        <p:spPr>
          <a:xfrm>
            <a:off x="311700" y="3043850"/>
            <a:ext cx="8520600" cy="792600"/>
          </a:xfrm>
          <a:prstGeom prst="rect">
            <a:avLst/>
          </a:prstGeom>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lang="en" sz="2500"/>
              <a:t>B</a:t>
            </a:r>
            <a:r>
              <a:rPr lang="en" sz="2500"/>
              <a:t>y</a:t>
            </a:r>
            <a:endParaRPr sz="2500"/>
          </a:p>
          <a:p>
            <a:pPr indent="0" lvl="0" marL="0" rtl="0" algn="ctr">
              <a:lnSpc>
                <a:spcPct val="75000"/>
              </a:lnSpc>
              <a:spcBef>
                <a:spcPts val="0"/>
              </a:spcBef>
              <a:spcAft>
                <a:spcPts val="0"/>
              </a:spcAft>
              <a:buNone/>
            </a:pPr>
            <a:r>
              <a:t/>
            </a:r>
            <a:endParaRPr sz="2500"/>
          </a:p>
          <a:p>
            <a:pPr indent="0" lvl="0" marL="0" rtl="0" algn="ctr">
              <a:lnSpc>
                <a:spcPct val="75000"/>
              </a:lnSpc>
              <a:spcBef>
                <a:spcPts val="0"/>
              </a:spcBef>
              <a:spcAft>
                <a:spcPts val="0"/>
              </a:spcAft>
              <a:buNone/>
            </a:pPr>
            <a:r>
              <a:rPr lang="en" sz="2500"/>
              <a:t>Team Sentients</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22"/>
          <p:cNvGrpSpPr/>
          <p:nvPr/>
        </p:nvGrpSpPr>
        <p:grpSpPr>
          <a:xfrm>
            <a:off x="4534480" y="901463"/>
            <a:ext cx="3902191" cy="3781026"/>
            <a:chOff x="4496968" y="681238"/>
            <a:chExt cx="3902191" cy="3781026"/>
          </a:xfrm>
        </p:grpSpPr>
        <p:sp>
          <p:nvSpPr>
            <p:cNvPr id="207" name="Google Shape;207;p22"/>
            <p:cNvSpPr/>
            <p:nvPr/>
          </p:nvSpPr>
          <p:spPr>
            <a:xfrm rot="104370">
              <a:off x="5966459" y="2091628"/>
              <a:ext cx="958642" cy="956400"/>
            </a:xfrm>
            <a:prstGeom prst="ellipse">
              <a:avLst/>
            </a:prstGeom>
            <a:solidFill>
              <a:srgbClr val="EDA29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sz="1100">
                  <a:latin typeface="Trebuchet MS"/>
                  <a:ea typeface="Trebuchet MS"/>
                  <a:cs typeface="Trebuchet MS"/>
                  <a:sym typeface="Trebuchet MS"/>
                </a:rPr>
                <a:t>Special Metrics</a:t>
              </a:r>
              <a:endParaRPr b="1" sz="1100">
                <a:latin typeface="Trebuchet MS"/>
                <a:ea typeface="Trebuchet MS"/>
                <a:cs typeface="Trebuchet MS"/>
                <a:sym typeface="Trebuchet MS"/>
              </a:endParaRPr>
            </a:p>
          </p:txBody>
        </p:sp>
        <p:grpSp>
          <p:nvGrpSpPr>
            <p:cNvPr id="208" name="Google Shape;208;p22"/>
            <p:cNvGrpSpPr/>
            <p:nvPr/>
          </p:nvGrpSpPr>
          <p:grpSpPr>
            <a:xfrm>
              <a:off x="4496968" y="1772523"/>
              <a:ext cx="2015499" cy="1902335"/>
              <a:chOff x="1917433" y="1453653"/>
              <a:chExt cx="2742176" cy="2667697"/>
            </a:xfrm>
          </p:grpSpPr>
          <p:sp>
            <p:nvSpPr>
              <p:cNvPr id="209" name="Google Shape;209;p22"/>
              <p:cNvSpPr/>
              <p:nvPr/>
            </p:nvSpPr>
            <p:spPr>
              <a:xfrm rot="-2700000">
                <a:off x="2440767" y="1711670"/>
                <a:ext cx="1621029" cy="2151664"/>
              </a:xfrm>
              <a:custGeom>
                <a:rect b="b" l="l" r="r" t="t"/>
                <a:pathLst>
                  <a:path extrusionOk="0" h="332" w="25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rgbClr val="EDA29B"/>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2"/>
              <p:cNvSpPr/>
              <p:nvPr/>
            </p:nvSpPr>
            <p:spPr>
              <a:xfrm rot="-2700000">
                <a:off x="2689034" y="1771298"/>
                <a:ext cx="1575643" cy="1769691"/>
              </a:xfrm>
              <a:custGeom>
                <a:rect b="b" l="l" r="r" t="t"/>
                <a:pathLst>
                  <a:path extrusionOk="0" h="285" w="254">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rgbClr val="A72A1E"/>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2"/>
              <p:cNvSpPr txBox="1"/>
              <p:nvPr/>
            </p:nvSpPr>
            <p:spPr>
              <a:xfrm rot="-5400000">
                <a:off x="2686908" y="2290153"/>
                <a:ext cx="1496100" cy="5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lt1"/>
                    </a:solidFill>
                    <a:latin typeface="Trebuchet MS"/>
                    <a:ea typeface="Trebuchet MS"/>
                    <a:cs typeface="Trebuchet MS"/>
                    <a:sym typeface="Trebuchet MS"/>
                  </a:rPr>
                  <a:t>Fairness Disparity</a:t>
                </a:r>
                <a:endParaRPr b="1" sz="1200">
                  <a:solidFill>
                    <a:schemeClr val="lt1"/>
                  </a:solidFill>
                  <a:latin typeface="Trebuchet MS"/>
                  <a:ea typeface="Trebuchet MS"/>
                  <a:cs typeface="Trebuchet MS"/>
                  <a:sym typeface="Trebuchet MS"/>
                </a:endParaRPr>
              </a:p>
            </p:txBody>
          </p:sp>
        </p:grpSp>
        <p:grpSp>
          <p:nvGrpSpPr>
            <p:cNvPr id="212" name="Google Shape;212;p22"/>
            <p:cNvGrpSpPr/>
            <p:nvPr/>
          </p:nvGrpSpPr>
          <p:grpSpPr>
            <a:xfrm>
              <a:off x="5624441" y="2504302"/>
              <a:ext cx="1961805" cy="1957962"/>
              <a:chOff x="3451411" y="2479847"/>
              <a:chExt cx="2669123" cy="2745704"/>
            </a:xfrm>
          </p:grpSpPr>
          <p:sp>
            <p:nvSpPr>
              <p:cNvPr id="213" name="Google Shape;213;p22"/>
              <p:cNvSpPr/>
              <p:nvPr/>
            </p:nvSpPr>
            <p:spPr>
              <a:xfrm rot="-2700000">
                <a:off x="3709147" y="3080460"/>
                <a:ext cx="2153650" cy="1621060"/>
              </a:xfrm>
              <a:custGeom>
                <a:rect b="b" l="l" r="r" t="t"/>
                <a:pathLst>
                  <a:path extrusionOk="0" h="250" w="333">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rgbClr val="EDA29B"/>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2"/>
              <p:cNvSpPr/>
              <p:nvPr/>
            </p:nvSpPr>
            <p:spPr>
              <a:xfrm rot="-2700000">
                <a:off x="3773733" y="2873178"/>
                <a:ext cx="1764275" cy="1573502"/>
              </a:xfrm>
              <a:custGeom>
                <a:rect b="b" l="l" r="r" t="t"/>
                <a:pathLst>
                  <a:path extrusionOk="0" h="254" w="285">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rgbClr val="B02C20"/>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2"/>
              <p:cNvSpPr txBox="1"/>
              <p:nvPr/>
            </p:nvSpPr>
            <p:spPr>
              <a:xfrm>
                <a:off x="3649808" y="3378386"/>
                <a:ext cx="2012100" cy="5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lt1"/>
                    </a:solidFill>
                    <a:latin typeface="Trebuchet MS"/>
                    <a:ea typeface="Trebuchet MS"/>
                    <a:cs typeface="Trebuchet MS"/>
                    <a:sym typeface="Trebuchet MS"/>
                  </a:rPr>
                  <a:t>Bias Amplification Factor</a:t>
                </a:r>
                <a:endParaRPr sz="1100">
                  <a:solidFill>
                    <a:srgbClr val="FFFFFF"/>
                  </a:solidFill>
                  <a:latin typeface="Trebuchet MS"/>
                  <a:ea typeface="Trebuchet MS"/>
                  <a:cs typeface="Trebuchet MS"/>
                  <a:sym typeface="Trebuchet MS"/>
                </a:endParaRPr>
              </a:p>
            </p:txBody>
          </p:sp>
        </p:grpSp>
        <p:grpSp>
          <p:nvGrpSpPr>
            <p:cNvPr id="216" name="Google Shape;216;p22"/>
            <p:cNvGrpSpPr/>
            <p:nvPr/>
          </p:nvGrpSpPr>
          <p:grpSpPr>
            <a:xfrm>
              <a:off x="6381725" y="1464749"/>
              <a:ext cx="2017434" cy="1900385"/>
              <a:chOff x="4481729" y="1022053"/>
              <a:chExt cx="2744808" cy="2664963"/>
            </a:xfrm>
          </p:grpSpPr>
          <p:sp>
            <p:nvSpPr>
              <p:cNvPr id="217" name="Google Shape;217;p22"/>
              <p:cNvSpPr/>
              <p:nvPr/>
            </p:nvSpPr>
            <p:spPr>
              <a:xfrm rot="-2700000">
                <a:off x="5085474" y="1278703"/>
                <a:ext cx="1617163" cy="2151664"/>
              </a:xfrm>
              <a:custGeom>
                <a:rect b="b" l="l" r="r" t="t"/>
                <a:pathLst>
                  <a:path extrusionOk="0" h="332" w="25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rgbClr val="EDA29B"/>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
              <p:cNvSpPr/>
              <p:nvPr/>
            </p:nvSpPr>
            <p:spPr>
              <a:xfrm rot="-2700000">
                <a:off x="4874704" y="1604373"/>
                <a:ext cx="1579339" cy="1765685"/>
              </a:xfrm>
              <a:custGeom>
                <a:rect b="b" l="l" r="r" t="t"/>
                <a:pathLst>
                  <a:path extrusionOk="0" h="285" w="254">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rgbClr val="BE2F22"/>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2"/>
              <p:cNvSpPr txBox="1"/>
              <p:nvPr/>
            </p:nvSpPr>
            <p:spPr>
              <a:xfrm rot="5400000">
                <a:off x="4960966" y="2290154"/>
                <a:ext cx="1496100" cy="5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Trebuchet MS"/>
                    <a:ea typeface="Trebuchet MS"/>
                    <a:cs typeface="Trebuchet MS"/>
                    <a:sym typeface="Trebuchet MS"/>
                  </a:rPr>
                  <a:t>Calibration Error</a:t>
                </a:r>
                <a:endParaRPr sz="1000">
                  <a:solidFill>
                    <a:srgbClr val="FFFFFF"/>
                  </a:solidFill>
                  <a:latin typeface="Roboto"/>
                  <a:ea typeface="Roboto"/>
                  <a:cs typeface="Roboto"/>
                  <a:sym typeface="Roboto"/>
                </a:endParaRPr>
              </a:p>
            </p:txBody>
          </p:sp>
        </p:grpSp>
        <p:grpSp>
          <p:nvGrpSpPr>
            <p:cNvPr id="220" name="Google Shape;220;p22"/>
            <p:cNvGrpSpPr/>
            <p:nvPr/>
          </p:nvGrpSpPr>
          <p:grpSpPr>
            <a:xfrm>
              <a:off x="5311890" y="681238"/>
              <a:ext cx="1951444" cy="1953953"/>
              <a:chOff x="3026172" y="-76686"/>
              <a:chExt cx="2655026" cy="2740082"/>
            </a:xfrm>
          </p:grpSpPr>
          <p:sp>
            <p:nvSpPr>
              <p:cNvPr id="221" name="Google Shape;221;p22"/>
              <p:cNvSpPr/>
              <p:nvPr/>
            </p:nvSpPr>
            <p:spPr>
              <a:xfrm rot="-2700000">
                <a:off x="3282650" y="444474"/>
                <a:ext cx="2142068" cy="1612705"/>
              </a:xfrm>
              <a:custGeom>
                <a:rect b="b" l="l" r="r" t="t"/>
                <a:pathLst>
                  <a:path extrusionOk="0" h="249" w="331">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rgbClr val="EDA29B"/>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
              <p:cNvSpPr/>
              <p:nvPr/>
            </p:nvSpPr>
            <p:spPr>
              <a:xfrm rot="-2700000">
                <a:off x="3599956" y="695260"/>
                <a:ext cx="1767975" cy="1573496"/>
              </a:xfrm>
              <a:custGeom>
                <a:rect b="b" l="l" r="r" t="t"/>
                <a:pathLst>
                  <a:path extrusionOk="0" h="253" w="285">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rgbClr val="802017"/>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2"/>
              <p:cNvSpPr txBox="1"/>
              <p:nvPr/>
            </p:nvSpPr>
            <p:spPr>
              <a:xfrm>
                <a:off x="3663909" y="1200466"/>
                <a:ext cx="1809900" cy="5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Trebuchet MS"/>
                    <a:ea typeface="Trebuchet MS"/>
                    <a:cs typeface="Trebuchet MS"/>
                    <a:sym typeface="Trebuchet MS"/>
                  </a:rPr>
                  <a:t>Intersectional Accuracy</a:t>
                </a:r>
                <a:endParaRPr sz="1000">
                  <a:solidFill>
                    <a:srgbClr val="FFFFFF"/>
                  </a:solidFill>
                  <a:latin typeface="Roboto"/>
                  <a:ea typeface="Roboto"/>
                  <a:cs typeface="Roboto"/>
                  <a:sym typeface="Roboto"/>
                </a:endParaRPr>
              </a:p>
            </p:txBody>
          </p:sp>
        </p:grpSp>
      </p:grpSp>
      <p:grpSp>
        <p:nvGrpSpPr>
          <p:cNvPr id="224" name="Google Shape;224;p22"/>
          <p:cNvGrpSpPr/>
          <p:nvPr/>
        </p:nvGrpSpPr>
        <p:grpSpPr>
          <a:xfrm>
            <a:off x="707330" y="901475"/>
            <a:ext cx="3902191" cy="3781026"/>
            <a:chOff x="4496968" y="681238"/>
            <a:chExt cx="3902191" cy="3781026"/>
          </a:xfrm>
        </p:grpSpPr>
        <p:sp>
          <p:nvSpPr>
            <p:cNvPr id="225" name="Google Shape;225;p22"/>
            <p:cNvSpPr/>
            <p:nvPr/>
          </p:nvSpPr>
          <p:spPr>
            <a:xfrm rot="104370">
              <a:off x="5966459" y="2091628"/>
              <a:ext cx="958642" cy="956400"/>
            </a:xfrm>
            <a:prstGeom prst="ellipse">
              <a:avLst/>
            </a:prstGeom>
            <a:solidFill>
              <a:srgbClr val="EDA29B"/>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 sz="900">
                  <a:latin typeface="Trebuchet MS"/>
                  <a:ea typeface="Trebuchet MS"/>
                  <a:cs typeface="Trebuchet MS"/>
                  <a:sym typeface="Trebuchet MS"/>
                </a:rPr>
                <a:t>Standard</a:t>
              </a:r>
              <a:endParaRPr b="1" sz="900">
                <a:latin typeface="Trebuchet MS"/>
                <a:ea typeface="Trebuchet MS"/>
                <a:cs typeface="Trebuchet MS"/>
                <a:sym typeface="Trebuchet MS"/>
              </a:endParaRPr>
            </a:p>
            <a:p>
              <a:pPr indent="0" lvl="0" marL="0" rtl="0" algn="ctr">
                <a:spcBef>
                  <a:spcPts val="0"/>
                </a:spcBef>
                <a:spcAft>
                  <a:spcPts val="0"/>
                </a:spcAft>
                <a:buNone/>
              </a:pPr>
              <a:r>
                <a:rPr b="1" lang="en" sz="900">
                  <a:latin typeface="Trebuchet MS"/>
                  <a:ea typeface="Trebuchet MS"/>
                  <a:cs typeface="Trebuchet MS"/>
                  <a:sym typeface="Trebuchet MS"/>
                </a:rPr>
                <a:t>Metrics</a:t>
              </a:r>
              <a:endParaRPr b="1" sz="900">
                <a:latin typeface="Trebuchet MS"/>
                <a:ea typeface="Trebuchet MS"/>
                <a:cs typeface="Trebuchet MS"/>
                <a:sym typeface="Trebuchet MS"/>
              </a:endParaRPr>
            </a:p>
          </p:txBody>
        </p:sp>
        <p:grpSp>
          <p:nvGrpSpPr>
            <p:cNvPr id="226" name="Google Shape;226;p22"/>
            <p:cNvGrpSpPr/>
            <p:nvPr/>
          </p:nvGrpSpPr>
          <p:grpSpPr>
            <a:xfrm>
              <a:off x="4496968" y="1772523"/>
              <a:ext cx="2015499" cy="1902335"/>
              <a:chOff x="1917433" y="1453653"/>
              <a:chExt cx="2742176" cy="2667697"/>
            </a:xfrm>
          </p:grpSpPr>
          <p:sp>
            <p:nvSpPr>
              <p:cNvPr id="227" name="Google Shape;227;p22"/>
              <p:cNvSpPr/>
              <p:nvPr/>
            </p:nvSpPr>
            <p:spPr>
              <a:xfrm rot="-2700000">
                <a:off x="2440767" y="1711670"/>
                <a:ext cx="1621029" cy="2151664"/>
              </a:xfrm>
              <a:custGeom>
                <a:rect b="b" l="l" r="r" t="t"/>
                <a:pathLst>
                  <a:path extrusionOk="0" h="332" w="25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rgbClr val="EDA29B"/>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2"/>
              <p:cNvSpPr/>
              <p:nvPr/>
            </p:nvSpPr>
            <p:spPr>
              <a:xfrm rot="-2700000">
                <a:off x="2689034" y="1771298"/>
                <a:ext cx="1575643" cy="1769691"/>
              </a:xfrm>
              <a:custGeom>
                <a:rect b="b" l="l" r="r" t="t"/>
                <a:pathLst>
                  <a:path extrusionOk="0" h="285" w="254">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rgbClr val="A72A1E"/>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
              <p:cNvSpPr txBox="1"/>
              <p:nvPr/>
            </p:nvSpPr>
            <p:spPr>
              <a:xfrm rot="-5400000">
                <a:off x="2686908" y="2290153"/>
                <a:ext cx="1496100" cy="5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Trebuchet MS"/>
                    <a:ea typeface="Trebuchet MS"/>
                    <a:cs typeface="Trebuchet MS"/>
                    <a:sym typeface="Trebuchet MS"/>
                  </a:rPr>
                  <a:t>Precision</a:t>
                </a:r>
                <a:endParaRPr b="1" sz="1200">
                  <a:solidFill>
                    <a:schemeClr val="lt1"/>
                  </a:solidFill>
                  <a:latin typeface="Trebuchet MS"/>
                  <a:ea typeface="Trebuchet MS"/>
                  <a:cs typeface="Trebuchet MS"/>
                  <a:sym typeface="Trebuchet MS"/>
                </a:endParaRPr>
              </a:p>
            </p:txBody>
          </p:sp>
        </p:grpSp>
        <p:grpSp>
          <p:nvGrpSpPr>
            <p:cNvPr id="230" name="Google Shape;230;p22"/>
            <p:cNvGrpSpPr/>
            <p:nvPr/>
          </p:nvGrpSpPr>
          <p:grpSpPr>
            <a:xfrm>
              <a:off x="5624441" y="2504302"/>
              <a:ext cx="1961805" cy="1957962"/>
              <a:chOff x="3451411" y="2479847"/>
              <a:chExt cx="2669123" cy="2745704"/>
            </a:xfrm>
          </p:grpSpPr>
          <p:sp>
            <p:nvSpPr>
              <p:cNvPr id="231" name="Google Shape;231;p22"/>
              <p:cNvSpPr/>
              <p:nvPr/>
            </p:nvSpPr>
            <p:spPr>
              <a:xfrm rot="-2700000">
                <a:off x="3709147" y="3080460"/>
                <a:ext cx="2153650" cy="1621060"/>
              </a:xfrm>
              <a:custGeom>
                <a:rect b="b" l="l" r="r" t="t"/>
                <a:pathLst>
                  <a:path extrusionOk="0" h="250" w="333">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rgbClr val="EDA29B"/>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
              <p:cNvSpPr/>
              <p:nvPr/>
            </p:nvSpPr>
            <p:spPr>
              <a:xfrm rot="-2700000">
                <a:off x="3773733" y="2873178"/>
                <a:ext cx="1764275" cy="1573502"/>
              </a:xfrm>
              <a:custGeom>
                <a:rect b="b" l="l" r="r" t="t"/>
                <a:pathLst>
                  <a:path extrusionOk="0" h="254" w="285">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rgbClr val="B02C20"/>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2"/>
              <p:cNvSpPr txBox="1"/>
              <p:nvPr/>
            </p:nvSpPr>
            <p:spPr>
              <a:xfrm>
                <a:off x="3649808" y="3378386"/>
                <a:ext cx="2012100" cy="5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lt1"/>
                    </a:solidFill>
                    <a:latin typeface="Trebuchet MS"/>
                    <a:ea typeface="Trebuchet MS"/>
                    <a:cs typeface="Trebuchet MS"/>
                    <a:sym typeface="Trebuchet MS"/>
                  </a:rPr>
                  <a:t>Recall</a:t>
                </a:r>
                <a:endParaRPr sz="1100">
                  <a:solidFill>
                    <a:srgbClr val="FFFFFF"/>
                  </a:solidFill>
                  <a:latin typeface="Trebuchet MS"/>
                  <a:ea typeface="Trebuchet MS"/>
                  <a:cs typeface="Trebuchet MS"/>
                  <a:sym typeface="Trebuchet MS"/>
                </a:endParaRPr>
              </a:p>
            </p:txBody>
          </p:sp>
        </p:grpSp>
        <p:grpSp>
          <p:nvGrpSpPr>
            <p:cNvPr id="234" name="Google Shape;234;p22"/>
            <p:cNvGrpSpPr/>
            <p:nvPr/>
          </p:nvGrpSpPr>
          <p:grpSpPr>
            <a:xfrm>
              <a:off x="6381725" y="1464749"/>
              <a:ext cx="2017434" cy="1900385"/>
              <a:chOff x="4481729" y="1022053"/>
              <a:chExt cx="2744808" cy="2664963"/>
            </a:xfrm>
          </p:grpSpPr>
          <p:sp>
            <p:nvSpPr>
              <p:cNvPr id="235" name="Google Shape;235;p22"/>
              <p:cNvSpPr/>
              <p:nvPr/>
            </p:nvSpPr>
            <p:spPr>
              <a:xfrm rot="-2700000">
                <a:off x="5085474" y="1278703"/>
                <a:ext cx="1617163" cy="2151664"/>
              </a:xfrm>
              <a:custGeom>
                <a:rect b="b" l="l" r="r" t="t"/>
                <a:pathLst>
                  <a:path extrusionOk="0" h="332" w="25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rgbClr val="EDA29B"/>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2"/>
              <p:cNvSpPr/>
              <p:nvPr/>
            </p:nvSpPr>
            <p:spPr>
              <a:xfrm rot="-2700000">
                <a:off x="4874704" y="1604373"/>
                <a:ext cx="1579339" cy="1765685"/>
              </a:xfrm>
              <a:custGeom>
                <a:rect b="b" l="l" r="r" t="t"/>
                <a:pathLst>
                  <a:path extrusionOk="0" h="285" w="254">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rgbClr val="BE2F22"/>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2"/>
              <p:cNvSpPr txBox="1"/>
              <p:nvPr/>
            </p:nvSpPr>
            <p:spPr>
              <a:xfrm rot="5400000">
                <a:off x="4960966" y="2290154"/>
                <a:ext cx="1496100" cy="5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Trebuchet MS"/>
                    <a:ea typeface="Trebuchet MS"/>
                    <a:cs typeface="Trebuchet MS"/>
                    <a:sym typeface="Trebuchet MS"/>
                  </a:rPr>
                  <a:t>F1-score</a:t>
                </a:r>
                <a:endParaRPr sz="1000">
                  <a:solidFill>
                    <a:srgbClr val="FFFFFF"/>
                  </a:solidFill>
                  <a:latin typeface="Roboto"/>
                  <a:ea typeface="Roboto"/>
                  <a:cs typeface="Roboto"/>
                  <a:sym typeface="Roboto"/>
                </a:endParaRPr>
              </a:p>
            </p:txBody>
          </p:sp>
        </p:grpSp>
        <p:grpSp>
          <p:nvGrpSpPr>
            <p:cNvPr id="238" name="Google Shape;238;p22"/>
            <p:cNvGrpSpPr/>
            <p:nvPr/>
          </p:nvGrpSpPr>
          <p:grpSpPr>
            <a:xfrm>
              <a:off x="5311890" y="681238"/>
              <a:ext cx="1951444" cy="1953953"/>
              <a:chOff x="3026172" y="-76686"/>
              <a:chExt cx="2655026" cy="2740082"/>
            </a:xfrm>
          </p:grpSpPr>
          <p:sp>
            <p:nvSpPr>
              <p:cNvPr id="239" name="Google Shape;239;p22"/>
              <p:cNvSpPr/>
              <p:nvPr/>
            </p:nvSpPr>
            <p:spPr>
              <a:xfrm rot="-2700000">
                <a:off x="3282650" y="444474"/>
                <a:ext cx="2142068" cy="1612705"/>
              </a:xfrm>
              <a:custGeom>
                <a:rect b="b" l="l" r="r" t="t"/>
                <a:pathLst>
                  <a:path extrusionOk="0" h="249" w="331">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rgbClr val="EDA29B"/>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2"/>
              <p:cNvSpPr/>
              <p:nvPr/>
            </p:nvSpPr>
            <p:spPr>
              <a:xfrm rot="-2700000">
                <a:off x="3599956" y="695260"/>
                <a:ext cx="1767975" cy="1573496"/>
              </a:xfrm>
              <a:custGeom>
                <a:rect b="b" l="l" r="r" t="t"/>
                <a:pathLst>
                  <a:path extrusionOk="0" h="253" w="285">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rgbClr val="802017"/>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2"/>
              <p:cNvSpPr txBox="1"/>
              <p:nvPr/>
            </p:nvSpPr>
            <p:spPr>
              <a:xfrm>
                <a:off x="3663909" y="1200466"/>
                <a:ext cx="1809900" cy="5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Trebuchet MS"/>
                    <a:ea typeface="Trebuchet MS"/>
                    <a:cs typeface="Trebuchet MS"/>
                    <a:sym typeface="Trebuchet MS"/>
                  </a:rPr>
                  <a:t>Accuracy</a:t>
                </a:r>
                <a:endParaRPr sz="1000">
                  <a:solidFill>
                    <a:srgbClr val="FFFFFF"/>
                  </a:solidFill>
                  <a:latin typeface="Roboto"/>
                  <a:ea typeface="Roboto"/>
                  <a:cs typeface="Roboto"/>
                  <a:sym typeface="Roboto"/>
                </a:endParaRPr>
              </a:p>
            </p:txBody>
          </p:sp>
        </p:grpSp>
      </p:grpSp>
      <p:sp>
        <p:nvSpPr>
          <p:cNvPr id="242" name="Google Shape;242;p22"/>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Evaluation Metrics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23"/>
          <p:cNvGrpSpPr/>
          <p:nvPr/>
        </p:nvGrpSpPr>
        <p:grpSpPr>
          <a:xfrm>
            <a:off x="0" y="1189775"/>
            <a:ext cx="8938017" cy="3483050"/>
            <a:chOff x="0" y="1189775"/>
            <a:chExt cx="8938017" cy="3483050"/>
          </a:xfrm>
        </p:grpSpPr>
        <p:sp>
          <p:nvSpPr>
            <p:cNvPr id="248" name="Google Shape;248;p23"/>
            <p:cNvSpPr/>
            <p:nvPr/>
          </p:nvSpPr>
          <p:spPr>
            <a:xfrm>
              <a:off x="5632317" y="1189775"/>
              <a:ext cx="3305700" cy="669000"/>
            </a:xfrm>
            <a:prstGeom prst="chevron">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lt1"/>
                  </a:solidFill>
                  <a:latin typeface="Trebuchet MS"/>
                  <a:ea typeface="Trebuchet MS"/>
                  <a:cs typeface="Trebuchet MS"/>
                  <a:sym typeface="Trebuchet MS"/>
                </a:rPr>
                <a:t>What we decided to leave out?</a:t>
              </a:r>
              <a:endParaRPr>
                <a:solidFill>
                  <a:srgbClr val="FFFFFF"/>
                </a:solidFill>
                <a:latin typeface="Roboto"/>
                <a:ea typeface="Roboto"/>
                <a:cs typeface="Roboto"/>
                <a:sym typeface="Roboto"/>
              </a:endParaRPr>
            </a:p>
          </p:txBody>
        </p:sp>
        <p:sp>
          <p:nvSpPr>
            <p:cNvPr id="249" name="Google Shape;249;p23"/>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Trebuchet MS"/>
                <a:buChar char="●"/>
              </a:pPr>
              <a:r>
                <a:rPr b="1" lang="en" sz="1200">
                  <a:solidFill>
                    <a:srgbClr val="434343"/>
                  </a:solidFill>
                  <a:latin typeface="Trebuchet MS"/>
                  <a:ea typeface="Trebuchet MS"/>
                  <a:cs typeface="Trebuchet MS"/>
                  <a:sym typeface="Trebuchet MS"/>
                </a:rPr>
                <a:t>Due to the large dataset, we are leaving out dynamic dataset generation to future scope.</a:t>
              </a:r>
              <a:endParaRPr sz="1200">
                <a:solidFill>
                  <a:srgbClr val="434343"/>
                </a:solidFill>
                <a:latin typeface="Trebuchet MS"/>
                <a:ea typeface="Trebuchet MS"/>
                <a:cs typeface="Trebuchet MS"/>
                <a:sym typeface="Trebuchet MS"/>
              </a:endParaRPr>
            </a:p>
          </p:txBody>
        </p:sp>
        <p:sp>
          <p:nvSpPr>
            <p:cNvPr id="250" name="Google Shape;250;p23"/>
            <p:cNvSpPr/>
            <p:nvPr/>
          </p:nvSpPr>
          <p:spPr>
            <a:xfrm>
              <a:off x="0" y="1190000"/>
              <a:ext cx="33057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Clr>
                  <a:schemeClr val="dk1"/>
                </a:buClr>
                <a:buSzPts val="1100"/>
                <a:buFont typeface="Arial"/>
                <a:buNone/>
              </a:pPr>
              <a:r>
                <a:rPr b="1" lang="en" sz="1200">
                  <a:solidFill>
                    <a:schemeClr val="lt1"/>
                  </a:solidFill>
                  <a:latin typeface="Trebuchet MS"/>
                  <a:ea typeface="Trebuchet MS"/>
                  <a:cs typeface="Trebuchet MS"/>
                  <a:sym typeface="Trebuchet MS"/>
                </a:rPr>
                <a:t>What are we doing next?</a:t>
              </a:r>
              <a:endParaRPr b="1" sz="1200">
                <a:solidFill>
                  <a:schemeClr val="lt1"/>
                </a:solidFill>
                <a:latin typeface="Trebuchet MS"/>
                <a:ea typeface="Trebuchet MS"/>
                <a:cs typeface="Trebuchet MS"/>
                <a:sym typeface="Trebuchet MS"/>
              </a:endParaRPr>
            </a:p>
          </p:txBody>
        </p:sp>
        <p:sp>
          <p:nvSpPr>
            <p:cNvPr id="251" name="Google Shape;251;p23"/>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Trebuchet MS"/>
                <a:buChar char="●"/>
              </a:pPr>
              <a:r>
                <a:rPr b="1" lang="en" sz="1200">
                  <a:solidFill>
                    <a:srgbClr val="434343"/>
                  </a:solidFill>
                  <a:latin typeface="Trebuchet MS"/>
                  <a:ea typeface="Trebuchet MS"/>
                  <a:cs typeface="Trebuchet MS"/>
                  <a:sym typeface="Trebuchet MS"/>
                </a:rPr>
                <a:t>Working on the base models and checking accuracies.</a:t>
              </a:r>
              <a:endParaRPr b="1" sz="1200">
                <a:solidFill>
                  <a:srgbClr val="434343"/>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t/>
              </a:r>
              <a:endParaRPr b="1" sz="1200">
                <a:solidFill>
                  <a:srgbClr val="434343"/>
                </a:solidFill>
                <a:latin typeface="Trebuchet MS"/>
                <a:ea typeface="Trebuchet MS"/>
                <a:cs typeface="Trebuchet MS"/>
                <a:sym typeface="Trebuchet MS"/>
              </a:endParaRPr>
            </a:p>
            <a:p>
              <a:pPr indent="-304800" lvl="0" marL="457200" rtl="0" algn="l">
                <a:lnSpc>
                  <a:spcPct val="115000"/>
                </a:lnSpc>
                <a:spcBef>
                  <a:spcPts val="0"/>
                </a:spcBef>
                <a:spcAft>
                  <a:spcPts val="0"/>
                </a:spcAft>
                <a:buClr>
                  <a:srgbClr val="434343"/>
                </a:buClr>
                <a:buSzPts val="1200"/>
                <a:buFont typeface="Trebuchet MS"/>
                <a:buChar char="●"/>
              </a:pPr>
              <a:r>
                <a:rPr b="1" lang="en" sz="1200">
                  <a:solidFill>
                    <a:srgbClr val="434343"/>
                  </a:solidFill>
                  <a:latin typeface="Trebuchet MS"/>
                  <a:ea typeface="Trebuchet MS"/>
                  <a:cs typeface="Trebuchet MS"/>
                  <a:sym typeface="Trebuchet MS"/>
                </a:rPr>
                <a:t>Some more research on variants of BERT and LSTM.</a:t>
              </a:r>
              <a:endParaRPr b="1" sz="1200">
                <a:solidFill>
                  <a:srgbClr val="434343"/>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t/>
              </a:r>
              <a:endParaRPr b="1" sz="1200">
                <a:solidFill>
                  <a:srgbClr val="434343"/>
                </a:solidFill>
                <a:latin typeface="Trebuchet MS"/>
                <a:ea typeface="Trebuchet MS"/>
                <a:cs typeface="Trebuchet MS"/>
                <a:sym typeface="Trebuchet MS"/>
              </a:endParaRPr>
            </a:p>
            <a:p>
              <a:pPr indent="-304800" lvl="0" marL="457200" rtl="0" algn="l">
                <a:lnSpc>
                  <a:spcPct val="115000"/>
                </a:lnSpc>
                <a:spcBef>
                  <a:spcPts val="0"/>
                </a:spcBef>
                <a:spcAft>
                  <a:spcPts val="0"/>
                </a:spcAft>
                <a:buClr>
                  <a:srgbClr val="434343"/>
                </a:buClr>
                <a:buSzPts val="1200"/>
                <a:buFont typeface="Trebuchet MS"/>
                <a:buChar char="●"/>
              </a:pPr>
              <a:r>
                <a:rPr b="1" lang="en" sz="1200">
                  <a:solidFill>
                    <a:srgbClr val="434343"/>
                  </a:solidFill>
                  <a:latin typeface="Trebuchet MS"/>
                  <a:ea typeface="Trebuchet MS"/>
                  <a:cs typeface="Trebuchet MS"/>
                  <a:sym typeface="Trebuchet MS"/>
                </a:rPr>
                <a:t>Implementing Special Metrics</a:t>
              </a:r>
              <a:endParaRPr b="1" sz="12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b="1" sz="1200">
                <a:solidFill>
                  <a:srgbClr val="434343"/>
                </a:solidFill>
                <a:latin typeface="Trebuchet MS"/>
                <a:ea typeface="Trebuchet MS"/>
                <a:cs typeface="Trebuchet MS"/>
                <a:sym typeface="Trebuchet MS"/>
              </a:endParaRPr>
            </a:p>
          </p:txBody>
        </p:sp>
        <p:sp>
          <p:nvSpPr>
            <p:cNvPr id="252" name="Google Shape;252;p23"/>
            <p:cNvSpPr/>
            <p:nvPr/>
          </p:nvSpPr>
          <p:spPr>
            <a:xfrm>
              <a:off x="2944200" y="1189775"/>
              <a:ext cx="3222900" cy="669000"/>
            </a:xfrm>
            <a:prstGeom prst="chevron">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Trebuchet MS"/>
                  <a:ea typeface="Trebuchet MS"/>
                  <a:cs typeface="Trebuchet MS"/>
                  <a:sym typeface="Trebuchet MS"/>
                </a:rPr>
                <a:t>What are we thinking of including?</a:t>
              </a:r>
              <a:endParaRPr>
                <a:solidFill>
                  <a:srgbClr val="FFFFFF"/>
                </a:solidFill>
                <a:latin typeface="Roboto"/>
                <a:ea typeface="Roboto"/>
                <a:cs typeface="Roboto"/>
                <a:sym typeface="Roboto"/>
              </a:endParaRPr>
            </a:p>
          </p:txBody>
        </p:sp>
        <p:sp>
          <p:nvSpPr>
            <p:cNvPr id="253" name="Google Shape;253;p23"/>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Trebuchet MS"/>
                <a:buChar char="●"/>
              </a:pPr>
              <a:r>
                <a:rPr b="1" lang="en" sz="1200">
                  <a:solidFill>
                    <a:srgbClr val="434343"/>
                  </a:solidFill>
                  <a:latin typeface="Trebuchet MS"/>
                  <a:ea typeface="Trebuchet MS"/>
                  <a:cs typeface="Trebuchet MS"/>
                  <a:sym typeface="Trebuchet MS"/>
                </a:rPr>
                <a:t>Multi-Label Classification</a:t>
              </a:r>
              <a:r>
                <a:rPr b="1" lang="en" sz="1200">
                  <a:solidFill>
                    <a:srgbClr val="434343"/>
                  </a:solidFill>
                  <a:latin typeface="Trebuchet MS"/>
                  <a:ea typeface="Trebuchet MS"/>
                  <a:cs typeface="Trebuchet MS"/>
                  <a:sym typeface="Trebuchet MS"/>
                </a:rPr>
                <a:t>.</a:t>
              </a:r>
              <a:endParaRPr b="1" sz="1200">
                <a:solidFill>
                  <a:srgbClr val="434343"/>
                </a:solidFill>
                <a:latin typeface="Trebuchet MS"/>
                <a:ea typeface="Trebuchet MS"/>
                <a:cs typeface="Trebuchet MS"/>
                <a:sym typeface="Trebuchet MS"/>
              </a:endParaRPr>
            </a:p>
            <a:p>
              <a:pPr indent="0" lvl="0" marL="457200" rtl="0" algn="l">
                <a:lnSpc>
                  <a:spcPct val="115000"/>
                </a:lnSpc>
                <a:spcBef>
                  <a:spcPts val="0"/>
                </a:spcBef>
                <a:spcAft>
                  <a:spcPts val="0"/>
                </a:spcAft>
                <a:buClr>
                  <a:schemeClr val="dk1"/>
                </a:buClr>
                <a:buSzPts val="1100"/>
                <a:buFont typeface="Arial"/>
                <a:buNone/>
              </a:pPr>
              <a:r>
                <a:t/>
              </a:r>
              <a:endParaRPr b="1" sz="1200">
                <a:solidFill>
                  <a:srgbClr val="434343"/>
                </a:solidFill>
                <a:latin typeface="Trebuchet MS"/>
                <a:ea typeface="Trebuchet MS"/>
                <a:cs typeface="Trebuchet MS"/>
                <a:sym typeface="Trebuchet MS"/>
              </a:endParaRPr>
            </a:p>
            <a:p>
              <a:pPr indent="-304800" lvl="0" marL="457200" rtl="0" algn="l">
                <a:lnSpc>
                  <a:spcPct val="115000"/>
                </a:lnSpc>
                <a:spcBef>
                  <a:spcPts val="0"/>
                </a:spcBef>
                <a:spcAft>
                  <a:spcPts val="0"/>
                </a:spcAft>
                <a:buClr>
                  <a:srgbClr val="434343"/>
                </a:buClr>
                <a:buSzPts val="1200"/>
                <a:buFont typeface="Trebuchet MS"/>
                <a:buChar char="●"/>
              </a:pPr>
              <a:r>
                <a:rPr b="1" lang="en" sz="1200">
                  <a:solidFill>
                    <a:srgbClr val="434343"/>
                  </a:solidFill>
                  <a:latin typeface="Trebuchet MS"/>
                  <a:ea typeface="Trebuchet MS"/>
                  <a:cs typeface="Trebuchet MS"/>
                  <a:sym typeface="Trebuchet MS"/>
                </a:rPr>
                <a:t>Combining </a:t>
              </a:r>
              <a:endParaRPr b="1" sz="1200">
                <a:solidFill>
                  <a:srgbClr val="434343"/>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b="1" lang="en" sz="1200">
                  <a:solidFill>
                    <a:srgbClr val="434343"/>
                  </a:solidFill>
                  <a:latin typeface="Trebuchet MS"/>
                  <a:ea typeface="Trebuchet MS"/>
                  <a:cs typeface="Trebuchet MS"/>
                  <a:sym typeface="Trebuchet MS"/>
                </a:rPr>
                <a:t>the base models </a:t>
              </a:r>
              <a:endParaRPr b="1" sz="1200">
                <a:solidFill>
                  <a:srgbClr val="434343"/>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b="1" lang="en" sz="1200">
                  <a:solidFill>
                    <a:srgbClr val="434343"/>
                  </a:solidFill>
                  <a:latin typeface="Trebuchet MS"/>
                  <a:ea typeface="Trebuchet MS"/>
                  <a:cs typeface="Trebuchet MS"/>
                  <a:sym typeface="Trebuchet MS"/>
                </a:rPr>
                <a:t>with “add-ons” to improve accuracy.</a:t>
              </a:r>
              <a:endParaRPr b="1" sz="12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b="1" sz="1200">
                <a:solidFill>
                  <a:schemeClr val="dk1"/>
                </a:solidFill>
                <a:latin typeface="Trebuchet MS"/>
                <a:ea typeface="Trebuchet MS"/>
                <a:cs typeface="Trebuchet MS"/>
                <a:sym typeface="Trebuchet MS"/>
              </a:endParaRPr>
            </a:p>
          </p:txBody>
        </p:sp>
      </p:grpSp>
      <p:sp>
        <p:nvSpPr>
          <p:cNvPr id="254" name="Google Shape;254;p23"/>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pic>
        <p:nvPicPr>
          <p:cNvPr id="260" name="Google Shape;260;p24"/>
          <p:cNvPicPr preferRelativeResize="0"/>
          <p:nvPr/>
        </p:nvPicPr>
        <p:blipFill>
          <a:blip r:embed="rId3">
            <a:alphaModFix/>
          </a:blip>
          <a:stretch>
            <a:fillRect/>
          </a:stretch>
        </p:blipFill>
        <p:spPr>
          <a:xfrm>
            <a:off x="3261987" y="1857938"/>
            <a:ext cx="2620026" cy="2620026"/>
          </a:xfrm>
          <a:prstGeom prst="rect">
            <a:avLst/>
          </a:prstGeom>
          <a:noFill/>
          <a:ln>
            <a:noFill/>
          </a:ln>
        </p:spPr>
      </p:pic>
      <p:sp>
        <p:nvSpPr>
          <p:cNvPr id="261" name="Google Shape;261;p24"/>
          <p:cNvSpPr txBox="1"/>
          <p:nvPr>
            <p:ph type="title"/>
          </p:nvPr>
        </p:nvSpPr>
        <p:spPr>
          <a:xfrm>
            <a:off x="311700" y="4369400"/>
            <a:ext cx="85206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2020">
                <a:solidFill>
                  <a:schemeClr val="dk2"/>
                </a:solidFill>
              </a:rPr>
              <a:t>Team</a:t>
            </a:r>
            <a:r>
              <a:rPr lang="en" sz="2020">
                <a:solidFill>
                  <a:schemeClr val="dk2"/>
                </a:solidFill>
              </a:rPr>
              <a:t> </a:t>
            </a:r>
            <a:r>
              <a:rPr lang="en" sz="2020">
                <a:solidFill>
                  <a:schemeClr val="dk2"/>
                </a:solidFill>
              </a:rPr>
              <a:t>Sentients</a:t>
            </a:r>
            <a:endParaRPr sz="2020">
              <a:solidFill>
                <a:schemeClr val="dk2"/>
              </a:solidFill>
            </a:endParaRPr>
          </a:p>
        </p:txBody>
      </p:sp>
      <p:sp>
        <p:nvSpPr>
          <p:cNvPr id="262" name="Google Shape;262;p24"/>
          <p:cNvSpPr txBox="1"/>
          <p:nvPr>
            <p:ph type="title"/>
          </p:nvPr>
        </p:nvSpPr>
        <p:spPr>
          <a:xfrm>
            <a:off x="311700" y="1151488"/>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t>Presentation Link</a:t>
            </a:r>
            <a:endParaRPr sz="1300" u="sng"/>
          </a:p>
          <a:p>
            <a:pPr indent="0" lvl="0" marL="0" rtl="0" algn="ctr">
              <a:spcBef>
                <a:spcPts val="1000"/>
              </a:spcBef>
              <a:spcAft>
                <a:spcPts val="1000"/>
              </a:spcAft>
              <a:buNone/>
            </a:pPr>
            <a:r>
              <a:rPr lang="en" sz="1200" u="sng">
                <a:solidFill>
                  <a:schemeClr val="hlink"/>
                </a:solidFill>
                <a:hlinkClick r:id="rId4"/>
              </a:rPr>
              <a:t>https://docs.google.com/presentation/d/1Ae6cFiibVERiSKcegdG4IAxOzmc7y3QOwzBH-oZsbRk/edit?usp=sharing</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6574574" y="3797956"/>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63" name="Google Shape;63;p14"/>
          <p:cNvSpPr/>
          <p:nvPr/>
        </p:nvSpPr>
        <p:spPr>
          <a:xfrm>
            <a:off x="1790000" y="1948981"/>
            <a:ext cx="597000" cy="462900"/>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3584650" y="1334006"/>
            <a:ext cx="11973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Trebuchet MS"/>
                <a:ea typeface="Trebuchet MS"/>
                <a:cs typeface="Trebuchet MS"/>
                <a:sym typeface="Trebuchet MS"/>
              </a:rPr>
              <a:t>Non-</a:t>
            </a:r>
            <a:r>
              <a:rPr b="1" lang="en" sz="1000">
                <a:solidFill>
                  <a:schemeClr val="lt1"/>
                </a:solidFill>
                <a:latin typeface="Trebuchet MS"/>
                <a:ea typeface="Trebuchet MS"/>
                <a:cs typeface="Trebuchet MS"/>
                <a:sym typeface="Trebuchet MS"/>
              </a:rPr>
              <a:t>Transformer</a:t>
            </a:r>
            <a:endParaRPr b="1" sz="800">
              <a:solidFill>
                <a:srgbClr val="FFFFFF"/>
              </a:solidFill>
              <a:latin typeface="Roboto"/>
              <a:ea typeface="Roboto"/>
              <a:cs typeface="Roboto"/>
              <a:sym typeface="Roboto"/>
            </a:endParaRPr>
          </a:p>
        </p:txBody>
      </p:sp>
      <p:sp>
        <p:nvSpPr>
          <p:cNvPr id="65" name="Google Shape;65;p14"/>
          <p:cNvSpPr/>
          <p:nvPr/>
        </p:nvSpPr>
        <p:spPr>
          <a:xfrm>
            <a:off x="3584662"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1</a:t>
            </a:r>
            <a:endParaRPr sz="600">
              <a:solidFill>
                <a:srgbClr val="FFFFFF"/>
              </a:solidFill>
              <a:latin typeface="Roboto"/>
              <a:ea typeface="Roboto"/>
              <a:cs typeface="Roboto"/>
              <a:sym typeface="Roboto"/>
            </a:endParaRPr>
          </a:p>
        </p:txBody>
      </p:sp>
      <p:sp>
        <p:nvSpPr>
          <p:cNvPr id="66" name="Google Shape;66;p14"/>
          <p:cNvSpPr/>
          <p:nvPr/>
        </p:nvSpPr>
        <p:spPr>
          <a:xfrm>
            <a:off x="4182151"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2</a:t>
            </a:r>
            <a:endParaRPr sz="600">
              <a:solidFill>
                <a:srgbClr val="FFFFFF"/>
              </a:solidFill>
              <a:latin typeface="Roboto"/>
              <a:ea typeface="Roboto"/>
              <a:cs typeface="Roboto"/>
              <a:sym typeface="Roboto"/>
            </a:endParaRPr>
          </a:p>
        </p:txBody>
      </p:sp>
      <p:sp>
        <p:nvSpPr>
          <p:cNvPr id="67" name="Google Shape;67;p14"/>
          <p:cNvSpPr/>
          <p:nvPr/>
        </p:nvSpPr>
        <p:spPr>
          <a:xfrm>
            <a:off x="4780738" y="1333606"/>
            <a:ext cx="17925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Data Engineer</a:t>
            </a:r>
            <a:endParaRPr b="1" sz="800">
              <a:solidFill>
                <a:srgbClr val="FFFFFF"/>
              </a:solidFill>
              <a:latin typeface="Roboto"/>
              <a:ea typeface="Roboto"/>
              <a:cs typeface="Roboto"/>
              <a:sym typeface="Roboto"/>
            </a:endParaRPr>
          </a:p>
        </p:txBody>
      </p:sp>
      <p:sp>
        <p:nvSpPr>
          <p:cNvPr id="68" name="Google Shape;68;p14"/>
          <p:cNvSpPr/>
          <p:nvPr/>
        </p:nvSpPr>
        <p:spPr>
          <a:xfrm>
            <a:off x="4779438" y="1641109"/>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1</a:t>
            </a:r>
            <a:endParaRPr sz="600">
              <a:solidFill>
                <a:srgbClr val="FFFFFF"/>
              </a:solidFill>
              <a:latin typeface="Roboto"/>
              <a:ea typeface="Roboto"/>
              <a:cs typeface="Roboto"/>
              <a:sym typeface="Roboto"/>
            </a:endParaRPr>
          </a:p>
        </p:txBody>
      </p:sp>
      <p:sp>
        <p:nvSpPr>
          <p:cNvPr id="69" name="Google Shape;69;p14"/>
          <p:cNvSpPr/>
          <p:nvPr/>
        </p:nvSpPr>
        <p:spPr>
          <a:xfrm>
            <a:off x="5376927" y="1641109"/>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2</a:t>
            </a:r>
            <a:endParaRPr sz="600">
              <a:solidFill>
                <a:srgbClr val="FFFFFF"/>
              </a:solidFill>
              <a:latin typeface="Roboto"/>
              <a:ea typeface="Roboto"/>
              <a:cs typeface="Roboto"/>
              <a:sym typeface="Roboto"/>
            </a:endParaRPr>
          </a:p>
        </p:txBody>
      </p:sp>
      <p:sp>
        <p:nvSpPr>
          <p:cNvPr id="70" name="Google Shape;70;p14"/>
          <p:cNvSpPr/>
          <p:nvPr/>
        </p:nvSpPr>
        <p:spPr>
          <a:xfrm>
            <a:off x="5974416" y="1641109"/>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3</a:t>
            </a:r>
            <a:endParaRPr sz="600">
              <a:solidFill>
                <a:srgbClr val="FFFFFF"/>
              </a:solidFill>
              <a:latin typeface="Roboto"/>
              <a:ea typeface="Roboto"/>
              <a:cs typeface="Roboto"/>
              <a:sym typeface="Roboto"/>
            </a:endParaRPr>
          </a:p>
        </p:txBody>
      </p:sp>
      <p:sp>
        <p:nvSpPr>
          <p:cNvPr id="71" name="Google Shape;71;p14"/>
          <p:cNvSpPr/>
          <p:nvPr/>
        </p:nvSpPr>
        <p:spPr>
          <a:xfrm>
            <a:off x="6574574" y="1948219"/>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latin typeface="Trebuchet MS"/>
                <a:ea typeface="Trebuchet MS"/>
                <a:cs typeface="Trebuchet MS"/>
                <a:sym typeface="Trebuchet MS"/>
              </a:rPr>
              <a:t>Team Lead</a:t>
            </a:r>
            <a:endParaRPr b="1" sz="1200">
              <a:latin typeface="Trebuchet MS"/>
              <a:ea typeface="Trebuchet MS"/>
              <a:cs typeface="Trebuchet MS"/>
              <a:sym typeface="Trebuchet MS"/>
            </a:endParaRPr>
          </a:p>
        </p:txBody>
      </p:sp>
      <p:sp>
        <p:nvSpPr>
          <p:cNvPr id="72" name="Google Shape;72;p14"/>
          <p:cNvSpPr/>
          <p:nvPr/>
        </p:nvSpPr>
        <p:spPr>
          <a:xfrm>
            <a:off x="6574705" y="2410573"/>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3" name="Google Shape;73;p14"/>
          <p:cNvSpPr/>
          <p:nvPr/>
        </p:nvSpPr>
        <p:spPr>
          <a:xfrm>
            <a:off x="6574574" y="2873096"/>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4" name="Google Shape;74;p14"/>
          <p:cNvSpPr/>
          <p:nvPr/>
        </p:nvSpPr>
        <p:spPr>
          <a:xfrm>
            <a:off x="6574574" y="3335450"/>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rebuchet MS"/>
                <a:ea typeface="Trebuchet MS"/>
                <a:cs typeface="Trebuchet MS"/>
                <a:sym typeface="Trebuchet MS"/>
              </a:rPr>
              <a:t>Metrics Visualization</a:t>
            </a:r>
            <a:endParaRPr b="1" sz="1200">
              <a:latin typeface="Trebuchet MS"/>
              <a:ea typeface="Trebuchet MS"/>
              <a:cs typeface="Trebuchet MS"/>
              <a:sym typeface="Trebuchet MS"/>
            </a:endParaRPr>
          </a:p>
        </p:txBody>
      </p:sp>
      <p:sp>
        <p:nvSpPr>
          <p:cNvPr id="75" name="Google Shape;75;p14"/>
          <p:cNvSpPr/>
          <p:nvPr/>
        </p:nvSpPr>
        <p:spPr>
          <a:xfrm>
            <a:off x="6576625" y="1641106"/>
            <a:ext cx="17925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Trebuchet MS"/>
                <a:ea typeface="Trebuchet MS"/>
                <a:cs typeface="Trebuchet MS"/>
                <a:sym typeface="Trebuchet MS"/>
              </a:rPr>
              <a:t>Other Roles/Tasks</a:t>
            </a:r>
            <a:endParaRPr b="1" sz="1000">
              <a:solidFill>
                <a:srgbClr val="FFFFFF"/>
              </a:solidFill>
              <a:latin typeface="Trebuchet MS"/>
              <a:ea typeface="Trebuchet MS"/>
              <a:cs typeface="Trebuchet MS"/>
              <a:sym typeface="Trebuchet MS"/>
            </a:endParaRPr>
          </a:p>
        </p:txBody>
      </p:sp>
      <p:sp>
        <p:nvSpPr>
          <p:cNvPr id="76" name="Google Shape;76;p14"/>
          <p:cNvSpPr/>
          <p:nvPr/>
        </p:nvSpPr>
        <p:spPr>
          <a:xfrm>
            <a:off x="775000" y="2411330"/>
            <a:ext cx="1014600" cy="4629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Shromana Kumar</a:t>
            </a:r>
            <a:endParaRPr b="1" sz="800">
              <a:solidFill>
                <a:srgbClr val="FFFFFF"/>
              </a:solidFill>
              <a:latin typeface="Roboto"/>
              <a:ea typeface="Roboto"/>
              <a:cs typeface="Roboto"/>
              <a:sym typeface="Roboto"/>
            </a:endParaRPr>
          </a:p>
        </p:txBody>
      </p:sp>
      <p:sp>
        <p:nvSpPr>
          <p:cNvPr id="77" name="Google Shape;77;p14"/>
          <p:cNvSpPr/>
          <p:nvPr/>
        </p:nvSpPr>
        <p:spPr>
          <a:xfrm>
            <a:off x="775000" y="2873851"/>
            <a:ext cx="1014600" cy="4629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Srinayani Mankali</a:t>
            </a:r>
            <a:endParaRPr b="1" sz="800">
              <a:solidFill>
                <a:srgbClr val="FFFFFF"/>
              </a:solidFill>
              <a:latin typeface="Roboto"/>
              <a:ea typeface="Roboto"/>
              <a:cs typeface="Roboto"/>
              <a:sym typeface="Roboto"/>
            </a:endParaRPr>
          </a:p>
        </p:txBody>
      </p:sp>
      <p:sp>
        <p:nvSpPr>
          <p:cNvPr id="78" name="Google Shape;78;p14"/>
          <p:cNvSpPr/>
          <p:nvPr/>
        </p:nvSpPr>
        <p:spPr>
          <a:xfrm>
            <a:off x="775000" y="3336203"/>
            <a:ext cx="1014600" cy="4629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Manogna </a:t>
            </a:r>
            <a:r>
              <a:rPr b="1" lang="en" sz="1000">
                <a:solidFill>
                  <a:schemeClr val="lt1"/>
                </a:solidFill>
                <a:latin typeface="Trebuchet MS"/>
                <a:ea typeface="Trebuchet MS"/>
                <a:cs typeface="Trebuchet MS"/>
                <a:sym typeface="Trebuchet MS"/>
              </a:rPr>
              <a:t>Sai </a:t>
            </a:r>
            <a:r>
              <a:rPr b="1" lang="en" sz="1000">
                <a:solidFill>
                  <a:schemeClr val="lt1"/>
                </a:solidFill>
                <a:latin typeface="Trebuchet MS"/>
                <a:ea typeface="Trebuchet MS"/>
                <a:cs typeface="Trebuchet MS"/>
                <a:sym typeface="Trebuchet MS"/>
              </a:rPr>
              <a:t>Kolluri</a:t>
            </a:r>
            <a:endParaRPr b="1" sz="800">
              <a:solidFill>
                <a:srgbClr val="FFFFFF"/>
              </a:solidFill>
              <a:latin typeface="Roboto"/>
              <a:ea typeface="Roboto"/>
              <a:cs typeface="Roboto"/>
              <a:sym typeface="Roboto"/>
            </a:endParaRPr>
          </a:p>
        </p:txBody>
      </p:sp>
      <p:sp>
        <p:nvSpPr>
          <p:cNvPr id="79" name="Google Shape;79;p14"/>
          <p:cNvSpPr/>
          <p:nvPr/>
        </p:nvSpPr>
        <p:spPr>
          <a:xfrm>
            <a:off x="775000" y="3798706"/>
            <a:ext cx="1014600" cy="4629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900">
                <a:solidFill>
                  <a:schemeClr val="lt1"/>
                </a:solidFill>
                <a:latin typeface="Trebuchet MS"/>
                <a:ea typeface="Trebuchet MS"/>
                <a:cs typeface="Trebuchet MS"/>
                <a:sym typeface="Trebuchet MS"/>
              </a:rPr>
              <a:t>Permareddy Hemanth Sagar Reddy</a:t>
            </a:r>
            <a:endParaRPr b="1" sz="900">
              <a:solidFill>
                <a:schemeClr val="lt1"/>
              </a:solidFill>
              <a:latin typeface="Trebuchet MS"/>
              <a:ea typeface="Trebuchet MS"/>
              <a:cs typeface="Trebuchet MS"/>
              <a:sym typeface="Trebuchet MS"/>
            </a:endParaRPr>
          </a:p>
        </p:txBody>
      </p:sp>
      <p:sp>
        <p:nvSpPr>
          <p:cNvPr id="80" name="Google Shape;80;p14"/>
          <p:cNvSpPr/>
          <p:nvPr/>
        </p:nvSpPr>
        <p:spPr>
          <a:xfrm>
            <a:off x="774875" y="1952406"/>
            <a:ext cx="1014600" cy="4629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50000"/>
              </a:lnSpc>
              <a:spcBef>
                <a:spcPts val="0"/>
              </a:spcBef>
              <a:spcAft>
                <a:spcPts val="0"/>
              </a:spcAft>
              <a:buClr>
                <a:schemeClr val="dk1"/>
              </a:buClr>
              <a:buSzPts val="1100"/>
              <a:buFont typeface="Arial"/>
              <a:buNone/>
            </a:pPr>
            <a:r>
              <a:t/>
            </a:r>
            <a:endParaRPr b="1" sz="1000">
              <a:solidFill>
                <a:schemeClr val="lt1"/>
              </a:solidFill>
              <a:latin typeface="Trebuchet MS"/>
              <a:ea typeface="Trebuchet MS"/>
              <a:cs typeface="Trebuchet MS"/>
              <a:sym typeface="Trebuchet MS"/>
            </a:endParaRPr>
          </a:p>
          <a:p>
            <a:pPr indent="0" lvl="0" marL="0" rtl="0" algn="ctr">
              <a:lnSpc>
                <a:spcPct val="50000"/>
              </a:lnSpc>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Sri Chaitanya </a:t>
            </a:r>
            <a:endParaRPr b="1" sz="1000">
              <a:solidFill>
                <a:schemeClr val="lt1"/>
              </a:solidFill>
              <a:latin typeface="Trebuchet MS"/>
              <a:ea typeface="Trebuchet MS"/>
              <a:cs typeface="Trebuchet MS"/>
              <a:sym typeface="Trebuchet MS"/>
            </a:endParaRPr>
          </a:p>
          <a:p>
            <a:pPr indent="0" lvl="0" marL="0" rtl="0" algn="ctr">
              <a:lnSpc>
                <a:spcPct val="50000"/>
              </a:lnSpc>
              <a:spcBef>
                <a:spcPts val="0"/>
              </a:spcBef>
              <a:spcAft>
                <a:spcPts val="0"/>
              </a:spcAft>
              <a:buClr>
                <a:schemeClr val="dk1"/>
              </a:buClr>
              <a:buSzPts val="1100"/>
              <a:buFont typeface="Arial"/>
              <a:buNone/>
            </a:pPr>
            <a:r>
              <a:t/>
            </a:r>
            <a:endParaRPr b="1" sz="1000">
              <a:solidFill>
                <a:schemeClr val="lt1"/>
              </a:solidFill>
              <a:latin typeface="Trebuchet MS"/>
              <a:ea typeface="Trebuchet MS"/>
              <a:cs typeface="Trebuchet MS"/>
              <a:sym typeface="Trebuchet MS"/>
            </a:endParaRPr>
          </a:p>
          <a:p>
            <a:pPr indent="0" lvl="0" marL="0" rtl="0" algn="ctr">
              <a:lnSpc>
                <a:spcPct val="50000"/>
              </a:lnSpc>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Nulu</a:t>
            </a:r>
            <a:endParaRPr b="1" sz="800">
              <a:solidFill>
                <a:srgbClr val="FFFFFF"/>
              </a:solidFill>
              <a:latin typeface="Roboto"/>
              <a:ea typeface="Roboto"/>
              <a:cs typeface="Roboto"/>
              <a:sym typeface="Roboto"/>
            </a:endParaRPr>
          </a:p>
        </p:txBody>
      </p:sp>
      <p:sp>
        <p:nvSpPr>
          <p:cNvPr id="81" name="Google Shape;81;p14"/>
          <p:cNvSpPr/>
          <p:nvPr/>
        </p:nvSpPr>
        <p:spPr>
          <a:xfrm>
            <a:off x="1788775" y="871106"/>
            <a:ext cx="2993100" cy="4629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lt1"/>
                </a:solidFill>
                <a:latin typeface="Trebuchet MS"/>
                <a:ea typeface="Trebuchet MS"/>
                <a:cs typeface="Trebuchet MS"/>
                <a:sym typeface="Trebuchet MS"/>
              </a:rPr>
              <a:t>Model Designer and Evaluator</a:t>
            </a:r>
            <a:endParaRPr b="1" sz="1200">
              <a:solidFill>
                <a:schemeClr val="lt1"/>
              </a:solidFill>
              <a:latin typeface="Roboto"/>
              <a:ea typeface="Roboto"/>
              <a:cs typeface="Roboto"/>
              <a:sym typeface="Roboto"/>
            </a:endParaRPr>
          </a:p>
        </p:txBody>
      </p:sp>
      <p:sp>
        <p:nvSpPr>
          <p:cNvPr id="82" name="Google Shape;82;p14"/>
          <p:cNvSpPr/>
          <p:nvPr/>
        </p:nvSpPr>
        <p:spPr>
          <a:xfrm>
            <a:off x="2387512" y="19490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 name="Google Shape;83;p14"/>
          <p:cNvSpPr/>
          <p:nvPr/>
        </p:nvSpPr>
        <p:spPr>
          <a:xfrm>
            <a:off x="2985037" y="19490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14"/>
          <p:cNvSpPr/>
          <p:nvPr/>
        </p:nvSpPr>
        <p:spPr>
          <a:xfrm>
            <a:off x="1791025" y="241193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 name="Google Shape;85;p14"/>
          <p:cNvSpPr/>
          <p:nvPr/>
        </p:nvSpPr>
        <p:spPr>
          <a:xfrm>
            <a:off x="1791025" y="287485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4"/>
          <p:cNvSpPr/>
          <p:nvPr/>
        </p:nvSpPr>
        <p:spPr>
          <a:xfrm>
            <a:off x="1791025" y="33377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4"/>
          <p:cNvSpPr/>
          <p:nvPr/>
        </p:nvSpPr>
        <p:spPr>
          <a:xfrm>
            <a:off x="1791025" y="38007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4"/>
          <p:cNvSpPr/>
          <p:nvPr/>
        </p:nvSpPr>
        <p:spPr>
          <a:xfrm>
            <a:off x="2389450" y="241193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 name="Google Shape;89;p14"/>
          <p:cNvSpPr/>
          <p:nvPr/>
        </p:nvSpPr>
        <p:spPr>
          <a:xfrm>
            <a:off x="2987875" y="2411931"/>
            <a:ext cx="597000" cy="462900"/>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4"/>
          <p:cNvSpPr/>
          <p:nvPr/>
        </p:nvSpPr>
        <p:spPr>
          <a:xfrm>
            <a:off x="4179037" y="1952319"/>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 name="Google Shape;91;p14"/>
          <p:cNvSpPr/>
          <p:nvPr/>
        </p:nvSpPr>
        <p:spPr>
          <a:xfrm>
            <a:off x="3583212" y="2412281"/>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4"/>
          <p:cNvSpPr/>
          <p:nvPr/>
        </p:nvSpPr>
        <p:spPr>
          <a:xfrm>
            <a:off x="4180975" y="2415244"/>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p:nvPr/>
        </p:nvSpPr>
        <p:spPr>
          <a:xfrm>
            <a:off x="3583400" y="1959746"/>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4"/>
          <p:cNvSpPr/>
          <p:nvPr/>
        </p:nvSpPr>
        <p:spPr>
          <a:xfrm>
            <a:off x="5375775" y="194860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 name="Google Shape;95;p14"/>
          <p:cNvSpPr/>
          <p:nvPr/>
        </p:nvSpPr>
        <p:spPr>
          <a:xfrm>
            <a:off x="5973300" y="194860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 name="Google Shape;96;p14"/>
          <p:cNvSpPr/>
          <p:nvPr/>
        </p:nvSpPr>
        <p:spPr>
          <a:xfrm>
            <a:off x="4779287" y="24115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14"/>
          <p:cNvSpPr/>
          <p:nvPr/>
        </p:nvSpPr>
        <p:spPr>
          <a:xfrm>
            <a:off x="5377712" y="24115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4"/>
          <p:cNvSpPr/>
          <p:nvPr/>
        </p:nvSpPr>
        <p:spPr>
          <a:xfrm>
            <a:off x="5976137" y="24115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4"/>
          <p:cNvSpPr/>
          <p:nvPr/>
        </p:nvSpPr>
        <p:spPr>
          <a:xfrm>
            <a:off x="4780137" y="1956033"/>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 name="Google Shape;100;p14"/>
          <p:cNvSpPr/>
          <p:nvPr/>
        </p:nvSpPr>
        <p:spPr>
          <a:xfrm>
            <a:off x="2389437" y="28738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4"/>
          <p:cNvSpPr/>
          <p:nvPr/>
        </p:nvSpPr>
        <p:spPr>
          <a:xfrm>
            <a:off x="2986962" y="28738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4"/>
          <p:cNvSpPr/>
          <p:nvPr/>
        </p:nvSpPr>
        <p:spPr>
          <a:xfrm>
            <a:off x="2391375" y="33368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14"/>
          <p:cNvSpPr/>
          <p:nvPr/>
        </p:nvSpPr>
        <p:spPr>
          <a:xfrm>
            <a:off x="2989800" y="33368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14"/>
          <p:cNvSpPr/>
          <p:nvPr/>
        </p:nvSpPr>
        <p:spPr>
          <a:xfrm>
            <a:off x="4180962" y="2877194"/>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4"/>
          <p:cNvSpPr/>
          <p:nvPr/>
        </p:nvSpPr>
        <p:spPr>
          <a:xfrm>
            <a:off x="3585137" y="3340119"/>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14"/>
          <p:cNvSpPr/>
          <p:nvPr/>
        </p:nvSpPr>
        <p:spPr>
          <a:xfrm>
            <a:off x="4182900" y="3340119"/>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4"/>
          <p:cNvSpPr/>
          <p:nvPr/>
        </p:nvSpPr>
        <p:spPr>
          <a:xfrm>
            <a:off x="5380425" y="2877869"/>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14"/>
          <p:cNvSpPr/>
          <p:nvPr/>
        </p:nvSpPr>
        <p:spPr>
          <a:xfrm>
            <a:off x="4781212" y="333640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14"/>
          <p:cNvSpPr/>
          <p:nvPr/>
        </p:nvSpPr>
        <p:spPr>
          <a:xfrm>
            <a:off x="4782062" y="2880908"/>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0" name="Google Shape;110;p14"/>
          <p:cNvSpPr/>
          <p:nvPr/>
        </p:nvSpPr>
        <p:spPr>
          <a:xfrm>
            <a:off x="3584087" y="2876819"/>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4"/>
          <p:cNvSpPr/>
          <p:nvPr/>
        </p:nvSpPr>
        <p:spPr>
          <a:xfrm>
            <a:off x="5975625" y="28748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14"/>
          <p:cNvSpPr/>
          <p:nvPr/>
        </p:nvSpPr>
        <p:spPr>
          <a:xfrm>
            <a:off x="5379637" y="333775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 name="Google Shape;113;p14"/>
          <p:cNvSpPr/>
          <p:nvPr/>
        </p:nvSpPr>
        <p:spPr>
          <a:xfrm>
            <a:off x="5979000" y="333735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14"/>
          <p:cNvSpPr/>
          <p:nvPr/>
        </p:nvSpPr>
        <p:spPr>
          <a:xfrm>
            <a:off x="2389450" y="38061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14"/>
          <p:cNvSpPr/>
          <p:nvPr/>
        </p:nvSpPr>
        <p:spPr>
          <a:xfrm>
            <a:off x="1791017" y="1334006"/>
            <a:ext cx="17925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Trebuchet MS"/>
                <a:ea typeface="Trebuchet MS"/>
                <a:cs typeface="Trebuchet MS"/>
                <a:sym typeface="Trebuchet MS"/>
              </a:rPr>
              <a:t>Transformer</a:t>
            </a:r>
            <a:endParaRPr b="1" sz="1000">
              <a:solidFill>
                <a:srgbClr val="FFFFFF"/>
              </a:solidFill>
              <a:latin typeface="Roboto"/>
              <a:ea typeface="Roboto"/>
              <a:cs typeface="Roboto"/>
              <a:sym typeface="Roboto"/>
            </a:endParaRPr>
          </a:p>
        </p:txBody>
      </p:sp>
      <p:sp>
        <p:nvSpPr>
          <p:cNvPr id="116" name="Google Shape;116;p14"/>
          <p:cNvSpPr/>
          <p:nvPr/>
        </p:nvSpPr>
        <p:spPr>
          <a:xfrm>
            <a:off x="1791017"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1</a:t>
            </a:r>
            <a:endParaRPr sz="600">
              <a:solidFill>
                <a:srgbClr val="FFFFFF"/>
              </a:solidFill>
              <a:latin typeface="Roboto"/>
              <a:ea typeface="Roboto"/>
              <a:cs typeface="Roboto"/>
              <a:sym typeface="Roboto"/>
            </a:endParaRPr>
          </a:p>
        </p:txBody>
      </p:sp>
      <p:sp>
        <p:nvSpPr>
          <p:cNvPr id="117" name="Google Shape;117;p14"/>
          <p:cNvSpPr/>
          <p:nvPr/>
        </p:nvSpPr>
        <p:spPr>
          <a:xfrm>
            <a:off x="2388506"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2</a:t>
            </a:r>
            <a:endParaRPr sz="600">
              <a:solidFill>
                <a:srgbClr val="FFFFFF"/>
              </a:solidFill>
              <a:latin typeface="Roboto"/>
              <a:ea typeface="Roboto"/>
              <a:cs typeface="Roboto"/>
              <a:sym typeface="Roboto"/>
            </a:endParaRPr>
          </a:p>
        </p:txBody>
      </p:sp>
      <p:sp>
        <p:nvSpPr>
          <p:cNvPr id="118" name="Google Shape;118;p14"/>
          <p:cNvSpPr/>
          <p:nvPr/>
        </p:nvSpPr>
        <p:spPr>
          <a:xfrm>
            <a:off x="2985995"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3</a:t>
            </a:r>
            <a:endParaRPr sz="600">
              <a:solidFill>
                <a:srgbClr val="FFFFFF"/>
              </a:solidFill>
              <a:latin typeface="Roboto"/>
              <a:ea typeface="Roboto"/>
              <a:cs typeface="Roboto"/>
              <a:sym typeface="Roboto"/>
            </a:endParaRPr>
          </a:p>
        </p:txBody>
      </p:sp>
      <p:sp>
        <p:nvSpPr>
          <p:cNvPr id="119" name="Google Shape;119;p14"/>
          <p:cNvSpPr/>
          <p:nvPr/>
        </p:nvSpPr>
        <p:spPr>
          <a:xfrm>
            <a:off x="2987875" y="38061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14"/>
          <p:cNvSpPr/>
          <p:nvPr/>
        </p:nvSpPr>
        <p:spPr>
          <a:xfrm>
            <a:off x="3582550" y="3809494"/>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14"/>
          <p:cNvSpPr/>
          <p:nvPr/>
        </p:nvSpPr>
        <p:spPr>
          <a:xfrm>
            <a:off x="4180975" y="3809494"/>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14"/>
          <p:cNvSpPr/>
          <p:nvPr/>
        </p:nvSpPr>
        <p:spPr>
          <a:xfrm>
            <a:off x="5378487" y="380615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p14"/>
          <p:cNvSpPr/>
          <p:nvPr/>
        </p:nvSpPr>
        <p:spPr>
          <a:xfrm>
            <a:off x="5377712" y="38071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14"/>
          <p:cNvSpPr/>
          <p:nvPr/>
        </p:nvSpPr>
        <p:spPr>
          <a:xfrm>
            <a:off x="4780062" y="380578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5" name="Google Shape;125;p14"/>
          <p:cNvPicPr preferRelativeResize="0"/>
          <p:nvPr/>
        </p:nvPicPr>
        <p:blipFill>
          <a:blip r:embed="rId3">
            <a:alphaModFix/>
          </a:blip>
          <a:stretch>
            <a:fillRect/>
          </a:stretch>
        </p:blipFill>
        <p:spPr>
          <a:xfrm>
            <a:off x="3130537" y="2026701"/>
            <a:ext cx="307500" cy="307500"/>
          </a:xfrm>
          <a:prstGeom prst="rect">
            <a:avLst/>
          </a:prstGeom>
          <a:noFill/>
          <a:ln>
            <a:noFill/>
          </a:ln>
        </p:spPr>
      </p:pic>
      <p:pic>
        <p:nvPicPr>
          <p:cNvPr id="126" name="Google Shape;126;p14"/>
          <p:cNvPicPr preferRelativeResize="0"/>
          <p:nvPr/>
        </p:nvPicPr>
        <p:blipFill>
          <a:blip r:embed="rId3">
            <a:alphaModFix/>
          </a:blip>
          <a:stretch>
            <a:fillRect/>
          </a:stretch>
        </p:blipFill>
        <p:spPr>
          <a:xfrm>
            <a:off x="1935762" y="2489626"/>
            <a:ext cx="307500" cy="307500"/>
          </a:xfrm>
          <a:prstGeom prst="rect">
            <a:avLst/>
          </a:prstGeom>
          <a:noFill/>
          <a:ln>
            <a:noFill/>
          </a:ln>
        </p:spPr>
      </p:pic>
      <p:pic>
        <p:nvPicPr>
          <p:cNvPr id="127" name="Google Shape;127;p14"/>
          <p:cNvPicPr preferRelativeResize="0"/>
          <p:nvPr/>
        </p:nvPicPr>
        <p:blipFill>
          <a:blip r:embed="rId3">
            <a:alphaModFix/>
          </a:blip>
          <a:stretch>
            <a:fillRect/>
          </a:stretch>
        </p:blipFill>
        <p:spPr>
          <a:xfrm>
            <a:off x="3729037" y="2952413"/>
            <a:ext cx="307500" cy="307500"/>
          </a:xfrm>
          <a:prstGeom prst="rect">
            <a:avLst/>
          </a:prstGeom>
          <a:noFill/>
          <a:ln>
            <a:noFill/>
          </a:ln>
        </p:spPr>
      </p:pic>
      <p:pic>
        <p:nvPicPr>
          <p:cNvPr id="128" name="Google Shape;128;p14"/>
          <p:cNvPicPr preferRelativeResize="0"/>
          <p:nvPr/>
        </p:nvPicPr>
        <p:blipFill>
          <a:blip r:embed="rId3">
            <a:alphaModFix/>
          </a:blip>
          <a:stretch>
            <a:fillRect/>
          </a:stretch>
        </p:blipFill>
        <p:spPr>
          <a:xfrm>
            <a:off x="5523387" y="2952338"/>
            <a:ext cx="307500" cy="307500"/>
          </a:xfrm>
          <a:prstGeom prst="rect">
            <a:avLst/>
          </a:prstGeom>
          <a:noFill/>
          <a:ln>
            <a:noFill/>
          </a:ln>
        </p:spPr>
      </p:pic>
      <p:pic>
        <p:nvPicPr>
          <p:cNvPr id="129" name="Google Shape;129;p14"/>
          <p:cNvPicPr preferRelativeResize="0"/>
          <p:nvPr/>
        </p:nvPicPr>
        <p:blipFill>
          <a:blip r:embed="rId3">
            <a:alphaModFix/>
          </a:blip>
          <a:stretch>
            <a:fillRect/>
          </a:stretch>
        </p:blipFill>
        <p:spPr>
          <a:xfrm>
            <a:off x="2535150" y="3413913"/>
            <a:ext cx="307500" cy="307500"/>
          </a:xfrm>
          <a:prstGeom prst="rect">
            <a:avLst/>
          </a:prstGeom>
          <a:noFill/>
          <a:ln>
            <a:noFill/>
          </a:ln>
        </p:spPr>
      </p:pic>
      <p:pic>
        <p:nvPicPr>
          <p:cNvPr id="130" name="Google Shape;130;p14"/>
          <p:cNvPicPr preferRelativeResize="0"/>
          <p:nvPr/>
        </p:nvPicPr>
        <p:blipFill>
          <a:blip r:embed="rId3">
            <a:alphaModFix/>
          </a:blip>
          <a:stretch>
            <a:fillRect/>
          </a:stretch>
        </p:blipFill>
        <p:spPr>
          <a:xfrm>
            <a:off x="4326387" y="3876413"/>
            <a:ext cx="307500" cy="307500"/>
          </a:xfrm>
          <a:prstGeom prst="rect">
            <a:avLst/>
          </a:prstGeom>
          <a:noFill/>
          <a:ln>
            <a:noFill/>
          </a:ln>
        </p:spPr>
      </p:pic>
      <p:sp>
        <p:nvSpPr>
          <p:cNvPr id="131" name="Google Shape;131;p14"/>
          <p:cNvSpPr/>
          <p:nvPr/>
        </p:nvSpPr>
        <p:spPr>
          <a:xfrm>
            <a:off x="5976137" y="380715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2" name="Google Shape;132;p14"/>
          <p:cNvPicPr preferRelativeResize="0"/>
          <p:nvPr/>
        </p:nvPicPr>
        <p:blipFill>
          <a:blip r:embed="rId3">
            <a:alphaModFix/>
          </a:blip>
          <a:stretch>
            <a:fillRect/>
          </a:stretch>
        </p:blipFill>
        <p:spPr>
          <a:xfrm>
            <a:off x="6120962" y="2478138"/>
            <a:ext cx="307500" cy="307500"/>
          </a:xfrm>
          <a:prstGeom prst="rect">
            <a:avLst/>
          </a:prstGeom>
          <a:noFill/>
          <a:ln>
            <a:noFill/>
          </a:ln>
        </p:spPr>
      </p:pic>
      <p:pic>
        <p:nvPicPr>
          <p:cNvPr id="133" name="Google Shape;133;p14"/>
          <p:cNvPicPr preferRelativeResize="0"/>
          <p:nvPr/>
        </p:nvPicPr>
        <p:blipFill>
          <a:blip r:embed="rId3">
            <a:alphaModFix/>
          </a:blip>
          <a:stretch>
            <a:fillRect/>
          </a:stretch>
        </p:blipFill>
        <p:spPr>
          <a:xfrm>
            <a:off x="4924050" y="3856588"/>
            <a:ext cx="307500" cy="307500"/>
          </a:xfrm>
          <a:prstGeom prst="rect">
            <a:avLst/>
          </a:prstGeom>
          <a:noFill/>
          <a:ln>
            <a:noFill/>
          </a:ln>
        </p:spPr>
      </p:pic>
      <p:sp>
        <p:nvSpPr>
          <p:cNvPr id="134" name="Google Shape;134;p14"/>
          <p:cNvSpPr/>
          <p:nvPr/>
        </p:nvSpPr>
        <p:spPr>
          <a:xfrm flipH="1">
            <a:off x="774875" y="1330450"/>
            <a:ext cx="1014600" cy="618900"/>
          </a:xfrm>
          <a:prstGeom prst="round2DiagRect">
            <a:avLst>
              <a:gd fmla="val 0" name="adj1"/>
              <a:gd fmla="val 17764" name="adj2"/>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Names/Roles</a:t>
            </a:r>
            <a:endParaRPr b="1" sz="1000">
              <a:solidFill>
                <a:schemeClr val="lt1"/>
              </a:solidFill>
              <a:latin typeface="Trebuchet MS"/>
              <a:ea typeface="Trebuchet MS"/>
              <a:cs typeface="Trebuchet MS"/>
              <a:sym typeface="Trebuchet MS"/>
            </a:endParaRPr>
          </a:p>
        </p:txBody>
      </p:sp>
      <p:sp>
        <p:nvSpPr>
          <p:cNvPr id="135" name="Google Shape;135;p14"/>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457200" lvl="0" marL="3657600" rtl="0" algn="ctr">
              <a:spcBef>
                <a:spcPts val="0"/>
              </a:spcBef>
              <a:spcAft>
                <a:spcPts val="0"/>
              </a:spcAft>
              <a:buNone/>
            </a:pPr>
            <a:r>
              <a:rPr lang="en"/>
              <a:t>Our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141" name="Google Shape;14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1800"/>
              <a:buChar char="●"/>
            </a:pPr>
            <a:r>
              <a:rPr lang="en"/>
              <a:t>In recent times, online platforms have seen a surge in hateful and discriminatory speech, threats of abuse, and harassment.  </a:t>
            </a:r>
            <a:endParaRPr/>
          </a:p>
          <a:p>
            <a:pPr indent="-342900" lvl="0" marL="457200" rtl="0" algn="just">
              <a:lnSpc>
                <a:spcPct val="100000"/>
              </a:lnSpc>
              <a:spcBef>
                <a:spcPts val="1000"/>
              </a:spcBef>
              <a:spcAft>
                <a:spcPts val="0"/>
              </a:spcAft>
              <a:buSzPts val="1800"/>
              <a:buChar char="●"/>
            </a:pPr>
            <a:r>
              <a:rPr lang="en"/>
              <a:t>Social media platforms are trying to automate bias detection in textual data. </a:t>
            </a:r>
            <a:endParaRPr/>
          </a:p>
          <a:p>
            <a:pPr indent="-342900" lvl="0" marL="457200" rtl="0" algn="just">
              <a:lnSpc>
                <a:spcPct val="100000"/>
              </a:lnSpc>
              <a:spcBef>
                <a:spcPts val="1000"/>
              </a:spcBef>
              <a:spcAft>
                <a:spcPts val="0"/>
              </a:spcAft>
              <a:buSzPts val="1800"/>
              <a:buChar char="●"/>
            </a:pPr>
            <a:r>
              <a:rPr lang="en"/>
              <a:t>We are trying to ascertain which models (Transformer/Non-Transformer) provide higher accuracy when detecting bias. </a:t>
            </a:r>
            <a:endParaRPr/>
          </a:p>
          <a:p>
            <a:pPr indent="-342900" lvl="0" marL="457200" rtl="0" algn="just">
              <a:lnSpc>
                <a:spcPct val="100000"/>
              </a:lnSpc>
              <a:spcBef>
                <a:spcPts val="1000"/>
              </a:spcBef>
              <a:spcAft>
                <a:spcPts val="1000"/>
              </a:spcAft>
              <a:buSzPts val="1800"/>
              <a:buChar char="●"/>
            </a:pPr>
            <a:r>
              <a:rPr lang="en"/>
              <a:t>The practical implications would be to ensure fairness by identifying biased language and representations in text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16"/>
          <p:cNvGrpSpPr/>
          <p:nvPr/>
        </p:nvGrpSpPr>
        <p:grpSpPr>
          <a:xfrm>
            <a:off x="1274446" y="1370957"/>
            <a:ext cx="6595108" cy="3135637"/>
            <a:chOff x="1274446" y="1271451"/>
            <a:chExt cx="6595108" cy="3135637"/>
          </a:xfrm>
        </p:grpSpPr>
        <p:grpSp>
          <p:nvGrpSpPr>
            <p:cNvPr id="147" name="Google Shape;147;p16"/>
            <p:cNvGrpSpPr/>
            <p:nvPr/>
          </p:nvGrpSpPr>
          <p:grpSpPr>
            <a:xfrm flipH="1">
              <a:off x="1274446" y="1271603"/>
              <a:ext cx="3337034" cy="3135433"/>
              <a:chOff x="4192863" y="1002150"/>
              <a:chExt cx="3679200" cy="3139200"/>
            </a:xfrm>
          </p:grpSpPr>
          <p:sp>
            <p:nvSpPr>
              <p:cNvPr id="148" name="Google Shape;148;p16"/>
              <p:cNvSpPr/>
              <p:nvPr/>
            </p:nvSpPr>
            <p:spPr>
              <a:xfrm>
                <a:off x="4192863" y="1002150"/>
                <a:ext cx="3679200" cy="3139200"/>
              </a:xfrm>
              <a:prstGeom prst="round2DiagRect">
                <a:avLst>
                  <a:gd fmla="val 0" name="adj1"/>
                  <a:gd fmla="val 17764" name="adj2"/>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9" name="Google Shape;149;p16"/>
              <p:cNvSpPr txBox="1"/>
              <p:nvPr/>
            </p:nvSpPr>
            <p:spPr>
              <a:xfrm>
                <a:off x="4883452" y="1598563"/>
                <a:ext cx="2914800" cy="235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700">
                    <a:solidFill>
                      <a:schemeClr val="lt1"/>
                    </a:solidFill>
                    <a:latin typeface="Trebuchet MS"/>
                    <a:ea typeface="Trebuchet MS"/>
                    <a:cs typeface="Trebuchet MS"/>
                    <a:sym typeface="Trebuchet MS"/>
                  </a:rPr>
                  <a:t>“</a:t>
                </a:r>
                <a:r>
                  <a:rPr b="1" lang="en" sz="1700" u="sng">
                    <a:solidFill>
                      <a:schemeClr val="lt1"/>
                    </a:solidFill>
                    <a:latin typeface="Trebuchet MS"/>
                    <a:ea typeface="Trebuchet MS"/>
                    <a:cs typeface="Trebuchet MS"/>
                    <a:sym typeface="Trebuchet MS"/>
                  </a:rPr>
                  <a:t>Textual Bias Analysis</a:t>
                </a:r>
                <a:r>
                  <a:rPr b="1" lang="en" sz="1700">
                    <a:solidFill>
                      <a:schemeClr val="lt1"/>
                    </a:solidFill>
                    <a:latin typeface="Trebuchet MS"/>
                    <a:ea typeface="Trebuchet MS"/>
                    <a:cs typeface="Trebuchet MS"/>
                    <a:sym typeface="Trebuchet MS"/>
                  </a:rPr>
                  <a:t>: </a:t>
                </a:r>
                <a:r>
                  <a:rPr b="1" lang="en" sz="1700">
                    <a:solidFill>
                      <a:srgbClr val="EFEFEF"/>
                    </a:solidFill>
                    <a:latin typeface="Trebuchet MS"/>
                    <a:ea typeface="Trebuchet MS"/>
                    <a:cs typeface="Trebuchet MS"/>
                    <a:sym typeface="Trebuchet MS"/>
                  </a:rPr>
                  <a:t>Transformer vs Non-Transformer Models - Which model performs best when detecting biased textual content?”</a:t>
                </a:r>
                <a:endParaRPr b="1" sz="1700">
                  <a:solidFill>
                    <a:srgbClr val="EFEFEF"/>
                  </a:solidFill>
                  <a:latin typeface="Trebuchet MS"/>
                  <a:ea typeface="Trebuchet MS"/>
                  <a:cs typeface="Trebuchet MS"/>
                  <a:sym typeface="Trebuchet MS"/>
                </a:endParaRPr>
              </a:p>
              <a:p>
                <a:pPr indent="0" lvl="0" marL="0" rtl="0" algn="ctr">
                  <a:spcBef>
                    <a:spcPts val="1200"/>
                  </a:spcBef>
                  <a:spcAft>
                    <a:spcPts val="0"/>
                  </a:spcAft>
                  <a:buNone/>
                </a:pPr>
                <a:r>
                  <a:t/>
                </a:r>
                <a:endParaRPr b="1" sz="1700">
                  <a:solidFill>
                    <a:schemeClr val="lt1"/>
                  </a:solidFill>
                  <a:latin typeface="Trebuchet MS"/>
                  <a:ea typeface="Trebuchet MS"/>
                  <a:cs typeface="Trebuchet MS"/>
                  <a:sym typeface="Trebuchet MS"/>
                </a:endParaRPr>
              </a:p>
            </p:txBody>
          </p:sp>
        </p:grpSp>
        <p:grpSp>
          <p:nvGrpSpPr>
            <p:cNvPr id="150" name="Google Shape;150;p16"/>
            <p:cNvGrpSpPr/>
            <p:nvPr/>
          </p:nvGrpSpPr>
          <p:grpSpPr>
            <a:xfrm flipH="1">
              <a:off x="3985020" y="1271451"/>
              <a:ext cx="3884463" cy="3135402"/>
              <a:chOff x="2532227" y="1002138"/>
              <a:chExt cx="2628900" cy="2092500"/>
            </a:xfrm>
          </p:grpSpPr>
          <p:sp>
            <p:nvSpPr>
              <p:cNvPr id="151" name="Google Shape;151;p16"/>
              <p:cNvSpPr/>
              <p:nvPr/>
            </p:nvSpPr>
            <p:spPr>
              <a:xfrm flipH="1">
                <a:off x="2532227" y="1002138"/>
                <a:ext cx="2628900" cy="2092500"/>
              </a:xfrm>
              <a:prstGeom prst="round2DiagRect">
                <a:avLst>
                  <a:gd fmla="val 0" name="adj1"/>
                  <a:gd fmla="val 17764" name="adj2"/>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nvSpPr>
            <p:spPr>
              <a:xfrm>
                <a:off x="3910385" y="1410022"/>
                <a:ext cx="11853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Trebuchet MS"/>
                    <a:ea typeface="Trebuchet MS"/>
                    <a:cs typeface="Trebuchet MS"/>
                    <a:sym typeface="Trebuchet MS"/>
                  </a:rPr>
                  <a:t>Implications</a:t>
                </a:r>
                <a:endParaRPr b="1" sz="1800">
                  <a:solidFill>
                    <a:srgbClr val="FFFFFF"/>
                  </a:solidFill>
                  <a:latin typeface="Trebuchet MS"/>
                  <a:ea typeface="Trebuchet MS"/>
                  <a:cs typeface="Trebuchet MS"/>
                  <a:sym typeface="Trebuchet MS"/>
                </a:endParaRPr>
              </a:p>
            </p:txBody>
          </p:sp>
        </p:grpSp>
        <p:sp>
          <p:nvSpPr>
            <p:cNvPr id="153" name="Google Shape;153;p16"/>
            <p:cNvSpPr/>
            <p:nvPr/>
          </p:nvSpPr>
          <p:spPr>
            <a:xfrm flipH="1" rot="10800000">
              <a:off x="5924954" y="1271459"/>
              <a:ext cx="1944600" cy="1569600"/>
            </a:xfrm>
            <a:prstGeom prst="round2DiagRect">
              <a:avLst>
                <a:gd fmla="val 0" name="adj1"/>
                <a:gd fmla="val 17764" name="adj2"/>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nvSpPr>
          <p:spPr>
            <a:xfrm flipH="1">
              <a:off x="6171417" y="1475159"/>
              <a:ext cx="1451700" cy="11622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solidFill>
                    <a:srgbClr val="D9D9D9"/>
                  </a:solidFill>
                  <a:latin typeface="Trebuchet MS"/>
                  <a:ea typeface="Trebuchet MS"/>
                  <a:cs typeface="Trebuchet MS"/>
                  <a:sym typeface="Trebuchet MS"/>
                </a:rPr>
                <a:t>1</a:t>
              </a:r>
              <a:endParaRPr b="1" sz="1200">
                <a:solidFill>
                  <a:srgbClr val="D9D9D9"/>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b="1" lang="en" sz="1200">
                  <a:solidFill>
                    <a:srgbClr val="D9D9D9"/>
                  </a:solidFill>
                  <a:latin typeface="Trebuchet MS"/>
                  <a:ea typeface="Trebuchet MS"/>
                  <a:cs typeface="Trebuchet MS"/>
                  <a:sym typeface="Trebuchet MS"/>
                </a:rPr>
                <a:t>To uncover biases in data sets and language models.</a:t>
              </a:r>
              <a:endParaRPr b="1" sz="1200">
                <a:solidFill>
                  <a:srgbClr val="D9D9D9"/>
                </a:solidFill>
                <a:latin typeface="Trebuchet MS"/>
                <a:ea typeface="Trebuchet MS"/>
                <a:cs typeface="Trebuchet MS"/>
                <a:sym typeface="Trebuchet MS"/>
              </a:endParaRPr>
            </a:p>
          </p:txBody>
        </p:sp>
        <p:sp>
          <p:nvSpPr>
            <p:cNvPr id="155" name="Google Shape;155;p16"/>
            <p:cNvSpPr/>
            <p:nvPr/>
          </p:nvSpPr>
          <p:spPr>
            <a:xfrm>
              <a:off x="5924954" y="2837488"/>
              <a:ext cx="1944600" cy="1569600"/>
            </a:xfrm>
            <a:prstGeom prst="round2DiagRect">
              <a:avLst>
                <a:gd fmla="val 0" name="adj1"/>
                <a:gd fmla="val 17764" name="adj2"/>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flipH="1" rot="10800000">
              <a:off x="3985122" y="2837488"/>
              <a:ext cx="1944600" cy="1569600"/>
            </a:xfrm>
            <a:prstGeom prst="round2DiagRect">
              <a:avLst>
                <a:gd fmla="val 0" name="adj1"/>
                <a:gd fmla="val 17764" name="adj2"/>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6"/>
            <p:cNvGrpSpPr/>
            <p:nvPr/>
          </p:nvGrpSpPr>
          <p:grpSpPr>
            <a:xfrm flipH="1">
              <a:off x="5758648" y="2676196"/>
              <a:ext cx="334125" cy="334078"/>
              <a:chOff x="3157188" y="909150"/>
              <a:chExt cx="470400" cy="470400"/>
            </a:xfrm>
          </p:grpSpPr>
          <p:sp>
            <p:nvSpPr>
              <p:cNvPr id="158" name="Google Shape;158;p1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3243138" y="995100"/>
                <a:ext cx="298500" cy="298500"/>
              </a:xfrm>
              <a:prstGeom prst="mathPlus">
                <a:avLst>
                  <a:gd fmla="val 9900" name="adj1"/>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6"/>
            <p:cNvSpPr txBox="1"/>
            <p:nvPr/>
          </p:nvSpPr>
          <p:spPr>
            <a:xfrm>
              <a:off x="4310017" y="3022000"/>
              <a:ext cx="1294800" cy="1200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solidFill>
                    <a:srgbClr val="D9D9D9"/>
                  </a:solidFill>
                  <a:latin typeface="Trebuchet MS"/>
                  <a:ea typeface="Trebuchet MS"/>
                  <a:cs typeface="Trebuchet MS"/>
                  <a:sym typeface="Trebuchet MS"/>
                </a:rPr>
                <a:t>2</a:t>
              </a:r>
              <a:endParaRPr b="1" sz="1200">
                <a:solidFill>
                  <a:srgbClr val="D9D9D9"/>
                </a:solidFill>
                <a:latin typeface="Trebuchet MS"/>
                <a:ea typeface="Trebuchet MS"/>
                <a:cs typeface="Trebuchet MS"/>
                <a:sym typeface="Trebuchet MS"/>
              </a:endParaRPr>
            </a:p>
            <a:p>
              <a:pPr indent="0" lvl="0" marL="0" rtl="0" algn="ctr">
                <a:lnSpc>
                  <a:spcPct val="150000"/>
                </a:lnSpc>
                <a:spcBef>
                  <a:spcPts val="0"/>
                </a:spcBef>
                <a:spcAft>
                  <a:spcPts val="1200"/>
                </a:spcAft>
                <a:buNone/>
              </a:pPr>
              <a:r>
                <a:rPr b="1" lang="en" sz="1200">
                  <a:solidFill>
                    <a:srgbClr val="D9D9D9"/>
                  </a:solidFill>
                  <a:latin typeface="Trebuchet MS"/>
                  <a:ea typeface="Trebuchet MS"/>
                  <a:cs typeface="Trebuchet MS"/>
                  <a:sym typeface="Trebuchet MS"/>
                </a:rPr>
                <a:t>Contributes to the broader fields of ethical AI.</a:t>
              </a:r>
              <a:endParaRPr b="1" sz="1200">
                <a:solidFill>
                  <a:srgbClr val="D9D9D9"/>
                </a:solidFill>
                <a:latin typeface="Trebuchet MS"/>
                <a:ea typeface="Trebuchet MS"/>
                <a:cs typeface="Trebuchet MS"/>
                <a:sym typeface="Trebuchet MS"/>
              </a:endParaRPr>
            </a:p>
          </p:txBody>
        </p:sp>
        <p:sp>
          <p:nvSpPr>
            <p:cNvPr id="161" name="Google Shape;161;p16"/>
            <p:cNvSpPr txBox="1"/>
            <p:nvPr/>
          </p:nvSpPr>
          <p:spPr>
            <a:xfrm>
              <a:off x="6048267" y="3010275"/>
              <a:ext cx="1698000" cy="1200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solidFill>
                    <a:srgbClr val="D9D9D9"/>
                  </a:solidFill>
                  <a:latin typeface="Trebuchet MS"/>
                  <a:ea typeface="Trebuchet MS"/>
                  <a:cs typeface="Trebuchet MS"/>
                  <a:sym typeface="Trebuchet MS"/>
                </a:rPr>
                <a:t>3</a:t>
              </a:r>
              <a:endParaRPr b="1" sz="1200">
                <a:solidFill>
                  <a:srgbClr val="D9D9D9"/>
                </a:solidFill>
                <a:latin typeface="Trebuchet MS"/>
                <a:ea typeface="Trebuchet MS"/>
                <a:cs typeface="Trebuchet MS"/>
                <a:sym typeface="Trebuchet MS"/>
              </a:endParaRPr>
            </a:p>
            <a:p>
              <a:pPr indent="0" lvl="0" marL="0" rtl="0" algn="ctr">
                <a:lnSpc>
                  <a:spcPct val="150000"/>
                </a:lnSpc>
                <a:spcBef>
                  <a:spcPts val="0"/>
                </a:spcBef>
                <a:spcAft>
                  <a:spcPts val="1200"/>
                </a:spcAft>
                <a:buNone/>
              </a:pPr>
              <a:r>
                <a:rPr b="1" lang="en" sz="1200">
                  <a:solidFill>
                    <a:srgbClr val="D9D9D9"/>
                  </a:solidFill>
                  <a:latin typeface="Trebuchet MS"/>
                  <a:ea typeface="Trebuchet MS"/>
                  <a:cs typeface="Trebuchet MS"/>
                  <a:sym typeface="Trebuchet MS"/>
                </a:rPr>
                <a:t>Facilitates the examination of social and ethical implications</a:t>
              </a:r>
              <a:endParaRPr b="1" sz="1200">
                <a:solidFill>
                  <a:srgbClr val="D9D9D9"/>
                </a:solidFill>
                <a:latin typeface="Trebuchet MS"/>
                <a:ea typeface="Trebuchet MS"/>
                <a:cs typeface="Trebuchet MS"/>
                <a:sym typeface="Trebuchet MS"/>
              </a:endParaRPr>
            </a:p>
          </p:txBody>
        </p:sp>
      </p:grpSp>
      <p:sp>
        <p:nvSpPr>
          <p:cNvPr id="162" name="Google Shape;162;p16"/>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Research Question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Literature Review</a:t>
            </a:r>
            <a:endParaRPr/>
          </a:p>
        </p:txBody>
      </p:sp>
      <p:sp>
        <p:nvSpPr>
          <p:cNvPr id="168" name="Google Shape;16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SzPts val="1400"/>
              <a:buAutoNum type="arabicPeriod"/>
            </a:pPr>
            <a:r>
              <a:rPr lang="en" sz="1400" u="sng">
                <a:solidFill>
                  <a:schemeClr val="hlink"/>
                </a:solidFill>
                <a:hlinkClick r:id="rId3"/>
              </a:rPr>
              <a:t>Text Classification Research Based on Bert Model and Bayesian Network</a:t>
            </a:r>
            <a:r>
              <a:rPr lang="en" sz="1400"/>
              <a:t> </a:t>
            </a:r>
            <a:endParaRPr sz="1400"/>
          </a:p>
          <a:p>
            <a:pPr indent="457200" lvl="0" marL="0" rtl="0" algn="l">
              <a:lnSpc>
                <a:spcPct val="100000"/>
              </a:lnSpc>
              <a:spcBef>
                <a:spcPts val="1000"/>
              </a:spcBef>
              <a:spcAft>
                <a:spcPts val="0"/>
              </a:spcAft>
              <a:buNone/>
            </a:pPr>
            <a:r>
              <a:rPr lang="en" sz="1400"/>
              <a:t>Authors </a:t>
            </a:r>
            <a:r>
              <a:rPr lang="en" sz="1400"/>
              <a:t>- Songsong Liu, Haijun Tao, Shiling Feng.</a:t>
            </a:r>
            <a:endParaRPr sz="1400"/>
          </a:p>
          <a:p>
            <a:pPr indent="-317500" lvl="0" marL="457200" rtl="0" algn="l">
              <a:lnSpc>
                <a:spcPct val="100000"/>
              </a:lnSpc>
              <a:spcBef>
                <a:spcPts val="1000"/>
              </a:spcBef>
              <a:spcAft>
                <a:spcPts val="0"/>
              </a:spcAft>
              <a:buSzPts val="1400"/>
              <a:buAutoNum type="arabicPeriod"/>
            </a:pPr>
            <a:r>
              <a:rPr lang="en" sz="1400" u="sng">
                <a:solidFill>
                  <a:schemeClr val="hlink"/>
                </a:solidFill>
                <a:hlinkClick r:id="rId4"/>
              </a:rPr>
              <a:t>Study on BERT Model for Hate Speech Detection</a:t>
            </a:r>
            <a:endParaRPr sz="1400"/>
          </a:p>
          <a:p>
            <a:pPr indent="457200" lvl="0" marL="0" rtl="0" algn="l">
              <a:lnSpc>
                <a:spcPct val="100000"/>
              </a:lnSpc>
              <a:spcBef>
                <a:spcPts val="1000"/>
              </a:spcBef>
              <a:spcAft>
                <a:spcPts val="0"/>
              </a:spcAft>
              <a:buNone/>
            </a:pPr>
            <a:r>
              <a:rPr lang="en" sz="1400"/>
              <a:t>Authors: Shailja Gupta, Sachin Lakra, Manpreet Kaur.</a:t>
            </a:r>
            <a:endParaRPr sz="1400"/>
          </a:p>
          <a:p>
            <a:pPr indent="-317500" lvl="0" marL="457200" rtl="0" algn="l">
              <a:lnSpc>
                <a:spcPct val="100000"/>
              </a:lnSpc>
              <a:spcBef>
                <a:spcPts val="1000"/>
              </a:spcBef>
              <a:spcAft>
                <a:spcPts val="0"/>
              </a:spcAft>
              <a:buSzPts val="1400"/>
              <a:buAutoNum type="arabicPeriod"/>
            </a:pPr>
            <a:r>
              <a:rPr lang="en" sz="1400" u="sng">
                <a:solidFill>
                  <a:schemeClr val="hlink"/>
                </a:solidFill>
                <a:hlinkClick r:id="rId5"/>
              </a:rPr>
              <a:t>Offensive Language and Hate Speech Detection with Deep Learning and Transfer Learning</a:t>
            </a:r>
            <a:endParaRPr sz="1400"/>
          </a:p>
          <a:p>
            <a:pPr indent="457200" lvl="0" marL="0" rtl="0" algn="l">
              <a:lnSpc>
                <a:spcPct val="100000"/>
              </a:lnSpc>
              <a:spcBef>
                <a:spcPts val="1000"/>
              </a:spcBef>
              <a:spcAft>
                <a:spcPts val="0"/>
              </a:spcAft>
              <a:buNone/>
            </a:pPr>
            <a:r>
              <a:rPr lang="en" sz="1400"/>
              <a:t>Authors- Bencheng Wei, Ajay Gupta,  Atsu Vovor, Jason Li, Hafiza Umair, Natalie Durzynski </a:t>
            </a:r>
            <a:endParaRPr sz="1400"/>
          </a:p>
          <a:p>
            <a:pPr indent="-317500" lvl="0" marL="457200" rtl="0" algn="l">
              <a:lnSpc>
                <a:spcPct val="100000"/>
              </a:lnSpc>
              <a:spcBef>
                <a:spcPts val="1000"/>
              </a:spcBef>
              <a:spcAft>
                <a:spcPts val="0"/>
              </a:spcAft>
              <a:buSzPts val="1400"/>
              <a:buAutoNum type="arabicPeriod"/>
            </a:pPr>
            <a:r>
              <a:rPr lang="en" sz="1400" u="sng">
                <a:solidFill>
                  <a:schemeClr val="hlink"/>
                </a:solidFill>
                <a:hlinkClick r:id="rId6"/>
              </a:rPr>
              <a:t>Research on Text Classification Method Based on LSTM Neural Network Model</a:t>
            </a:r>
            <a:endParaRPr sz="1400"/>
          </a:p>
          <a:p>
            <a:pPr indent="457200" lvl="0" marL="0" rtl="0" algn="l">
              <a:lnSpc>
                <a:spcPct val="100000"/>
              </a:lnSpc>
              <a:spcBef>
                <a:spcPts val="1000"/>
              </a:spcBef>
              <a:spcAft>
                <a:spcPts val="0"/>
              </a:spcAft>
              <a:buNone/>
            </a:pPr>
            <a:r>
              <a:rPr lang="en" sz="1400"/>
              <a:t>Authors- Yanbo Zhang.</a:t>
            </a:r>
            <a:endParaRPr sz="1400"/>
          </a:p>
          <a:p>
            <a:pPr indent="-317500" lvl="0" marL="457200" rtl="0" algn="l">
              <a:lnSpc>
                <a:spcPct val="100000"/>
              </a:lnSpc>
              <a:spcBef>
                <a:spcPts val="1000"/>
              </a:spcBef>
              <a:spcAft>
                <a:spcPts val="0"/>
              </a:spcAft>
              <a:buSzPts val="1400"/>
              <a:buAutoNum type="arabicPeriod"/>
            </a:pPr>
            <a:r>
              <a:rPr lang="en" sz="1400" u="sng">
                <a:solidFill>
                  <a:schemeClr val="hlink"/>
                </a:solidFill>
                <a:hlinkClick r:id="rId7"/>
              </a:rPr>
              <a:t>Text Sentiment Classification Based on Improved BiLSTM-CNN</a:t>
            </a:r>
            <a:endParaRPr sz="1400"/>
          </a:p>
          <a:p>
            <a:pPr indent="457200" lvl="0" marL="0" rtl="0" algn="l">
              <a:lnSpc>
                <a:spcPct val="100000"/>
              </a:lnSpc>
              <a:spcBef>
                <a:spcPts val="1000"/>
              </a:spcBef>
              <a:spcAft>
                <a:spcPts val="1000"/>
              </a:spcAft>
              <a:buNone/>
            </a:pPr>
            <a:r>
              <a:rPr lang="en" sz="1400"/>
              <a:t>Authors- Ruixin Ma, Shoryu Teragawa, Zhanjun Fu.</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Gap Literature</a:t>
            </a:r>
            <a:endParaRPr/>
          </a:p>
        </p:txBody>
      </p:sp>
      <p:sp>
        <p:nvSpPr>
          <p:cNvPr id="174" name="Google Shape;174;p18"/>
          <p:cNvSpPr txBox="1"/>
          <p:nvPr>
            <p:ph idx="1" type="body"/>
          </p:nvPr>
        </p:nvSpPr>
        <p:spPr>
          <a:xfrm>
            <a:off x="311700" y="134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u="sng"/>
              <a:t>Gaps and How can they be addressed</a:t>
            </a:r>
            <a:r>
              <a:rPr b="1" lang="en"/>
              <a:t>?</a:t>
            </a:r>
            <a:endParaRPr b="1"/>
          </a:p>
          <a:p>
            <a:pPr indent="-342900" lvl="0" marL="457200" rtl="0" algn="just">
              <a:spcBef>
                <a:spcPts val="1200"/>
              </a:spcBef>
              <a:spcAft>
                <a:spcPts val="0"/>
              </a:spcAft>
              <a:buSzPts val="1800"/>
              <a:buChar char="●"/>
            </a:pPr>
            <a:r>
              <a:rPr lang="en"/>
              <a:t>Not many implementations on </a:t>
            </a:r>
            <a:r>
              <a:rPr lang="en"/>
              <a:t>Multi-Label Classification.</a:t>
            </a:r>
            <a:endParaRPr/>
          </a:p>
          <a:p>
            <a:pPr indent="-342900" lvl="0" marL="457200" rtl="0" algn="just">
              <a:spcBef>
                <a:spcPts val="1000"/>
              </a:spcBef>
              <a:spcAft>
                <a:spcPts val="0"/>
              </a:spcAft>
              <a:buSzPts val="1800"/>
              <a:buChar char="●"/>
            </a:pPr>
            <a:r>
              <a:rPr lang="en"/>
              <a:t>Lack of large diverse datasets.</a:t>
            </a:r>
            <a:endParaRPr/>
          </a:p>
          <a:p>
            <a:pPr indent="-342900" lvl="0" marL="457200" rtl="0" algn="just">
              <a:spcBef>
                <a:spcPts val="1000"/>
              </a:spcBef>
              <a:spcAft>
                <a:spcPts val="0"/>
              </a:spcAft>
              <a:buSzPts val="1800"/>
              <a:buChar char="●"/>
            </a:pPr>
            <a:r>
              <a:rPr lang="en"/>
              <a:t>Bias can also be observed in Image, Audio and Video Data.</a:t>
            </a:r>
            <a:endParaRPr/>
          </a:p>
          <a:p>
            <a:pPr indent="-342900" lvl="0" marL="457200" rtl="0" algn="just">
              <a:spcBef>
                <a:spcPts val="1000"/>
              </a:spcBef>
              <a:spcAft>
                <a:spcPts val="1000"/>
              </a:spcAft>
              <a:buSzPts val="1800"/>
              <a:buChar char="●"/>
            </a:pPr>
            <a:r>
              <a:rPr lang="en"/>
              <a:t>Need for Robust evaluation Metrics.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Models/Methodologies</a:t>
            </a:r>
            <a:endParaRPr/>
          </a:p>
        </p:txBody>
      </p:sp>
      <p:sp>
        <p:nvSpPr>
          <p:cNvPr id="180" name="Google Shape;18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Transformer Model - BERT</a:t>
            </a:r>
            <a:endParaRPr/>
          </a:p>
          <a:p>
            <a:pPr indent="-342900" lvl="0" marL="457200" rtl="0" algn="l">
              <a:spcBef>
                <a:spcPts val="1000"/>
              </a:spcBef>
              <a:spcAft>
                <a:spcPts val="0"/>
              </a:spcAft>
              <a:buSzPts val="1800"/>
              <a:buChar char="●"/>
            </a:pPr>
            <a:r>
              <a:rPr lang="en"/>
              <a:t>Base Non-Transformer Model - LSTM</a:t>
            </a:r>
            <a:endParaRPr/>
          </a:p>
          <a:p>
            <a:pPr indent="-342900" lvl="0" marL="457200" rtl="0" algn="l">
              <a:spcBef>
                <a:spcPts val="1000"/>
              </a:spcBef>
              <a:spcAft>
                <a:spcPts val="0"/>
              </a:spcAft>
              <a:buSzPts val="1800"/>
              <a:buChar char="●"/>
            </a:pPr>
            <a:r>
              <a:rPr lang="en"/>
              <a:t>Hybrid Models:</a:t>
            </a:r>
            <a:endParaRPr/>
          </a:p>
          <a:p>
            <a:pPr indent="-342900" lvl="1" marL="914400" rtl="0" algn="l">
              <a:spcBef>
                <a:spcPts val="1000"/>
              </a:spcBef>
              <a:spcAft>
                <a:spcPts val="0"/>
              </a:spcAft>
              <a:buSzPts val="1800"/>
              <a:buChar char="○"/>
            </a:pPr>
            <a:r>
              <a:rPr lang="en" sz="1800"/>
              <a:t>BERT + Bayesian Network</a:t>
            </a:r>
            <a:endParaRPr sz="1800"/>
          </a:p>
          <a:p>
            <a:pPr indent="-342900" lvl="1" marL="914400" rtl="0" algn="l">
              <a:spcBef>
                <a:spcPts val="1000"/>
              </a:spcBef>
              <a:spcAft>
                <a:spcPts val="0"/>
              </a:spcAft>
              <a:buSzPts val="1800"/>
              <a:buChar char="○"/>
            </a:pPr>
            <a:r>
              <a:rPr lang="en" sz="1800"/>
              <a:t>CNN + LSTM</a:t>
            </a:r>
            <a:endParaRPr sz="1800"/>
          </a:p>
          <a:p>
            <a:pPr indent="-342900" lvl="0" marL="457200" rtl="0" algn="l">
              <a:spcBef>
                <a:spcPts val="1000"/>
              </a:spcBef>
              <a:spcAft>
                <a:spcPts val="1000"/>
              </a:spcAft>
              <a:buSzPts val="1800"/>
              <a:buChar char="●"/>
            </a:pPr>
            <a:r>
              <a:rPr lang="en"/>
              <a:t>More in evaluation metrics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20"/>
          <p:cNvGrpSpPr/>
          <p:nvPr/>
        </p:nvGrpSpPr>
        <p:grpSpPr>
          <a:xfrm>
            <a:off x="718270" y="1290825"/>
            <a:ext cx="7707461" cy="2562000"/>
            <a:chOff x="1060850" y="1290825"/>
            <a:chExt cx="7707461" cy="2562000"/>
          </a:xfrm>
        </p:grpSpPr>
        <p:sp>
          <p:nvSpPr>
            <p:cNvPr id="186" name="Google Shape;186;p20"/>
            <p:cNvSpPr/>
            <p:nvPr/>
          </p:nvSpPr>
          <p:spPr>
            <a:xfrm>
              <a:off x="4505233" y="1290826"/>
              <a:ext cx="4263078" cy="554336"/>
            </a:xfrm>
            <a:prstGeom prst="rect">
              <a:avLst/>
            </a:prstGeom>
            <a:solidFill>
              <a:srgbClr val="2F2F2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0"/>
            <p:cNvSpPr txBox="1"/>
            <p:nvPr/>
          </p:nvSpPr>
          <p:spPr>
            <a:xfrm>
              <a:off x="4606960" y="1354674"/>
              <a:ext cx="3890799" cy="435923"/>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None/>
              </a:pPr>
              <a:r>
                <a:rPr b="1" lang="en" sz="1150">
                  <a:solidFill>
                    <a:srgbClr val="D9D9D9"/>
                  </a:solidFill>
                  <a:latin typeface="Trebuchet MS"/>
                  <a:ea typeface="Trebuchet MS"/>
                  <a:cs typeface="Trebuchet MS"/>
                  <a:sym typeface="Trebuchet MS"/>
                </a:rPr>
                <a:t>BERT Model is already pre-trained and can be further fine-tuned.</a:t>
              </a:r>
              <a:endParaRPr b="1" sz="1150">
                <a:solidFill>
                  <a:srgbClr val="D9D9D9"/>
                </a:solidFill>
                <a:latin typeface="Trebuchet MS"/>
                <a:ea typeface="Trebuchet MS"/>
                <a:cs typeface="Trebuchet MS"/>
                <a:sym typeface="Trebuchet MS"/>
              </a:endParaRPr>
            </a:p>
          </p:txBody>
        </p:sp>
        <p:sp>
          <p:nvSpPr>
            <p:cNvPr id="188" name="Google Shape;188;p20"/>
            <p:cNvSpPr/>
            <p:nvPr/>
          </p:nvSpPr>
          <p:spPr>
            <a:xfrm>
              <a:off x="4505235" y="1960818"/>
              <a:ext cx="3967949" cy="554336"/>
            </a:xfrm>
            <a:prstGeom prst="rect">
              <a:avLst/>
            </a:prstGeom>
            <a:solidFill>
              <a:srgbClr val="3D3D3D"/>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0"/>
            <p:cNvSpPr txBox="1"/>
            <p:nvPr/>
          </p:nvSpPr>
          <p:spPr>
            <a:xfrm>
              <a:off x="4606958" y="2117316"/>
              <a:ext cx="3570199" cy="250463"/>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b="1" lang="en" sz="1150">
                  <a:solidFill>
                    <a:srgbClr val="D9D9D9"/>
                  </a:solidFill>
                  <a:latin typeface="Trebuchet MS"/>
                  <a:ea typeface="Trebuchet MS"/>
                  <a:cs typeface="Trebuchet MS"/>
                  <a:sym typeface="Trebuchet MS"/>
                </a:rPr>
                <a:t>BERT’s bidirectional encoding captures the context of the text from both the left and right sides.</a:t>
              </a:r>
              <a:endParaRPr sz="1150">
                <a:solidFill>
                  <a:srgbClr val="FFFFFF"/>
                </a:solidFill>
                <a:latin typeface="Trebuchet MS"/>
                <a:ea typeface="Trebuchet MS"/>
                <a:cs typeface="Trebuchet MS"/>
                <a:sym typeface="Trebuchet MS"/>
              </a:endParaRPr>
            </a:p>
          </p:txBody>
        </p:sp>
        <p:sp>
          <p:nvSpPr>
            <p:cNvPr id="190" name="Google Shape;190;p20"/>
            <p:cNvSpPr/>
            <p:nvPr/>
          </p:nvSpPr>
          <p:spPr>
            <a:xfrm>
              <a:off x="4505235" y="2628339"/>
              <a:ext cx="3671841" cy="554336"/>
            </a:xfrm>
            <a:prstGeom prst="rect">
              <a:avLst/>
            </a:prstGeom>
            <a:solidFill>
              <a:srgbClr val="41414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0"/>
            <p:cNvSpPr txBox="1"/>
            <p:nvPr/>
          </p:nvSpPr>
          <p:spPr>
            <a:xfrm>
              <a:off x="4606959" y="2784825"/>
              <a:ext cx="3143058" cy="250463"/>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b="1" lang="en" sz="1150">
                  <a:solidFill>
                    <a:srgbClr val="D9D9D9"/>
                  </a:solidFill>
                  <a:latin typeface="Trebuchet MS"/>
                  <a:ea typeface="Trebuchet MS"/>
                  <a:cs typeface="Trebuchet MS"/>
                  <a:sym typeface="Trebuchet MS"/>
                </a:rPr>
                <a:t>LSTM model is trained with biased and unbiased labeled instances.</a:t>
              </a:r>
              <a:endParaRPr sz="1150">
                <a:solidFill>
                  <a:srgbClr val="FFFFFF"/>
                </a:solidFill>
                <a:latin typeface="Trebuchet MS"/>
                <a:ea typeface="Trebuchet MS"/>
                <a:cs typeface="Trebuchet MS"/>
                <a:sym typeface="Trebuchet MS"/>
              </a:endParaRPr>
            </a:p>
          </p:txBody>
        </p:sp>
        <p:sp>
          <p:nvSpPr>
            <p:cNvPr id="192" name="Google Shape;192;p20"/>
            <p:cNvSpPr/>
            <p:nvPr/>
          </p:nvSpPr>
          <p:spPr>
            <a:xfrm>
              <a:off x="4505235" y="3298342"/>
              <a:ext cx="3376712" cy="554336"/>
            </a:xfrm>
            <a:prstGeom prst="rect">
              <a:avLst/>
            </a:prstGeom>
            <a:solidFill>
              <a:srgbClr val="46464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
            <p:cNvSpPr txBox="1"/>
            <p:nvPr/>
          </p:nvSpPr>
          <p:spPr>
            <a:xfrm>
              <a:off x="4606959" y="3454827"/>
              <a:ext cx="3143058" cy="250463"/>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b="1" lang="en" sz="1150">
                  <a:solidFill>
                    <a:srgbClr val="D9D9D9"/>
                  </a:solidFill>
                  <a:latin typeface="Trebuchet MS"/>
                  <a:ea typeface="Trebuchet MS"/>
                  <a:cs typeface="Trebuchet MS"/>
                  <a:sym typeface="Trebuchet MS"/>
                </a:rPr>
                <a:t>LSTM Model identifies biases by understanding the relationship between the words.</a:t>
              </a:r>
              <a:endParaRPr sz="1150">
                <a:solidFill>
                  <a:srgbClr val="FFFFFF"/>
                </a:solidFill>
                <a:latin typeface="Trebuchet MS"/>
                <a:ea typeface="Trebuchet MS"/>
                <a:cs typeface="Trebuchet MS"/>
                <a:sym typeface="Trebuchet MS"/>
              </a:endParaRPr>
            </a:p>
          </p:txBody>
        </p:sp>
        <p:sp>
          <p:nvSpPr>
            <p:cNvPr id="194" name="Google Shape;194;p20"/>
            <p:cNvSpPr/>
            <p:nvPr/>
          </p:nvSpPr>
          <p:spPr>
            <a:xfrm>
              <a:off x="1060850" y="1290825"/>
              <a:ext cx="3214500" cy="2562000"/>
            </a:xfrm>
            <a:prstGeom prst="rect">
              <a:avLst/>
            </a:prstGeom>
            <a:solidFill>
              <a:srgbClr val="2F2F2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t/>
              </a:r>
              <a:endParaRPr b="1" sz="2000" u="sng">
                <a:solidFill>
                  <a:srgbClr val="F3F3F3"/>
                </a:solidFill>
                <a:latin typeface="Trebuchet MS"/>
                <a:ea typeface="Trebuchet MS"/>
                <a:cs typeface="Trebuchet MS"/>
                <a:sym typeface="Trebuchet MS"/>
              </a:endParaRPr>
            </a:p>
            <a:p>
              <a:pPr indent="0" lvl="0" marL="0" rtl="0" algn="ctr">
                <a:lnSpc>
                  <a:spcPct val="100000"/>
                </a:lnSpc>
                <a:spcBef>
                  <a:spcPts val="1200"/>
                </a:spcBef>
                <a:spcAft>
                  <a:spcPts val="0"/>
                </a:spcAft>
                <a:buNone/>
              </a:pPr>
              <a:r>
                <a:rPr b="1" lang="en" sz="2000" u="sng">
                  <a:solidFill>
                    <a:srgbClr val="F3F3F3"/>
                  </a:solidFill>
                  <a:latin typeface="Trebuchet MS"/>
                  <a:ea typeface="Trebuchet MS"/>
                  <a:cs typeface="Trebuchet MS"/>
                  <a:sym typeface="Trebuchet MS"/>
                </a:rPr>
                <a:t>Statement</a:t>
              </a:r>
              <a:r>
                <a:rPr b="1" lang="en" sz="2000">
                  <a:solidFill>
                    <a:srgbClr val="F3F3F3"/>
                  </a:solidFill>
                  <a:latin typeface="Trebuchet MS"/>
                  <a:ea typeface="Trebuchet MS"/>
                  <a:cs typeface="Trebuchet MS"/>
                  <a:sym typeface="Trebuchet MS"/>
                </a:rPr>
                <a:t>: </a:t>
              </a:r>
              <a:endParaRPr b="1" sz="2000">
                <a:solidFill>
                  <a:srgbClr val="F3F3F3"/>
                </a:solidFill>
                <a:latin typeface="Trebuchet MS"/>
                <a:ea typeface="Trebuchet MS"/>
                <a:cs typeface="Trebuchet MS"/>
                <a:sym typeface="Trebuchet MS"/>
              </a:endParaRPr>
            </a:p>
            <a:p>
              <a:pPr indent="0" lvl="0" marL="0" rtl="0" algn="ctr">
                <a:lnSpc>
                  <a:spcPct val="100000"/>
                </a:lnSpc>
                <a:spcBef>
                  <a:spcPts val="1200"/>
                </a:spcBef>
                <a:spcAft>
                  <a:spcPts val="0"/>
                </a:spcAft>
                <a:buClr>
                  <a:schemeClr val="dk1"/>
                </a:buClr>
                <a:buSzPts val="1100"/>
                <a:buFont typeface="Arial"/>
                <a:buNone/>
              </a:pPr>
              <a:r>
                <a:rPr b="1" lang="en" sz="2000">
                  <a:solidFill>
                    <a:srgbClr val="F3F3F3"/>
                  </a:solidFill>
                  <a:latin typeface="Trebuchet MS"/>
                  <a:ea typeface="Trebuchet MS"/>
                  <a:cs typeface="Trebuchet MS"/>
                  <a:sym typeface="Trebuchet MS"/>
                </a:rPr>
                <a:t>Transformer model BERT performs better than Non-Transformer Model LSTM.</a:t>
              </a:r>
              <a:endParaRPr b="1" sz="2000">
                <a:solidFill>
                  <a:srgbClr val="F3F3F3"/>
                </a:solidFill>
                <a:latin typeface="Trebuchet MS"/>
                <a:ea typeface="Trebuchet MS"/>
                <a:cs typeface="Trebuchet MS"/>
                <a:sym typeface="Trebuchet MS"/>
              </a:endParaRPr>
            </a:p>
            <a:p>
              <a:pPr indent="0" lvl="0" marL="0" rtl="0" algn="ctr">
                <a:lnSpc>
                  <a:spcPct val="100000"/>
                </a:lnSpc>
                <a:spcBef>
                  <a:spcPts val="1200"/>
                </a:spcBef>
                <a:spcAft>
                  <a:spcPts val="0"/>
                </a:spcAft>
                <a:buNone/>
              </a:pPr>
              <a:r>
                <a:t/>
              </a:r>
              <a:endParaRPr b="1" sz="2000">
                <a:solidFill>
                  <a:srgbClr val="F3F3F3"/>
                </a:solidFill>
                <a:latin typeface="Trebuchet MS"/>
                <a:ea typeface="Trebuchet MS"/>
                <a:cs typeface="Trebuchet MS"/>
                <a:sym typeface="Trebuchet MS"/>
              </a:endParaRPr>
            </a:p>
          </p:txBody>
        </p:sp>
      </p:grpSp>
      <p:sp>
        <p:nvSpPr>
          <p:cNvPr id="195" name="Google Shape;195;p20"/>
          <p:cNvSpPr txBox="1"/>
          <p:nvPr>
            <p:ph type="title"/>
          </p:nvPr>
        </p:nvSpPr>
        <p:spPr>
          <a:xfrm>
            <a:off x="718275" y="453025"/>
            <a:ext cx="8520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Dataset Properties</a:t>
            </a:r>
            <a:endParaRPr/>
          </a:p>
        </p:txBody>
      </p:sp>
      <p:sp>
        <p:nvSpPr>
          <p:cNvPr id="201" name="Google Shape;2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Char char="●"/>
            </a:pPr>
            <a:r>
              <a:rPr lang="en" sz="1200"/>
              <a:t>Dataset Used : “</a:t>
            </a:r>
            <a:r>
              <a:rPr lang="en" sz="1200" u="sng">
                <a:solidFill>
                  <a:schemeClr val="hlink"/>
                </a:solidFill>
                <a:hlinkClick r:id="rId3"/>
              </a:rPr>
              <a:t>Jigsaw Unintended Bias in Toxicity Classification</a:t>
            </a:r>
            <a:r>
              <a:rPr lang="en" sz="1200"/>
              <a:t>” dataset from Kaggle. </a:t>
            </a:r>
            <a:endParaRPr sz="1200"/>
          </a:p>
          <a:p>
            <a:pPr indent="-304800" lvl="0" marL="457200" rtl="0" algn="just">
              <a:lnSpc>
                <a:spcPct val="200000"/>
              </a:lnSpc>
              <a:spcBef>
                <a:spcPts val="0"/>
              </a:spcBef>
              <a:spcAft>
                <a:spcPts val="0"/>
              </a:spcAft>
              <a:buSzPts val="1200"/>
              <a:buChar char="●"/>
            </a:pPr>
            <a:r>
              <a:rPr lang="en" sz="1200"/>
              <a:t>Contains around 45 columns consisting of comments (textual data), bias values ranging from 0 to 1 for labels like gender, sexual orientation, race, religion, etc.</a:t>
            </a:r>
            <a:endParaRPr sz="1200"/>
          </a:p>
          <a:p>
            <a:pPr indent="-304800" lvl="0" marL="457200" rtl="0" algn="just">
              <a:lnSpc>
                <a:spcPct val="200000"/>
              </a:lnSpc>
              <a:spcBef>
                <a:spcPts val="0"/>
              </a:spcBef>
              <a:spcAft>
                <a:spcPts val="0"/>
              </a:spcAft>
              <a:buSzPts val="1200"/>
              <a:buChar char="●"/>
            </a:pPr>
            <a:r>
              <a:rPr lang="en" sz="1200"/>
              <a:t>The dataset is already split into training, testing and validation datasets.</a:t>
            </a:r>
            <a:endParaRPr sz="1200"/>
          </a:p>
          <a:p>
            <a:pPr indent="-304800" lvl="0" marL="457200" rtl="0" algn="just">
              <a:lnSpc>
                <a:spcPct val="200000"/>
              </a:lnSpc>
              <a:spcBef>
                <a:spcPts val="0"/>
              </a:spcBef>
              <a:spcAft>
                <a:spcPts val="0"/>
              </a:spcAft>
              <a:buSzPts val="1200"/>
              <a:buChar char="●"/>
            </a:pPr>
            <a:r>
              <a:rPr lang="en" sz="1200"/>
              <a:t>Word metrics: average length is 31 words, and the maximum length is 149. Finally, we observed a 92% Lexical Diversity.</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