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07BD38-2183-466A-A921-8199949A66F9}">
  <a:tblStyle styleId="{BC07BD38-2183-466A-A921-8199949A66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e3dc3f9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e3dc3f9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e3dc3f9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e3dc3f9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16df74936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16df74936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0f7b1081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0f7b1081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0f7b108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0f7b108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rebuchet MS"/>
              <a:ea typeface="Trebuchet MS"/>
              <a:cs typeface="Trebuchet MS"/>
              <a:sym typeface="Trebuchet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0f7b108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0f7b108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e68ae691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e68ae691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e68ae691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e68ae691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595959"/>
              </a:solidFill>
              <a:latin typeface="Trebuchet MS"/>
              <a:ea typeface="Trebuchet MS"/>
              <a:cs typeface="Trebuchet MS"/>
              <a:sym typeface="Trebuchet MS"/>
            </a:endParaRPr>
          </a:p>
          <a:p>
            <a:pPr indent="-311150" lvl="0" marL="457200" rtl="0" algn="l">
              <a:lnSpc>
                <a:spcPct val="115000"/>
              </a:lnSpc>
              <a:spcBef>
                <a:spcPts val="1200"/>
              </a:spcBef>
              <a:spcAft>
                <a:spcPts val="0"/>
              </a:spcAft>
              <a:buClr>
                <a:srgbClr val="595959"/>
              </a:buClr>
              <a:buSzPts val="1300"/>
              <a:buFont typeface="Trebuchet MS"/>
              <a:buChar char="●"/>
            </a:pPr>
            <a:r>
              <a:rPr lang="en" sz="1300">
                <a:solidFill>
                  <a:srgbClr val="595959"/>
                </a:solidFill>
                <a:latin typeface="Trebuchet MS"/>
                <a:ea typeface="Trebuchet MS"/>
                <a:cs typeface="Trebuchet MS"/>
                <a:sym typeface="Trebuchet MS"/>
              </a:rPr>
              <a:t>BERT is designed to capture contextual information in the input text, by considering the entire sentence or document rather than just the individual words in isolation. This can help the model understand the meaning and tone of the text more accurately</a:t>
            </a:r>
            <a:endParaRPr sz="1300">
              <a:solidFill>
                <a:srgbClr val="595959"/>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595959"/>
              </a:buClr>
              <a:buSzPts val="1300"/>
              <a:buFont typeface="Trebuchet MS"/>
              <a:buChar char="●"/>
            </a:pPr>
            <a:r>
              <a:rPr lang="en" sz="1300">
                <a:solidFill>
                  <a:srgbClr val="595959"/>
                </a:solidFill>
                <a:latin typeface="Trebuchet MS"/>
                <a:ea typeface="Trebuchet MS"/>
                <a:cs typeface="Trebuchet MS"/>
                <a:sym typeface="Trebuchet MS"/>
              </a:rPr>
              <a:t>BERT is pre-trained on a large corpus of text, which allows it to learn a general understanding of language that can be applied to downstream tasks like toxicity classification.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e68ae69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e68ae69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e68ae691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e68ae691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e68ae691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e68ae691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149850" y="127200"/>
            <a:ext cx="8844300" cy="488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30200" lvl="0" marL="457200" algn="ctr">
              <a:spcBef>
                <a:spcPts val="0"/>
              </a:spcBef>
              <a:spcAft>
                <a:spcPts val="0"/>
              </a:spcAft>
              <a:buSzPts val="16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11150" lvl="3" marL="1828800" algn="ctr">
              <a:spcBef>
                <a:spcPts val="0"/>
              </a:spcBef>
              <a:spcAft>
                <a:spcPts val="0"/>
              </a:spcAft>
              <a:buSzPts val="13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6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149850" y="127200"/>
            <a:ext cx="8844300" cy="488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lgn="ctr">
              <a:spcBef>
                <a:spcPts val="0"/>
              </a:spcBef>
              <a:spcAft>
                <a:spcPts val="0"/>
              </a:spcAft>
              <a:buClr>
                <a:schemeClr val="dk1"/>
              </a:buClr>
              <a:buSzPts val="2800"/>
              <a:buFont typeface="Trebuchet MS"/>
              <a:buNone/>
              <a:defRPr b="1" sz="2800">
                <a:solidFill>
                  <a:schemeClr val="dk1"/>
                </a:solidFill>
                <a:latin typeface="Trebuchet MS"/>
                <a:ea typeface="Trebuchet MS"/>
                <a:cs typeface="Trebuchet MS"/>
                <a:sym typeface="Trebuchet MS"/>
              </a:defRPr>
            </a:lvl1pPr>
            <a:lvl2pPr lvl="1">
              <a:spcBef>
                <a:spcPts val="0"/>
              </a:spcBef>
              <a:spcAft>
                <a:spcPts val="0"/>
              </a:spcAft>
              <a:buClr>
                <a:schemeClr val="dk1"/>
              </a:buClr>
              <a:buSzPts val="2800"/>
              <a:buNone/>
              <a:defRPr b="1" sz="2800">
                <a:solidFill>
                  <a:schemeClr val="dk1"/>
                </a:solidFill>
              </a:defRPr>
            </a:lvl2pPr>
            <a:lvl3pPr lvl="2">
              <a:spcBef>
                <a:spcPts val="0"/>
              </a:spcBef>
              <a:spcAft>
                <a:spcPts val="0"/>
              </a:spcAft>
              <a:buClr>
                <a:schemeClr val="dk1"/>
              </a:buClr>
              <a:buSzPts val="2800"/>
              <a:buNone/>
              <a:defRPr b="1" sz="2800">
                <a:solidFill>
                  <a:schemeClr val="dk1"/>
                </a:solidFill>
              </a:defRPr>
            </a:lvl3pPr>
            <a:lvl4pPr lvl="3">
              <a:spcBef>
                <a:spcPts val="0"/>
              </a:spcBef>
              <a:spcAft>
                <a:spcPts val="0"/>
              </a:spcAft>
              <a:buClr>
                <a:schemeClr val="dk1"/>
              </a:buClr>
              <a:buSzPts val="2800"/>
              <a:buNone/>
              <a:defRPr b="1" sz="2800">
                <a:solidFill>
                  <a:schemeClr val="dk1"/>
                </a:solidFill>
              </a:defRPr>
            </a:lvl4pPr>
            <a:lvl5pPr lvl="4">
              <a:spcBef>
                <a:spcPts val="0"/>
              </a:spcBef>
              <a:spcAft>
                <a:spcPts val="0"/>
              </a:spcAft>
              <a:buClr>
                <a:schemeClr val="dk1"/>
              </a:buClr>
              <a:buSzPts val="2800"/>
              <a:buNone/>
              <a:defRPr b="1" sz="2800">
                <a:solidFill>
                  <a:schemeClr val="dk1"/>
                </a:solidFill>
              </a:defRPr>
            </a:lvl5pPr>
            <a:lvl6pPr lvl="5">
              <a:spcBef>
                <a:spcPts val="0"/>
              </a:spcBef>
              <a:spcAft>
                <a:spcPts val="0"/>
              </a:spcAft>
              <a:buClr>
                <a:schemeClr val="dk1"/>
              </a:buClr>
              <a:buSzPts val="2800"/>
              <a:buNone/>
              <a:defRPr b="1" sz="2800">
                <a:solidFill>
                  <a:schemeClr val="dk1"/>
                </a:solidFill>
              </a:defRPr>
            </a:lvl6pPr>
            <a:lvl7pPr lvl="6">
              <a:spcBef>
                <a:spcPts val="0"/>
              </a:spcBef>
              <a:spcAft>
                <a:spcPts val="0"/>
              </a:spcAft>
              <a:buClr>
                <a:schemeClr val="dk1"/>
              </a:buClr>
              <a:buSzPts val="2800"/>
              <a:buNone/>
              <a:defRPr b="1" sz="2800">
                <a:solidFill>
                  <a:schemeClr val="dk1"/>
                </a:solidFill>
              </a:defRPr>
            </a:lvl7pPr>
            <a:lvl8pPr lvl="7">
              <a:spcBef>
                <a:spcPts val="0"/>
              </a:spcBef>
              <a:spcAft>
                <a:spcPts val="0"/>
              </a:spcAft>
              <a:buClr>
                <a:schemeClr val="dk1"/>
              </a:buClr>
              <a:buSzPts val="2800"/>
              <a:buNone/>
              <a:defRPr b="1" sz="2800">
                <a:solidFill>
                  <a:schemeClr val="dk1"/>
                </a:solidFill>
              </a:defRPr>
            </a:lvl8pPr>
            <a:lvl9pPr lvl="8">
              <a:spcBef>
                <a:spcPts val="0"/>
              </a:spcBef>
              <a:spcAft>
                <a:spcPts val="0"/>
              </a:spcAft>
              <a:buClr>
                <a:schemeClr val="dk1"/>
              </a:buClr>
              <a:buSzPts val="2800"/>
              <a:buNone/>
              <a:defRPr b="1"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30200" lvl="0" marL="457200">
              <a:lnSpc>
                <a:spcPct val="115000"/>
              </a:lnSpc>
              <a:spcBef>
                <a:spcPts val="0"/>
              </a:spcBef>
              <a:spcAft>
                <a:spcPts val="0"/>
              </a:spcAft>
              <a:buClr>
                <a:schemeClr val="dk2"/>
              </a:buClr>
              <a:buSzPts val="1600"/>
              <a:buFont typeface="Trebuchet MS"/>
              <a:buChar char="●"/>
              <a:defRPr sz="1600">
                <a:solidFill>
                  <a:schemeClr val="dk2"/>
                </a:solidFill>
                <a:latin typeface="Trebuchet MS"/>
                <a:ea typeface="Trebuchet MS"/>
                <a:cs typeface="Trebuchet MS"/>
                <a:sym typeface="Trebuchet MS"/>
              </a:defRPr>
            </a:lvl1pPr>
            <a:lvl2pPr indent="-317500" lvl="1" marL="914400">
              <a:lnSpc>
                <a:spcPct val="115000"/>
              </a:lnSpc>
              <a:spcBef>
                <a:spcPts val="0"/>
              </a:spcBef>
              <a:spcAft>
                <a:spcPts val="0"/>
              </a:spcAft>
              <a:buClr>
                <a:schemeClr val="dk2"/>
              </a:buClr>
              <a:buSzPts val="1400"/>
              <a:buFont typeface="Trebuchet MS"/>
              <a:buChar char="○"/>
              <a:defRPr>
                <a:solidFill>
                  <a:schemeClr val="dk2"/>
                </a:solidFill>
                <a:latin typeface="Trebuchet MS"/>
                <a:ea typeface="Trebuchet MS"/>
                <a:cs typeface="Trebuchet MS"/>
                <a:sym typeface="Trebuchet MS"/>
              </a:defRPr>
            </a:lvl2pPr>
            <a:lvl3pPr indent="-311150" lvl="2" marL="1371600">
              <a:lnSpc>
                <a:spcPct val="115000"/>
              </a:lnSpc>
              <a:spcBef>
                <a:spcPts val="0"/>
              </a:spcBef>
              <a:spcAft>
                <a:spcPts val="0"/>
              </a:spcAft>
              <a:buClr>
                <a:schemeClr val="dk2"/>
              </a:buClr>
              <a:buSzPts val="1300"/>
              <a:buFont typeface="Trebuchet MS"/>
              <a:buChar char="■"/>
              <a:defRPr sz="1300">
                <a:solidFill>
                  <a:schemeClr val="dk2"/>
                </a:solidFill>
                <a:latin typeface="Trebuchet MS"/>
                <a:ea typeface="Trebuchet MS"/>
                <a:cs typeface="Trebuchet MS"/>
                <a:sym typeface="Trebuchet MS"/>
              </a:defRPr>
            </a:lvl3pPr>
            <a:lvl4pPr indent="-311150" lvl="3" marL="1828800">
              <a:lnSpc>
                <a:spcPct val="115000"/>
              </a:lnSpc>
              <a:spcBef>
                <a:spcPts val="0"/>
              </a:spcBef>
              <a:spcAft>
                <a:spcPts val="0"/>
              </a:spcAft>
              <a:buClr>
                <a:schemeClr val="dk2"/>
              </a:buClr>
              <a:buSzPts val="1300"/>
              <a:buFont typeface="Trebuchet MS"/>
              <a:buChar char="●"/>
              <a:defRPr sz="1300">
                <a:solidFill>
                  <a:schemeClr val="dk2"/>
                </a:solidFill>
                <a:latin typeface="Trebuchet MS"/>
                <a:ea typeface="Trebuchet MS"/>
                <a:cs typeface="Trebuchet MS"/>
                <a:sym typeface="Trebuchet MS"/>
              </a:defRPr>
            </a:lvl4pPr>
            <a:lvl5pPr indent="-304800" lvl="4" marL="2286000">
              <a:lnSpc>
                <a:spcPct val="115000"/>
              </a:lnSpc>
              <a:spcBef>
                <a:spcPts val="0"/>
              </a:spcBef>
              <a:spcAft>
                <a:spcPts val="0"/>
              </a:spcAft>
              <a:buClr>
                <a:schemeClr val="dk2"/>
              </a:buClr>
              <a:buSzPts val="1200"/>
              <a:buFont typeface="Trebuchet MS"/>
              <a:buChar char="○"/>
              <a:defRPr sz="1200">
                <a:solidFill>
                  <a:schemeClr val="dk2"/>
                </a:solidFill>
                <a:latin typeface="Trebuchet MS"/>
                <a:ea typeface="Trebuchet MS"/>
                <a:cs typeface="Trebuchet MS"/>
                <a:sym typeface="Trebuchet MS"/>
              </a:defRPr>
            </a:lvl5pPr>
            <a:lvl6pPr indent="-304800" lvl="5" marL="2743200">
              <a:lnSpc>
                <a:spcPct val="115000"/>
              </a:lnSpc>
              <a:spcBef>
                <a:spcPts val="0"/>
              </a:spcBef>
              <a:spcAft>
                <a:spcPts val="0"/>
              </a:spcAft>
              <a:buClr>
                <a:schemeClr val="dk2"/>
              </a:buClr>
              <a:buSzPts val="1200"/>
              <a:buFont typeface="Trebuchet MS"/>
              <a:buChar char="■"/>
              <a:defRPr sz="1200">
                <a:solidFill>
                  <a:schemeClr val="dk2"/>
                </a:solidFill>
                <a:latin typeface="Trebuchet MS"/>
                <a:ea typeface="Trebuchet MS"/>
                <a:cs typeface="Trebuchet MS"/>
                <a:sym typeface="Trebuchet MS"/>
              </a:defRPr>
            </a:lvl6pPr>
            <a:lvl7pPr indent="-304800" lvl="6" marL="3200400">
              <a:lnSpc>
                <a:spcPct val="115000"/>
              </a:lnSpc>
              <a:spcBef>
                <a:spcPts val="0"/>
              </a:spcBef>
              <a:spcAft>
                <a:spcPts val="0"/>
              </a:spcAft>
              <a:buClr>
                <a:schemeClr val="dk2"/>
              </a:buClr>
              <a:buSzPts val="1200"/>
              <a:buFont typeface="Trebuchet MS"/>
              <a:buChar char="●"/>
              <a:defRPr sz="1200">
                <a:solidFill>
                  <a:schemeClr val="dk2"/>
                </a:solidFill>
                <a:latin typeface="Trebuchet MS"/>
                <a:ea typeface="Trebuchet MS"/>
                <a:cs typeface="Trebuchet MS"/>
                <a:sym typeface="Trebuchet MS"/>
              </a:defRPr>
            </a:lvl7pPr>
            <a:lvl8pPr indent="-304800" lvl="7" marL="3657600">
              <a:lnSpc>
                <a:spcPct val="115000"/>
              </a:lnSpc>
              <a:spcBef>
                <a:spcPts val="0"/>
              </a:spcBef>
              <a:spcAft>
                <a:spcPts val="0"/>
              </a:spcAft>
              <a:buClr>
                <a:schemeClr val="dk2"/>
              </a:buClr>
              <a:buSzPts val="1200"/>
              <a:buFont typeface="Trebuchet MS"/>
              <a:buChar char="○"/>
              <a:defRPr sz="1200">
                <a:solidFill>
                  <a:schemeClr val="dk2"/>
                </a:solidFill>
                <a:latin typeface="Trebuchet MS"/>
                <a:ea typeface="Trebuchet MS"/>
                <a:cs typeface="Trebuchet MS"/>
                <a:sym typeface="Trebuchet MS"/>
              </a:defRPr>
            </a:lvl8pPr>
            <a:lvl9pPr indent="-304800" lvl="8" marL="4114800">
              <a:lnSpc>
                <a:spcPct val="115000"/>
              </a:lnSpc>
              <a:spcBef>
                <a:spcPts val="0"/>
              </a:spcBef>
              <a:spcAft>
                <a:spcPts val="0"/>
              </a:spcAft>
              <a:buClr>
                <a:schemeClr val="dk2"/>
              </a:buClr>
              <a:buSzPts val="1200"/>
              <a:buFont typeface="Trebuchet MS"/>
              <a:buChar char="■"/>
              <a:defRPr sz="1200">
                <a:solidFill>
                  <a:schemeClr val="dk2"/>
                </a:solidFill>
                <a:latin typeface="Trebuchet MS"/>
                <a:ea typeface="Trebuchet MS"/>
                <a:cs typeface="Trebuchet MS"/>
                <a:sym typeface="Trebuchet MS"/>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docs.google.com/presentation/d/1KNVmtF9XTmfYrLqZQPn_BED4c006ALqvHLjPmJJubyY/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ompetitions/jigsaw-unintended-bias-in-toxicity-classific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Model Comparison for Bias Detection in Textual Content</a:t>
            </a:r>
            <a:endParaRPr sz="3200"/>
          </a:p>
        </p:txBody>
      </p:sp>
      <p:sp>
        <p:nvSpPr>
          <p:cNvPr id="57" name="Google Shape;57;p13"/>
          <p:cNvSpPr txBox="1"/>
          <p:nvPr>
            <p:ph idx="1" type="subTitle"/>
          </p:nvPr>
        </p:nvSpPr>
        <p:spPr>
          <a:xfrm>
            <a:off x="311700" y="3043850"/>
            <a:ext cx="8520600" cy="792600"/>
          </a:xfrm>
          <a:prstGeom prst="rect">
            <a:avLst/>
          </a:prstGeom>
        </p:spPr>
        <p:txBody>
          <a:bodyPr anchorCtr="0" anchor="ctr" bIns="91425" lIns="91425" spcFirstLastPara="1" rIns="91425" wrap="square" tIns="91425">
            <a:noAutofit/>
          </a:bodyPr>
          <a:lstStyle/>
          <a:p>
            <a:pPr indent="0" lvl="0" marL="0" rtl="0" algn="ctr">
              <a:lnSpc>
                <a:spcPct val="75000"/>
              </a:lnSpc>
              <a:spcBef>
                <a:spcPts val="0"/>
              </a:spcBef>
              <a:spcAft>
                <a:spcPts val="0"/>
              </a:spcAft>
              <a:buNone/>
            </a:pPr>
            <a:r>
              <a:rPr lang="en" sz="2500"/>
              <a:t>B</a:t>
            </a:r>
            <a:r>
              <a:rPr lang="en" sz="2500"/>
              <a:t>y</a:t>
            </a:r>
            <a:endParaRPr sz="2500"/>
          </a:p>
          <a:p>
            <a:pPr indent="0" lvl="0" marL="0" rtl="0" algn="ctr">
              <a:lnSpc>
                <a:spcPct val="75000"/>
              </a:lnSpc>
              <a:spcBef>
                <a:spcPts val="0"/>
              </a:spcBef>
              <a:spcAft>
                <a:spcPts val="0"/>
              </a:spcAft>
              <a:buNone/>
            </a:pPr>
            <a:r>
              <a:t/>
            </a:r>
            <a:endParaRPr sz="2500"/>
          </a:p>
          <a:p>
            <a:pPr indent="0" lvl="0" marL="0" rtl="0" algn="ctr">
              <a:lnSpc>
                <a:spcPct val="75000"/>
              </a:lnSpc>
              <a:spcBef>
                <a:spcPts val="0"/>
              </a:spcBef>
              <a:spcAft>
                <a:spcPts val="0"/>
              </a:spcAft>
              <a:buNone/>
            </a:pPr>
            <a:r>
              <a:rPr lang="en" sz="2500"/>
              <a:t>Team Sentients</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Next Steps</a:t>
            </a:r>
            <a:endParaRPr/>
          </a:p>
        </p:txBody>
      </p:sp>
      <p:sp>
        <p:nvSpPr>
          <p:cNvPr id="185" name="Google Shape;18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Finalizing hybrid model:</a:t>
            </a:r>
            <a:endParaRPr sz="1400"/>
          </a:p>
          <a:p>
            <a:pPr indent="-304800" lvl="1" marL="914400" rtl="0" algn="l">
              <a:lnSpc>
                <a:spcPct val="150000"/>
              </a:lnSpc>
              <a:spcBef>
                <a:spcPts val="0"/>
              </a:spcBef>
              <a:spcAft>
                <a:spcPts val="0"/>
              </a:spcAft>
              <a:buSzPts val="1200"/>
              <a:buChar char="○"/>
            </a:pPr>
            <a:r>
              <a:rPr lang="en"/>
              <a:t>based on BiLSTM and its variants.</a:t>
            </a:r>
            <a:endParaRPr sz="1400"/>
          </a:p>
          <a:p>
            <a:pPr indent="-317500" lvl="0" marL="457200" rtl="0" algn="l">
              <a:lnSpc>
                <a:spcPct val="150000"/>
              </a:lnSpc>
              <a:spcBef>
                <a:spcPts val="0"/>
              </a:spcBef>
              <a:spcAft>
                <a:spcPts val="0"/>
              </a:spcAft>
              <a:buSzPts val="1400"/>
              <a:buChar char="●"/>
            </a:pPr>
            <a:r>
              <a:rPr lang="en" sz="1400"/>
              <a:t>Calculating </a:t>
            </a:r>
            <a:r>
              <a:rPr lang="en" sz="1400"/>
              <a:t>other </a:t>
            </a:r>
            <a:r>
              <a:rPr lang="en" sz="1400"/>
              <a:t>evaluation metrics </a:t>
            </a:r>
            <a:r>
              <a:rPr lang="en" sz="1400"/>
              <a:t>such as F1, special metrics like Fairness Disparity, Bias Amplification Factor, etc. </a:t>
            </a:r>
            <a:r>
              <a:rPr lang="en" sz="1400"/>
              <a:t>for all the models.</a:t>
            </a:r>
            <a:endParaRPr sz="1400"/>
          </a:p>
          <a:p>
            <a:pPr indent="-317500" lvl="0" marL="457200" rtl="0" algn="l">
              <a:lnSpc>
                <a:spcPct val="150000"/>
              </a:lnSpc>
              <a:spcBef>
                <a:spcPts val="0"/>
              </a:spcBef>
              <a:spcAft>
                <a:spcPts val="0"/>
              </a:spcAft>
              <a:buSzPts val="1400"/>
              <a:buChar char="●"/>
            </a:pPr>
            <a:r>
              <a:rPr lang="en" sz="1400"/>
              <a:t>Visual </a:t>
            </a:r>
            <a:r>
              <a:rPr lang="en" sz="1400"/>
              <a:t>comparison of m</a:t>
            </a:r>
            <a:r>
              <a:rPr lang="en" sz="1400"/>
              <a:t>odel </a:t>
            </a:r>
            <a:r>
              <a:rPr lang="en" sz="1400"/>
              <a:t>performance using graphs, tables and charts.</a:t>
            </a:r>
            <a:endParaRPr sz="1400"/>
          </a:p>
          <a:p>
            <a:pPr indent="-317500" lvl="0" marL="457200" rtl="0" algn="l">
              <a:lnSpc>
                <a:spcPct val="150000"/>
              </a:lnSpc>
              <a:spcBef>
                <a:spcPts val="0"/>
              </a:spcBef>
              <a:spcAft>
                <a:spcPts val="0"/>
              </a:spcAft>
              <a:buSzPts val="1400"/>
              <a:buChar char="●"/>
            </a:pPr>
            <a:r>
              <a:rPr lang="en" sz="1400"/>
              <a:t>Finishing up the final research paper.</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Lessons Learned and Issues faced</a:t>
            </a:r>
            <a:endParaRPr/>
          </a:p>
        </p:txBody>
      </p:sp>
      <p:sp>
        <p:nvSpPr>
          <p:cNvPr id="191" name="Google Shape;191;p23"/>
          <p:cNvSpPr txBox="1"/>
          <p:nvPr>
            <p:ph idx="1" type="body"/>
          </p:nvPr>
        </p:nvSpPr>
        <p:spPr>
          <a:xfrm>
            <a:off x="311700" y="1291800"/>
            <a:ext cx="8520600" cy="3405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en" sz="1300"/>
              <a:t>Lessons learned</a:t>
            </a:r>
            <a:endParaRPr b="1" sz="1300"/>
          </a:p>
          <a:p>
            <a:pPr indent="-311150" lvl="1" marL="914400" rtl="0" algn="l">
              <a:lnSpc>
                <a:spcPct val="150000"/>
              </a:lnSpc>
              <a:spcBef>
                <a:spcPts val="0"/>
              </a:spcBef>
              <a:spcAft>
                <a:spcPts val="0"/>
              </a:spcAft>
              <a:buSzPts val="1300"/>
              <a:buChar char="○"/>
            </a:pPr>
            <a:r>
              <a:rPr lang="en" sz="1300"/>
              <a:t>Data quality is crucial.</a:t>
            </a:r>
            <a:endParaRPr sz="1300"/>
          </a:p>
          <a:p>
            <a:pPr indent="-311150" lvl="1" marL="914400" rtl="0" algn="l">
              <a:lnSpc>
                <a:spcPct val="150000"/>
              </a:lnSpc>
              <a:spcBef>
                <a:spcPts val="0"/>
              </a:spcBef>
              <a:spcAft>
                <a:spcPts val="0"/>
              </a:spcAft>
              <a:buSzPts val="1300"/>
              <a:buChar char="○"/>
            </a:pPr>
            <a:r>
              <a:rPr lang="en" sz="1300"/>
              <a:t>Usage of proper model evaluation technique is critical.</a:t>
            </a:r>
            <a:endParaRPr sz="1300"/>
          </a:p>
          <a:p>
            <a:pPr indent="0" lvl="0" marL="0" rtl="0" algn="l">
              <a:lnSpc>
                <a:spcPct val="150000"/>
              </a:lnSpc>
              <a:spcBef>
                <a:spcPts val="1200"/>
              </a:spcBef>
              <a:spcAft>
                <a:spcPts val="0"/>
              </a:spcAft>
              <a:buNone/>
            </a:pPr>
            <a:r>
              <a:t/>
            </a:r>
            <a:endParaRPr sz="1300"/>
          </a:p>
          <a:p>
            <a:pPr indent="-311150" lvl="0" marL="457200" rtl="0" algn="l">
              <a:lnSpc>
                <a:spcPct val="150000"/>
              </a:lnSpc>
              <a:spcBef>
                <a:spcPts val="1200"/>
              </a:spcBef>
              <a:spcAft>
                <a:spcPts val="0"/>
              </a:spcAft>
              <a:buSzPts val="1300"/>
              <a:buChar char="●"/>
            </a:pPr>
            <a:r>
              <a:rPr b="1" lang="en" sz="1300"/>
              <a:t>Issues faced</a:t>
            </a:r>
            <a:endParaRPr b="1" sz="1300"/>
          </a:p>
          <a:p>
            <a:pPr indent="-311150" lvl="1" marL="914400" rtl="0" algn="l">
              <a:lnSpc>
                <a:spcPct val="150000"/>
              </a:lnSpc>
              <a:spcBef>
                <a:spcPts val="0"/>
              </a:spcBef>
              <a:spcAft>
                <a:spcPts val="0"/>
              </a:spcAft>
              <a:buSzPts val="1300"/>
              <a:buChar char="○"/>
            </a:pPr>
            <a:r>
              <a:rPr lang="en" sz="1300"/>
              <a:t>Long training hours with large language models like BERT.</a:t>
            </a:r>
            <a:endParaRPr sz="1300"/>
          </a:p>
          <a:p>
            <a:pPr indent="-311150" lvl="1" marL="914400" rtl="0" algn="l">
              <a:lnSpc>
                <a:spcPct val="150000"/>
              </a:lnSpc>
              <a:spcBef>
                <a:spcPts val="0"/>
              </a:spcBef>
              <a:spcAft>
                <a:spcPts val="0"/>
              </a:spcAft>
              <a:buSzPts val="1300"/>
              <a:buChar char="○"/>
            </a:pPr>
            <a:r>
              <a:rPr lang="en" sz="1300"/>
              <a:t>Computational constraint with Google Colab, Kaggle.</a:t>
            </a:r>
            <a:endParaRPr sz="1300"/>
          </a:p>
          <a:p>
            <a:pPr indent="-311150" lvl="1" marL="914400" rtl="0" algn="l">
              <a:lnSpc>
                <a:spcPct val="150000"/>
              </a:lnSpc>
              <a:spcBef>
                <a:spcPts val="0"/>
              </a:spcBef>
              <a:spcAft>
                <a:spcPts val="0"/>
              </a:spcAft>
              <a:buSzPts val="1300"/>
              <a:buChar char="○"/>
            </a:pPr>
            <a:r>
              <a:rPr lang="en" sz="1300"/>
              <a:t>Unexpected crashes.</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pic>
        <p:nvPicPr>
          <p:cNvPr id="197" name="Google Shape;197;p24"/>
          <p:cNvPicPr preferRelativeResize="0"/>
          <p:nvPr/>
        </p:nvPicPr>
        <p:blipFill>
          <a:blip r:embed="rId3">
            <a:alphaModFix/>
          </a:blip>
          <a:stretch>
            <a:fillRect/>
          </a:stretch>
        </p:blipFill>
        <p:spPr>
          <a:xfrm>
            <a:off x="3261987" y="1857938"/>
            <a:ext cx="2620026" cy="2620026"/>
          </a:xfrm>
          <a:prstGeom prst="rect">
            <a:avLst/>
          </a:prstGeom>
          <a:noFill/>
          <a:ln>
            <a:noFill/>
          </a:ln>
        </p:spPr>
      </p:pic>
      <p:sp>
        <p:nvSpPr>
          <p:cNvPr id="198" name="Google Shape;198;p24"/>
          <p:cNvSpPr txBox="1"/>
          <p:nvPr>
            <p:ph type="title"/>
          </p:nvPr>
        </p:nvSpPr>
        <p:spPr>
          <a:xfrm>
            <a:off x="311700" y="4369400"/>
            <a:ext cx="85206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2020">
                <a:solidFill>
                  <a:schemeClr val="dk2"/>
                </a:solidFill>
              </a:rPr>
              <a:t>Team</a:t>
            </a:r>
            <a:r>
              <a:rPr lang="en" sz="2020">
                <a:solidFill>
                  <a:schemeClr val="dk2"/>
                </a:solidFill>
              </a:rPr>
              <a:t> </a:t>
            </a:r>
            <a:r>
              <a:rPr lang="en" sz="2020">
                <a:solidFill>
                  <a:schemeClr val="dk2"/>
                </a:solidFill>
              </a:rPr>
              <a:t>Sentients</a:t>
            </a:r>
            <a:endParaRPr sz="2020">
              <a:solidFill>
                <a:schemeClr val="dk2"/>
              </a:solidFill>
            </a:endParaRPr>
          </a:p>
        </p:txBody>
      </p:sp>
      <p:sp>
        <p:nvSpPr>
          <p:cNvPr id="199" name="Google Shape;199;p24"/>
          <p:cNvSpPr txBox="1"/>
          <p:nvPr>
            <p:ph type="title"/>
          </p:nvPr>
        </p:nvSpPr>
        <p:spPr>
          <a:xfrm>
            <a:off x="311700" y="1151488"/>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t>Presentation Link</a:t>
            </a:r>
            <a:endParaRPr sz="1300" u="sng"/>
          </a:p>
          <a:p>
            <a:pPr indent="0" lvl="0" marL="0" rtl="0" algn="ctr">
              <a:spcBef>
                <a:spcPts val="1000"/>
              </a:spcBef>
              <a:spcAft>
                <a:spcPts val="1000"/>
              </a:spcAft>
              <a:buNone/>
            </a:pPr>
            <a:r>
              <a:rPr lang="en" sz="1200" u="sng">
                <a:solidFill>
                  <a:schemeClr val="hlink"/>
                </a:solidFill>
                <a:hlinkClick r:id="rId4"/>
              </a:rPr>
              <a:t>https://docs.google.com/presentation/d/1KNVmtF9XTmfYrLqZQPn_BED4c006ALqvHLjPmJJubyY/edit?usp=sharing</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6574574" y="3797956"/>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3" name="Google Shape;63;p14"/>
          <p:cNvSpPr/>
          <p:nvPr/>
        </p:nvSpPr>
        <p:spPr>
          <a:xfrm>
            <a:off x="1790000" y="1948981"/>
            <a:ext cx="597000" cy="462900"/>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3584650" y="1334006"/>
            <a:ext cx="11973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Trebuchet MS"/>
                <a:ea typeface="Trebuchet MS"/>
                <a:cs typeface="Trebuchet MS"/>
                <a:sym typeface="Trebuchet MS"/>
              </a:rPr>
              <a:t>Non-</a:t>
            </a:r>
            <a:r>
              <a:rPr b="1" lang="en" sz="1000">
                <a:solidFill>
                  <a:schemeClr val="lt1"/>
                </a:solidFill>
                <a:latin typeface="Trebuchet MS"/>
                <a:ea typeface="Trebuchet MS"/>
                <a:cs typeface="Trebuchet MS"/>
                <a:sym typeface="Trebuchet MS"/>
              </a:rPr>
              <a:t>Transformer</a:t>
            </a:r>
            <a:endParaRPr b="1" sz="800">
              <a:solidFill>
                <a:srgbClr val="FFFFFF"/>
              </a:solidFill>
              <a:latin typeface="Roboto"/>
              <a:ea typeface="Roboto"/>
              <a:cs typeface="Roboto"/>
              <a:sym typeface="Roboto"/>
            </a:endParaRPr>
          </a:p>
        </p:txBody>
      </p:sp>
      <p:sp>
        <p:nvSpPr>
          <p:cNvPr id="65" name="Google Shape;65;p14"/>
          <p:cNvSpPr/>
          <p:nvPr/>
        </p:nvSpPr>
        <p:spPr>
          <a:xfrm>
            <a:off x="3584662"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1</a:t>
            </a:r>
            <a:endParaRPr sz="600">
              <a:solidFill>
                <a:srgbClr val="FFFFFF"/>
              </a:solidFill>
              <a:latin typeface="Roboto"/>
              <a:ea typeface="Roboto"/>
              <a:cs typeface="Roboto"/>
              <a:sym typeface="Roboto"/>
            </a:endParaRPr>
          </a:p>
        </p:txBody>
      </p:sp>
      <p:sp>
        <p:nvSpPr>
          <p:cNvPr id="66" name="Google Shape;66;p14"/>
          <p:cNvSpPr/>
          <p:nvPr/>
        </p:nvSpPr>
        <p:spPr>
          <a:xfrm>
            <a:off x="4182151"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2</a:t>
            </a:r>
            <a:endParaRPr sz="600">
              <a:solidFill>
                <a:srgbClr val="FFFFFF"/>
              </a:solidFill>
              <a:latin typeface="Roboto"/>
              <a:ea typeface="Roboto"/>
              <a:cs typeface="Roboto"/>
              <a:sym typeface="Roboto"/>
            </a:endParaRPr>
          </a:p>
        </p:txBody>
      </p:sp>
      <p:sp>
        <p:nvSpPr>
          <p:cNvPr id="67" name="Google Shape;67;p14"/>
          <p:cNvSpPr/>
          <p:nvPr/>
        </p:nvSpPr>
        <p:spPr>
          <a:xfrm>
            <a:off x="4780738" y="1333606"/>
            <a:ext cx="17925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Data Engineer</a:t>
            </a:r>
            <a:endParaRPr b="1" sz="800">
              <a:solidFill>
                <a:srgbClr val="FFFFFF"/>
              </a:solidFill>
              <a:latin typeface="Roboto"/>
              <a:ea typeface="Roboto"/>
              <a:cs typeface="Roboto"/>
              <a:sym typeface="Roboto"/>
            </a:endParaRPr>
          </a:p>
        </p:txBody>
      </p:sp>
      <p:sp>
        <p:nvSpPr>
          <p:cNvPr id="68" name="Google Shape;68;p14"/>
          <p:cNvSpPr/>
          <p:nvPr/>
        </p:nvSpPr>
        <p:spPr>
          <a:xfrm>
            <a:off x="4779438" y="1641109"/>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1</a:t>
            </a:r>
            <a:endParaRPr sz="600">
              <a:solidFill>
                <a:srgbClr val="FFFFFF"/>
              </a:solidFill>
              <a:latin typeface="Roboto"/>
              <a:ea typeface="Roboto"/>
              <a:cs typeface="Roboto"/>
              <a:sym typeface="Roboto"/>
            </a:endParaRPr>
          </a:p>
        </p:txBody>
      </p:sp>
      <p:sp>
        <p:nvSpPr>
          <p:cNvPr id="69" name="Google Shape;69;p14"/>
          <p:cNvSpPr/>
          <p:nvPr/>
        </p:nvSpPr>
        <p:spPr>
          <a:xfrm>
            <a:off x="5376927" y="1641109"/>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2</a:t>
            </a:r>
            <a:endParaRPr sz="600">
              <a:solidFill>
                <a:srgbClr val="FFFFFF"/>
              </a:solidFill>
              <a:latin typeface="Roboto"/>
              <a:ea typeface="Roboto"/>
              <a:cs typeface="Roboto"/>
              <a:sym typeface="Roboto"/>
            </a:endParaRPr>
          </a:p>
        </p:txBody>
      </p:sp>
      <p:sp>
        <p:nvSpPr>
          <p:cNvPr id="70" name="Google Shape;70;p14"/>
          <p:cNvSpPr/>
          <p:nvPr/>
        </p:nvSpPr>
        <p:spPr>
          <a:xfrm>
            <a:off x="5974416" y="1641109"/>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3</a:t>
            </a:r>
            <a:endParaRPr sz="600">
              <a:solidFill>
                <a:srgbClr val="FFFFFF"/>
              </a:solidFill>
              <a:latin typeface="Roboto"/>
              <a:ea typeface="Roboto"/>
              <a:cs typeface="Roboto"/>
              <a:sym typeface="Roboto"/>
            </a:endParaRPr>
          </a:p>
        </p:txBody>
      </p:sp>
      <p:sp>
        <p:nvSpPr>
          <p:cNvPr id="71" name="Google Shape;71;p14"/>
          <p:cNvSpPr/>
          <p:nvPr/>
        </p:nvSpPr>
        <p:spPr>
          <a:xfrm>
            <a:off x="6574574" y="1948219"/>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latin typeface="Trebuchet MS"/>
                <a:ea typeface="Trebuchet MS"/>
                <a:cs typeface="Trebuchet MS"/>
                <a:sym typeface="Trebuchet MS"/>
              </a:rPr>
              <a:t>Team Lead/</a:t>
            </a:r>
            <a:r>
              <a:rPr b="1" lang="en" sz="1200">
                <a:solidFill>
                  <a:schemeClr val="dk1"/>
                </a:solidFill>
                <a:latin typeface="Trebuchet MS"/>
                <a:ea typeface="Trebuchet MS"/>
                <a:cs typeface="Trebuchet MS"/>
                <a:sym typeface="Trebuchet MS"/>
              </a:rPr>
              <a:t>Hybrid Model Designer</a:t>
            </a:r>
            <a:endParaRPr b="1" sz="1200">
              <a:latin typeface="Trebuchet MS"/>
              <a:ea typeface="Trebuchet MS"/>
              <a:cs typeface="Trebuchet MS"/>
              <a:sym typeface="Trebuchet MS"/>
            </a:endParaRPr>
          </a:p>
        </p:txBody>
      </p:sp>
      <p:sp>
        <p:nvSpPr>
          <p:cNvPr id="72" name="Google Shape;72;p14"/>
          <p:cNvSpPr/>
          <p:nvPr/>
        </p:nvSpPr>
        <p:spPr>
          <a:xfrm>
            <a:off x="6574705" y="2410573"/>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3" name="Google Shape;73;p14"/>
          <p:cNvSpPr/>
          <p:nvPr/>
        </p:nvSpPr>
        <p:spPr>
          <a:xfrm>
            <a:off x="6574574" y="2873096"/>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Hybrid Model Designer</a:t>
            </a:r>
            <a:endParaRPr b="1" sz="1200">
              <a:latin typeface="Trebuchet MS"/>
              <a:ea typeface="Trebuchet MS"/>
              <a:cs typeface="Trebuchet MS"/>
              <a:sym typeface="Trebuchet MS"/>
            </a:endParaRPr>
          </a:p>
        </p:txBody>
      </p:sp>
      <p:sp>
        <p:nvSpPr>
          <p:cNvPr id="74" name="Google Shape;74;p14"/>
          <p:cNvSpPr/>
          <p:nvPr/>
        </p:nvSpPr>
        <p:spPr>
          <a:xfrm>
            <a:off x="6574574" y="3335450"/>
            <a:ext cx="1792500" cy="462900"/>
          </a:xfrm>
          <a:prstGeom prst="rect">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Trebuchet MS"/>
                <a:ea typeface="Trebuchet MS"/>
                <a:cs typeface="Trebuchet MS"/>
                <a:sym typeface="Trebuchet MS"/>
              </a:rPr>
              <a:t>Metrics Visualization</a:t>
            </a:r>
            <a:endParaRPr b="1" sz="1200">
              <a:latin typeface="Trebuchet MS"/>
              <a:ea typeface="Trebuchet MS"/>
              <a:cs typeface="Trebuchet MS"/>
              <a:sym typeface="Trebuchet MS"/>
            </a:endParaRPr>
          </a:p>
        </p:txBody>
      </p:sp>
      <p:sp>
        <p:nvSpPr>
          <p:cNvPr id="75" name="Google Shape;75;p14"/>
          <p:cNvSpPr/>
          <p:nvPr/>
        </p:nvSpPr>
        <p:spPr>
          <a:xfrm>
            <a:off x="6576625" y="1641106"/>
            <a:ext cx="17925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Trebuchet MS"/>
                <a:ea typeface="Trebuchet MS"/>
                <a:cs typeface="Trebuchet MS"/>
                <a:sym typeface="Trebuchet MS"/>
              </a:rPr>
              <a:t>Other Roles/Tasks</a:t>
            </a:r>
            <a:endParaRPr b="1" sz="1000">
              <a:solidFill>
                <a:srgbClr val="FFFFFF"/>
              </a:solidFill>
              <a:latin typeface="Trebuchet MS"/>
              <a:ea typeface="Trebuchet MS"/>
              <a:cs typeface="Trebuchet MS"/>
              <a:sym typeface="Trebuchet MS"/>
            </a:endParaRPr>
          </a:p>
        </p:txBody>
      </p:sp>
      <p:sp>
        <p:nvSpPr>
          <p:cNvPr id="76" name="Google Shape;76;p14"/>
          <p:cNvSpPr/>
          <p:nvPr/>
        </p:nvSpPr>
        <p:spPr>
          <a:xfrm>
            <a:off x="775000" y="2411330"/>
            <a:ext cx="1014600" cy="4629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Shromana Kumar</a:t>
            </a:r>
            <a:endParaRPr b="1" sz="800">
              <a:solidFill>
                <a:srgbClr val="FFFFFF"/>
              </a:solidFill>
              <a:latin typeface="Roboto"/>
              <a:ea typeface="Roboto"/>
              <a:cs typeface="Roboto"/>
              <a:sym typeface="Roboto"/>
            </a:endParaRPr>
          </a:p>
        </p:txBody>
      </p:sp>
      <p:sp>
        <p:nvSpPr>
          <p:cNvPr id="77" name="Google Shape;77;p14"/>
          <p:cNvSpPr/>
          <p:nvPr/>
        </p:nvSpPr>
        <p:spPr>
          <a:xfrm>
            <a:off x="775000" y="2873851"/>
            <a:ext cx="1014600" cy="4629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Srinayani Mankali</a:t>
            </a:r>
            <a:endParaRPr b="1" sz="800">
              <a:solidFill>
                <a:srgbClr val="FFFFFF"/>
              </a:solidFill>
              <a:latin typeface="Roboto"/>
              <a:ea typeface="Roboto"/>
              <a:cs typeface="Roboto"/>
              <a:sym typeface="Roboto"/>
            </a:endParaRPr>
          </a:p>
        </p:txBody>
      </p:sp>
      <p:sp>
        <p:nvSpPr>
          <p:cNvPr id="78" name="Google Shape;78;p14"/>
          <p:cNvSpPr/>
          <p:nvPr/>
        </p:nvSpPr>
        <p:spPr>
          <a:xfrm>
            <a:off x="775000" y="3336203"/>
            <a:ext cx="1014600" cy="4629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Manogna </a:t>
            </a:r>
            <a:r>
              <a:rPr b="1" lang="en" sz="1000">
                <a:solidFill>
                  <a:schemeClr val="lt1"/>
                </a:solidFill>
                <a:latin typeface="Trebuchet MS"/>
                <a:ea typeface="Trebuchet MS"/>
                <a:cs typeface="Trebuchet MS"/>
                <a:sym typeface="Trebuchet MS"/>
              </a:rPr>
              <a:t>Sai </a:t>
            </a:r>
            <a:r>
              <a:rPr b="1" lang="en" sz="1000">
                <a:solidFill>
                  <a:schemeClr val="lt1"/>
                </a:solidFill>
                <a:latin typeface="Trebuchet MS"/>
                <a:ea typeface="Trebuchet MS"/>
                <a:cs typeface="Trebuchet MS"/>
                <a:sym typeface="Trebuchet MS"/>
              </a:rPr>
              <a:t>Kolluri</a:t>
            </a:r>
            <a:endParaRPr b="1" sz="800">
              <a:solidFill>
                <a:srgbClr val="FFFFFF"/>
              </a:solidFill>
              <a:latin typeface="Roboto"/>
              <a:ea typeface="Roboto"/>
              <a:cs typeface="Roboto"/>
              <a:sym typeface="Roboto"/>
            </a:endParaRPr>
          </a:p>
        </p:txBody>
      </p:sp>
      <p:sp>
        <p:nvSpPr>
          <p:cNvPr id="79" name="Google Shape;79;p14"/>
          <p:cNvSpPr/>
          <p:nvPr/>
        </p:nvSpPr>
        <p:spPr>
          <a:xfrm>
            <a:off x="775000" y="3798706"/>
            <a:ext cx="1014600" cy="4629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900">
                <a:solidFill>
                  <a:schemeClr val="lt1"/>
                </a:solidFill>
                <a:latin typeface="Trebuchet MS"/>
                <a:ea typeface="Trebuchet MS"/>
                <a:cs typeface="Trebuchet MS"/>
                <a:sym typeface="Trebuchet MS"/>
              </a:rPr>
              <a:t>Permareddy Hemanth Sagar Reddy</a:t>
            </a:r>
            <a:endParaRPr b="1" sz="900">
              <a:solidFill>
                <a:schemeClr val="lt1"/>
              </a:solidFill>
              <a:latin typeface="Trebuchet MS"/>
              <a:ea typeface="Trebuchet MS"/>
              <a:cs typeface="Trebuchet MS"/>
              <a:sym typeface="Trebuchet MS"/>
            </a:endParaRPr>
          </a:p>
        </p:txBody>
      </p:sp>
      <p:sp>
        <p:nvSpPr>
          <p:cNvPr id="80" name="Google Shape;80;p14"/>
          <p:cNvSpPr/>
          <p:nvPr/>
        </p:nvSpPr>
        <p:spPr>
          <a:xfrm>
            <a:off x="774875" y="1952406"/>
            <a:ext cx="1014600" cy="4629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50000"/>
              </a:lnSpc>
              <a:spcBef>
                <a:spcPts val="0"/>
              </a:spcBef>
              <a:spcAft>
                <a:spcPts val="0"/>
              </a:spcAft>
              <a:buClr>
                <a:schemeClr val="dk1"/>
              </a:buClr>
              <a:buSzPts val="1100"/>
              <a:buFont typeface="Arial"/>
              <a:buNone/>
            </a:pPr>
            <a:r>
              <a:t/>
            </a:r>
            <a:endParaRPr b="1" sz="1000">
              <a:solidFill>
                <a:schemeClr val="lt1"/>
              </a:solidFill>
              <a:latin typeface="Trebuchet MS"/>
              <a:ea typeface="Trebuchet MS"/>
              <a:cs typeface="Trebuchet MS"/>
              <a:sym typeface="Trebuchet MS"/>
            </a:endParaRPr>
          </a:p>
          <a:p>
            <a:pPr indent="0" lvl="0" marL="0" rtl="0" algn="ctr">
              <a:lnSpc>
                <a:spcPct val="50000"/>
              </a:lnSpc>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Sri Chaitanya </a:t>
            </a:r>
            <a:endParaRPr b="1" sz="1000">
              <a:solidFill>
                <a:schemeClr val="lt1"/>
              </a:solidFill>
              <a:latin typeface="Trebuchet MS"/>
              <a:ea typeface="Trebuchet MS"/>
              <a:cs typeface="Trebuchet MS"/>
              <a:sym typeface="Trebuchet MS"/>
            </a:endParaRPr>
          </a:p>
          <a:p>
            <a:pPr indent="0" lvl="0" marL="0" rtl="0" algn="ctr">
              <a:lnSpc>
                <a:spcPct val="50000"/>
              </a:lnSpc>
              <a:spcBef>
                <a:spcPts val="0"/>
              </a:spcBef>
              <a:spcAft>
                <a:spcPts val="0"/>
              </a:spcAft>
              <a:buClr>
                <a:schemeClr val="dk1"/>
              </a:buClr>
              <a:buSzPts val="1100"/>
              <a:buFont typeface="Arial"/>
              <a:buNone/>
            </a:pPr>
            <a:r>
              <a:t/>
            </a:r>
            <a:endParaRPr b="1" sz="1000">
              <a:solidFill>
                <a:schemeClr val="lt1"/>
              </a:solidFill>
              <a:latin typeface="Trebuchet MS"/>
              <a:ea typeface="Trebuchet MS"/>
              <a:cs typeface="Trebuchet MS"/>
              <a:sym typeface="Trebuchet MS"/>
            </a:endParaRPr>
          </a:p>
          <a:p>
            <a:pPr indent="0" lvl="0" marL="0" rtl="0" algn="ctr">
              <a:lnSpc>
                <a:spcPct val="50000"/>
              </a:lnSpc>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Nulu</a:t>
            </a:r>
            <a:endParaRPr b="1" sz="800">
              <a:solidFill>
                <a:srgbClr val="FFFFFF"/>
              </a:solidFill>
              <a:latin typeface="Roboto"/>
              <a:ea typeface="Roboto"/>
              <a:cs typeface="Roboto"/>
              <a:sym typeface="Roboto"/>
            </a:endParaRPr>
          </a:p>
        </p:txBody>
      </p:sp>
      <p:sp>
        <p:nvSpPr>
          <p:cNvPr id="81" name="Google Shape;81;p14"/>
          <p:cNvSpPr/>
          <p:nvPr/>
        </p:nvSpPr>
        <p:spPr>
          <a:xfrm>
            <a:off x="1788775" y="871106"/>
            <a:ext cx="2993100" cy="4629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lt1"/>
                </a:solidFill>
                <a:latin typeface="Trebuchet MS"/>
                <a:ea typeface="Trebuchet MS"/>
                <a:cs typeface="Trebuchet MS"/>
                <a:sym typeface="Trebuchet MS"/>
              </a:rPr>
              <a:t>Model Designer and Evaluator</a:t>
            </a:r>
            <a:endParaRPr b="1" sz="1200">
              <a:solidFill>
                <a:schemeClr val="lt1"/>
              </a:solidFill>
              <a:latin typeface="Roboto"/>
              <a:ea typeface="Roboto"/>
              <a:cs typeface="Roboto"/>
              <a:sym typeface="Roboto"/>
            </a:endParaRPr>
          </a:p>
        </p:txBody>
      </p:sp>
      <p:sp>
        <p:nvSpPr>
          <p:cNvPr id="82" name="Google Shape;82;p14"/>
          <p:cNvSpPr/>
          <p:nvPr/>
        </p:nvSpPr>
        <p:spPr>
          <a:xfrm>
            <a:off x="2387512" y="19490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 name="Google Shape;83;p14"/>
          <p:cNvSpPr/>
          <p:nvPr/>
        </p:nvSpPr>
        <p:spPr>
          <a:xfrm>
            <a:off x="2985037" y="19490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4"/>
          <p:cNvSpPr/>
          <p:nvPr/>
        </p:nvSpPr>
        <p:spPr>
          <a:xfrm>
            <a:off x="1791025" y="241193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 name="Google Shape;85;p14"/>
          <p:cNvSpPr/>
          <p:nvPr/>
        </p:nvSpPr>
        <p:spPr>
          <a:xfrm>
            <a:off x="1791025" y="287485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4"/>
          <p:cNvSpPr/>
          <p:nvPr/>
        </p:nvSpPr>
        <p:spPr>
          <a:xfrm>
            <a:off x="1791025" y="33377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4"/>
          <p:cNvSpPr/>
          <p:nvPr/>
        </p:nvSpPr>
        <p:spPr>
          <a:xfrm>
            <a:off x="1791025" y="38007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4"/>
          <p:cNvSpPr/>
          <p:nvPr/>
        </p:nvSpPr>
        <p:spPr>
          <a:xfrm>
            <a:off x="2389450" y="241193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 name="Google Shape;89;p14"/>
          <p:cNvSpPr/>
          <p:nvPr/>
        </p:nvSpPr>
        <p:spPr>
          <a:xfrm>
            <a:off x="2987875" y="2411931"/>
            <a:ext cx="597000" cy="462900"/>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4"/>
          <p:cNvSpPr/>
          <p:nvPr/>
        </p:nvSpPr>
        <p:spPr>
          <a:xfrm>
            <a:off x="4179037" y="1952319"/>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 name="Google Shape;91;p14"/>
          <p:cNvSpPr/>
          <p:nvPr/>
        </p:nvSpPr>
        <p:spPr>
          <a:xfrm>
            <a:off x="3583212" y="2412281"/>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4"/>
          <p:cNvSpPr/>
          <p:nvPr/>
        </p:nvSpPr>
        <p:spPr>
          <a:xfrm>
            <a:off x="4180975" y="2415244"/>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p:nvPr/>
        </p:nvSpPr>
        <p:spPr>
          <a:xfrm>
            <a:off x="3583400" y="1959746"/>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4"/>
          <p:cNvSpPr/>
          <p:nvPr/>
        </p:nvSpPr>
        <p:spPr>
          <a:xfrm>
            <a:off x="5375775" y="194860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 name="Google Shape;95;p14"/>
          <p:cNvSpPr/>
          <p:nvPr/>
        </p:nvSpPr>
        <p:spPr>
          <a:xfrm>
            <a:off x="5973300" y="194860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 name="Google Shape;96;p14"/>
          <p:cNvSpPr/>
          <p:nvPr/>
        </p:nvSpPr>
        <p:spPr>
          <a:xfrm>
            <a:off x="4779287" y="24115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14"/>
          <p:cNvSpPr/>
          <p:nvPr/>
        </p:nvSpPr>
        <p:spPr>
          <a:xfrm>
            <a:off x="5377712" y="24115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4"/>
          <p:cNvSpPr/>
          <p:nvPr/>
        </p:nvSpPr>
        <p:spPr>
          <a:xfrm>
            <a:off x="5976137" y="24115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4"/>
          <p:cNvSpPr/>
          <p:nvPr/>
        </p:nvSpPr>
        <p:spPr>
          <a:xfrm>
            <a:off x="4780137" y="1956033"/>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 name="Google Shape;100;p14"/>
          <p:cNvSpPr/>
          <p:nvPr/>
        </p:nvSpPr>
        <p:spPr>
          <a:xfrm>
            <a:off x="2389437" y="28738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4"/>
          <p:cNvSpPr/>
          <p:nvPr/>
        </p:nvSpPr>
        <p:spPr>
          <a:xfrm>
            <a:off x="2986962" y="28738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4"/>
          <p:cNvSpPr/>
          <p:nvPr/>
        </p:nvSpPr>
        <p:spPr>
          <a:xfrm>
            <a:off x="2391375" y="33368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4"/>
          <p:cNvSpPr/>
          <p:nvPr/>
        </p:nvSpPr>
        <p:spPr>
          <a:xfrm>
            <a:off x="2989800" y="333680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4"/>
          <p:cNvSpPr/>
          <p:nvPr/>
        </p:nvSpPr>
        <p:spPr>
          <a:xfrm>
            <a:off x="4180962" y="2877194"/>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4"/>
          <p:cNvSpPr/>
          <p:nvPr/>
        </p:nvSpPr>
        <p:spPr>
          <a:xfrm>
            <a:off x="3585137" y="3340119"/>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14"/>
          <p:cNvSpPr/>
          <p:nvPr/>
        </p:nvSpPr>
        <p:spPr>
          <a:xfrm>
            <a:off x="4182900" y="3340119"/>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4"/>
          <p:cNvSpPr/>
          <p:nvPr/>
        </p:nvSpPr>
        <p:spPr>
          <a:xfrm>
            <a:off x="5380425" y="2877869"/>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14"/>
          <p:cNvSpPr/>
          <p:nvPr/>
        </p:nvSpPr>
        <p:spPr>
          <a:xfrm>
            <a:off x="4781212" y="333640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14"/>
          <p:cNvSpPr/>
          <p:nvPr/>
        </p:nvSpPr>
        <p:spPr>
          <a:xfrm>
            <a:off x="4782062" y="2880908"/>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0" name="Google Shape;110;p14"/>
          <p:cNvSpPr/>
          <p:nvPr/>
        </p:nvSpPr>
        <p:spPr>
          <a:xfrm>
            <a:off x="3584087" y="2876819"/>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4"/>
          <p:cNvSpPr/>
          <p:nvPr/>
        </p:nvSpPr>
        <p:spPr>
          <a:xfrm>
            <a:off x="5975625" y="28748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14"/>
          <p:cNvSpPr/>
          <p:nvPr/>
        </p:nvSpPr>
        <p:spPr>
          <a:xfrm>
            <a:off x="5379637" y="333775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14"/>
          <p:cNvSpPr/>
          <p:nvPr/>
        </p:nvSpPr>
        <p:spPr>
          <a:xfrm>
            <a:off x="5979000" y="333735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14"/>
          <p:cNvSpPr/>
          <p:nvPr/>
        </p:nvSpPr>
        <p:spPr>
          <a:xfrm>
            <a:off x="2389450" y="38061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14"/>
          <p:cNvSpPr/>
          <p:nvPr/>
        </p:nvSpPr>
        <p:spPr>
          <a:xfrm>
            <a:off x="1791017" y="1334006"/>
            <a:ext cx="17925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Trebuchet MS"/>
                <a:ea typeface="Trebuchet MS"/>
                <a:cs typeface="Trebuchet MS"/>
                <a:sym typeface="Trebuchet MS"/>
              </a:rPr>
              <a:t>Transformer</a:t>
            </a:r>
            <a:endParaRPr b="1" sz="1000">
              <a:solidFill>
                <a:srgbClr val="FFFFFF"/>
              </a:solidFill>
              <a:latin typeface="Roboto"/>
              <a:ea typeface="Roboto"/>
              <a:cs typeface="Roboto"/>
              <a:sym typeface="Roboto"/>
            </a:endParaRPr>
          </a:p>
        </p:txBody>
      </p:sp>
      <p:sp>
        <p:nvSpPr>
          <p:cNvPr id="116" name="Google Shape;116;p14"/>
          <p:cNvSpPr/>
          <p:nvPr/>
        </p:nvSpPr>
        <p:spPr>
          <a:xfrm>
            <a:off x="1791017"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1</a:t>
            </a:r>
            <a:endParaRPr sz="600">
              <a:solidFill>
                <a:srgbClr val="FFFFFF"/>
              </a:solidFill>
              <a:latin typeface="Roboto"/>
              <a:ea typeface="Roboto"/>
              <a:cs typeface="Roboto"/>
              <a:sym typeface="Roboto"/>
            </a:endParaRPr>
          </a:p>
        </p:txBody>
      </p:sp>
      <p:sp>
        <p:nvSpPr>
          <p:cNvPr id="117" name="Google Shape;117;p14"/>
          <p:cNvSpPr/>
          <p:nvPr/>
        </p:nvSpPr>
        <p:spPr>
          <a:xfrm>
            <a:off x="2388506"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2</a:t>
            </a:r>
            <a:endParaRPr sz="600">
              <a:solidFill>
                <a:srgbClr val="FFFFFF"/>
              </a:solidFill>
              <a:latin typeface="Roboto"/>
              <a:ea typeface="Roboto"/>
              <a:cs typeface="Roboto"/>
              <a:sym typeface="Roboto"/>
            </a:endParaRPr>
          </a:p>
        </p:txBody>
      </p:sp>
      <p:sp>
        <p:nvSpPr>
          <p:cNvPr id="118" name="Google Shape;118;p14"/>
          <p:cNvSpPr/>
          <p:nvPr/>
        </p:nvSpPr>
        <p:spPr>
          <a:xfrm>
            <a:off x="2985995" y="1641484"/>
            <a:ext cx="597000" cy="3075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lt1"/>
                </a:solidFill>
                <a:latin typeface="Trebuchet MS"/>
                <a:ea typeface="Trebuchet MS"/>
                <a:cs typeface="Trebuchet MS"/>
                <a:sym typeface="Trebuchet MS"/>
              </a:rPr>
              <a:t>3</a:t>
            </a:r>
            <a:endParaRPr sz="600">
              <a:solidFill>
                <a:srgbClr val="FFFFFF"/>
              </a:solidFill>
              <a:latin typeface="Roboto"/>
              <a:ea typeface="Roboto"/>
              <a:cs typeface="Roboto"/>
              <a:sym typeface="Roboto"/>
            </a:endParaRPr>
          </a:p>
        </p:txBody>
      </p:sp>
      <p:sp>
        <p:nvSpPr>
          <p:cNvPr id="119" name="Google Shape;119;p14"/>
          <p:cNvSpPr/>
          <p:nvPr/>
        </p:nvSpPr>
        <p:spPr>
          <a:xfrm>
            <a:off x="2987875" y="3806181"/>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14"/>
          <p:cNvSpPr/>
          <p:nvPr/>
        </p:nvSpPr>
        <p:spPr>
          <a:xfrm>
            <a:off x="3582550" y="3809494"/>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14"/>
          <p:cNvSpPr/>
          <p:nvPr/>
        </p:nvSpPr>
        <p:spPr>
          <a:xfrm>
            <a:off x="4180975" y="3809494"/>
            <a:ext cx="597000" cy="462900"/>
          </a:xfrm>
          <a:prstGeom prst="rect">
            <a:avLst/>
          </a:prstGeom>
          <a:solidFill>
            <a:srgbClr val="CCCCC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14"/>
          <p:cNvSpPr/>
          <p:nvPr/>
        </p:nvSpPr>
        <p:spPr>
          <a:xfrm>
            <a:off x="5378487" y="3806156"/>
            <a:ext cx="5970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p14"/>
          <p:cNvSpPr/>
          <p:nvPr/>
        </p:nvSpPr>
        <p:spPr>
          <a:xfrm>
            <a:off x="5377712" y="380713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14"/>
          <p:cNvSpPr/>
          <p:nvPr/>
        </p:nvSpPr>
        <p:spPr>
          <a:xfrm>
            <a:off x="4780062" y="3805781"/>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5" name="Google Shape;125;p14"/>
          <p:cNvPicPr preferRelativeResize="0"/>
          <p:nvPr/>
        </p:nvPicPr>
        <p:blipFill>
          <a:blip r:embed="rId3">
            <a:alphaModFix/>
          </a:blip>
          <a:stretch>
            <a:fillRect/>
          </a:stretch>
        </p:blipFill>
        <p:spPr>
          <a:xfrm>
            <a:off x="3130537" y="2026701"/>
            <a:ext cx="307500" cy="307500"/>
          </a:xfrm>
          <a:prstGeom prst="rect">
            <a:avLst/>
          </a:prstGeom>
          <a:noFill/>
          <a:ln>
            <a:noFill/>
          </a:ln>
        </p:spPr>
      </p:pic>
      <p:pic>
        <p:nvPicPr>
          <p:cNvPr id="126" name="Google Shape;126;p14"/>
          <p:cNvPicPr preferRelativeResize="0"/>
          <p:nvPr/>
        </p:nvPicPr>
        <p:blipFill>
          <a:blip r:embed="rId3">
            <a:alphaModFix/>
          </a:blip>
          <a:stretch>
            <a:fillRect/>
          </a:stretch>
        </p:blipFill>
        <p:spPr>
          <a:xfrm>
            <a:off x="1935762" y="2489626"/>
            <a:ext cx="307500" cy="307500"/>
          </a:xfrm>
          <a:prstGeom prst="rect">
            <a:avLst/>
          </a:prstGeom>
          <a:noFill/>
          <a:ln>
            <a:noFill/>
          </a:ln>
        </p:spPr>
      </p:pic>
      <p:pic>
        <p:nvPicPr>
          <p:cNvPr id="127" name="Google Shape;127;p14"/>
          <p:cNvPicPr preferRelativeResize="0"/>
          <p:nvPr/>
        </p:nvPicPr>
        <p:blipFill>
          <a:blip r:embed="rId3">
            <a:alphaModFix/>
          </a:blip>
          <a:stretch>
            <a:fillRect/>
          </a:stretch>
        </p:blipFill>
        <p:spPr>
          <a:xfrm>
            <a:off x="3729037" y="2952413"/>
            <a:ext cx="307500" cy="307500"/>
          </a:xfrm>
          <a:prstGeom prst="rect">
            <a:avLst/>
          </a:prstGeom>
          <a:noFill/>
          <a:ln>
            <a:noFill/>
          </a:ln>
        </p:spPr>
      </p:pic>
      <p:pic>
        <p:nvPicPr>
          <p:cNvPr id="128" name="Google Shape;128;p14"/>
          <p:cNvPicPr preferRelativeResize="0"/>
          <p:nvPr/>
        </p:nvPicPr>
        <p:blipFill>
          <a:blip r:embed="rId3">
            <a:alphaModFix/>
          </a:blip>
          <a:stretch>
            <a:fillRect/>
          </a:stretch>
        </p:blipFill>
        <p:spPr>
          <a:xfrm>
            <a:off x="5523387" y="2952338"/>
            <a:ext cx="307500" cy="307500"/>
          </a:xfrm>
          <a:prstGeom prst="rect">
            <a:avLst/>
          </a:prstGeom>
          <a:noFill/>
          <a:ln>
            <a:noFill/>
          </a:ln>
        </p:spPr>
      </p:pic>
      <p:pic>
        <p:nvPicPr>
          <p:cNvPr id="129" name="Google Shape;129;p14"/>
          <p:cNvPicPr preferRelativeResize="0"/>
          <p:nvPr/>
        </p:nvPicPr>
        <p:blipFill>
          <a:blip r:embed="rId3">
            <a:alphaModFix/>
          </a:blip>
          <a:stretch>
            <a:fillRect/>
          </a:stretch>
        </p:blipFill>
        <p:spPr>
          <a:xfrm>
            <a:off x="2535150" y="3413913"/>
            <a:ext cx="307500" cy="307500"/>
          </a:xfrm>
          <a:prstGeom prst="rect">
            <a:avLst/>
          </a:prstGeom>
          <a:noFill/>
          <a:ln>
            <a:noFill/>
          </a:ln>
        </p:spPr>
      </p:pic>
      <p:pic>
        <p:nvPicPr>
          <p:cNvPr id="130" name="Google Shape;130;p14"/>
          <p:cNvPicPr preferRelativeResize="0"/>
          <p:nvPr/>
        </p:nvPicPr>
        <p:blipFill>
          <a:blip r:embed="rId3">
            <a:alphaModFix/>
          </a:blip>
          <a:stretch>
            <a:fillRect/>
          </a:stretch>
        </p:blipFill>
        <p:spPr>
          <a:xfrm>
            <a:off x="4326387" y="3876413"/>
            <a:ext cx="307500" cy="307500"/>
          </a:xfrm>
          <a:prstGeom prst="rect">
            <a:avLst/>
          </a:prstGeom>
          <a:noFill/>
          <a:ln>
            <a:noFill/>
          </a:ln>
        </p:spPr>
      </p:pic>
      <p:sp>
        <p:nvSpPr>
          <p:cNvPr id="131" name="Google Shape;131;p14"/>
          <p:cNvSpPr/>
          <p:nvPr/>
        </p:nvSpPr>
        <p:spPr>
          <a:xfrm>
            <a:off x="5976137" y="3807156"/>
            <a:ext cx="597000" cy="462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2" name="Google Shape;132;p14"/>
          <p:cNvPicPr preferRelativeResize="0"/>
          <p:nvPr/>
        </p:nvPicPr>
        <p:blipFill>
          <a:blip r:embed="rId3">
            <a:alphaModFix/>
          </a:blip>
          <a:stretch>
            <a:fillRect/>
          </a:stretch>
        </p:blipFill>
        <p:spPr>
          <a:xfrm>
            <a:off x="6120962" y="2478138"/>
            <a:ext cx="307500" cy="307500"/>
          </a:xfrm>
          <a:prstGeom prst="rect">
            <a:avLst/>
          </a:prstGeom>
          <a:noFill/>
          <a:ln>
            <a:noFill/>
          </a:ln>
        </p:spPr>
      </p:pic>
      <p:pic>
        <p:nvPicPr>
          <p:cNvPr id="133" name="Google Shape;133;p14"/>
          <p:cNvPicPr preferRelativeResize="0"/>
          <p:nvPr/>
        </p:nvPicPr>
        <p:blipFill>
          <a:blip r:embed="rId3">
            <a:alphaModFix/>
          </a:blip>
          <a:stretch>
            <a:fillRect/>
          </a:stretch>
        </p:blipFill>
        <p:spPr>
          <a:xfrm>
            <a:off x="4924050" y="3856588"/>
            <a:ext cx="307500" cy="307500"/>
          </a:xfrm>
          <a:prstGeom prst="rect">
            <a:avLst/>
          </a:prstGeom>
          <a:noFill/>
          <a:ln>
            <a:noFill/>
          </a:ln>
        </p:spPr>
      </p:pic>
      <p:sp>
        <p:nvSpPr>
          <p:cNvPr id="134" name="Google Shape;134;p14"/>
          <p:cNvSpPr/>
          <p:nvPr/>
        </p:nvSpPr>
        <p:spPr>
          <a:xfrm flipH="1">
            <a:off x="774875" y="1330450"/>
            <a:ext cx="1014600" cy="618900"/>
          </a:xfrm>
          <a:prstGeom prst="round2DiagRect">
            <a:avLst>
              <a:gd fmla="val 0" name="adj1"/>
              <a:gd fmla="val 17764" name="adj2"/>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Trebuchet MS"/>
                <a:ea typeface="Trebuchet MS"/>
                <a:cs typeface="Trebuchet MS"/>
                <a:sym typeface="Trebuchet MS"/>
              </a:rPr>
              <a:t>Names/Roles</a:t>
            </a:r>
            <a:endParaRPr b="1" sz="1000">
              <a:solidFill>
                <a:schemeClr val="lt1"/>
              </a:solidFill>
              <a:latin typeface="Trebuchet MS"/>
              <a:ea typeface="Trebuchet MS"/>
              <a:cs typeface="Trebuchet MS"/>
              <a:sym typeface="Trebuchet MS"/>
            </a:endParaRPr>
          </a:p>
        </p:txBody>
      </p:sp>
      <p:sp>
        <p:nvSpPr>
          <p:cNvPr id="135" name="Google Shape;135;p14"/>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457200" lvl="0" marL="3657600" rtl="0" algn="ctr">
              <a:spcBef>
                <a:spcPts val="0"/>
              </a:spcBef>
              <a:spcAft>
                <a:spcPts val="0"/>
              </a:spcAft>
              <a:buNone/>
            </a:pPr>
            <a:r>
              <a:rPr lang="en"/>
              <a:t>Our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141" name="Google Shape;141;p15"/>
          <p:cNvSpPr txBox="1"/>
          <p:nvPr>
            <p:ph idx="1" type="body"/>
          </p:nvPr>
        </p:nvSpPr>
        <p:spPr>
          <a:xfrm>
            <a:off x="808950" y="1152475"/>
            <a:ext cx="7526100" cy="34164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15000"/>
              </a:lnSpc>
              <a:spcBef>
                <a:spcPts val="0"/>
              </a:spcBef>
              <a:spcAft>
                <a:spcPts val="0"/>
              </a:spcAft>
              <a:buNone/>
            </a:pPr>
            <a:r>
              <a:rPr b="1" lang="en" u="sng"/>
              <a:t>Problem</a:t>
            </a:r>
            <a:r>
              <a:rPr b="1" lang="en"/>
              <a:t>:</a:t>
            </a:r>
            <a:endParaRPr b="1"/>
          </a:p>
          <a:p>
            <a:pPr indent="-307340" lvl="0" marL="457200" rtl="0" algn="just">
              <a:lnSpc>
                <a:spcPct val="115000"/>
              </a:lnSpc>
              <a:spcBef>
                <a:spcPts val="1000"/>
              </a:spcBef>
              <a:spcAft>
                <a:spcPts val="0"/>
              </a:spcAft>
              <a:buSzPct val="100000"/>
              <a:buChar char="●"/>
            </a:pPr>
            <a:r>
              <a:rPr lang="en"/>
              <a:t>Online platforms face a surge in hateful and discriminatory speech.</a:t>
            </a:r>
            <a:endParaRPr/>
          </a:p>
          <a:p>
            <a:pPr indent="-307340" lvl="0" marL="457200" rtl="0" algn="just">
              <a:lnSpc>
                <a:spcPct val="150000"/>
              </a:lnSpc>
              <a:spcBef>
                <a:spcPts val="1000"/>
              </a:spcBef>
              <a:spcAft>
                <a:spcPts val="0"/>
              </a:spcAft>
              <a:buSzPct val="100000"/>
              <a:buChar char="●"/>
            </a:pPr>
            <a:r>
              <a:rPr lang="en"/>
              <a:t>Limited implementations for multiple-label classification to identify biased language on online platforms, endangering users.</a:t>
            </a:r>
            <a:endParaRPr/>
          </a:p>
          <a:p>
            <a:pPr indent="0" lvl="0" marL="0" rtl="0" algn="just">
              <a:lnSpc>
                <a:spcPct val="150000"/>
              </a:lnSpc>
              <a:spcBef>
                <a:spcPts val="1000"/>
              </a:spcBef>
              <a:spcAft>
                <a:spcPts val="0"/>
              </a:spcAft>
              <a:buNone/>
            </a:pPr>
            <a:r>
              <a:rPr b="1" lang="en" u="sng"/>
              <a:t>Solution</a:t>
            </a:r>
            <a:r>
              <a:rPr b="1" lang="en"/>
              <a:t>:</a:t>
            </a:r>
            <a:endParaRPr b="1"/>
          </a:p>
          <a:p>
            <a:pPr indent="-307340" lvl="0" marL="457200" rtl="0" algn="just">
              <a:lnSpc>
                <a:spcPct val="115000"/>
              </a:lnSpc>
              <a:spcBef>
                <a:spcPts val="1000"/>
              </a:spcBef>
              <a:spcAft>
                <a:spcPts val="0"/>
              </a:spcAft>
              <a:buSzPct val="100000"/>
              <a:buChar char="●"/>
            </a:pPr>
            <a:r>
              <a:rPr lang="en"/>
              <a:t>Bias detection automates identifying discriminatory text.</a:t>
            </a:r>
            <a:endParaRPr/>
          </a:p>
          <a:p>
            <a:pPr indent="-307340" lvl="0" marL="457200" rtl="0" algn="just">
              <a:lnSpc>
                <a:spcPct val="115000"/>
              </a:lnSpc>
              <a:spcBef>
                <a:spcPts val="1000"/>
              </a:spcBef>
              <a:spcAft>
                <a:spcPts val="0"/>
              </a:spcAft>
              <a:buSzPct val="100000"/>
              <a:buChar char="●"/>
            </a:pPr>
            <a:r>
              <a:rPr lang="en"/>
              <a:t>Transformer vs Non-Transformer models are compared. </a:t>
            </a:r>
            <a:endParaRPr/>
          </a:p>
          <a:p>
            <a:pPr indent="-307340" lvl="0" marL="457200" rtl="0" algn="just">
              <a:lnSpc>
                <a:spcPct val="115000"/>
              </a:lnSpc>
              <a:spcBef>
                <a:spcPts val="1000"/>
              </a:spcBef>
              <a:spcAft>
                <a:spcPts val="0"/>
              </a:spcAft>
              <a:buSzPct val="100000"/>
              <a:buChar char="●"/>
            </a:pPr>
            <a:r>
              <a:rPr lang="en"/>
              <a:t>Hybrid models are designed to see if they can improve non-transformer models’ performance.</a:t>
            </a:r>
            <a:endParaRPr/>
          </a:p>
          <a:p>
            <a:pPr indent="-307340" lvl="0" marL="457200" rtl="0" algn="just">
              <a:lnSpc>
                <a:spcPct val="115000"/>
              </a:lnSpc>
              <a:spcBef>
                <a:spcPts val="1000"/>
              </a:spcBef>
              <a:spcAft>
                <a:spcPts val="0"/>
              </a:spcAft>
              <a:buSzPct val="100000"/>
              <a:buChar char="●"/>
            </a:pPr>
            <a:r>
              <a:rPr lang="en"/>
              <a:t>Our study labels different biased language types in text through multiple-</a:t>
            </a:r>
            <a:r>
              <a:rPr lang="en"/>
              <a:t>label</a:t>
            </a:r>
            <a:r>
              <a:rPr lang="en"/>
              <a:t> classification.</a:t>
            </a:r>
            <a:endParaRPr/>
          </a:p>
          <a:p>
            <a:pPr indent="-307340" lvl="0" marL="457200" rtl="0" algn="just">
              <a:lnSpc>
                <a:spcPct val="115000"/>
              </a:lnSpc>
              <a:spcBef>
                <a:spcPts val="1000"/>
              </a:spcBef>
              <a:spcAft>
                <a:spcPts val="1000"/>
              </a:spcAft>
              <a:buSzPct val="100000"/>
              <a:buChar char="●"/>
            </a:pPr>
            <a:r>
              <a:rPr lang="en"/>
              <a:t>This research helps platforms identify and mitigate discriminatory language.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Outline and Procedures</a:t>
            </a:r>
            <a:endParaRPr/>
          </a:p>
        </p:txBody>
      </p:sp>
      <p:sp>
        <p:nvSpPr>
          <p:cNvPr id="147" name="Google Shape;147;p16"/>
          <p:cNvSpPr txBox="1"/>
          <p:nvPr>
            <p:ph idx="1" type="body"/>
          </p:nvPr>
        </p:nvSpPr>
        <p:spPr>
          <a:xfrm>
            <a:off x="311700" y="1152475"/>
            <a:ext cx="8520600" cy="3677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8750"/>
              <a:buFont typeface="Arial"/>
              <a:buNone/>
            </a:pPr>
            <a:r>
              <a:rPr b="1" lang="en" u="sng"/>
              <a:t>Dataset Processing</a:t>
            </a:r>
            <a:endParaRPr b="1" u="sng"/>
          </a:p>
          <a:p>
            <a:pPr indent="-299085" lvl="0" marL="457200" rtl="0" algn="just">
              <a:lnSpc>
                <a:spcPct val="200000"/>
              </a:lnSpc>
              <a:spcBef>
                <a:spcPts val="1200"/>
              </a:spcBef>
              <a:spcAft>
                <a:spcPts val="0"/>
              </a:spcAft>
              <a:buSzPct val="100000"/>
              <a:buChar char="●"/>
            </a:pPr>
            <a:r>
              <a:rPr lang="en" sz="1200"/>
              <a:t>Dataset Used : “</a:t>
            </a:r>
            <a:r>
              <a:rPr lang="en" sz="1200" u="sng">
                <a:solidFill>
                  <a:schemeClr val="accent5"/>
                </a:solidFill>
                <a:hlinkClick r:id="rId3">
                  <a:extLst>
                    <a:ext uri="{A12FA001-AC4F-418D-AE19-62706E023703}">
                      <ahyp:hlinkClr val="tx"/>
                    </a:ext>
                  </a:extLst>
                </a:hlinkClick>
              </a:rPr>
              <a:t>Jigsaw Unintended Bias in Toxicity Classification</a:t>
            </a:r>
            <a:r>
              <a:rPr lang="en" sz="1200"/>
              <a:t>” dataset from Kaggle.</a:t>
            </a:r>
            <a:endParaRPr sz="1200"/>
          </a:p>
          <a:p>
            <a:pPr indent="-299085" lvl="0" marL="457200" rtl="0" algn="just">
              <a:lnSpc>
                <a:spcPct val="200000"/>
              </a:lnSpc>
              <a:spcBef>
                <a:spcPts val="0"/>
              </a:spcBef>
              <a:spcAft>
                <a:spcPts val="0"/>
              </a:spcAft>
              <a:buSzPct val="100000"/>
              <a:buChar char="●"/>
            </a:pPr>
            <a:r>
              <a:rPr lang="en" sz="1200"/>
              <a:t>Contains around </a:t>
            </a:r>
            <a:r>
              <a:rPr b="1" lang="en" sz="1200"/>
              <a:t>45 columns</a:t>
            </a:r>
            <a:r>
              <a:rPr lang="en" sz="1200"/>
              <a:t> consisting of comments (textual data), bias values ranging from </a:t>
            </a:r>
            <a:r>
              <a:rPr b="1" lang="en" sz="1200"/>
              <a:t>0 to 1</a:t>
            </a:r>
            <a:r>
              <a:rPr lang="en" sz="1200"/>
              <a:t> for different bias types such as  insult, threat, etc.</a:t>
            </a:r>
            <a:endParaRPr sz="1200"/>
          </a:p>
          <a:p>
            <a:pPr indent="-299085" lvl="0" marL="457200" rtl="0" algn="just">
              <a:lnSpc>
                <a:spcPct val="200000"/>
              </a:lnSpc>
              <a:spcBef>
                <a:spcPts val="0"/>
              </a:spcBef>
              <a:spcAft>
                <a:spcPts val="0"/>
              </a:spcAft>
              <a:buSzPct val="100000"/>
              <a:buChar char="●"/>
            </a:pPr>
            <a:r>
              <a:rPr lang="en" sz="1200"/>
              <a:t>We filtered them down to </a:t>
            </a:r>
            <a:r>
              <a:rPr b="1" lang="en" sz="1200"/>
              <a:t>11 columns</a:t>
            </a:r>
            <a:r>
              <a:rPr lang="en" sz="1200"/>
              <a:t> by removing the unnecessary ones, and combining similar ones.</a:t>
            </a:r>
            <a:endParaRPr sz="1200"/>
          </a:p>
          <a:p>
            <a:pPr indent="-299085" lvl="1" marL="914400" rtl="0" algn="just">
              <a:lnSpc>
                <a:spcPct val="200000"/>
              </a:lnSpc>
              <a:spcBef>
                <a:spcPts val="0"/>
              </a:spcBef>
              <a:spcAft>
                <a:spcPts val="0"/>
              </a:spcAft>
              <a:buSzPct val="100000"/>
              <a:buChar char="○"/>
            </a:pPr>
            <a:r>
              <a:rPr lang="en" sz="1200"/>
              <a:t>Columns with metadata were removed.</a:t>
            </a:r>
            <a:endParaRPr sz="1200"/>
          </a:p>
          <a:p>
            <a:pPr indent="-299085" lvl="1" marL="914400" rtl="0" algn="just">
              <a:lnSpc>
                <a:spcPct val="200000"/>
              </a:lnSpc>
              <a:spcBef>
                <a:spcPts val="0"/>
              </a:spcBef>
              <a:spcAft>
                <a:spcPts val="0"/>
              </a:spcAft>
              <a:buSzPct val="100000"/>
              <a:buChar char="○"/>
            </a:pPr>
            <a:r>
              <a:rPr lang="en" sz="1200"/>
              <a:t>New Combined Columns -</a:t>
            </a:r>
            <a:endParaRPr sz="1200"/>
          </a:p>
          <a:p>
            <a:pPr indent="-299085" lvl="2" marL="1371600" rtl="0" algn="just">
              <a:lnSpc>
                <a:spcPct val="200000"/>
              </a:lnSpc>
              <a:spcBef>
                <a:spcPts val="0"/>
              </a:spcBef>
              <a:spcAft>
                <a:spcPts val="0"/>
              </a:spcAft>
              <a:buSzPct val="100000"/>
              <a:buChar char="■"/>
            </a:pPr>
            <a:r>
              <a:rPr b="1" lang="en" sz="1200"/>
              <a:t>Gender</a:t>
            </a:r>
            <a:r>
              <a:rPr lang="en" sz="1200"/>
              <a:t>: Male, Female, Transgender, etc.</a:t>
            </a:r>
            <a:endParaRPr sz="1200"/>
          </a:p>
          <a:p>
            <a:pPr indent="-299085" lvl="2" marL="1371600" rtl="0" algn="just">
              <a:lnSpc>
                <a:spcPct val="200000"/>
              </a:lnSpc>
              <a:spcBef>
                <a:spcPts val="0"/>
              </a:spcBef>
              <a:spcAft>
                <a:spcPts val="0"/>
              </a:spcAft>
              <a:buSzPct val="100000"/>
              <a:buChar char="■"/>
            </a:pPr>
            <a:r>
              <a:rPr b="1" lang="en" sz="1200"/>
              <a:t>Religion</a:t>
            </a:r>
            <a:r>
              <a:rPr lang="en" sz="1200"/>
              <a:t>: Christian, Jewish, Hindu, etc.</a:t>
            </a:r>
            <a:endParaRPr sz="1200"/>
          </a:p>
          <a:p>
            <a:pPr indent="-299085" lvl="2" marL="1371600" rtl="0" algn="just">
              <a:lnSpc>
                <a:spcPct val="200000"/>
              </a:lnSpc>
              <a:spcBef>
                <a:spcPts val="0"/>
              </a:spcBef>
              <a:spcAft>
                <a:spcPts val="0"/>
              </a:spcAft>
              <a:buSzPct val="100000"/>
              <a:buChar char="■"/>
            </a:pPr>
            <a:r>
              <a:rPr b="1" lang="en" sz="1200"/>
              <a:t>Race</a:t>
            </a:r>
            <a:r>
              <a:rPr lang="en" sz="1200"/>
              <a:t>: Black, White, Asian, etc.</a:t>
            </a:r>
            <a:endParaRPr sz="1200"/>
          </a:p>
          <a:p>
            <a:pPr indent="-299085" lvl="2" marL="1371600" rtl="0" algn="just">
              <a:lnSpc>
                <a:spcPct val="200000"/>
              </a:lnSpc>
              <a:spcBef>
                <a:spcPts val="0"/>
              </a:spcBef>
              <a:spcAft>
                <a:spcPts val="0"/>
              </a:spcAft>
              <a:buSzPct val="100000"/>
              <a:buChar char="■"/>
            </a:pPr>
            <a:r>
              <a:rPr b="1" lang="en" sz="1200"/>
              <a:t>Disability</a:t>
            </a:r>
            <a:r>
              <a:rPr lang="en" sz="1200"/>
              <a:t>: Physical, Intellectual, etc.</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Outline and Procedures</a:t>
            </a:r>
            <a:endParaRPr/>
          </a:p>
        </p:txBody>
      </p:sp>
      <p:sp>
        <p:nvSpPr>
          <p:cNvPr id="153" name="Google Shape;15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u="sng"/>
              <a:t>Imbalance in Dataset</a:t>
            </a:r>
            <a:r>
              <a:rPr b="1" lang="en"/>
              <a:t>:</a:t>
            </a:r>
            <a:endParaRPr b="1"/>
          </a:p>
          <a:p>
            <a:pPr indent="-304800" lvl="0" marL="457200" rtl="0" algn="just">
              <a:lnSpc>
                <a:spcPct val="200000"/>
              </a:lnSpc>
              <a:spcBef>
                <a:spcPts val="1200"/>
              </a:spcBef>
              <a:spcAft>
                <a:spcPts val="0"/>
              </a:spcAft>
              <a:buSzPts val="1200"/>
              <a:buChar char="●"/>
            </a:pPr>
            <a:r>
              <a:rPr lang="en" sz="1200"/>
              <a:t>The Jigsaw Unintended Bias in Toxicity Classification dataset is highly imbalanced, with a small proportion of comments being labeled as biased. Around </a:t>
            </a:r>
            <a:r>
              <a:rPr b="1" lang="en" sz="1200"/>
              <a:t>88%</a:t>
            </a:r>
            <a:r>
              <a:rPr lang="en" sz="1200"/>
              <a:t> of the data is unbiased, while only </a:t>
            </a:r>
            <a:r>
              <a:rPr b="1" lang="en" sz="1200"/>
              <a:t>12%</a:t>
            </a:r>
            <a:r>
              <a:rPr lang="en" sz="1200"/>
              <a:t> of the data is biased.</a:t>
            </a:r>
            <a:endParaRPr sz="1200"/>
          </a:p>
          <a:p>
            <a:pPr indent="-304800" lvl="0" marL="457200" rtl="0" algn="just">
              <a:lnSpc>
                <a:spcPct val="200000"/>
              </a:lnSpc>
              <a:spcBef>
                <a:spcPts val="0"/>
              </a:spcBef>
              <a:spcAft>
                <a:spcPts val="0"/>
              </a:spcAft>
              <a:buSzPts val="1200"/>
              <a:buChar char="●"/>
            </a:pPr>
            <a:r>
              <a:rPr lang="en" sz="1200"/>
              <a:t>High levels of imbalance in datasets may lead to overfitting.</a:t>
            </a:r>
            <a:endParaRPr sz="1200"/>
          </a:p>
          <a:p>
            <a:pPr indent="0" lvl="0" marL="0" rtl="0" algn="l">
              <a:spcBef>
                <a:spcPts val="1200"/>
              </a:spcBef>
              <a:spcAft>
                <a:spcPts val="0"/>
              </a:spcAft>
              <a:buNone/>
            </a:pPr>
            <a:r>
              <a:rPr b="1" lang="en" u="sng"/>
              <a:t>Solution</a:t>
            </a:r>
            <a:r>
              <a:rPr b="1" lang="en"/>
              <a:t>:</a:t>
            </a:r>
            <a:endParaRPr b="1"/>
          </a:p>
          <a:p>
            <a:pPr indent="-304800" lvl="0" marL="457200" rtl="0" algn="just">
              <a:lnSpc>
                <a:spcPct val="200000"/>
              </a:lnSpc>
              <a:spcBef>
                <a:spcPts val="1200"/>
              </a:spcBef>
              <a:spcAft>
                <a:spcPts val="0"/>
              </a:spcAft>
              <a:buSzPts val="1200"/>
              <a:buChar char="●"/>
            </a:pPr>
            <a:r>
              <a:rPr lang="en" sz="1200"/>
              <a:t>Oversampling</a:t>
            </a:r>
            <a:endParaRPr sz="1200"/>
          </a:p>
          <a:p>
            <a:pPr indent="-304800" lvl="0" marL="457200" rtl="0" algn="just">
              <a:lnSpc>
                <a:spcPct val="200000"/>
              </a:lnSpc>
              <a:spcBef>
                <a:spcPts val="0"/>
              </a:spcBef>
              <a:spcAft>
                <a:spcPts val="0"/>
              </a:spcAft>
              <a:buSzPts val="1200"/>
              <a:buChar char="●"/>
            </a:pPr>
            <a:r>
              <a:rPr lang="en" sz="1200"/>
              <a:t>Undersampling</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Outline and Procedures</a:t>
            </a:r>
            <a:endParaRPr/>
          </a:p>
        </p:txBody>
      </p:sp>
      <p:sp>
        <p:nvSpPr>
          <p:cNvPr id="159" name="Google Shape;159;p18"/>
          <p:cNvSpPr txBox="1"/>
          <p:nvPr>
            <p:ph idx="1" type="body"/>
          </p:nvPr>
        </p:nvSpPr>
        <p:spPr>
          <a:xfrm>
            <a:off x="311700" y="1017725"/>
            <a:ext cx="8520600" cy="377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b="1" u="sng"/>
          </a:p>
          <a:p>
            <a:pPr indent="0" lvl="0" marL="0" rtl="0" algn="l">
              <a:spcBef>
                <a:spcPts val="1200"/>
              </a:spcBef>
              <a:spcAft>
                <a:spcPts val="0"/>
              </a:spcAft>
              <a:buNone/>
            </a:pPr>
            <a:r>
              <a:rPr b="1" lang="en" u="sng"/>
              <a:t>Models Tested:</a:t>
            </a:r>
            <a:endParaRPr b="1" u="sng"/>
          </a:p>
          <a:p>
            <a:pPr indent="-322580" lvl="0" marL="914400" rtl="0" algn="l">
              <a:lnSpc>
                <a:spcPct val="150000"/>
              </a:lnSpc>
              <a:spcBef>
                <a:spcPts val="1200"/>
              </a:spcBef>
              <a:spcAft>
                <a:spcPts val="0"/>
              </a:spcAft>
              <a:buSzPct val="100000"/>
              <a:buChar char="●"/>
            </a:pPr>
            <a:r>
              <a:rPr lang="en"/>
              <a:t>Transformer:</a:t>
            </a:r>
            <a:endParaRPr/>
          </a:p>
          <a:p>
            <a:pPr indent="-304958" lvl="2" marL="1371600" rtl="0" algn="l">
              <a:lnSpc>
                <a:spcPct val="150000"/>
              </a:lnSpc>
              <a:spcBef>
                <a:spcPts val="0"/>
              </a:spcBef>
              <a:spcAft>
                <a:spcPts val="0"/>
              </a:spcAft>
              <a:buSzPct val="100000"/>
              <a:buChar char="■"/>
            </a:pPr>
            <a:r>
              <a:rPr lang="en"/>
              <a:t>Small BERT</a:t>
            </a:r>
            <a:endParaRPr/>
          </a:p>
          <a:p>
            <a:pPr indent="-304958" lvl="2" marL="1371600" rtl="0" algn="l">
              <a:lnSpc>
                <a:spcPct val="150000"/>
              </a:lnSpc>
              <a:spcBef>
                <a:spcPts val="0"/>
              </a:spcBef>
              <a:spcAft>
                <a:spcPts val="0"/>
              </a:spcAft>
              <a:buSzPct val="100000"/>
              <a:buChar char="■"/>
            </a:pPr>
            <a:r>
              <a:rPr lang="en"/>
              <a:t>BERT</a:t>
            </a:r>
            <a:endParaRPr/>
          </a:p>
          <a:p>
            <a:pPr indent="-322580" lvl="0" marL="914400" rtl="0" algn="l">
              <a:lnSpc>
                <a:spcPct val="150000"/>
              </a:lnSpc>
              <a:spcBef>
                <a:spcPts val="0"/>
              </a:spcBef>
              <a:spcAft>
                <a:spcPts val="0"/>
              </a:spcAft>
              <a:buSzPct val="100000"/>
              <a:buChar char="●"/>
            </a:pPr>
            <a:r>
              <a:rPr lang="en"/>
              <a:t>Non-</a:t>
            </a:r>
            <a:r>
              <a:rPr lang="en"/>
              <a:t>Transformer:</a:t>
            </a:r>
            <a:endParaRPr/>
          </a:p>
          <a:p>
            <a:pPr indent="-304958" lvl="2" marL="1371600" rtl="0" algn="l">
              <a:lnSpc>
                <a:spcPct val="150000"/>
              </a:lnSpc>
              <a:spcBef>
                <a:spcPts val="0"/>
              </a:spcBef>
              <a:spcAft>
                <a:spcPts val="0"/>
              </a:spcAft>
              <a:buSzPct val="100000"/>
              <a:buChar char="■"/>
            </a:pPr>
            <a:r>
              <a:rPr lang="en"/>
              <a:t>BiLSTM</a:t>
            </a:r>
            <a:endParaRPr/>
          </a:p>
          <a:p>
            <a:pPr indent="-322580" lvl="0" marL="914400" rtl="0" algn="l">
              <a:lnSpc>
                <a:spcPct val="150000"/>
              </a:lnSpc>
              <a:spcBef>
                <a:spcPts val="0"/>
              </a:spcBef>
              <a:spcAft>
                <a:spcPts val="0"/>
              </a:spcAft>
              <a:buSzPct val="100000"/>
              <a:buChar char="●"/>
            </a:pPr>
            <a:r>
              <a:rPr lang="en"/>
              <a:t>Hybrid Model for Multiple-Labeling</a:t>
            </a:r>
            <a:endParaRPr/>
          </a:p>
          <a:p>
            <a:pPr indent="-310832" lvl="2" marL="1371600" rtl="0" algn="l">
              <a:lnSpc>
                <a:spcPct val="150000"/>
              </a:lnSpc>
              <a:spcBef>
                <a:spcPts val="0"/>
              </a:spcBef>
              <a:spcAft>
                <a:spcPts val="0"/>
              </a:spcAft>
              <a:buSzPct val="100000"/>
              <a:buChar char="■"/>
            </a:pPr>
            <a:r>
              <a:rPr lang="en" sz="1400"/>
              <a:t>BiLSTM + Attention</a:t>
            </a:r>
            <a:endParaRPr sz="1400"/>
          </a:p>
          <a:p>
            <a:pPr indent="-310832" lvl="2" marL="1371600" rtl="0" algn="l">
              <a:lnSpc>
                <a:spcPct val="150000"/>
              </a:lnSpc>
              <a:spcBef>
                <a:spcPts val="0"/>
              </a:spcBef>
              <a:spcAft>
                <a:spcPts val="0"/>
              </a:spcAft>
              <a:buSzPct val="100000"/>
              <a:buChar char="■"/>
            </a:pPr>
            <a:r>
              <a:rPr lang="en" sz="1400"/>
              <a:t>Siamese BiLSTM + Attention</a:t>
            </a:r>
            <a:endParaRPr/>
          </a:p>
          <a:p>
            <a:pPr indent="0" lvl="0" marL="0" rtl="0" algn="l">
              <a:spcBef>
                <a:spcPts val="1200"/>
              </a:spcBef>
              <a:spcAft>
                <a:spcPts val="0"/>
              </a:spcAft>
              <a:buNone/>
            </a:pPr>
            <a:r>
              <a:t/>
            </a:r>
            <a:endParaRPr/>
          </a:p>
          <a:p>
            <a:pPr indent="0" lvl="0" marL="0" rtl="0" algn="l">
              <a:spcBef>
                <a:spcPts val="12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Preliminary results and analysis</a:t>
            </a:r>
            <a:endParaRPr/>
          </a:p>
        </p:txBody>
      </p:sp>
      <p:sp>
        <p:nvSpPr>
          <p:cNvPr id="165" name="Google Shape;16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Single-Label Classification</a:t>
            </a:r>
            <a:endParaRPr b="1"/>
          </a:p>
          <a:p>
            <a:pPr indent="0" lvl="0" marL="0" rtl="0" algn="l">
              <a:spcBef>
                <a:spcPts val="1200"/>
              </a:spcBef>
              <a:spcAft>
                <a:spcPts val="1200"/>
              </a:spcAft>
              <a:buNone/>
            </a:pPr>
            <a:r>
              <a:t/>
            </a:r>
            <a:endParaRPr b="1"/>
          </a:p>
        </p:txBody>
      </p:sp>
      <p:graphicFrame>
        <p:nvGraphicFramePr>
          <p:cNvPr id="166" name="Google Shape;166;p19"/>
          <p:cNvGraphicFramePr/>
          <p:nvPr/>
        </p:nvGraphicFramePr>
        <p:xfrm>
          <a:off x="952500" y="1777035"/>
          <a:ext cx="3000000" cy="3000000"/>
        </p:xfrm>
        <a:graphic>
          <a:graphicData uri="http://schemas.openxmlformats.org/drawingml/2006/table">
            <a:tbl>
              <a:tblPr>
                <a:noFill/>
                <a:tableStyleId>{BC07BD38-2183-466A-A921-8199949A66F9}</a:tableStyleId>
              </a:tblPr>
              <a:tblGrid>
                <a:gridCol w="3879000"/>
                <a:gridCol w="3360000"/>
              </a:tblGrid>
              <a:tr h="340125">
                <a:tc>
                  <a:txBody>
                    <a:bodyPr/>
                    <a:lstStyle/>
                    <a:p>
                      <a:pPr indent="0" lvl="0" marL="0" rtl="0" algn="l">
                        <a:spcBef>
                          <a:spcPts val="0"/>
                        </a:spcBef>
                        <a:spcAft>
                          <a:spcPts val="0"/>
                        </a:spcAft>
                        <a:buNone/>
                      </a:pPr>
                      <a:r>
                        <a:rPr b="1" lang="en"/>
                        <a:t>Example Text</a:t>
                      </a:r>
                      <a:endParaRPr b="1"/>
                    </a:p>
                  </a:txBody>
                  <a:tcPr marT="91425" marB="91425" marR="91425" marL="91425"/>
                </a:tc>
                <a:tc>
                  <a:txBody>
                    <a:bodyPr/>
                    <a:lstStyle/>
                    <a:p>
                      <a:pPr indent="0" lvl="0" marL="0" rtl="0" algn="l">
                        <a:spcBef>
                          <a:spcPts val="0"/>
                        </a:spcBef>
                        <a:spcAft>
                          <a:spcPts val="0"/>
                        </a:spcAft>
                        <a:buNone/>
                      </a:pPr>
                      <a:r>
                        <a:rPr b="1" lang="en"/>
                        <a:t>Biased/Unbiased (1/0)</a:t>
                      </a:r>
                      <a:endParaRPr b="1"/>
                    </a:p>
                  </a:txBody>
                  <a:tcPr marT="91425" marB="91425" marR="91425" marL="91425"/>
                </a:tc>
              </a:tr>
              <a:tr h="859575">
                <a:tc>
                  <a:txBody>
                    <a:bodyPr/>
                    <a:lstStyle/>
                    <a:p>
                      <a:pPr indent="0" lvl="0" marL="0" rtl="0" algn="l">
                        <a:spcBef>
                          <a:spcPts val="0"/>
                        </a:spcBef>
                        <a:spcAft>
                          <a:spcPts val="0"/>
                        </a:spcAft>
                        <a:buNone/>
                      </a:pPr>
                      <a:r>
                        <a:rPr lang="en" sz="1200">
                          <a:latin typeface="Trebuchet MS"/>
                          <a:ea typeface="Trebuchet MS"/>
                          <a:cs typeface="Trebuchet MS"/>
                          <a:sym typeface="Trebuchet MS"/>
                        </a:rPr>
                        <a:t>So you liked your own post???? Loser.</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sz="1200">
                          <a:latin typeface="Trebuchet MS"/>
                          <a:ea typeface="Trebuchet MS"/>
                          <a:cs typeface="Trebuchet MS"/>
                          <a:sym typeface="Trebuchet MS"/>
                        </a:rPr>
                        <a:t>Biased (1)</a:t>
                      </a:r>
                      <a:endParaRPr sz="1200">
                        <a:latin typeface="Trebuchet MS"/>
                        <a:ea typeface="Trebuchet MS"/>
                        <a:cs typeface="Trebuchet MS"/>
                        <a:sym typeface="Trebuchet MS"/>
                      </a:endParaRPr>
                    </a:p>
                  </a:txBody>
                  <a:tcPr marT="91425" marB="91425" marR="91425" marL="91425"/>
                </a:tc>
              </a:tr>
              <a:tr h="910050">
                <a:tc>
                  <a:txBody>
                    <a:bodyPr/>
                    <a:lstStyle/>
                    <a:p>
                      <a:pPr indent="0" lvl="0" marL="0" rtl="0" algn="l">
                        <a:spcBef>
                          <a:spcPts val="0"/>
                        </a:spcBef>
                        <a:spcAft>
                          <a:spcPts val="0"/>
                        </a:spcAft>
                        <a:buNone/>
                      </a:pPr>
                      <a:r>
                        <a:rPr lang="en" sz="1200">
                          <a:latin typeface="Trebuchet MS"/>
                          <a:ea typeface="Trebuchet MS"/>
                          <a:cs typeface="Trebuchet MS"/>
                          <a:sym typeface="Trebuchet MS"/>
                        </a:rPr>
                        <a:t>Hope they have bullet proof glass and bomb barriers and are well armed.</a:t>
                      </a:r>
                      <a:endParaRPr sz="10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sz="1200">
                          <a:latin typeface="Trebuchet MS"/>
                          <a:ea typeface="Trebuchet MS"/>
                          <a:cs typeface="Trebuchet MS"/>
                          <a:sym typeface="Trebuchet MS"/>
                        </a:rPr>
                        <a:t>Unbiased (0)</a:t>
                      </a:r>
                      <a:endParaRPr sz="1200">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Preliminary results and analysis</a:t>
            </a:r>
            <a:endParaRPr/>
          </a:p>
        </p:txBody>
      </p:sp>
      <p:sp>
        <p:nvSpPr>
          <p:cNvPr id="172" name="Google Shape;17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Multiple</a:t>
            </a:r>
            <a:r>
              <a:rPr b="1" lang="en" u="sng"/>
              <a:t>-Label Classification</a:t>
            </a:r>
            <a:endParaRPr b="1"/>
          </a:p>
          <a:p>
            <a:pPr indent="0" lvl="0" marL="0" rtl="0" algn="l">
              <a:spcBef>
                <a:spcPts val="1200"/>
              </a:spcBef>
              <a:spcAft>
                <a:spcPts val="0"/>
              </a:spcAft>
              <a:buNone/>
            </a:pPr>
            <a:r>
              <a:rPr b="1" lang="en"/>
              <a:t>Text: </a:t>
            </a:r>
            <a:r>
              <a:rPr lang="en"/>
              <a:t>These 2 men are a disgrace, they are regional representatives at best, they are not in any capacity fit to govern the WHOLE province. Watch BC tank under these idealistic, unrealistic fools..</a:t>
            </a:r>
            <a:endParaRPr/>
          </a:p>
          <a:p>
            <a:pPr indent="0" lvl="0" marL="0" rtl="0" algn="l">
              <a:spcBef>
                <a:spcPts val="1200"/>
              </a:spcBef>
              <a:spcAft>
                <a:spcPts val="1200"/>
              </a:spcAft>
              <a:buNone/>
            </a:pPr>
            <a:r>
              <a:t/>
            </a:r>
            <a:endParaRPr b="1"/>
          </a:p>
        </p:txBody>
      </p:sp>
      <p:graphicFrame>
        <p:nvGraphicFramePr>
          <p:cNvPr id="173" name="Google Shape;173;p20"/>
          <p:cNvGraphicFramePr/>
          <p:nvPr/>
        </p:nvGraphicFramePr>
        <p:xfrm>
          <a:off x="311700" y="3270585"/>
          <a:ext cx="3000000" cy="3000000"/>
        </p:xfrm>
        <a:graphic>
          <a:graphicData uri="http://schemas.openxmlformats.org/drawingml/2006/table">
            <a:tbl>
              <a:tblPr>
                <a:noFill/>
                <a:tableStyleId>{BC07BD38-2183-466A-A921-8199949A66F9}</a:tableStyleId>
              </a:tblPr>
              <a:tblGrid>
                <a:gridCol w="1150150"/>
                <a:gridCol w="723875"/>
                <a:gridCol w="1159500"/>
                <a:gridCol w="1094150"/>
                <a:gridCol w="555575"/>
                <a:gridCol w="568200"/>
                <a:gridCol w="640450"/>
                <a:gridCol w="668250"/>
                <a:gridCol w="492225"/>
                <a:gridCol w="779425"/>
                <a:gridCol w="742425"/>
              </a:tblGrid>
              <a:tr h="397875">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severe_toxicity</a:t>
                      </a:r>
                      <a:endParaRPr b="1" sz="10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obscene</a:t>
                      </a:r>
                      <a:endParaRPr b="1" sz="10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sexual_explicit</a:t>
                      </a:r>
                      <a:endParaRPr b="1" sz="10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identity_attack</a:t>
                      </a:r>
                      <a:endParaRPr b="1" sz="10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insult</a:t>
                      </a:r>
                      <a:endParaRPr b="1" sz="1000">
                        <a:solidFill>
                          <a:schemeClr val="dk1"/>
                        </a:solidFill>
                        <a:latin typeface="Trebuchet MS"/>
                        <a:ea typeface="Trebuchet MS"/>
                        <a:cs typeface="Trebuchet MS"/>
                        <a:sym typeface="Trebuchet MS"/>
                      </a:endParaRPr>
                    </a:p>
                  </a:txBody>
                  <a:tcPr marT="91425" marB="91425" marR="91425" marL="91425">
                    <a:solidFill>
                      <a:srgbClr val="B7B7B7"/>
                    </a:solidFill>
                  </a:tcPr>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threat</a:t>
                      </a:r>
                      <a:endParaRPr b="1" sz="10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gender</a:t>
                      </a:r>
                      <a:endParaRPr b="1" sz="1000">
                        <a:solidFill>
                          <a:schemeClr val="dk1"/>
                        </a:solidFill>
                        <a:latin typeface="Trebuchet MS"/>
                        <a:ea typeface="Trebuchet MS"/>
                        <a:cs typeface="Trebuchet MS"/>
                        <a:sym typeface="Trebuchet MS"/>
                      </a:endParaRPr>
                    </a:p>
                  </a:txBody>
                  <a:tcPr marT="91425" marB="91425" marR="91425" marL="91425">
                    <a:solidFill>
                      <a:srgbClr val="9E9E9E"/>
                    </a:solidFill>
                  </a:tcPr>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religion</a:t>
                      </a:r>
                      <a:endParaRPr b="1" sz="10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race</a:t>
                      </a:r>
                      <a:endParaRPr b="1" sz="10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disability</a:t>
                      </a:r>
                      <a:endParaRPr b="1" sz="1000">
                        <a:solidFill>
                          <a:schemeClr val="dk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Biased/</a:t>
                      </a:r>
                      <a:endParaRPr b="1" sz="1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000">
                          <a:solidFill>
                            <a:schemeClr val="dk1"/>
                          </a:solidFill>
                          <a:latin typeface="Trebuchet MS"/>
                          <a:ea typeface="Trebuchet MS"/>
                          <a:cs typeface="Trebuchet MS"/>
                          <a:sym typeface="Trebuchet MS"/>
                        </a:rPr>
                        <a:t>Unbiased</a:t>
                      </a:r>
                      <a:endParaRPr b="1" sz="1000">
                        <a:solidFill>
                          <a:schemeClr val="dk1"/>
                        </a:solidFill>
                        <a:latin typeface="Trebuchet MS"/>
                        <a:ea typeface="Trebuchet MS"/>
                        <a:cs typeface="Trebuchet MS"/>
                        <a:sym typeface="Trebuchet MS"/>
                      </a:endParaRPr>
                    </a:p>
                  </a:txBody>
                  <a:tcPr marT="91425" marB="91425" marR="91425" marL="91425">
                    <a:solidFill>
                      <a:srgbClr val="9E9E9E"/>
                    </a:solidFill>
                  </a:tcPr>
                </a:tc>
              </a:tr>
              <a:tr h="396225">
                <a:tc>
                  <a:txBody>
                    <a:bodyPr/>
                    <a:lstStyle/>
                    <a:p>
                      <a:pPr indent="0" lvl="0" marL="0" rtl="0" algn="l">
                        <a:spcBef>
                          <a:spcPts val="0"/>
                        </a:spcBef>
                        <a:spcAft>
                          <a:spcPts val="0"/>
                        </a:spcAft>
                        <a:buNone/>
                      </a:pPr>
                      <a:r>
                        <a:rPr lang="en" sz="1200">
                          <a:latin typeface="Trebuchet MS"/>
                          <a:ea typeface="Trebuchet MS"/>
                          <a:cs typeface="Trebuchet MS"/>
                          <a:sym typeface="Trebuchet MS"/>
                        </a:rPr>
                        <a:t>0</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sz="1200">
                          <a:latin typeface="Trebuchet MS"/>
                          <a:ea typeface="Trebuchet MS"/>
                          <a:cs typeface="Trebuchet MS"/>
                          <a:sym typeface="Trebuchet MS"/>
                        </a:rPr>
                        <a:t>0</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sz="1200">
                          <a:latin typeface="Trebuchet MS"/>
                          <a:ea typeface="Trebuchet MS"/>
                          <a:cs typeface="Trebuchet MS"/>
                          <a:sym typeface="Trebuchet MS"/>
                        </a:rPr>
                        <a:t>0</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sz="1200">
                          <a:latin typeface="Trebuchet MS"/>
                          <a:ea typeface="Trebuchet MS"/>
                          <a:cs typeface="Trebuchet MS"/>
                          <a:sym typeface="Trebuchet MS"/>
                        </a:rPr>
                        <a:t>0</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200">
                          <a:latin typeface="Trebuchet MS"/>
                          <a:ea typeface="Trebuchet MS"/>
                          <a:cs typeface="Trebuchet MS"/>
                          <a:sym typeface="Trebuchet MS"/>
                        </a:rPr>
                        <a:t>1</a:t>
                      </a:r>
                      <a:endParaRPr b="1" sz="1200">
                        <a:latin typeface="Trebuchet MS"/>
                        <a:ea typeface="Trebuchet MS"/>
                        <a:cs typeface="Trebuchet MS"/>
                        <a:sym typeface="Trebuchet MS"/>
                      </a:endParaRPr>
                    </a:p>
                  </a:txBody>
                  <a:tcPr marT="91425" marB="91425" marR="91425" marL="91425">
                    <a:solidFill>
                      <a:srgbClr val="B7B7B7"/>
                    </a:solidFill>
                  </a:tcPr>
                </a:tc>
                <a:tc>
                  <a:txBody>
                    <a:bodyPr/>
                    <a:lstStyle/>
                    <a:p>
                      <a:pPr indent="0" lvl="0" marL="0" rtl="0" algn="l">
                        <a:spcBef>
                          <a:spcPts val="0"/>
                        </a:spcBef>
                        <a:spcAft>
                          <a:spcPts val="0"/>
                        </a:spcAft>
                        <a:buNone/>
                      </a:pPr>
                      <a:r>
                        <a:rPr lang="en" sz="1200">
                          <a:latin typeface="Trebuchet MS"/>
                          <a:ea typeface="Trebuchet MS"/>
                          <a:cs typeface="Trebuchet MS"/>
                          <a:sym typeface="Trebuchet MS"/>
                        </a:rPr>
                        <a:t>0</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200">
                          <a:latin typeface="Trebuchet MS"/>
                          <a:ea typeface="Trebuchet MS"/>
                          <a:cs typeface="Trebuchet MS"/>
                          <a:sym typeface="Trebuchet MS"/>
                        </a:rPr>
                        <a:t>1</a:t>
                      </a:r>
                      <a:endParaRPr b="1" sz="1200">
                        <a:latin typeface="Trebuchet MS"/>
                        <a:ea typeface="Trebuchet MS"/>
                        <a:cs typeface="Trebuchet MS"/>
                        <a:sym typeface="Trebuchet MS"/>
                      </a:endParaRPr>
                    </a:p>
                  </a:txBody>
                  <a:tcPr marT="91425" marB="91425" marR="91425" marL="91425">
                    <a:solidFill>
                      <a:srgbClr val="9E9E9E"/>
                    </a:solidFill>
                  </a:tcPr>
                </a:tc>
                <a:tc>
                  <a:txBody>
                    <a:bodyPr/>
                    <a:lstStyle/>
                    <a:p>
                      <a:pPr indent="0" lvl="0" marL="0" rtl="0" algn="l">
                        <a:spcBef>
                          <a:spcPts val="0"/>
                        </a:spcBef>
                        <a:spcAft>
                          <a:spcPts val="0"/>
                        </a:spcAft>
                        <a:buNone/>
                      </a:pPr>
                      <a:r>
                        <a:rPr lang="en" sz="1200">
                          <a:latin typeface="Trebuchet MS"/>
                          <a:ea typeface="Trebuchet MS"/>
                          <a:cs typeface="Trebuchet MS"/>
                          <a:sym typeface="Trebuchet MS"/>
                        </a:rPr>
                        <a:t>0</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sz="1200">
                          <a:latin typeface="Trebuchet MS"/>
                          <a:ea typeface="Trebuchet MS"/>
                          <a:cs typeface="Trebuchet MS"/>
                          <a:sym typeface="Trebuchet MS"/>
                        </a:rPr>
                        <a:t>0</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sz="1200">
                          <a:latin typeface="Trebuchet MS"/>
                          <a:ea typeface="Trebuchet MS"/>
                          <a:cs typeface="Trebuchet MS"/>
                          <a:sym typeface="Trebuchet MS"/>
                        </a:rPr>
                        <a:t>0</a:t>
                      </a:r>
                      <a:endParaRPr sz="12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 sz="1200">
                          <a:latin typeface="Trebuchet MS"/>
                          <a:ea typeface="Trebuchet MS"/>
                          <a:cs typeface="Trebuchet MS"/>
                          <a:sym typeface="Trebuchet MS"/>
                        </a:rPr>
                        <a:t>1</a:t>
                      </a:r>
                      <a:endParaRPr b="1" sz="1200">
                        <a:latin typeface="Trebuchet MS"/>
                        <a:ea typeface="Trebuchet MS"/>
                        <a:cs typeface="Trebuchet MS"/>
                        <a:sym typeface="Trebuchet MS"/>
                      </a:endParaRPr>
                    </a:p>
                  </a:txBody>
                  <a:tcPr marT="91425" marB="91425" marR="91425" marL="91425">
                    <a:solidFill>
                      <a:srgbClr val="9E9E9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Preliminary results and analysis</a:t>
            </a:r>
            <a:endParaRPr/>
          </a:p>
        </p:txBody>
      </p:sp>
      <p:graphicFrame>
        <p:nvGraphicFramePr>
          <p:cNvPr id="179" name="Google Shape;179;p21"/>
          <p:cNvGraphicFramePr/>
          <p:nvPr/>
        </p:nvGraphicFramePr>
        <p:xfrm>
          <a:off x="952500" y="1240300"/>
          <a:ext cx="3000000" cy="3000000"/>
        </p:xfrm>
        <a:graphic>
          <a:graphicData uri="http://schemas.openxmlformats.org/drawingml/2006/table">
            <a:tbl>
              <a:tblPr>
                <a:noFill/>
                <a:tableStyleId>{BC07BD38-2183-466A-A921-8199949A66F9}</a:tableStyleId>
              </a:tblPr>
              <a:tblGrid>
                <a:gridCol w="1840225"/>
                <a:gridCol w="2122950"/>
                <a:gridCol w="1316550"/>
                <a:gridCol w="1798500"/>
              </a:tblGrid>
              <a:tr h="381000">
                <a:tc>
                  <a:txBody>
                    <a:bodyPr/>
                    <a:lstStyle/>
                    <a:p>
                      <a:pPr indent="0" lvl="0" marL="0" rtl="0" algn="l">
                        <a:spcBef>
                          <a:spcPts val="0"/>
                        </a:spcBef>
                        <a:spcAft>
                          <a:spcPts val="0"/>
                        </a:spcAft>
                        <a:buNone/>
                      </a:pPr>
                      <a:r>
                        <a:rPr b="1" lang="en" sz="1200"/>
                        <a:t>Model</a:t>
                      </a:r>
                      <a:endParaRPr b="1" sz="1200"/>
                    </a:p>
                  </a:txBody>
                  <a:tcPr marT="91425" marB="91425" marR="91425" marL="91425"/>
                </a:tc>
                <a:tc>
                  <a:txBody>
                    <a:bodyPr/>
                    <a:lstStyle/>
                    <a:p>
                      <a:pPr indent="0" lvl="0" marL="0" rtl="0" algn="l">
                        <a:spcBef>
                          <a:spcPts val="0"/>
                        </a:spcBef>
                        <a:spcAft>
                          <a:spcPts val="0"/>
                        </a:spcAft>
                        <a:buNone/>
                      </a:pPr>
                      <a:r>
                        <a:rPr b="1" lang="en" sz="1200"/>
                        <a:t>Type of Classification</a:t>
                      </a:r>
                      <a:endParaRPr b="1" sz="1200"/>
                    </a:p>
                  </a:txBody>
                  <a:tcPr marT="91425" marB="91425" marR="91425" marL="91425"/>
                </a:tc>
                <a:tc>
                  <a:txBody>
                    <a:bodyPr/>
                    <a:lstStyle/>
                    <a:p>
                      <a:pPr indent="0" lvl="0" marL="0" rtl="0" algn="l">
                        <a:spcBef>
                          <a:spcPts val="0"/>
                        </a:spcBef>
                        <a:spcAft>
                          <a:spcPts val="0"/>
                        </a:spcAft>
                        <a:buNone/>
                      </a:pPr>
                      <a:r>
                        <a:rPr b="1" lang="en" sz="1200"/>
                        <a:t>Accuracy</a:t>
                      </a:r>
                      <a:endParaRPr b="1" sz="1200"/>
                    </a:p>
                  </a:txBody>
                  <a:tcPr marT="91425" marB="91425" marR="91425" marL="91425"/>
                </a:tc>
                <a:tc>
                  <a:txBody>
                    <a:bodyPr/>
                    <a:lstStyle/>
                    <a:p>
                      <a:pPr indent="0" lvl="0" marL="0" rtl="0" algn="l">
                        <a:spcBef>
                          <a:spcPts val="0"/>
                        </a:spcBef>
                        <a:spcAft>
                          <a:spcPts val="0"/>
                        </a:spcAft>
                        <a:buNone/>
                      </a:pPr>
                      <a:r>
                        <a:rPr b="1" lang="en" sz="1200"/>
                        <a:t>Balancing Technique</a:t>
                      </a:r>
                      <a:endParaRPr b="1" sz="1200"/>
                    </a:p>
                  </a:txBody>
                  <a:tcPr marT="91425" marB="91425" marR="91425" marL="91425"/>
                </a:tc>
              </a:tr>
              <a:tr h="381000">
                <a:tc>
                  <a:txBody>
                    <a:bodyPr/>
                    <a:lstStyle/>
                    <a:p>
                      <a:pPr indent="0" lvl="0" marL="0" rtl="0" algn="l">
                        <a:spcBef>
                          <a:spcPts val="0"/>
                        </a:spcBef>
                        <a:spcAft>
                          <a:spcPts val="0"/>
                        </a:spcAft>
                        <a:buNone/>
                      </a:pPr>
                      <a:r>
                        <a:rPr lang="en" sz="1200"/>
                        <a:t>BiLSTM</a:t>
                      </a:r>
                      <a:endParaRPr sz="1200"/>
                    </a:p>
                  </a:txBody>
                  <a:tcPr marT="91425" marB="91425" marR="91425" marL="91425"/>
                </a:tc>
                <a:tc>
                  <a:txBody>
                    <a:bodyPr/>
                    <a:lstStyle/>
                    <a:p>
                      <a:pPr indent="0" lvl="0" marL="0" rtl="0" algn="l">
                        <a:spcBef>
                          <a:spcPts val="0"/>
                        </a:spcBef>
                        <a:spcAft>
                          <a:spcPts val="0"/>
                        </a:spcAft>
                        <a:buNone/>
                      </a:pPr>
                      <a:r>
                        <a:rPr lang="en" sz="1200"/>
                        <a:t>Single-Label</a:t>
                      </a:r>
                      <a:endParaRPr sz="1200"/>
                    </a:p>
                  </a:txBody>
                  <a:tcPr marT="91425" marB="91425" marR="91425" marL="91425"/>
                </a:tc>
                <a:tc>
                  <a:txBody>
                    <a:bodyPr/>
                    <a:lstStyle/>
                    <a:p>
                      <a:pPr indent="0" lvl="0" marL="0" rtl="0" algn="l">
                        <a:spcBef>
                          <a:spcPts val="0"/>
                        </a:spcBef>
                        <a:spcAft>
                          <a:spcPts val="0"/>
                        </a:spcAft>
                        <a:buNone/>
                      </a:pPr>
                      <a:r>
                        <a:rPr lang="en" sz="1200"/>
                        <a:t>67.34%</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Undersampling</a:t>
                      </a:r>
                      <a:endParaRPr sz="1200"/>
                    </a:p>
                  </a:txBody>
                  <a:tcPr marT="91425" marB="91425" marR="91425" marL="91425"/>
                </a:tc>
              </a:tr>
              <a:tr h="548600">
                <a:tc>
                  <a:txBody>
                    <a:bodyPr/>
                    <a:lstStyle/>
                    <a:p>
                      <a:pPr indent="0" lvl="0" marL="0" rtl="0" algn="l">
                        <a:spcBef>
                          <a:spcPts val="0"/>
                        </a:spcBef>
                        <a:spcAft>
                          <a:spcPts val="0"/>
                        </a:spcAft>
                        <a:buNone/>
                      </a:pPr>
                      <a:r>
                        <a:rPr lang="en" sz="1200"/>
                        <a:t>BiLSTM + Attention</a:t>
                      </a:r>
                      <a:endParaRPr sz="1200"/>
                    </a:p>
                  </a:txBody>
                  <a:tcPr marT="91425" marB="91425" marR="91425" marL="91425"/>
                </a:tc>
                <a:tc>
                  <a:txBody>
                    <a:bodyPr/>
                    <a:lstStyle/>
                    <a:p>
                      <a:pPr indent="0" lvl="0" marL="0" rtl="0" algn="l">
                        <a:spcBef>
                          <a:spcPts val="0"/>
                        </a:spcBef>
                        <a:spcAft>
                          <a:spcPts val="0"/>
                        </a:spcAft>
                        <a:buNone/>
                      </a:pPr>
                      <a:r>
                        <a:rPr lang="en" sz="1200"/>
                        <a:t>Single</a:t>
                      </a:r>
                      <a:r>
                        <a:rPr lang="en" sz="1200">
                          <a:solidFill>
                            <a:schemeClr val="dk1"/>
                          </a:solidFill>
                        </a:rPr>
                        <a:t>-Label</a:t>
                      </a:r>
                      <a:endParaRPr sz="1200"/>
                    </a:p>
                  </a:txBody>
                  <a:tcPr marT="91425" marB="91425" marR="91425" marL="91425"/>
                </a:tc>
                <a:tc>
                  <a:txBody>
                    <a:bodyPr/>
                    <a:lstStyle/>
                    <a:p>
                      <a:pPr indent="0" lvl="0" marL="0" rtl="0" algn="l">
                        <a:spcBef>
                          <a:spcPts val="0"/>
                        </a:spcBef>
                        <a:spcAft>
                          <a:spcPts val="0"/>
                        </a:spcAft>
                        <a:buNone/>
                      </a:pPr>
                      <a:r>
                        <a:rPr lang="en" sz="1200"/>
                        <a:t>69.82%</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Undersampling</a:t>
                      </a:r>
                      <a:endParaRPr sz="1200"/>
                    </a:p>
                  </a:txBody>
                  <a:tcPr marT="91425" marB="91425" marR="91425" marL="91425"/>
                </a:tc>
              </a:tr>
              <a:tr h="548600">
                <a:tc>
                  <a:txBody>
                    <a:bodyPr/>
                    <a:lstStyle/>
                    <a:p>
                      <a:pPr indent="0" lvl="0" marL="0" rtl="0" algn="l">
                        <a:spcBef>
                          <a:spcPts val="0"/>
                        </a:spcBef>
                        <a:spcAft>
                          <a:spcPts val="0"/>
                        </a:spcAft>
                        <a:buNone/>
                      </a:pPr>
                      <a:r>
                        <a:rPr lang="en" sz="1200"/>
                        <a:t>Siamese </a:t>
                      </a:r>
                      <a:r>
                        <a:rPr lang="en" sz="1200">
                          <a:solidFill>
                            <a:schemeClr val="dk1"/>
                          </a:solidFill>
                        </a:rPr>
                        <a:t>BiLSTM + Attention</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Single</a:t>
                      </a:r>
                      <a:r>
                        <a:rPr lang="en" sz="1200">
                          <a:solidFill>
                            <a:schemeClr val="dk1"/>
                          </a:solidFill>
                        </a:rPr>
                        <a:t>-Label</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70.07%</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Undersampling</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BERT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Multiple</a:t>
                      </a:r>
                      <a:r>
                        <a:rPr lang="en" sz="1200">
                          <a:solidFill>
                            <a:schemeClr val="dk1"/>
                          </a:solidFill>
                        </a:rPr>
                        <a:t>-Label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81.43%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Undersampling</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BERT</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Single</a:t>
                      </a:r>
                      <a:r>
                        <a:rPr lang="en" sz="1200">
                          <a:solidFill>
                            <a:schemeClr val="dk1"/>
                          </a:solidFill>
                        </a:rPr>
                        <a:t>-Label</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83.69%</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Undersampling</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Small BERT</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1"/>
                          </a:solidFill>
                        </a:rPr>
                        <a:t>Single-Label</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95.51%</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Oversampling</a:t>
                      </a:r>
                      <a:endParaRPr sz="12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