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Inter"/>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Inter-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Inter-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611d9eb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611d9eb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3234c61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3234c61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277b64a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277b64a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611d9eb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611d9eb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b46d569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b46d569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b46d5697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b46d5697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3234c61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3234c61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f1d20f8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f1d20f8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f1d20f83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f1d20f83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f1d20f8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f1d20f8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51cda3127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51cda3127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b3ef1e9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b3ef1e9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b46d569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b46d569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561c290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561c290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6591ea5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6591ea5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d3db8835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1d3db8835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cda3127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1cda3127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56ef772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56ef772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dd45c049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dd45c049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d3db8835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d3db8835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611d9eb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611d9eb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611d9eb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611d9eb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www.worldatlas.com/articles/how-many-trees-does-it-take-to-make-1-ton-of-paper.html" TargetMode="External"/><Relationship Id="rId4" Type="http://schemas.openxmlformats.org/officeDocument/2006/relationships/hyperlink" Target="https://www.hyland.com/en/resources/terminology/paperless-office" TargetMode="External"/><Relationship Id="rId5" Type="http://schemas.openxmlformats.org/officeDocument/2006/relationships/hyperlink" Target="https://myclasscampus.com/home" TargetMode="External"/><Relationship Id="rId6" Type="http://schemas.openxmlformats.org/officeDocument/2006/relationships/hyperlink" Target="https://www.campus365.io/" TargetMode="External"/><Relationship Id="rId7" Type="http://schemas.openxmlformats.org/officeDocument/2006/relationships/hyperlink" Target="https://www.m-files.com/" TargetMode="External"/><Relationship Id="rId8" Type="http://schemas.openxmlformats.org/officeDocument/2006/relationships/hyperlink" Target="https://canvas.instructure.com/login/canva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 Green - B22NT03</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application suite for paperless administration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183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Similar Applications</a:t>
            </a:r>
            <a:endParaRPr/>
          </a:p>
        </p:txBody>
      </p:sp>
      <p:sp>
        <p:nvSpPr>
          <p:cNvPr id="147" name="Google Shape;147;p22"/>
          <p:cNvSpPr txBox="1"/>
          <p:nvPr>
            <p:ph idx="1" type="body"/>
          </p:nvPr>
        </p:nvSpPr>
        <p:spPr>
          <a:xfrm>
            <a:off x="311700" y="828200"/>
            <a:ext cx="8520600" cy="3740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en"/>
              <a:t>3.   </a:t>
            </a:r>
            <a:r>
              <a:rPr b="1" lang="en"/>
              <a:t>M-Files:    </a:t>
            </a:r>
            <a:r>
              <a:rPr lang="en"/>
              <a:t> [5]</a:t>
            </a:r>
            <a:br>
              <a:rPr b="1" lang="en"/>
            </a:br>
            <a:br>
              <a:rPr lang="en"/>
            </a:br>
            <a:r>
              <a:rPr lang="en" u="sng"/>
              <a:t>Features:</a:t>
            </a:r>
            <a:br>
              <a:rPr lang="en" u="sng"/>
            </a:br>
            <a:r>
              <a:rPr lang="en"/>
              <a:t>Document Management, Email Integration, Electronic Signature, File Scanning, </a:t>
            </a:r>
            <a:r>
              <a:rPr lang="en"/>
              <a:t>Performance Management, Content Management System, Security Management</a:t>
            </a:r>
            <a:br>
              <a:rPr lang="en"/>
            </a:br>
            <a:br>
              <a:rPr lang="en"/>
            </a:br>
            <a:r>
              <a:rPr lang="en" u="sng"/>
              <a:t>Drawbacks:</a:t>
            </a:r>
            <a:br>
              <a:rPr lang="en" u="sng"/>
            </a:br>
            <a:r>
              <a:rPr lang="en"/>
              <a:t>Primarily</a:t>
            </a:r>
            <a:r>
              <a:rPr lang="en"/>
              <a:t> File storage Application, </a:t>
            </a:r>
            <a:r>
              <a:rPr lang="en"/>
              <a:t>Paid Software, No web support and only supports mobile app, No ticket support, Setting up is complex.</a:t>
            </a:r>
            <a:endParaRPr/>
          </a:p>
        </p:txBody>
      </p:sp>
      <p:sp>
        <p:nvSpPr>
          <p:cNvPr id="148" name="Google Shape;14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183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Similar Applications</a:t>
            </a:r>
            <a:endParaRPr/>
          </a:p>
        </p:txBody>
      </p:sp>
      <p:sp>
        <p:nvSpPr>
          <p:cNvPr id="154" name="Google Shape;154;p23"/>
          <p:cNvSpPr txBox="1"/>
          <p:nvPr>
            <p:ph idx="1" type="body"/>
          </p:nvPr>
        </p:nvSpPr>
        <p:spPr>
          <a:xfrm>
            <a:off x="311700" y="828200"/>
            <a:ext cx="8520600" cy="3740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en"/>
              <a:t>4</a:t>
            </a:r>
            <a:r>
              <a:rPr b="1" lang="en"/>
              <a:t>.  Canvas:    </a:t>
            </a:r>
            <a:r>
              <a:rPr lang="en"/>
              <a:t> [6]</a:t>
            </a:r>
            <a:br>
              <a:rPr b="1" lang="en"/>
            </a:br>
            <a:br>
              <a:rPr lang="en"/>
            </a:br>
            <a:r>
              <a:rPr lang="en" u="sng"/>
              <a:t>Features:</a:t>
            </a:r>
            <a:br>
              <a:rPr lang="en" u="sng"/>
            </a:br>
            <a:r>
              <a:rPr lang="en"/>
              <a:t>This tool has a responsive web design, has a dashboard, which presents a detailed list of our recent activity , gives educators the ability to create content to evaluate and upload grades to the system,</a:t>
            </a:r>
            <a:br>
              <a:rPr lang="en"/>
            </a:br>
            <a:r>
              <a:rPr lang="en" u="sng"/>
              <a:t>Drawbacks:</a:t>
            </a:r>
            <a:br>
              <a:rPr lang="en" u="sng"/>
            </a:br>
            <a:r>
              <a:rPr lang="en"/>
              <a:t>Teachers seeing student grades in other classes, Some of the functions/features can be hard to find, System does not have auto-save.</a:t>
            </a:r>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183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Similar Applications</a:t>
            </a:r>
            <a:endParaRPr/>
          </a:p>
        </p:txBody>
      </p:sp>
      <p:sp>
        <p:nvSpPr>
          <p:cNvPr id="161" name="Google Shape;161;p24"/>
          <p:cNvSpPr txBox="1"/>
          <p:nvPr>
            <p:ph idx="1" type="body"/>
          </p:nvPr>
        </p:nvSpPr>
        <p:spPr>
          <a:xfrm>
            <a:off x="311700" y="828200"/>
            <a:ext cx="8520600" cy="37407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
              <a:t>5</a:t>
            </a:r>
            <a:r>
              <a:rPr b="1" lang="en"/>
              <a:t>.  Blackboard:    </a:t>
            </a:r>
            <a:r>
              <a:rPr lang="en"/>
              <a:t> [6]</a:t>
            </a:r>
            <a:br>
              <a:rPr b="1" lang="en"/>
            </a:br>
            <a:br>
              <a:rPr lang="en"/>
            </a:br>
            <a:r>
              <a:rPr lang="en" u="sng"/>
              <a:t>Features:</a:t>
            </a:r>
            <a:br>
              <a:rPr lang="en" u="sng"/>
            </a:br>
            <a:r>
              <a:rPr lang="en"/>
              <a:t>It is easy to use, It is inexpensive to use and maintain. You do not need a technical training for maintenance and uses.</a:t>
            </a:r>
            <a:endParaRPr/>
          </a:p>
          <a:p>
            <a:pPr indent="0" lvl="0" marL="457200" rtl="0" algn="l">
              <a:spcBef>
                <a:spcPts val="1200"/>
              </a:spcBef>
              <a:spcAft>
                <a:spcPts val="0"/>
              </a:spcAft>
              <a:buNone/>
            </a:pPr>
            <a:br>
              <a:rPr lang="en"/>
            </a:br>
            <a:r>
              <a:rPr lang="en" u="sng"/>
              <a:t>Drawbacks:</a:t>
            </a:r>
            <a:br>
              <a:rPr lang="en" u="sng"/>
            </a:br>
            <a:r>
              <a:rPr lang="en"/>
              <a:t>It always gets the users looking dirty and rough. You may need regular maintenance in order to get the board really black. The person who polishes it always gets dirty with black stains at the end. </a:t>
            </a:r>
            <a:endParaRPr/>
          </a:p>
          <a:p>
            <a:pPr indent="0" lvl="0" marL="457200" rtl="0" algn="l">
              <a:spcBef>
                <a:spcPts val="1200"/>
              </a:spcBef>
              <a:spcAft>
                <a:spcPts val="1200"/>
              </a:spcAft>
              <a:buNone/>
            </a:pPr>
            <a:r>
              <a:t/>
            </a:r>
            <a:endParaRPr/>
          </a:p>
        </p:txBody>
      </p:sp>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265500" y="403225"/>
            <a:ext cx="4045200" cy="92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Tech Stack Used</a:t>
            </a:r>
            <a:endParaRPr sz="3000"/>
          </a:p>
        </p:txBody>
      </p:sp>
      <p:sp>
        <p:nvSpPr>
          <p:cNvPr id="168" name="Google Shape;168;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1600"/>
              <a:t>Frontend:</a:t>
            </a:r>
            <a:br>
              <a:rPr b="1" lang="en" sz="1600"/>
            </a:br>
            <a:r>
              <a:rPr lang="en" sz="1600"/>
              <a:t>React with Redux</a:t>
            </a:r>
            <a:br>
              <a:rPr lang="en" sz="1600"/>
            </a:br>
            <a:br>
              <a:rPr lang="en" sz="1600"/>
            </a:br>
            <a:r>
              <a:rPr b="1" lang="en" sz="1600"/>
              <a:t>Backend:</a:t>
            </a:r>
            <a:br>
              <a:rPr b="1" lang="en" sz="1600"/>
            </a:br>
            <a:r>
              <a:rPr lang="en" sz="1600"/>
              <a:t>Node JS with Express</a:t>
            </a:r>
            <a:r>
              <a:rPr lang="en" sz="1600"/>
              <a:t> and Mongoose</a:t>
            </a:r>
            <a:br>
              <a:rPr lang="en" sz="1600"/>
            </a:br>
            <a:br>
              <a:rPr lang="en" sz="1600"/>
            </a:br>
            <a:r>
              <a:rPr b="1" lang="en" sz="1600"/>
              <a:t>Database:</a:t>
            </a:r>
            <a:br>
              <a:rPr b="1" lang="en" sz="1600"/>
            </a:br>
            <a:r>
              <a:rPr lang="en" sz="1600"/>
              <a:t>MongoDb</a:t>
            </a:r>
            <a:endParaRPr sz="1600"/>
          </a:p>
        </p:txBody>
      </p:sp>
      <p:pic>
        <p:nvPicPr>
          <p:cNvPr id="169" name="Google Shape;169;p25"/>
          <p:cNvPicPr preferRelativeResize="0"/>
          <p:nvPr/>
        </p:nvPicPr>
        <p:blipFill>
          <a:blip r:embed="rId3">
            <a:alphaModFix/>
          </a:blip>
          <a:stretch>
            <a:fillRect/>
          </a:stretch>
        </p:blipFill>
        <p:spPr>
          <a:xfrm>
            <a:off x="289350" y="1798051"/>
            <a:ext cx="3997499" cy="2666301"/>
          </a:xfrm>
          <a:prstGeom prst="rect">
            <a:avLst/>
          </a:prstGeom>
          <a:noFill/>
          <a:ln>
            <a:noFill/>
          </a:ln>
        </p:spPr>
      </p:pic>
      <p:sp>
        <p:nvSpPr>
          <p:cNvPr id="170" name="Google Shape;17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 Models &amp; Routes</a:t>
            </a:r>
            <a:endParaRPr/>
          </a:p>
        </p:txBody>
      </p:sp>
      <p:sp>
        <p:nvSpPr>
          <p:cNvPr id="176" name="Google Shape;17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Admin Model</a:t>
            </a:r>
            <a:endParaRPr/>
          </a:p>
          <a:p>
            <a:pPr indent="-342900" lvl="0" marL="457200" rtl="0" algn="l">
              <a:spcBef>
                <a:spcPts val="0"/>
              </a:spcBef>
              <a:spcAft>
                <a:spcPts val="0"/>
              </a:spcAft>
              <a:buSzPts val="1800"/>
              <a:buChar char="●"/>
            </a:pPr>
            <a:r>
              <a:rPr lang="en"/>
              <a:t>Student Model</a:t>
            </a:r>
            <a:endParaRPr/>
          </a:p>
          <a:p>
            <a:pPr indent="-342900" lvl="0" marL="457200" rtl="0" algn="l">
              <a:spcBef>
                <a:spcPts val="0"/>
              </a:spcBef>
              <a:spcAft>
                <a:spcPts val="0"/>
              </a:spcAft>
              <a:buSzPts val="1800"/>
              <a:buChar char="●"/>
            </a:pPr>
            <a:r>
              <a:rPr lang="en"/>
              <a:t>Student Attendance</a:t>
            </a:r>
            <a:endParaRPr/>
          </a:p>
          <a:p>
            <a:pPr indent="-342900" lvl="0" marL="457200" rtl="0" algn="l">
              <a:spcBef>
                <a:spcPts val="0"/>
              </a:spcBef>
              <a:spcAft>
                <a:spcPts val="0"/>
              </a:spcAft>
              <a:buSzPts val="1800"/>
              <a:buChar char="●"/>
            </a:pPr>
            <a:r>
              <a:rPr lang="en"/>
              <a:t>Teacher Model</a:t>
            </a:r>
            <a:endParaRPr/>
          </a:p>
          <a:p>
            <a:pPr indent="-342900" lvl="0" marL="457200" rtl="0" algn="l">
              <a:spcBef>
                <a:spcPts val="0"/>
              </a:spcBef>
              <a:spcAft>
                <a:spcPts val="0"/>
              </a:spcAft>
              <a:buSzPts val="1800"/>
              <a:buChar char="●"/>
            </a:pPr>
            <a:r>
              <a:rPr lang="en"/>
              <a:t>Teacher Attendance</a:t>
            </a:r>
            <a:endParaRPr/>
          </a:p>
          <a:p>
            <a:pPr indent="-342900" lvl="0" marL="457200" rtl="0" algn="l">
              <a:spcBef>
                <a:spcPts val="0"/>
              </a:spcBef>
              <a:spcAft>
                <a:spcPts val="0"/>
              </a:spcAft>
              <a:buSzPts val="1800"/>
              <a:buChar char="●"/>
            </a:pPr>
            <a:r>
              <a:rPr lang="en"/>
              <a:t>Teacher Salary</a:t>
            </a:r>
            <a:endParaRPr/>
          </a:p>
          <a:p>
            <a:pPr indent="-342900" lvl="0" marL="457200" rtl="0" algn="l">
              <a:spcBef>
                <a:spcPts val="0"/>
              </a:spcBef>
              <a:spcAft>
                <a:spcPts val="0"/>
              </a:spcAft>
              <a:buSzPts val="1800"/>
              <a:buChar char="●"/>
            </a:pPr>
            <a:r>
              <a:rPr lang="en"/>
              <a:t>Student Leave</a:t>
            </a:r>
            <a:endParaRPr/>
          </a:p>
          <a:p>
            <a:pPr indent="-342900" lvl="0" marL="457200" rtl="0" algn="l">
              <a:spcBef>
                <a:spcPts val="0"/>
              </a:spcBef>
              <a:spcAft>
                <a:spcPts val="0"/>
              </a:spcAft>
              <a:buSzPts val="1800"/>
              <a:buChar char="●"/>
            </a:pPr>
            <a:r>
              <a:rPr lang="en"/>
              <a:t>Student Fees</a:t>
            </a:r>
            <a:endParaRPr/>
          </a:p>
        </p:txBody>
      </p:sp>
      <p:sp>
        <p:nvSpPr>
          <p:cNvPr id="177" name="Google Shape;17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555600"/>
            <a:ext cx="399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a:t>
            </a:r>
            <a:endParaRPr/>
          </a:p>
        </p:txBody>
      </p:sp>
      <p:sp>
        <p:nvSpPr>
          <p:cNvPr id="183" name="Google Shape;183;p27"/>
          <p:cNvSpPr txBox="1"/>
          <p:nvPr>
            <p:ph idx="1" type="body"/>
          </p:nvPr>
        </p:nvSpPr>
        <p:spPr>
          <a:xfrm>
            <a:off x="311700" y="1389600"/>
            <a:ext cx="3873000" cy="31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We have used React for the frontend, and used redux for the state management.</a:t>
            </a:r>
            <a:endParaRPr sz="1800"/>
          </a:p>
          <a:p>
            <a:pPr indent="-342900" lvl="0" marL="457200" rtl="0" algn="l">
              <a:spcBef>
                <a:spcPts val="0"/>
              </a:spcBef>
              <a:spcAft>
                <a:spcPts val="0"/>
              </a:spcAft>
              <a:buSzPts val="1800"/>
              <a:buChar char="●"/>
            </a:pPr>
            <a:r>
              <a:rPr lang="en" sz="1800"/>
              <a:t>We have only used vanilla css for the frontend.</a:t>
            </a:r>
            <a:endParaRPr sz="1800"/>
          </a:p>
          <a:p>
            <a:pPr indent="-342900" lvl="0" marL="457200" rtl="0" algn="l">
              <a:spcBef>
                <a:spcPts val="0"/>
              </a:spcBef>
              <a:spcAft>
                <a:spcPts val="0"/>
              </a:spcAft>
              <a:buSzPts val="1800"/>
              <a:buChar char="●"/>
            </a:pPr>
            <a:r>
              <a:rPr lang="en" sz="1800"/>
              <a:t>We have component based architecture where we have developed many reusable components.</a:t>
            </a:r>
            <a:endParaRPr sz="1800"/>
          </a:p>
        </p:txBody>
      </p:sp>
      <p:sp>
        <p:nvSpPr>
          <p:cNvPr id="184" name="Google Shape;18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27"/>
          <p:cNvPicPr preferRelativeResize="0"/>
          <p:nvPr/>
        </p:nvPicPr>
        <p:blipFill>
          <a:blip r:embed="rId3">
            <a:alphaModFix/>
          </a:blip>
          <a:stretch>
            <a:fillRect/>
          </a:stretch>
        </p:blipFill>
        <p:spPr>
          <a:xfrm>
            <a:off x="5495150" y="392538"/>
            <a:ext cx="2899416" cy="43584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74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Swagger UI</a:t>
            </a:r>
            <a:endParaRPr/>
          </a:p>
        </p:txBody>
      </p:sp>
      <p:sp>
        <p:nvSpPr>
          <p:cNvPr id="191" name="Google Shape;19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2" name="Google Shape;19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3" name="Google Shape;193;p28"/>
          <p:cNvPicPr preferRelativeResize="0"/>
          <p:nvPr/>
        </p:nvPicPr>
        <p:blipFill>
          <a:blip r:embed="rId3">
            <a:alphaModFix/>
          </a:blip>
          <a:stretch>
            <a:fillRect/>
          </a:stretch>
        </p:blipFill>
        <p:spPr>
          <a:xfrm>
            <a:off x="0" y="647214"/>
            <a:ext cx="9144000" cy="40650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28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Page</a:t>
            </a:r>
            <a:endParaRPr/>
          </a:p>
        </p:txBody>
      </p:sp>
      <p:sp>
        <p:nvSpPr>
          <p:cNvPr id="199" name="Google Shape;19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pic>
        <p:nvPicPr>
          <p:cNvPr id="200" name="Google Shape;200;p29"/>
          <p:cNvPicPr preferRelativeResize="0"/>
          <p:nvPr/>
        </p:nvPicPr>
        <p:blipFill rotWithShape="1">
          <a:blip r:embed="rId3">
            <a:alphaModFix/>
          </a:blip>
          <a:srcRect b="13047" l="8982" r="7691" t="7731"/>
          <a:stretch/>
        </p:blipFill>
        <p:spPr>
          <a:xfrm>
            <a:off x="1101225" y="854225"/>
            <a:ext cx="6941552" cy="3053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6" name="Google Shape;20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7" name="Google Shape;20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30"/>
          <p:cNvPicPr preferRelativeResize="0"/>
          <p:nvPr/>
        </p:nvPicPr>
        <p:blipFill>
          <a:blip r:embed="rId3">
            <a:alphaModFix/>
          </a:blip>
          <a:stretch>
            <a:fillRect/>
          </a:stretch>
        </p:blipFill>
        <p:spPr>
          <a:xfrm>
            <a:off x="0" y="451961"/>
            <a:ext cx="9143999" cy="42395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 Page for Admin</a:t>
            </a:r>
            <a:endParaRPr/>
          </a:p>
        </p:txBody>
      </p:sp>
      <p:sp>
        <p:nvSpPr>
          <p:cNvPr id="214" name="Google Shape;21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5" name="Google Shape;21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31"/>
          <p:cNvPicPr preferRelativeResize="0"/>
          <p:nvPr/>
        </p:nvPicPr>
        <p:blipFill>
          <a:blip r:embed="rId3">
            <a:alphaModFix/>
          </a:blip>
          <a:stretch>
            <a:fillRect/>
          </a:stretch>
        </p:blipFill>
        <p:spPr>
          <a:xfrm>
            <a:off x="273038" y="927700"/>
            <a:ext cx="8597923" cy="3976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2000"/>
              <a:t>Dr. Nikhil Tripathi</a:t>
            </a:r>
            <a:br>
              <a:rPr lang="en" sz="2000"/>
            </a:br>
            <a:r>
              <a:rPr lang="en" sz="2000">
                <a:solidFill>
                  <a:srgbClr val="B7B7B7"/>
                </a:solidFill>
              </a:rPr>
              <a:t>Mentor</a:t>
            </a:r>
            <a:endParaRPr sz="2000"/>
          </a:p>
          <a:p>
            <a:pPr indent="0" lvl="0" marL="0" rtl="0" algn="ctr">
              <a:spcBef>
                <a:spcPts val="1200"/>
              </a:spcBef>
              <a:spcAft>
                <a:spcPts val="0"/>
              </a:spcAft>
              <a:buNone/>
            </a:pPr>
            <a:r>
              <a:rPr lang="en" sz="2000"/>
              <a:t>Kaleri Srineer</a:t>
            </a:r>
            <a:br>
              <a:rPr lang="en" sz="2000"/>
            </a:br>
            <a:r>
              <a:rPr lang="en" sz="2000"/>
              <a:t>  </a:t>
            </a:r>
            <a:r>
              <a:rPr lang="en" sz="2000">
                <a:solidFill>
                  <a:srgbClr val="B7B7B7"/>
                </a:solidFill>
              </a:rPr>
              <a:t>S20190010079</a:t>
            </a:r>
            <a:endParaRPr sz="2000">
              <a:solidFill>
                <a:srgbClr val="B7B7B7"/>
              </a:solidFill>
            </a:endParaRPr>
          </a:p>
          <a:p>
            <a:pPr indent="0" lvl="0" marL="0" rtl="0" algn="ctr">
              <a:spcBef>
                <a:spcPts val="1200"/>
              </a:spcBef>
              <a:spcAft>
                <a:spcPts val="0"/>
              </a:spcAft>
              <a:buNone/>
            </a:pPr>
            <a:r>
              <a:rPr lang="en" sz="2000"/>
              <a:t>Kamasani Bharath </a:t>
            </a:r>
            <a:br>
              <a:rPr lang="en" sz="2000"/>
            </a:br>
            <a:r>
              <a:rPr lang="en" sz="2000">
                <a:solidFill>
                  <a:srgbClr val="B7B7B7"/>
                </a:solidFill>
              </a:rPr>
              <a:t>S20190010080</a:t>
            </a:r>
            <a:endParaRPr sz="2000">
              <a:solidFill>
                <a:srgbClr val="B7B7B7"/>
              </a:solidFill>
            </a:endParaRPr>
          </a:p>
          <a:p>
            <a:pPr indent="0" lvl="0" marL="0" rtl="0" algn="ctr">
              <a:spcBef>
                <a:spcPts val="1200"/>
              </a:spcBef>
              <a:spcAft>
                <a:spcPts val="0"/>
              </a:spcAft>
              <a:buNone/>
            </a:pPr>
            <a:r>
              <a:rPr lang="en" sz="2000"/>
              <a:t>Pathlavath </a:t>
            </a:r>
            <a:r>
              <a:rPr lang="en" sz="2000"/>
              <a:t>Govardhan Naik	  </a:t>
            </a:r>
            <a:br>
              <a:rPr lang="en" sz="2000"/>
            </a:br>
            <a:r>
              <a:rPr lang="en" sz="2000"/>
              <a:t> </a:t>
            </a:r>
            <a:r>
              <a:rPr lang="en" sz="2000">
                <a:solidFill>
                  <a:srgbClr val="B7B7B7"/>
                </a:solidFill>
              </a:rPr>
              <a:t>S20190010135</a:t>
            </a:r>
            <a:endParaRPr sz="2000">
              <a:solidFill>
                <a:srgbClr val="B7B7B7"/>
              </a:solidFill>
            </a:endParaRPr>
          </a:p>
          <a:p>
            <a:pPr indent="0" lvl="0" marL="0" rtl="0" algn="ctr">
              <a:spcBef>
                <a:spcPts val="1200"/>
              </a:spcBef>
              <a:spcAft>
                <a:spcPts val="1200"/>
              </a:spcAft>
              <a:buNone/>
            </a:pPr>
            <a:r>
              <a:rPr lang="en" sz="2000">
                <a:solidFill>
                  <a:srgbClr val="FFFFFF"/>
                </a:solidFill>
              </a:rPr>
              <a:t>(Project Code - B22NT03)</a:t>
            </a:r>
            <a:endParaRPr sz="2000">
              <a:solidFill>
                <a:srgbClr val="FFFFFF"/>
              </a:solidFill>
            </a:endParaRPr>
          </a:p>
        </p:txBody>
      </p:sp>
      <p:pic>
        <p:nvPicPr>
          <p:cNvPr id="66" name="Google Shape;66;p14"/>
          <p:cNvPicPr preferRelativeResize="0"/>
          <p:nvPr/>
        </p:nvPicPr>
        <p:blipFill>
          <a:blip r:embed="rId3">
            <a:alphaModFix/>
          </a:blip>
          <a:stretch>
            <a:fillRect/>
          </a:stretch>
        </p:blipFill>
        <p:spPr>
          <a:xfrm>
            <a:off x="55025" y="76275"/>
            <a:ext cx="4456425" cy="4974299"/>
          </a:xfrm>
          <a:prstGeom prst="rect">
            <a:avLst/>
          </a:prstGeom>
          <a:noFill/>
          <a:ln>
            <a:noFill/>
          </a:ln>
        </p:spPr>
      </p:pic>
      <p:sp>
        <p:nvSpPr>
          <p:cNvPr id="67" name="Google Shape;67;p14"/>
          <p:cNvSpPr txBox="1"/>
          <p:nvPr>
            <p:ph type="title"/>
          </p:nvPr>
        </p:nvSpPr>
        <p:spPr>
          <a:xfrm>
            <a:off x="276400" y="2419175"/>
            <a:ext cx="4045200" cy="129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000"/>
              <a:t>Team</a:t>
            </a:r>
            <a:endParaRPr b="1" sz="3000"/>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Students </a:t>
            </a:r>
            <a:endParaRPr/>
          </a:p>
        </p:txBody>
      </p:sp>
      <p:sp>
        <p:nvSpPr>
          <p:cNvPr id="222" name="Google Shape;22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3" name="Google Shape;22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2"/>
          <p:cNvPicPr preferRelativeResize="0"/>
          <p:nvPr/>
        </p:nvPicPr>
        <p:blipFill>
          <a:blip r:embed="rId3">
            <a:alphaModFix/>
          </a:blip>
          <a:stretch>
            <a:fillRect/>
          </a:stretch>
        </p:blipFill>
        <p:spPr>
          <a:xfrm>
            <a:off x="0" y="1050131"/>
            <a:ext cx="9144000" cy="30432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for Final Evaluation</a:t>
            </a:r>
            <a:endParaRPr/>
          </a:p>
        </p:txBody>
      </p:sp>
      <p:sp>
        <p:nvSpPr>
          <p:cNvPr id="230" name="Google Shape;23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complete the interface for the student and faculty and add some features.</a:t>
            </a:r>
            <a:endParaRPr/>
          </a:p>
          <a:p>
            <a:pPr indent="-342900" lvl="0" marL="457200" rtl="0" algn="l">
              <a:spcBef>
                <a:spcPts val="0"/>
              </a:spcBef>
              <a:spcAft>
                <a:spcPts val="0"/>
              </a:spcAft>
              <a:buSzPts val="1800"/>
              <a:buChar char="●"/>
            </a:pPr>
            <a:r>
              <a:rPr lang="en"/>
              <a:t>Those features include leave requests from both student and faculty.</a:t>
            </a:r>
            <a:endParaRPr/>
          </a:p>
          <a:p>
            <a:pPr indent="-342900" lvl="0" marL="457200" rtl="0" algn="l">
              <a:spcBef>
                <a:spcPts val="0"/>
              </a:spcBef>
              <a:spcAft>
                <a:spcPts val="0"/>
              </a:spcAft>
              <a:buSzPts val="1800"/>
              <a:buChar char="●"/>
            </a:pPr>
            <a:r>
              <a:rPr lang="en"/>
              <a:t>We will then try to optimize the application.</a:t>
            </a:r>
            <a:endParaRPr/>
          </a:p>
          <a:p>
            <a:pPr indent="-342900" lvl="0" marL="457200" rtl="0" algn="l">
              <a:spcBef>
                <a:spcPts val="0"/>
              </a:spcBef>
              <a:spcAft>
                <a:spcPts val="0"/>
              </a:spcAft>
              <a:buSzPts val="1800"/>
              <a:buChar char="●"/>
            </a:pPr>
            <a:r>
              <a:rPr lang="en"/>
              <a:t>Conduct some testing to make sure there are no fatal flaws or security issues.</a:t>
            </a:r>
            <a:endParaRPr/>
          </a:p>
          <a:p>
            <a:pPr indent="-342900" lvl="0" marL="457200" rtl="0" algn="l">
              <a:spcBef>
                <a:spcPts val="0"/>
              </a:spcBef>
              <a:spcAft>
                <a:spcPts val="0"/>
              </a:spcAft>
              <a:buSzPts val="1800"/>
              <a:buChar char="●"/>
            </a:pPr>
            <a:r>
              <a:rPr lang="en"/>
              <a:t>We will deploy the application, after which the application will be ready to use.</a:t>
            </a:r>
            <a:endParaRPr/>
          </a:p>
        </p:txBody>
      </p:sp>
      <p:sp>
        <p:nvSpPr>
          <p:cNvPr id="231" name="Google Shape;23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nvSpPr>
        <p:spPr>
          <a:xfrm>
            <a:off x="381400" y="1242275"/>
            <a:ext cx="83691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Proxima Nova"/>
              <a:buChar char="●"/>
            </a:pPr>
            <a:r>
              <a:rPr lang="en" sz="1600">
                <a:solidFill>
                  <a:schemeClr val="dk1"/>
                </a:solidFill>
                <a:uFill>
                  <a:noFill/>
                </a:uFill>
                <a:latin typeface="Proxima Nova"/>
                <a:ea typeface="Proxima Nova"/>
                <a:cs typeface="Proxima Nova"/>
                <a:sym typeface="Proxima Nova"/>
                <a:hlinkClick r:id="rId3">
                  <a:extLst>
                    <a:ext uri="{A12FA001-AC4F-418D-AE19-62706E023703}">
                      <ahyp:hlinkClr val="tx"/>
                    </a:ext>
                  </a:extLst>
                </a:hlinkClick>
              </a:rPr>
              <a:t>https://www.worldatlas.com/articles/how-many-trees-does-it-take-to-make-1-ton-of-paper.html</a:t>
            </a:r>
            <a:r>
              <a:rPr lang="en" sz="1600">
                <a:solidFill>
                  <a:schemeClr val="dk1"/>
                </a:solidFill>
                <a:latin typeface="Proxima Nova"/>
                <a:ea typeface="Proxima Nova"/>
                <a:cs typeface="Proxima Nova"/>
                <a:sym typeface="Proxima Nova"/>
              </a:rPr>
              <a:t>  [1]</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uFill>
                  <a:noFill/>
                </a:uFill>
                <a:latin typeface="Proxima Nova"/>
                <a:ea typeface="Proxima Nova"/>
                <a:cs typeface="Proxima Nova"/>
                <a:sym typeface="Proxima Nova"/>
                <a:hlinkClick r:id="rId4">
                  <a:extLst>
                    <a:ext uri="{A12FA001-AC4F-418D-AE19-62706E023703}">
                      <ahyp:hlinkClr val="tx"/>
                    </a:ext>
                  </a:extLst>
                </a:hlinkClick>
              </a:rPr>
              <a:t>https://www.hyland.com/en/resources/terminology/paperless-office</a:t>
            </a:r>
            <a:r>
              <a:rPr lang="en" sz="1600">
                <a:solidFill>
                  <a:schemeClr val="dk1"/>
                </a:solidFill>
                <a:latin typeface="Proxima Nova"/>
                <a:ea typeface="Proxima Nova"/>
                <a:cs typeface="Proxima Nova"/>
                <a:sym typeface="Proxima Nova"/>
              </a:rPr>
              <a:t>  [2]</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uFill>
                  <a:noFill/>
                </a:uFill>
                <a:latin typeface="Proxima Nova"/>
                <a:ea typeface="Proxima Nova"/>
                <a:cs typeface="Proxima Nova"/>
                <a:sym typeface="Proxima Nova"/>
                <a:hlinkClick r:id="rId5">
                  <a:extLst>
                    <a:ext uri="{A12FA001-AC4F-418D-AE19-62706E023703}">
                      <ahyp:hlinkClr val="tx"/>
                    </a:ext>
                  </a:extLst>
                </a:hlinkClick>
              </a:rPr>
              <a:t>https://myclasscampus.com/home</a:t>
            </a:r>
            <a:r>
              <a:rPr lang="en" sz="1600">
                <a:solidFill>
                  <a:schemeClr val="dk1"/>
                </a:solidFill>
                <a:latin typeface="Proxima Nova"/>
                <a:ea typeface="Proxima Nova"/>
                <a:cs typeface="Proxima Nova"/>
                <a:sym typeface="Proxima Nova"/>
              </a:rPr>
              <a:t> [3]</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uFill>
                  <a:noFill/>
                </a:uFill>
                <a:latin typeface="Proxima Nova"/>
                <a:ea typeface="Proxima Nova"/>
                <a:cs typeface="Proxima Nova"/>
                <a:sym typeface="Proxima Nova"/>
                <a:hlinkClick r:id="rId6">
                  <a:extLst>
                    <a:ext uri="{A12FA001-AC4F-418D-AE19-62706E023703}">
                      <ahyp:hlinkClr val="tx"/>
                    </a:ext>
                  </a:extLst>
                </a:hlinkClick>
              </a:rPr>
              <a:t>https://www.campus365.io/</a:t>
            </a:r>
            <a:r>
              <a:rPr lang="en" sz="1600">
                <a:solidFill>
                  <a:schemeClr val="dk1"/>
                </a:solidFill>
                <a:latin typeface="Proxima Nova"/>
                <a:ea typeface="Proxima Nova"/>
                <a:cs typeface="Proxima Nova"/>
                <a:sym typeface="Proxima Nova"/>
              </a:rPr>
              <a:t> [4]</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uFill>
                  <a:noFill/>
                </a:uFill>
                <a:latin typeface="Proxima Nova"/>
                <a:ea typeface="Proxima Nova"/>
                <a:cs typeface="Proxima Nova"/>
                <a:sym typeface="Proxima Nova"/>
                <a:hlinkClick r:id="rId7">
                  <a:extLst>
                    <a:ext uri="{A12FA001-AC4F-418D-AE19-62706E023703}">
                      <ahyp:hlinkClr val="tx"/>
                    </a:ext>
                  </a:extLst>
                </a:hlinkClick>
              </a:rPr>
              <a:t>https://www.m-files.com/</a:t>
            </a:r>
            <a:r>
              <a:rPr lang="en" sz="1600">
                <a:solidFill>
                  <a:schemeClr val="dk1"/>
                </a:solidFill>
                <a:latin typeface="Proxima Nova"/>
                <a:ea typeface="Proxima Nova"/>
                <a:cs typeface="Proxima Nova"/>
                <a:sym typeface="Proxima Nova"/>
              </a:rPr>
              <a:t> [5]</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uFill>
                  <a:noFill/>
                </a:uFill>
                <a:latin typeface="Proxima Nova"/>
                <a:ea typeface="Proxima Nova"/>
                <a:cs typeface="Proxima Nova"/>
                <a:sym typeface="Proxima Nova"/>
                <a:hlinkClick r:id="rId8"/>
              </a:rPr>
              <a:t>https://canvas.instructure.com/login/canvas</a:t>
            </a:r>
            <a:r>
              <a:rPr lang="en" sz="1600">
                <a:latin typeface="Proxima Nova"/>
                <a:ea typeface="Proxima Nova"/>
                <a:cs typeface="Proxima Nova"/>
                <a:sym typeface="Proxima Nova"/>
              </a:rPr>
              <a:t> [6]</a:t>
            </a:r>
            <a:endParaRPr sz="1600">
              <a:latin typeface="Proxima Nova"/>
              <a:ea typeface="Proxima Nova"/>
              <a:cs typeface="Proxima Nova"/>
              <a:sym typeface="Proxima Nova"/>
            </a:endParaRPr>
          </a:p>
        </p:txBody>
      </p:sp>
      <p:sp>
        <p:nvSpPr>
          <p:cNvPr id="237" name="Google Shape;23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238" name="Google Shape;23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 and Questions…</a:t>
            </a:r>
            <a:endParaRPr/>
          </a:p>
        </p:txBody>
      </p:sp>
      <p:sp>
        <p:nvSpPr>
          <p:cNvPr id="244" name="Google Shape;24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510450" y="228825"/>
            <a:ext cx="8123100" cy="7788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3200"/>
              <a:buNone/>
            </a:pPr>
            <a:r>
              <a:rPr lang="en"/>
              <a:t>Agenda</a:t>
            </a:r>
            <a:endParaRPr/>
          </a:p>
        </p:txBody>
      </p:sp>
      <p:sp>
        <p:nvSpPr>
          <p:cNvPr id="74" name="Google Shape;74;p15"/>
          <p:cNvSpPr txBox="1"/>
          <p:nvPr>
            <p:ph idx="12" type="sldNum"/>
          </p:nvPr>
        </p:nvSpPr>
        <p:spPr>
          <a:xfrm>
            <a:off x="8472458" y="4663217"/>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75" name="Google Shape;75;p15"/>
          <p:cNvSpPr/>
          <p:nvPr/>
        </p:nvSpPr>
        <p:spPr>
          <a:xfrm>
            <a:off x="0" y="24772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15"/>
          <p:cNvSpPr/>
          <p:nvPr/>
        </p:nvSpPr>
        <p:spPr>
          <a:xfrm>
            <a:off x="0" y="24772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77" name="Google Shape;77;p15"/>
          <p:cNvGrpSpPr/>
          <p:nvPr/>
        </p:nvGrpSpPr>
        <p:grpSpPr>
          <a:xfrm>
            <a:off x="1786339" y="1809601"/>
            <a:ext cx="473400" cy="473400"/>
            <a:chOff x="1786339" y="1703401"/>
            <a:chExt cx="473400" cy="473400"/>
          </a:xfrm>
        </p:grpSpPr>
        <p:sp>
          <p:nvSpPr>
            <p:cNvPr id="78" name="Google Shape;78;p15"/>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79" name="Google Shape;79;p15"/>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Inter"/>
                  <a:ea typeface="Inter"/>
                  <a:cs typeface="Inter"/>
                  <a:sym typeface="Inter"/>
                </a:rPr>
                <a:t>1</a:t>
              </a:r>
              <a:endParaRPr b="0" i="0" sz="600" u="none" cap="none" strike="noStrike">
                <a:solidFill>
                  <a:schemeClr val="dk2"/>
                </a:solidFill>
                <a:latin typeface="Inter"/>
                <a:ea typeface="Inter"/>
                <a:cs typeface="Inter"/>
                <a:sym typeface="Inter"/>
              </a:endParaRPr>
            </a:p>
          </p:txBody>
        </p:sp>
      </p:grpSp>
      <p:grpSp>
        <p:nvGrpSpPr>
          <p:cNvPr id="80" name="Google Shape;80;p15"/>
          <p:cNvGrpSpPr/>
          <p:nvPr/>
        </p:nvGrpSpPr>
        <p:grpSpPr>
          <a:xfrm>
            <a:off x="3814414" y="1809601"/>
            <a:ext cx="473400" cy="473400"/>
            <a:chOff x="3814414" y="1703401"/>
            <a:chExt cx="473400" cy="473400"/>
          </a:xfrm>
        </p:grpSpPr>
        <p:sp>
          <p:nvSpPr>
            <p:cNvPr id="81" name="Google Shape;81;p15"/>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2" name="Google Shape;82;p15"/>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Inter"/>
                  <a:ea typeface="Inter"/>
                  <a:cs typeface="Inter"/>
                  <a:sym typeface="Inter"/>
                </a:rPr>
                <a:t>3</a:t>
              </a:r>
              <a:endParaRPr b="0" i="0" sz="600" u="none" cap="none" strike="noStrike">
                <a:solidFill>
                  <a:schemeClr val="dk2"/>
                </a:solidFill>
                <a:latin typeface="Inter"/>
                <a:ea typeface="Inter"/>
                <a:cs typeface="Inter"/>
                <a:sym typeface="Inter"/>
              </a:endParaRPr>
            </a:p>
          </p:txBody>
        </p:sp>
      </p:grpSp>
      <p:grpSp>
        <p:nvGrpSpPr>
          <p:cNvPr id="83" name="Google Shape;83;p15"/>
          <p:cNvGrpSpPr/>
          <p:nvPr/>
        </p:nvGrpSpPr>
        <p:grpSpPr>
          <a:xfrm>
            <a:off x="5842489" y="1809601"/>
            <a:ext cx="473400" cy="473400"/>
            <a:chOff x="5842489" y="1703401"/>
            <a:chExt cx="473400" cy="473400"/>
          </a:xfrm>
        </p:grpSpPr>
        <p:sp>
          <p:nvSpPr>
            <p:cNvPr id="84" name="Google Shape;84;p15"/>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5" name="Google Shape;85;p15"/>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Inter"/>
                  <a:ea typeface="Inter"/>
                  <a:cs typeface="Inter"/>
                  <a:sym typeface="Inter"/>
                </a:rPr>
                <a:t>5</a:t>
              </a:r>
              <a:endParaRPr b="0" i="0" sz="600" u="none" cap="none" strike="noStrike">
                <a:solidFill>
                  <a:schemeClr val="dk2"/>
                </a:solidFill>
                <a:latin typeface="Inter"/>
                <a:ea typeface="Inter"/>
                <a:cs typeface="Inter"/>
                <a:sym typeface="Inter"/>
              </a:endParaRPr>
            </a:p>
          </p:txBody>
        </p:sp>
      </p:grpSp>
      <p:grpSp>
        <p:nvGrpSpPr>
          <p:cNvPr id="86" name="Google Shape;86;p15"/>
          <p:cNvGrpSpPr/>
          <p:nvPr/>
        </p:nvGrpSpPr>
        <p:grpSpPr>
          <a:xfrm>
            <a:off x="6880814" y="3682500"/>
            <a:ext cx="473400" cy="473400"/>
            <a:chOff x="6880814" y="3576300"/>
            <a:chExt cx="473400" cy="473400"/>
          </a:xfrm>
        </p:grpSpPr>
        <p:sp>
          <p:nvSpPr>
            <p:cNvPr id="87" name="Google Shape;87;p15"/>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8" name="Google Shape;88;p15"/>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Inter"/>
                  <a:ea typeface="Inter"/>
                  <a:cs typeface="Inter"/>
                  <a:sym typeface="Inter"/>
                </a:rPr>
                <a:t>6</a:t>
              </a:r>
              <a:endParaRPr b="0" i="0" sz="600" u="none" cap="none" strike="noStrike">
                <a:solidFill>
                  <a:schemeClr val="dk2"/>
                </a:solidFill>
                <a:latin typeface="Inter"/>
                <a:ea typeface="Inter"/>
                <a:cs typeface="Inter"/>
                <a:sym typeface="Inter"/>
              </a:endParaRPr>
            </a:p>
          </p:txBody>
        </p:sp>
      </p:grpSp>
      <p:grpSp>
        <p:nvGrpSpPr>
          <p:cNvPr id="89" name="Google Shape;89;p15"/>
          <p:cNvGrpSpPr/>
          <p:nvPr/>
        </p:nvGrpSpPr>
        <p:grpSpPr>
          <a:xfrm>
            <a:off x="4852739" y="3682500"/>
            <a:ext cx="473400" cy="473400"/>
            <a:chOff x="4852739" y="3576300"/>
            <a:chExt cx="473400" cy="473400"/>
          </a:xfrm>
        </p:grpSpPr>
        <p:sp>
          <p:nvSpPr>
            <p:cNvPr id="90" name="Google Shape;90;p15"/>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91" name="Google Shape;91;p15"/>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Inter"/>
                  <a:ea typeface="Inter"/>
                  <a:cs typeface="Inter"/>
                  <a:sym typeface="Inter"/>
                </a:rPr>
                <a:t>4</a:t>
              </a:r>
              <a:endParaRPr b="0" i="0" sz="600" u="none" cap="none" strike="noStrike">
                <a:solidFill>
                  <a:schemeClr val="dk2"/>
                </a:solidFill>
                <a:latin typeface="Inter"/>
                <a:ea typeface="Inter"/>
                <a:cs typeface="Inter"/>
                <a:sym typeface="Inter"/>
              </a:endParaRPr>
            </a:p>
          </p:txBody>
        </p:sp>
      </p:grpSp>
      <p:grpSp>
        <p:nvGrpSpPr>
          <p:cNvPr id="92" name="Google Shape;92;p15"/>
          <p:cNvGrpSpPr/>
          <p:nvPr/>
        </p:nvGrpSpPr>
        <p:grpSpPr>
          <a:xfrm>
            <a:off x="2824664" y="3682500"/>
            <a:ext cx="473400" cy="473400"/>
            <a:chOff x="2824664" y="3576300"/>
            <a:chExt cx="473400" cy="473400"/>
          </a:xfrm>
        </p:grpSpPr>
        <p:sp>
          <p:nvSpPr>
            <p:cNvPr id="93" name="Google Shape;93;p15"/>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94" name="Google Shape;94;p15"/>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Inter"/>
                  <a:ea typeface="Inter"/>
                  <a:cs typeface="Inter"/>
                  <a:sym typeface="Inter"/>
                </a:rPr>
                <a:t>2</a:t>
              </a:r>
              <a:endParaRPr b="0" i="0" sz="600" u="none" cap="none" strike="noStrike">
                <a:solidFill>
                  <a:schemeClr val="dk2"/>
                </a:solidFill>
                <a:latin typeface="Inter"/>
                <a:ea typeface="Inter"/>
                <a:cs typeface="Inter"/>
                <a:sym typeface="Inter"/>
              </a:endParaRPr>
            </a:p>
          </p:txBody>
        </p:sp>
      </p:grpSp>
      <p:sp>
        <p:nvSpPr>
          <p:cNvPr id="95" name="Google Shape;95;p15"/>
          <p:cNvSpPr txBox="1"/>
          <p:nvPr/>
        </p:nvSpPr>
        <p:spPr>
          <a:xfrm>
            <a:off x="1379850" y="1431209"/>
            <a:ext cx="1286400" cy="3936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sz="1600">
              <a:solidFill>
                <a:schemeClr val="dk2"/>
              </a:solidFill>
              <a:latin typeface="Inter"/>
              <a:ea typeface="Inter"/>
              <a:cs typeface="Inter"/>
              <a:sym typeface="Inter"/>
            </a:endParaRPr>
          </a:p>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Inter"/>
                <a:ea typeface="Inter"/>
                <a:cs typeface="Inter"/>
                <a:sym typeface="Inter"/>
              </a:rPr>
              <a:t>Problem</a:t>
            </a:r>
            <a:endParaRPr b="0" i="0" sz="1600" u="none" cap="none" strike="noStrike">
              <a:solidFill>
                <a:schemeClr val="dk2"/>
              </a:solidFill>
              <a:latin typeface="Inter"/>
              <a:ea typeface="Inter"/>
              <a:cs typeface="Inter"/>
              <a:sym typeface="Inter"/>
            </a:endParaRPr>
          </a:p>
        </p:txBody>
      </p:sp>
      <p:sp>
        <p:nvSpPr>
          <p:cNvPr id="96" name="Google Shape;96;p15"/>
          <p:cNvSpPr txBox="1"/>
          <p:nvPr/>
        </p:nvSpPr>
        <p:spPr>
          <a:xfrm>
            <a:off x="5181750" y="1276189"/>
            <a:ext cx="17949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Inter"/>
                <a:ea typeface="Inter"/>
                <a:cs typeface="Inter"/>
                <a:sym typeface="Inter"/>
              </a:rPr>
              <a:t>Work Done Now</a:t>
            </a:r>
            <a:endParaRPr b="0" i="0" sz="1600" u="none" cap="none" strike="noStrike">
              <a:solidFill>
                <a:schemeClr val="dk2"/>
              </a:solidFill>
              <a:latin typeface="Inter"/>
              <a:ea typeface="Inter"/>
              <a:cs typeface="Inter"/>
              <a:sym typeface="Inter"/>
            </a:endParaRPr>
          </a:p>
        </p:txBody>
      </p:sp>
      <p:sp>
        <p:nvSpPr>
          <p:cNvPr id="97" name="Google Shape;97;p15"/>
          <p:cNvSpPr txBox="1"/>
          <p:nvPr/>
        </p:nvSpPr>
        <p:spPr>
          <a:xfrm>
            <a:off x="2418175" y="41407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Inter"/>
                <a:ea typeface="Inter"/>
                <a:cs typeface="Inter"/>
                <a:sym typeface="Inter"/>
              </a:rPr>
              <a:t>Solution </a:t>
            </a:r>
            <a:endParaRPr b="0" i="0" sz="1600" u="none" cap="none" strike="noStrike">
              <a:solidFill>
                <a:schemeClr val="dk2"/>
              </a:solidFill>
              <a:latin typeface="Inter"/>
              <a:ea typeface="Inter"/>
              <a:cs typeface="Inter"/>
              <a:sym typeface="Inter"/>
            </a:endParaRPr>
          </a:p>
        </p:txBody>
      </p:sp>
      <p:sp>
        <p:nvSpPr>
          <p:cNvPr id="98" name="Google Shape;98;p15"/>
          <p:cNvSpPr txBox="1"/>
          <p:nvPr/>
        </p:nvSpPr>
        <p:spPr>
          <a:xfrm>
            <a:off x="4446255" y="4155888"/>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Inter"/>
                <a:ea typeface="Inter"/>
                <a:cs typeface="Inter"/>
                <a:sym typeface="Inter"/>
              </a:rPr>
              <a:t>Work Done Before</a:t>
            </a:r>
            <a:endParaRPr b="0" i="0" sz="1600" u="none" cap="none" strike="noStrike">
              <a:solidFill>
                <a:schemeClr val="dk2"/>
              </a:solidFill>
              <a:latin typeface="Inter"/>
              <a:ea typeface="Inter"/>
              <a:cs typeface="Inter"/>
              <a:sym typeface="Inter"/>
            </a:endParaRPr>
          </a:p>
        </p:txBody>
      </p:sp>
      <p:sp>
        <p:nvSpPr>
          <p:cNvPr id="99" name="Google Shape;99;p15"/>
          <p:cNvSpPr txBox="1"/>
          <p:nvPr/>
        </p:nvSpPr>
        <p:spPr>
          <a:xfrm>
            <a:off x="6474325" y="4155895"/>
            <a:ext cx="1286400" cy="306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Inter"/>
                <a:ea typeface="Inter"/>
                <a:cs typeface="Inter"/>
                <a:sym typeface="Inter"/>
              </a:rPr>
              <a:t>Future Work</a:t>
            </a:r>
            <a:endParaRPr b="0" i="0" sz="1600" u="none" cap="none" strike="noStrike">
              <a:solidFill>
                <a:schemeClr val="dk2"/>
              </a:solidFill>
              <a:latin typeface="Inter"/>
              <a:ea typeface="Inter"/>
              <a:cs typeface="Inter"/>
              <a:sym typeface="Inter"/>
            </a:endParaRPr>
          </a:p>
        </p:txBody>
      </p:sp>
      <p:sp>
        <p:nvSpPr>
          <p:cNvPr id="100" name="Google Shape;100;p15"/>
          <p:cNvSpPr txBox="1"/>
          <p:nvPr/>
        </p:nvSpPr>
        <p:spPr>
          <a:xfrm>
            <a:off x="3407925" y="1431209"/>
            <a:ext cx="1286400" cy="3936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sz="1600">
              <a:solidFill>
                <a:schemeClr val="dk2"/>
              </a:solidFill>
              <a:latin typeface="Inter"/>
              <a:ea typeface="Inter"/>
              <a:cs typeface="Inter"/>
              <a:sym typeface="Inter"/>
            </a:endParaRPr>
          </a:p>
          <a:p>
            <a:pPr indent="0" lvl="0" marL="0" marR="0" rtl="0" algn="ctr">
              <a:lnSpc>
                <a:spcPct val="100000"/>
              </a:lnSpc>
              <a:spcBef>
                <a:spcPts val="0"/>
              </a:spcBef>
              <a:spcAft>
                <a:spcPts val="0"/>
              </a:spcAft>
              <a:buClr>
                <a:srgbClr val="000000"/>
              </a:buClr>
              <a:buSzPts val="1600"/>
              <a:buFont typeface="Arial"/>
              <a:buNone/>
            </a:pPr>
            <a:r>
              <a:rPr lang="en" sz="1600">
                <a:solidFill>
                  <a:schemeClr val="dk2"/>
                </a:solidFill>
                <a:latin typeface="Inter"/>
                <a:ea typeface="Inter"/>
                <a:cs typeface="Inter"/>
                <a:sym typeface="Inter"/>
              </a:rPr>
              <a:t>Application</a:t>
            </a:r>
            <a:endParaRPr sz="1600">
              <a:solidFill>
                <a:schemeClr val="dk2"/>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150975" y="1188200"/>
            <a:ext cx="868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Paper is the number one material thrown away and also one of the biggest polluting industries. </a:t>
            </a:r>
            <a:r>
              <a:rPr lang="en"/>
              <a:t>Papermaking has an impact on the environment because it destroys trees in the process.</a:t>
            </a:r>
            <a:endParaRPr/>
          </a:p>
          <a:p>
            <a:pPr indent="-342900" lvl="0" marL="457200" rtl="0" algn="l">
              <a:spcBef>
                <a:spcPts val="0"/>
              </a:spcBef>
              <a:spcAft>
                <a:spcPts val="0"/>
              </a:spcAft>
              <a:buSzPts val="1800"/>
              <a:buChar char="●"/>
            </a:pPr>
            <a:r>
              <a:rPr lang="en"/>
              <a:t>Industry experts indicate that to produce 1 ton of printing paper, approximately 12 trees are required each about 40 feet tall with a diameter of roughly 6-8 inches and requires nearly 20,000 gallons of water.  [1]</a:t>
            </a:r>
            <a:endParaRPr/>
          </a:p>
          <a:p>
            <a:pPr indent="-342900" lvl="0" marL="457200" rtl="0" algn="l">
              <a:spcBef>
                <a:spcPts val="0"/>
              </a:spcBef>
              <a:spcAft>
                <a:spcPts val="0"/>
              </a:spcAft>
              <a:buSzPts val="1800"/>
              <a:buChar char="●"/>
            </a:pPr>
            <a:r>
              <a:rPr lang="en"/>
              <a:t>Office workers spend 30-40 percent of their time looking for documents in physical file cabinets.   [2]</a:t>
            </a:r>
            <a:endParaRPr/>
          </a:p>
          <a:p>
            <a:pPr indent="-342900" lvl="0" marL="457200" rtl="0" algn="l">
              <a:spcBef>
                <a:spcPts val="0"/>
              </a:spcBef>
              <a:spcAft>
                <a:spcPts val="0"/>
              </a:spcAft>
              <a:buSzPts val="1800"/>
              <a:buChar char="●"/>
            </a:pPr>
            <a:r>
              <a:rPr lang="en"/>
              <a:t>Working with paper documents creates problems that prevent an employee from being productive and an organization from saving costs.  [2]</a:t>
            </a:r>
            <a:endParaRPr/>
          </a:p>
        </p:txBody>
      </p:sp>
      <p:sp>
        <p:nvSpPr>
          <p:cNvPr id="106" name="Google Shape;10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Problem</a:t>
            </a:r>
            <a:endParaRPr/>
          </a:p>
        </p:txBody>
      </p:sp>
      <p:sp>
        <p:nvSpPr>
          <p:cNvPr id="107" name="Google Shape;10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a:t>
            </a:r>
            <a:endParaRPr/>
          </a:p>
        </p:txBody>
      </p:sp>
      <p:sp>
        <p:nvSpPr>
          <p:cNvPr id="113" name="Google Shape;11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try to minimize the adverse effect the paper industry is causing to the environment and make employees more productive by adapting to a </a:t>
            </a:r>
            <a:r>
              <a:rPr b="1" lang="en"/>
              <a:t>Paperless Administration</a:t>
            </a:r>
            <a:r>
              <a:rPr lang="en"/>
              <a:t>.</a:t>
            </a:r>
            <a:endParaRPr/>
          </a:p>
          <a:p>
            <a:pPr indent="-342900" lvl="0" marL="457200" rtl="0" algn="l">
              <a:spcBef>
                <a:spcPts val="0"/>
              </a:spcBef>
              <a:spcAft>
                <a:spcPts val="0"/>
              </a:spcAft>
              <a:buSzPts val="1800"/>
              <a:buChar char="●"/>
            </a:pPr>
            <a:r>
              <a:rPr lang="en"/>
              <a:t>A paperless office is a workplace that has minimal paper-based processes and relies on digitized documents instead.</a:t>
            </a:r>
            <a:endParaRPr/>
          </a:p>
          <a:p>
            <a:pPr indent="-342900" lvl="0" marL="457200" rtl="0" algn="l">
              <a:spcBef>
                <a:spcPts val="0"/>
              </a:spcBef>
              <a:spcAft>
                <a:spcPts val="0"/>
              </a:spcAft>
              <a:buSzPts val="1800"/>
              <a:buChar char="●"/>
            </a:pPr>
            <a:r>
              <a:rPr lang="en"/>
              <a:t>This typically involves transitioning to an electronic document managing system that digitizes files and stores it in a central repository.</a:t>
            </a:r>
            <a:endParaRPr/>
          </a:p>
          <a:p>
            <a:pPr indent="-342900" lvl="0" marL="457200" rtl="0" algn="l">
              <a:spcBef>
                <a:spcPts val="0"/>
              </a:spcBef>
              <a:spcAft>
                <a:spcPts val="0"/>
              </a:spcAft>
              <a:buSzPts val="1800"/>
              <a:buChar char="●"/>
            </a:pPr>
            <a:r>
              <a:rPr lang="en"/>
              <a:t>We are trying to digitize all things which require paper and solve those problems through our web application.</a:t>
            </a:r>
            <a:endParaRPr/>
          </a:p>
        </p:txBody>
      </p:sp>
      <p:sp>
        <p:nvSpPr>
          <p:cNvPr id="114" name="Google Shape;11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99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Benefits</a:t>
            </a:r>
            <a:endParaRPr/>
          </a:p>
        </p:txBody>
      </p:sp>
      <p:sp>
        <p:nvSpPr>
          <p:cNvPr id="120" name="Google Shape;120;p18"/>
          <p:cNvSpPr txBox="1"/>
          <p:nvPr>
            <p:ph idx="1" type="body"/>
          </p:nvPr>
        </p:nvSpPr>
        <p:spPr>
          <a:xfrm>
            <a:off x="311700" y="1275000"/>
            <a:ext cx="8520600" cy="259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a:t>
            </a:r>
            <a:r>
              <a:rPr b="1" lang="en"/>
              <a:t>save valuable time</a:t>
            </a:r>
            <a:r>
              <a:rPr lang="en"/>
              <a:t> in </a:t>
            </a:r>
            <a:r>
              <a:rPr lang="en"/>
              <a:t>retrieval</a:t>
            </a:r>
            <a:r>
              <a:rPr lang="en"/>
              <a:t> of information.</a:t>
            </a:r>
            <a:endParaRPr/>
          </a:p>
          <a:p>
            <a:pPr indent="-342900" lvl="0" marL="457200" rtl="0" algn="l">
              <a:spcBef>
                <a:spcPts val="0"/>
              </a:spcBef>
              <a:spcAft>
                <a:spcPts val="0"/>
              </a:spcAft>
              <a:buSzPts val="1800"/>
              <a:buChar char="●"/>
            </a:pPr>
            <a:r>
              <a:rPr lang="en"/>
              <a:t>We can </a:t>
            </a:r>
            <a:r>
              <a:rPr b="1" lang="en"/>
              <a:t>improve security of information</a:t>
            </a:r>
            <a:r>
              <a:rPr lang="en"/>
              <a:t>. </a:t>
            </a:r>
            <a:endParaRPr/>
          </a:p>
          <a:p>
            <a:pPr indent="-342900" lvl="0" marL="457200" rtl="0" algn="l">
              <a:spcBef>
                <a:spcPts val="0"/>
              </a:spcBef>
              <a:spcAft>
                <a:spcPts val="0"/>
              </a:spcAft>
              <a:buSzPts val="1800"/>
              <a:buChar char="●"/>
            </a:pPr>
            <a:r>
              <a:rPr lang="en"/>
              <a:t>We can</a:t>
            </a:r>
            <a:r>
              <a:rPr lang="en"/>
              <a:t> </a:t>
            </a:r>
            <a:r>
              <a:rPr b="1" lang="en"/>
              <a:t>save money</a:t>
            </a:r>
            <a:r>
              <a:rPr lang="en"/>
              <a:t> spent on paper and filing cabinets, as well as other costs like photocopier ink and office stationery.</a:t>
            </a:r>
            <a:endParaRPr/>
          </a:p>
          <a:p>
            <a:pPr indent="-342900" lvl="0" marL="457200" rtl="0" algn="l">
              <a:spcBef>
                <a:spcPts val="0"/>
              </a:spcBef>
              <a:spcAft>
                <a:spcPts val="0"/>
              </a:spcAft>
              <a:buSzPts val="1800"/>
              <a:buChar char="●"/>
            </a:pPr>
            <a:r>
              <a:rPr lang="en"/>
              <a:t>We will be </a:t>
            </a:r>
            <a:r>
              <a:rPr b="1" lang="en"/>
              <a:t>saving space</a:t>
            </a:r>
            <a:r>
              <a:rPr lang="en"/>
              <a:t> by storing a full cabinet of data onto a single disk.</a:t>
            </a:r>
            <a:endParaRPr/>
          </a:p>
          <a:p>
            <a:pPr indent="-342900" lvl="0" marL="457200" rtl="0" algn="l">
              <a:spcBef>
                <a:spcPts val="0"/>
              </a:spcBef>
              <a:spcAft>
                <a:spcPts val="0"/>
              </a:spcAft>
              <a:buSzPts val="1800"/>
              <a:buChar char="●"/>
            </a:pPr>
            <a:r>
              <a:rPr lang="en"/>
              <a:t>Multiple employees being able to access old files and able to edit them, which </a:t>
            </a:r>
            <a:r>
              <a:rPr b="1" lang="en"/>
              <a:t>optimizes the workflow</a:t>
            </a:r>
            <a:r>
              <a:rPr lang="en"/>
              <a:t> when working together.</a:t>
            </a:r>
            <a:endParaRPr/>
          </a:p>
        </p:txBody>
      </p:sp>
      <p:sp>
        <p:nvSpPr>
          <p:cNvPr id="121" name="Google Shape;12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152400" y="152400"/>
            <a:ext cx="8837824" cy="4838700"/>
          </a:xfrm>
          <a:prstGeom prst="rect">
            <a:avLst/>
          </a:prstGeom>
          <a:noFill/>
          <a:ln>
            <a:noFill/>
          </a:ln>
        </p:spPr>
      </p:pic>
      <p:sp>
        <p:nvSpPr>
          <p:cNvPr id="127" name="Google Shape;12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183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Similar Applications</a:t>
            </a:r>
            <a:endParaRPr/>
          </a:p>
        </p:txBody>
      </p:sp>
      <p:sp>
        <p:nvSpPr>
          <p:cNvPr id="133" name="Google Shape;133;p20"/>
          <p:cNvSpPr txBox="1"/>
          <p:nvPr>
            <p:ph idx="1" type="body"/>
          </p:nvPr>
        </p:nvSpPr>
        <p:spPr>
          <a:xfrm>
            <a:off x="311700" y="828200"/>
            <a:ext cx="8520600" cy="3740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a:t>1.   </a:t>
            </a:r>
            <a:r>
              <a:rPr b="1" lang="en"/>
              <a:t>MyClassCampus:  </a:t>
            </a:r>
            <a:r>
              <a:rPr lang="en"/>
              <a:t>[3]</a:t>
            </a:r>
            <a:endParaRPr/>
          </a:p>
          <a:p>
            <a:pPr indent="0" lvl="0" marL="457200" rtl="0" algn="l">
              <a:spcBef>
                <a:spcPts val="1200"/>
              </a:spcBef>
              <a:spcAft>
                <a:spcPts val="0"/>
              </a:spcAft>
              <a:buNone/>
            </a:pPr>
            <a:r>
              <a:rPr lang="en" u="sng"/>
              <a:t>Features: </a:t>
            </a:r>
            <a:br>
              <a:rPr lang="en" u="sng"/>
            </a:br>
            <a:r>
              <a:rPr lang="en"/>
              <a:t>Academics, Admissions, Attendance Management, Courses Management, Document Management, Examination Management, Timetable, Student Information,</a:t>
            </a:r>
            <a:r>
              <a:rPr lang="en"/>
              <a:t> Database Backup</a:t>
            </a:r>
            <a:r>
              <a:rPr lang="en"/>
              <a:t>.</a:t>
            </a:r>
            <a:endParaRPr/>
          </a:p>
          <a:p>
            <a:pPr indent="0" lvl="0" marL="457200" rtl="0" algn="l">
              <a:spcBef>
                <a:spcPts val="1200"/>
              </a:spcBef>
              <a:spcAft>
                <a:spcPts val="1200"/>
              </a:spcAft>
              <a:buNone/>
            </a:pPr>
            <a:r>
              <a:rPr lang="en" u="sng"/>
              <a:t>Drawbacks:</a:t>
            </a:r>
            <a:br>
              <a:rPr lang="en" u="sng"/>
            </a:br>
            <a:r>
              <a:rPr lang="en"/>
              <a:t>Paid Software, Does Not support Mac Os, It is generalized so many features are redundant.</a:t>
            </a:r>
            <a:endParaRPr/>
          </a:p>
        </p:txBody>
      </p:sp>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183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Similar Applications</a:t>
            </a:r>
            <a:endParaRPr/>
          </a:p>
        </p:txBody>
      </p:sp>
      <p:sp>
        <p:nvSpPr>
          <p:cNvPr id="140" name="Google Shape;140;p21"/>
          <p:cNvSpPr txBox="1"/>
          <p:nvPr>
            <p:ph idx="1" type="body"/>
          </p:nvPr>
        </p:nvSpPr>
        <p:spPr>
          <a:xfrm>
            <a:off x="311700" y="828200"/>
            <a:ext cx="8520600" cy="3740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2000"/>
              <a:t>2.   </a:t>
            </a:r>
            <a:r>
              <a:rPr b="1" lang="en" sz="2000"/>
              <a:t>Campus 365:   </a:t>
            </a:r>
            <a:r>
              <a:rPr lang="en" sz="2000"/>
              <a:t>[4]</a:t>
            </a:r>
            <a:br>
              <a:rPr b="1" lang="en" sz="2000"/>
            </a:br>
            <a:br>
              <a:rPr lang="en" sz="2000"/>
            </a:br>
            <a:r>
              <a:rPr lang="en" sz="2000" u="sng"/>
              <a:t>Features:</a:t>
            </a:r>
            <a:br>
              <a:rPr lang="en" sz="2000" u="sng"/>
            </a:br>
            <a:r>
              <a:rPr lang="en" sz="2000"/>
              <a:t>Academics, Accounting, Attendance Management, Courses Management, CRM , Database Backup, Document Management</a:t>
            </a:r>
            <a:endParaRPr sz="2000"/>
          </a:p>
          <a:p>
            <a:pPr indent="0" lvl="0" marL="457200" rtl="0" algn="l">
              <a:spcBef>
                <a:spcPts val="1200"/>
              </a:spcBef>
              <a:spcAft>
                <a:spcPts val="1200"/>
              </a:spcAft>
              <a:buNone/>
            </a:pPr>
            <a:r>
              <a:rPr lang="en" sz="2000" u="sng"/>
              <a:t>Drawbacks:</a:t>
            </a:r>
            <a:br>
              <a:rPr lang="en" sz="2000" u="sng"/>
            </a:br>
            <a:r>
              <a:rPr lang="en" sz="2000"/>
              <a:t>Paid Software, There is no certificate management. Confusing to use.</a:t>
            </a:r>
            <a:br>
              <a:rPr lang="en" sz="2000" u="sng"/>
            </a:br>
            <a:endParaRPr sz="2000"/>
          </a:p>
        </p:txBody>
      </p:sp>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