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xls" ContentType="application/vnd.ms-exce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0"/>
  </p:notesMasterIdLst>
  <p:handoutMasterIdLst>
    <p:handoutMasterId r:id="rId111"/>
  </p:handoutMasterIdLst>
  <p:sldIdLst>
    <p:sldId id="273" r:id="rId5"/>
    <p:sldId id="271" r:id="rId6"/>
    <p:sldId id="373" r:id="rId7"/>
    <p:sldId id="277" r:id="rId8"/>
    <p:sldId id="278" r:id="rId9"/>
    <p:sldId id="279" r:id="rId10"/>
    <p:sldId id="441" r:id="rId11"/>
    <p:sldId id="285" r:id="rId12"/>
    <p:sldId id="283" r:id="rId13"/>
    <p:sldId id="281" r:id="rId14"/>
    <p:sldId id="447" r:id="rId15"/>
    <p:sldId id="372" r:id="rId16"/>
    <p:sldId id="286" r:id="rId17"/>
    <p:sldId id="288" r:id="rId18"/>
    <p:sldId id="374" r:id="rId19"/>
    <p:sldId id="289" r:id="rId20"/>
    <p:sldId id="290" r:id="rId21"/>
    <p:sldId id="291" r:id="rId22"/>
    <p:sldId id="426" r:id="rId23"/>
    <p:sldId id="437" r:id="rId24"/>
    <p:sldId id="296" r:id="rId25"/>
    <p:sldId id="436" r:id="rId26"/>
    <p:sldId id="401" r:id="rId27"/>
    <p:sldId id="359" r:id="rId28"/>
    <p:sldId id="293" r:id="rId29"/>
    <p:sldId id="402" r:id="rId30"/>
    <p:sldId id="294" r:id="rId31"/>
    <p:sldId id="403" r:id="rId32"/>
    <p:sldId id="434" r:id="rId33"/>
    <p:sldId id="303" r:id="rId34"/>
    <p:sldId id="304" r:id="rId35"/>
    <p:sldId id="427" r:id="rId36"/>
    <p:sldId id="306" r:id="rId37"/>
    <p:sldId id="405" r:id="rId38"/>
    <p:sldId id="404" r:id="rId39"/>
    <p:sldId id="420" r:id="rId40"/>
    <p:sldId id="421" r:id="rId41"/>
    <p:sldId id="422" r:id="rId42"/>
    <p:sldId id="423" r:id="rId43"/>
    <p:sldId id="424" r:id="rId44"/>
    <p:sldId id="435" r:id="rId45"/>
    <p:sldId id="428" r:id="rId46"/>
    <p:sldId id="429" r:id="rId47"/>
    <p:sldId id="430" r:id="rId48"/>
    <p:sldId id="431" r:id="rId49"/>
    <p:sldId id="432" r:id="rId50"/>
    <p:sldId id="316" r:id="rId51"/>
    <p:sldId id="317" r:id="rId52"/>
    <p:sldId id="358" r:id="rId53"/>
    <p:sldId id="407" r:id="rId54"/>
    <p:sldId id="408" r:id="rId55"/>
    <p:sldId id="448" r:id="rId56"/>
    <p:sldId id="438" r:id="rId57"/>
    <p:sldId id="414" r:id="rId58"/>
    <p:sldId id="415" r:id="rId59"/>
    <p:sldId id="442" r:id="rId60"/>
    <p:sldId id="329" r:id="rId61"/>
    <p:sldId id="330" r:id="rId62"/>
    <p:sldId id="378" r:id="rId63"/>
    <p:sldId id="333" r:id="rId64"/>
    <p:sldId id="331" r:id="rId65"/>
    <p:sldId id="332" r:id="rId66"/>
    <p:sldId id="395" r:id="rId67"/>
    <p:sldId id="418" r:id="rId68"/>
    <p:sldId id="419" r:id="rId69"/>
    <p:sldId id="396" r:id="rId70"/>
    <p:sldId id="397" r:id="rId71"/>
    <p:sldId id="398" r:id="rId72"/>
    <p:sldId id="399" r:id="rId73"/>
    <p:sldId id="334" r:id="rId74"/>
    <p:sldId id="336" r:id="rId75"/>
    <p:sldId id="439" r:id="rId76"/>
    <p:sldId id="440" r:id="rId77"/>
    <p:sldId id="371" r:id="rId78"/>
    <p:sldId id="338" r:id="rId79"/>
    <p:sldId id="339" r:id="rId80"/>
    <p:sldId id="340" r:id="rId81"/>
    <p:sldId id="341" r:id="rId82"/>
    <p:sldId id="342" r:id="rId83"/>
    <p:sldId id="444" r:id="rId84"/>
    <p:sldId id="343" r:id="rId85"/>
    <p:sldId id="344" r:id="rId86"/>
    <p:sldId id="345" r:id="rId87"/>
    <p:sldId id="376" r:id="rId88"/>
    <p:sldId id="446" r:id="rId89"/>
    <p:sldId id="366" r:id="rId90"/>
    <p:sldId id="367" r:id="rId91"/>
    <p:sldId id="368" r:id="rId92"/>
    <p:sldId id="369" r:id="rId93"/>
    <p:sldId id="348" r:id="rId94"/>
    <p:sldId id="349" r:id="rId95"/>
    <p:sldId id="377" r:id="rId96"/>
    <p:sldId id="370" r:id="rId97"/>
    <p:sldId id="352" r:id="rId98"/>
    <p:sldId id="353" r:id="rId99"/>
    <p:sldId id="355" r:id="rId100"/>
    <p:sldId id="275" r:id="rId101"/>
    <p:sldId id="400" r:id="rId102"/>
    <p:sldId id="357" r:id="rId103"/>
    <p:sldId id="362" r:id="rId104"/>
    <p:sldId id="384" r:id="rId105"/>
    <p:sldId id="385" r:id="rId106"/>
    <p:sldId id="392" r:id="rId107"/>
    <p:sldId id="393" r:id="rId108"/>
    <p:sldId id="394" r:id="rId109"/>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k007548" initials="m" lastIdx="20" clrIdx="0"/>
  <p:cmAuthor id="1" name="sk0025398" initials="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FBFBF"/>
    <a:srgbClr val="E0E0E0"/>
    <a:srgbClr val="FFFFFF"/>
    <a:srgbClr val="D6A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30" autoAdjust="0"/>
    <p:restoredTop sz="87395" autoAdjust="0"/>
  </p:normalViewPr>
  <p:slideViewPr>
    <p:cSldViewPr>
      <p:cViewPr>
        <p:scale>
          <a:sx n="61" d="100"/>
          <a:sy n="61" d="100"/>
        </p:scale>
        <p:origin x="-756" y="-84"/>
      </p:cViewPr>
      <p:guideLst>
        <p:guide orient="horz" pos="2160"/>
        <p:guide pos="2880"/>
      </p:guideLst>
    </p:cSldViewPr>
  </p:slideViewPr>
  <p:outlineViewPr>
    <p:cViewPr>
      <p:scale>
        <a:sx n="33" d="100"/>
        <a:sy n="33" d="100"/>
      </p:scale>
      <p:origin x="0" y="25566"/>
    </p:cViewPr>
  </p:outlineViewPr>
  <p:notesTextViewPr>
    <p:cViewPr>
      <p:scale>
        <a:sx n="1" d="1"/>
        <a:sy n="1" d="1"/>
      </p:scale>
      <p:origin x="0" y="0"/>
    </p:cViewPr>
  </p:notesTextViewPr>
  <p:notesViewPr>
    <p:cSldViewPr>
      <p:cViewPr varScale="1">
        <p:scale>
          <a:sx n="89" d="100"/>
          <a:sy n="89" d="100"/>
        </p:scale>
        <p:origin x="-906" y="-90"/>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commentAuthors" Target="commentAuthor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notesMaster" Target="notesMasters/notesMaster1.xml"/><Relationship Id="rId115"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diagrams/_rels/data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image" Target="../media/image40.jpeg"/><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27DB04-C3A3-43A0-B550-87F5CE0FBB0D}" type="doc">
      <dgm:prSet loTypeId="urn:microsoft.com/office/officeart/2005/8/layout/venn2" loCatId="relationship" qsTypeId="urn:microsoft.com/office/officeart/2005/8/quickstyle/3d2" qsCatId="3D" csTypeId="urn:microsoft.com/office/officeart/2005/8/colors/colorful1#3" csCatId="colorful" phldr="1"/>
      <dgm:spPr/>
      <dgm:t>
        <a:bodyPr/>
        <a:lstStyle/>
        <a:p>
          <a:endParaRPr lang="en-US"/>
        </a:p>
      </dgm:t>
    </dgm:pt>
    <dgm:pt modelId="{487C9E30-A30B-4D30-BC34-8D37F32161F7}">
      <dgm:prSet phldrT="[Text]"/>
      <dgm:spPr>
        <a:solidFill>
          <a:schemeClr val="accent6">
            <a:lumMod val="50000"/>
          </a:schemeClr>
        </a:solidFill>
      </dgm:spPr>
      <dgm:t>
        <a:bodyPr/>
        <a:lstStyle/>
        <a:p>
          <a:r>
            <a:rPr lang="en-US" dirty="0" smtClean="0"/>
            <a:t>Release Plan</a:t>
          </a:r>
          <a:endParaRPr lang="en-US" dirty="0"/>
        </a:p>
      </dgm:t>
    </dgm:pt>
    <dgm:pt modelId="{33449EC6-C6A9-4277-9366-3F7FED2D3EBF}" type="parTrans" cxnId="{A0A9F4F3-849E-42BF-82C0-90CE36A38D5F}">
      <dgm:prSet/>
      <dgm:spPr/>
      <dgm:t>
        <a:bodyPr/>
        <a:lstStyle/>
        <a:p>
          <a:endParaRPr lang="en-US"/>
        </a:p>
      </dgm:t>
    </dgm:pt>
    <dgm:pt modelId="{260BE257-F26F-4567-89D8-2780CA48F076}" type="sibTrans" cxnId="{A0A9F4F3-849E-42BF-82C0-90CE36A38D5F}">
      <dgm:prSet/>
      <dgm:spPr/>
      <dgm:t>
        <a:bodyPr/>
        <a:lstStyle/>
        <a:p>
          <a:endParaRPr lang="en-US"/>
        </a:p>
      </dgm:t>
    </dgm:pt>
    <dgm:pt modelId="{91BE49BC-52F0-4252-B0BC-3A141D7AB377}">
      <dgm:prSet phldrT="[Text]"/>
      <dgm:spPr/>
      <dgm:t>
        <a:bodyPr/>
        <a:lstStyle/>
        <a:p>
          <a:r>
            <a:rPr lang="en-US" dirty="0" smtClean="0"/>
            <a:t>Sprint plan</a:t>
          </a:r>
          <a:endParaRPr lang="en-US" dirty="0"/>
        </a:p>
      </dgm:t>
    </dgm:pt>
    <dgm:pt modelId="{A69515A2-E2CF-4D23-BBA9-4F473EA0F680}" type="parTrans" cxnId="{3F4A843F-D6B9-4AB0-B271-BCD331D12EA4}">
      <dgm:prSet/>
      <dgm:spPr/>
      <dgm:t>
        <a:bodyPr/>
        <a:lstStyle/>
        <a:p>
          <a:endParaRPr lang="en-US"/>
        </a:p>
      </dgm:t>
    </dgm:pt>
    <dgm:pt modelId="{B36211ED-E1C9-426D-BE8C-07F43A48C8DE}" type="sibTrans" cxnId="{3F4A843F-D6B9-4AB0-B271-BCD331D12EA4}">
      <dgm:prSet/>
      <dgm:spPr/>
      <dgm:t>
        <a:bodyPr/>
        <a:lstStyle/>
        <a:p>
          <a:endParaRPr lang="en-US"/>
        </a:p>
      </dgm:t>
    </dgm:pt>
    <dgm:pt modelId="{491904D4-8581-4907-A499-1996AFFE5AF4}">
      <dgm:prSet phldrT="[Text]"/>
      <dgm:spPr/>
      <dgm:t>
        <a:bodyPr/>
        <a:lstStyle/>
        <a:p>
          <a:r>
            <a:rPr lang="en-US" dirty="0" smtClean="0"/>
            <a:t>Daily Plan</a:t>
          </a:r>
          <a:endParaRPr lang="en-US" dirty="0"/>
        </a:p>
      </dgm:t>
    </dgm:pt>
    <dgm:pt modelId="{A4EA2E48-0527-4B03-90A1-59463027086D}" type="parTrans" cxnId="{664318BE-5A10-4258-B57E-A9C51AA338E9}">
      <dgm:prSet/>
      <dgm:spPr/>
      <dgm:t>
        <a:bodyPr/>
        <a:lstStyle/>
        <a:p>
          <a:endParaRPr lang="en-US"/>
        </a:p>
      </dgm:t>
    </dgm:pt>
    <dgm:pt modelId="{185B3FA3-D228-45D4-A930-5192B35F7EC6}" type="sibTrans" cxnId="{664318BE-5A10-4258-B57E-A9C51AA338E9}">
      <dgm:prSet/>
      <dgm:spPr/>
      <dgm:t>
        <a:bodyPr/>
        <a:lstStyle/>
        <a:p>
          <a:endParaRPr lang="en-US"/>
        </a:p>
      </dgm:t>
    </dgm:pt>
    <dgm:pt modelId="{EB734EAF-3FB1-4240-B1B5-AE5C9E886246}" type="pres">
      <dgm:prSet presAssocID="{FC27DB04-C3A3-43A0-B550-87F5CE0FBB0D}" presName="Name0" presStyleCnt="0">
        <dgm:presLayoutVars>
          <dgm:chMax val="7"/>
          <dgm:resizeHandles val="exact"/>
        </dgm:presLayoutVars>
      </dgm:prSet>
      <dgm:spPr/>
      <dgm:t>
        <a:bodyPr/>
        <a:lstStyle/>
        <a:p>
          <a:endParaRPr lang="en-US"/>
        </a:p>
      </dgm:t>
    </dgm:pt>
    <dgm:pt modelId="{4048CC7C-353F-46B2-B75A-601B019E43AA}" type="pres">
      <dgm:prSet presAssocID="{FC27DB04-C3A3-43A0-B550-87F5CE0FBB0D}" presName="comp1" presStyleCnt="0"/>
      <dgm:spPr/>
    </dgm:pt>
    <dgm:pt modelId="{039442AF-9C8B-404E-91D1-2AC4CCB6FDD1}" type="pres">
      <dgm:prSet presAssocID="{FC27DB04-C3A3-43A0-B550-87F5CE0FBB0D}" presName="circle1" presStyleLbl="node1" presStyleIdx="0" presStyleCnt="3" custLinFactNeighborY="1538"/>
      <dgm:spPr/>
      <dgm:t>
        <a:bodyPr/>
        <a:lstStyle/>
        <a:p>
          <a:endParaRPr lang="en-US"/>
        </a:p>
      </dgm:t>
    </dgm:pt>
    <dgm:pt modelId="{966F98D6-24D0-4A4E-AF87-F086B33A9671}" type="pres">
      <dgm:prSet presAssocID="{FC27DB04-C3A3-43A0-B550-87F5CE0FBB0D}" presName="c1text" presStyleLbl="node1" presStyleIdx="0" presStyleCnt="3">
        <dgm:presLayoutVars>
          <dgm:bulletEnabled val="1"/>
        </dgm:presLayoutVars>
      </dgm:prSet>
      <dgm:spPr/>
      <dgm:t>
        <a:bodyPr/>
        <a:lstStyle/>
        <a:p>
          <a:endParaRPr lang="en-US"/>
        </a:p>
      </dgm:t>
    </dgm:pt>
    <dgm:pt modelId="{95A6F6A1-D507-44E8-90B4-FC07A6013927}" type="pres">
      <dgm:prSet presAssocID="{FC27DB04-C3A3-43A0-B550-87F5CE0FBB0D}" presName="comp2" presStyleCnt="0"/>
      <dgm:spPr/>
    </dgm:pt>
    <dgm:pt modelId="{131821A4-AFA0-4AE2-8D5B-872B01EB2345}" type="pres">
      <dgm:prSet presAssocID="{FC27DB04-C3A3-43A0-B550-87F5CE0FBB0D}" presName="circle2" presStyleLbl="node1" presStyleIdx="1" presStyleCnt="3"/>
      <dgm:spPr/>
      <dgm:t>
        <a:bodyPr/>
        <a:lstStyle/>
        <a:p>
          <a:endParaRPr lang="en-US"/>
        </a:p>
      </dgm:t>
    </dgm:pt>
    <dgm:pt modelId="{A92C0F3C-9452-48A9-824A-0D080504DAD1}" type="pres">
      <dgm:prSet presAssocID="{FC27DB04-C3A3-43A0-B550-87F5CE0FBB0D}" presName="c2text" presStyleLbl="node1" presStyleIdx="1" presStyleCnt="3">
        <dgm:presLayoutVars>
          <dgm:bulletEnabled val="1"/>
        </dgm:presLayoutVars>
      </dgm:prSet>
      <dgm:spPr/>
      <dgm:t>
        <a:bodyPr/>
        <a:lstStyle/>
        <a:p>
          <a:endParaRPr lang="en-US"/>
        </a:p>
      </dgm:t>
    </dgm:pt>
    <dgm:pt modelId="{4899C99E-4DCF-4032-8E92-60A5A4C5D2C1}" type="pres">
      <dgm:prSet presAssocID="{FC27DB04-C3A3-43A0-B550-87F5CE0FBB0D}" presName="comp3" presStyleCnt="0"/>
      <dgm:spPr/>
    </dgm:pt>
    <dgm:pt modelId="{45CCDDB5-C4CB-4518-B262-6D95BFE1AB4B}" type="pres">
      <dgm:prSet presAssocID="{FC27DB04-C3A3-43A0-B550-87F5CE0FBB0D}" presName="circle3" presStyleLbl="node1" presStyleIdx="2" presStyleCnt="3"/>
      <dgm:spPr/>
      <dgm:t>
        <a:bodyPr/>
        <a:lstStyle/>
        <a:p>
          <a:endParaRPr lang="en-US"/>
        </a:p>
      </dgm:t>
    </dgm:pt>
    <dgm:pt modelId="{7BF9A522-C7FC-418E-866A-F58E9F00EB90}" type="pres">
      <dgm:prSet presAssocID="{FC27DB04-C3A3-43A0-B550-87F5CE0FBB0D}" presName="c3text" presStyleLbl="node1" presStyleIdx="2" presStyleCnt="3">
        <dgm:presLayoutVars>
          <dgm:bulletEnabled val="1"/>
        </dgm:presLayoutVars>
      </dgm:prSet>
      <dgm:spPr/>
      <dgm:t>
        <a:bodyPr/>
        <a:lstStyle/>
        <a:p>
          <a:endParaRPr lang="en-US"/>
        </a:p>
      </dgm:t>
    </dgm:pt>
  </dgm:ptLst>
  <dgm:cxnLst>
    <dgm:cxn modelId="{15FB2FBB-3835-43BA-9296-085CC7E7E0DA}" type="presOf" srcId="{91BE49BC-52F0-4252-B0BC-3A141D7AB377}" destId="{131821A4-AFA0-4AE2-8D5B-872B01EB2345}" srcOrd="0" destOrd="0" presId="urn:microsoft.com/office/officeart/2005/8/layout/venn2"/>
    <dgm:cxn modelId="{F5F2231F-4EC4-4165-84EA-AEB26E5A83BB}" type="presOf" srcId="{487C9E30-A30B-4D30-BC34-8D37F32161F7}" destId="{039442AF-9C8B-404E-91D1-2AC4CCB6FDD1}" srcOrd="0" destOrd="0" presId="urn:microsoft.com/office/officeart/2005/8/layout/venn2"/>
    <dgm:cxn modelId="{A0A9F4F3-849E-42BF-82C0-90CE36A38D5F}" srcId="{FC27DB04-C3A3-43A0-B550-87F5CE0FBB0D}" destId="{487C9E30-A30B-4D30-BC34-8D37F32161F7}" srcOrd="0" destOrd="0" parTransId="{33449EC6-C6A9-4277-9366-3F7FED2D3EBF}" sibTransId="{260BE257-F26F-4567-89D8-2780CA48F076}"/>
    <dgm:cxn modelId="{664318BE-5A10-4258-B57E-A9C51AA338E9}" srcId="{FC27DB04-C3A3-43A0-B550-87F5CE0FBB0D}" destId="{491904D4-8581-4907-A499-1996AFFE5AF4}" srcOrd="2" destOrd="0" parTransId="{A4EA2E48-0527-4B03-90A1-59463027086D}" sibTransId="{185B3FA3-D228-45D4-A930-5192B35F7EC6}"/>
    <dgm:cxn modelId="{A4A09AA4-EA2F-4A24-A03E-D06E1160CCF2}" type="presOf" srcId="{FC27DB04-C3A3-43A0-B550-87F5CE0FBB0D}" destId="{EB734EAF-3FB1-4240-B1B5-AE5C9E886246}" srcOrd="0" destOrd="0" presId="urn:microsoft.com/office/officeart/2005/8/layout/venn2"/>
    <dgm:cxn modelId="{25E0E2BD-220D-4430-8716-423812182024}" type="presOf" srcId="{491904D4-8581-4907-A499-1996AFFE5AF4}" destId="{45CCDDB5-C4CB-4518-B262-6D95BFE1AB4B}" srcOrd="0" destOrd="0" presId="urn:microsoft.com/office/officeart/2005/8/layout/venn2"/>
    <dgm:cxn modelId="{3F4A843F-D6B9-4AB0-B271-BCD331D12EA4}" srcId="{FC27DB04-C3A3-43A0-B550-87F5CE0FBB0D}" destId="{91BE49BC-52F0-4252-B0BC-3A141D7AB377}" srcOrd="1" destOrd="0" parTransId="{A69515A2-E2CF-4D23-BBA9-4F473EA0F680}" sibTransId="{B36211ED-E1C9-426D-BE8C-07F43A48C8DE}"/>
    <dgm:cxn modelId="{EBE75E7D-AC8C-430B-B0EF-269DE1AFAD10}" type="presOf" srcId="{487C9E30-A30B-4D30-BC34-8D37F32161F7}" destId="{966F98D6-24D0-4A4E-AF87-F086B33A9671}" srcOrd="1" destOrd="0" presId="urn:microsoft.com/office/officeart/2005/8/layout/venn2"/>
    <dgm:cxn modelId="{6C209070-1FD4-4A3A-BEF9-0315F8B319D0}" type="presOf" srcId="{91BE49BC-52F0-4252-B0BC-3A141D7AB377}" destId="{A92C0F3C-9452-48A9-824A-0D080504DAD1}" srcOrd="1" destOrd="0" presId="urn:microsoft.com/office/officeart/2005/8/layout/venn2"/>
    <dgm:cxn modelId="{13EE36F1-0ECB-49B5-8090-8623C1706630}" type="presOf" srcId="{491904D4-8581-4907-A499-1996AFFE5AF4}" destId="{7BF9A522-C7FC-418E-866A-F58E9F00EB90}" srcOrd="1" destOrd="0" presId="urn:microsoft.com/office/officeart/2005/8/layout/venn2"/>
    <dgm:cxn modelId="{13289379-1C43-4B1C-A81D-12CC24CC43FC}" type="presParOf" srcId="{EB734EAF-3FB1-4240-B1B5-AE5C9E886246}" destId="{4048CC7C-353F-46B2-B75A-601B019E43AA}" srcOrd="0" destOrd="0" presId="urn:microsoft.com/office/officeart/2005/8/layout/venn2"/>
    <dgm:cxn modelId="{2F4A6B0A-63F7-496F-A1D7-3FDAE5A1A963}" type="presParOf" srcId="{4048CC7C-353F-46B2-B75A-601B019E43AA}" destId="{039442AF-9C8B-404E-91D1-2AC4CCB6FDD1}" srcOrd="0" destOrd="0" presId="urn:microsoft.com/office/officeart/2005/8/layout/venn2"/>
    <dgm:cxn modelId="{8B45A8BE-14B4-49BD-8F73-35A84A379794}" type="presParOf" srcId="{4048CC7C-353F-46B2-B75A-601B019E43AA}" destId="{966F98D6-24D0-4A4E-AF87-F086B33A9671}" srcOrd="1" destOrd="0" presId="urn:microsoft.com/office/officeart/2005/8/layout/venn2"/>
    <dgm:cxn modelId="{A18F7D96-D2E4-46C7-B5DB-7154E71A8AD4}" type="presParOf" srcId="{EB734EAF-3FB1-4240-B1B5-AE5C9E886246}" destId="{95A6F6A1-D507-44E8-90B4-FC07A6013927}" srcOrd="1" destOrd="0" presId="urn:microsoft.com/office/officeart/2005/8/layout/venn2"/>
    <dgm:cxn modelId="{CA213F43-7022-4D0A-91DA-ED91CE8D174E}" type="presParOf" srcId="{95A6F6A1-D507-44E8-90B4-FC07A6013927}" destId="{131821A4-AFA0-4AE2-8D5B-872B01EB2345}" srcOrd="0" destOrd="0" presId="urn:microsoft.com/office/officeart/2005/8/layout/venn2"/>
    <dgm:cxn modelId="{2FDEA4F1-94A1-4955-8FC4-5A0DAC7F6A57}" type="presParOf" srcId="{95A6F6A1-D507-44E8-90B4-FC07A6013927}" destId="{A92C0F3C-9452-48A9-824A-0D080504DAD1}" srcOrd="1" destOrd="0" presId="urn:microsoft.com/office/officeart/2005/8/layout/venn2"/>
    <dgm:cxn modelId="{3A551CCB-4F0F-4A0C-B11B-13BC4AC51B56}" type="presParOf" srcId="{EB734EAF-3FB1-4240-B1B5-AE5C9E886246}" destId="{4899C99E-4DCF-4032-8E92-60A5A4C5D2C1}" srcOrd="2" destOrd="0" presId="urn:microsoft.com/office/officeart/2005/8/layout/venn2"/>
    <dgm:cxn modelId="{27DC4F98-2216-4F3B-B5E8-C25E67E342A9}" type="presParOf" srcId="{4899C99E-4DCF-4032-8E92-60A5A4C5D2C1}" destId="{45CCDDB5-C4CB-4518-B262-6D95BFE1AB4B}" srcOrd="0" destOrd="0" presId="urn:microsoft.com/office/officeart/2005/8/layout/venn2"/>
    <dgm:cxn modelId="{10F74410-B947-40A5-9F55-7230CB046E1C}" type="presParOf" srcId="{4899C99E-4DCF-4032-8E92-60A5A4C5D2C1}" destId="{7BF9A522-C7FC-418E-866A-F58E9F00EB90}" srcOrd="1" destOrd="0" presId="urn:microsoft.com/office/officeart/2005/8/layout/ven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A3B707-D8E7-4620-AB97-C37A3B425DE8}" type="doc">
      <dgm:prSet loTypeId="urn:microsoft.com/office/officeart/2005/8/layout/lProcess3" loCatId="process" qsTypeId="urn:microsoft.com/office/officeart/2005/8/quickstyle/3d2" qsCatId="3D" csTypeId="urn:microsoft.com/office/officeart/2005/8/colors/accent4_2" csCatId="accent4" phldr="1"/>
      <dgm:spPr/>
      <dgm:t>
        <a:bodyPr/>
        <a:lstStyle/>
        <a:p>
          <a:endParaRPr lang="en-US"/>
        </a:p>
      </dgm:t>
    </dgm:pt>
    <dgm:pt modelId="{D206D3FD-B803-435F-8C0E-DA0415B04E39}">
      <dgm:prSet phldrT="[Text]"/>
      <dgm:spPr/>
      <dgm:t>
        <a:bodyPr/>
        <a:lstStyle/>
        <a:p>
          <a:r>
            <a:rPr lang="en-US" dirty="0" smtClean="0"/>
            <a:t>Draft Sprint Backlog (Stories)</a:t>
          </a:r>
          <a:endParaRPr lang="en-US" dirty="0"/>
        </a:p>
      </dgm:t>
    </dgm:pt>
    <dgm:pt modelId="{90C73AE6-925E-4991-BA3D-350E2EFEC878}" type="parTrans" cxnId="{A2BAFDCC-2CEB-4CCC-840C-8E8E5C3FE339}">
      <dgm:prSet/>
      <dgm:spPr/>
      <dgm:t>
        <a:bodyPr/>
        <a:lstStyle/>
        <a:p>
          <a:endParaRPr lang="en-US"/>
        </a:p>
      </dgm:t>
    </dgm:pt>
    <dgm:pt modelId="{F257F3CB-A860-438A-B687-215CFEDAF48B}" type="sibTrans" cxnId="{A2BAFDCC-2CEB-4CCC-840C-8E8E5C3FE339}">
      <dgm:prSet/>
      <dgm:spPr/>
      <dgm:t>
        <a:bodyPr/>
        <a:lstStyle/>
        <a:p>
          <a:endParaRPr lang="en-US"/>
        </a:p>
      </dgm:t>
    </dgm:pt>
    <dgm:pt modelId="{20AE1F68-ED7E-4CAB-9AC6-44D85401BE22}">
      <dgm:prSet phldrT="[Text]"/>
      <dgm:spPr/>
      <dgm:t>
        <a:bodyPr/>
        <a:lstStyle/>
        <a:p>
          <a:r>
            <a:rPr lang="en-US" dirty="0" smtClean="0"/>
            <a:t>Team Capabilities</a:t>
          </a:r>
          <a:endParaRPr lang="en-US" dirty="0"/>
        </a:p>
      </dgm:t>
    </dgm:pt>
    <dgm:pt modelId="{DD6E0E63-EBAD-402B-8ED4-1F424DC12CEA}" type="parTrans" cxnId="{D64C87B1-0487-4039-ACD0-630BBF451095}">
      <dgm:prSet/>
      <dgm:spPr/>
      <dgm:t>
        <a:bodyPr/>
        <a:lstStyle/>
        <a:p>
          <a:endParaRPr lang="en-US"/>
        </a:p>
      </dgm:t>
    </dgm:pt>
    <dgm:pt modelId="{E870B777-12B1-4E5E-8294-715ACF82DF23}" type="sibTrans" cxnId="{D64C87B1-0487-4039-ACD0-630BBF451095}">
      <dgm:prSet/>
      <dgm:spPr/>
      <dgm:t>
        <a:bodyPr/>
        <a:lstStyle/>
        <a:p>
          <a:endParaRPr lang="en-US"/>
        </a:p>
      </dgm:t>
    </dgm:pt>
    <dgm:pt modelId="{6FA140E1-136A-4073-8576-B8827F527CF6}">
      <dgm:prSet phldrT="[Text]"/>
      <dgm:spPr/>
      <dgm:t>
        <a:bodyPr/>
        <a:lstStyle/>
        <a:p>
          <a:r>
            <a:rPr lang="en-US" dirty="0" smtClean="0"/>
            <a:t>Business Conditions</a:t>
          </a:r>
          <a:endParaRPr lang="en-US" dirty="0"/>
        </a:p>
      </dgm:t>
    </dgm:pt>
    <dgm:pt modelId="{154D9CFF-19EC-4B85-BA11-44EE2C800042}" type="parTrans" cxnId="{9C8C1A51-5041-4508-B763-202677776A28}">
      <dgm:prSet/>
      <dgm:spPr/>
      <dgm:t>
        <a:bodyPr/>
        <a:lstStyle/>
        <a:p>
          <a:endParaRPr lang="en-US"/>
        </a:p>
      </dgm:t>
    </dgm:pt>
    <dgm:pt modelId="{2E7233A5-14FE-4B44-96AD-857F4AEB1795}" type="sibTrans" cxnId="{9C8C1A51-5041-4508-B763-202677776A28}">
      <dgm:prSet/>
      <dgm:spPr/>
      <dgm:t>
        <a:bodyPr/>
        <a:lstStyle/>
        <a:p>
          <a:endParaRPr lang="en-US"/>
        </a:p>
      </dgm:t>
    </dgm:pt>
    <dgm:pt modelId="{E0CE9641-1D4B-496F-B13A-B27FD8B36EF9}">
      <dgm:prSet phldrT="[Text]"/>
      <dgm:spPr/>
      <dgm:t>
        <a:bodyPr/>
        <a:lstStyle/>
        <a:p>
          <a:r>
            <a:rPr lang="en-US" dirty="0" smtClean="0"/>
            <a:t>Technology Stability</a:t>
          </a:r>
          <a:endParaRPr lang="en-US" dirty="0"/>
        </a:p>
      </dgm:t>
    </dgm:pt>
    <dgm:pt modelId="{2E0A101F-5C5E-467F-8F7B-C4E5EEF6CC01}" type="parTrans" cxnId="{0474E425-18DF-4C25-81C4-A2DC13E1E9A4}">
      <dgm:prSet/>
      <dgm:spPr/>
      <dgm:t>
        <a:bodyPr/>
        <a:lstStyle/>
        <a:p>
          <a:endParaRPr lang="en-US"/>
        </a:p>
      </dgm:t>
    </dgm:pt>
    <dgm:pt modelId="{88BAC42F-744F-4986-9CDF-F8835729192F}" type="sibTrans" cxnId="{0474E425-18DF-4C25-81C4-A2DC13E1E9A4}">
      <dgm:prSet/>
      <dgm:spPr/>
      <dgm:t>
        <a:bodyPr/>
        <a:lstStyle/>
        <a:p>
          <a:endParaRPr lang="en-US"/>
        </a:p>
      </dgm:t>
    </dgm:pt>
    <dgm:pt modelId="{783E4F5C-0F17-41F0-91F8-9B4B25AA4DD5}">
      <dgm:prSet phldrT="[Text]"/>
      <dgm:spPr/>
      <dgm:t>
        <a:bodyPr/>
        <a:lstStyle/>
        <a:p>
          <a:r>
            <a:rPr lang="en-US" dirty="0" smtClean="0"/>
            <a:t>Retrospective</a:t>
          </a:r>
          <a:endParaRPr lang="en-US" dirty="0"/>
        </a:p>
      </dgm:t>
    </dgm:pt>
    <dgm:pt modelId="{24F2A02B-5992-418C-8F28-BBB3459AD314}" type="parTrans" cxnId="{0573C571-B890-48B8-8F49-EAFFB16E745B}">
      <dgm:prSet/>
      <dgm:spPr/>
      <dgm:t>
        <a:bodyPr/>
        <a:lstStyle/>
        <a:p>
          <a:endParaRPr lang="en-US"/>
        </a:p>
      </dgm:t>
    </dgm:pt>
    <dgm:pt modelId="{7EE60FC2-E05C-4602-8D7B-CEDA8BFBE963}" type="sibTrans" cxnId="{0573C571-B890-48B8-8F49-EAFFB16E745B}">
      <dgm:prSet/>
      <dgm:spPr/>
      <dgm:t>
        <a:bodyPr/>
        <a:lstStyle/>
        <a:p>
          <a:endParaRPr lang="en-US"/>
        </a:p>
      </dgm:t>
    </dgm:pt>
    <dgm:pt modelId="{B6EAC577-7406-4877-8CBD-87F0CE7104A7}" type="pres">
      <dgm:prSet presAssocID="{2CA3B707-D8E7-4620-AB97-C37A3B425DE8}" presName="Name0" presStyleCnt="0">
        <dgm:presLayoutVars>
          <dgm:chPref val="3"/>
          <dgm:dir/>
          <dgm:animLvl val="lvl"/>
          <dgm:resizeHandles/>
        </dgm:presLayoutVars>
      </dgm:prSet>
      <dgm:spPr/>
      <dgm:t>
        <a:bodyPr/>
        <a:lstStyle/>
        <a:p>
          <a:endParaRPr lang="en-US"/>
        </a:p>
      </dgm:t>
    </dgm:pt>
    <dgm:pt modelId="{C8C8888A-21DA-4687-8E10-A3A4302256D9}" type="pres">
      <dgm:prSet presAssocID="{D206D3FD-B803-435F-8C0E-DA0415B04E39}" presName="horFlow" presStyleCnt="0"/>
      <dgm:spPr/>
      <dgm:t>
        <a:bodyPr/>
        <a:lstStyle/>
        <a:p>
          <a:endParaRPr lang="en-US"/>
        </a:p>
      </dgm:t>
    </dgm:pt>
    <dgm:pt modelId="{54DF1DE7-A4A2-43FD-9B8F-B9DE5972B870}" type="pres">
      <dgm:prSet presAssocID="{D206D3FD-B803-435F-8C0E-DA0415B04E39}" presName="bigChev" presStyleLbl="node1" presStyleIdx="0" presStyleCnt="5"/>
      <dgm:spPr/>
      <dgm:t>
        <a:bodyPr/>
        <a:lstStyle/>
        <a:p>
          <a:endParaRPr lang="en-US"/>
        </a:p>
      </dgm:t>
    </dgm:pt>
    <dgm:pt modelId="{6911F493-7E28-40FF-B75D-7BE3E887E945}" type="pres">
      <dgm:prSet presAssocID="{D206D3FD-B803-435F-8C0E-DA0415B04E39}" presName="vSp" presStyleCnt="0"/>
      <dgm:spPr/>
      <dgm:t>
        <a:bodyPr/>
        <a:lstStyle/>
        <a:p>
          <a:endParaRPr lang="en-US"/>
        </a:p>
      </dgm:t>
    </dgm:pt>
    <dgm:pt modelId="{63C39EEF-2447-4798-B3CD-7DE9896EA8D8}" type="pres">
      <dgm:prSet presAssocID="{20AE1F68-ED7E-4CAB-9AC6-44D85401BE22}" presName="horFlow" presStyleCnt="0"/>
      <dgm:spPr/>
      <dgm:t>
        <a:bodyPr/>
        <a:lstStyle/>
        <a:p>
          <a:endParaRPr lang="en-US"/>
        </a:p>
      </dgm:t>
    </dgm:pt>
    <dgm:pt modelId="{D4602F70-31D7-4CEF-AEB1-B008EB75C9BC}" type="pres">
      <dgm:prSet presAssocID="{20AE1F68-ED7E-4CAB-9AC6-44D85401BE22}" presName="bigChev" presStyleLbl="node1" presStyleIdx="1" presStyleCnt="5"/>
      <dgm:spPr/>
      <dgm:t>
        <a:bodyPr/>
        <a:lstStyle/>
        <a:p>
          <a:endParaRPr lang="en-US"/>
        </a:p>
      </dgm:t>
    </dgm:pt>
    <dgm:pt modelId="{C1AE6A9C-4C48-4BA0-8DDF-13657FE396C4}" type="pres">
      <dgm:prSet presAssocID="{20AE1F68-ED7E-4CAB-9AC6-44D85401BE22}" presName="vSp" presStyleCnt="0"/>
      <dgm:spPr/>
      <dgm:t>
        <a:bodyPr/>
        <a:lstStyle/>
        <a:p>
          <a:endParaRPr lang="en-US"/>
        </a:p>
      </dgm:t>
    </dgm:pt>
    <dgm:pt modelId="{DBAA8DE6-5F9D-4DB6-AFD8-EFB3410D3CDC}" type="pres">
      <dgm:prSet presAssocID="{6FA140E1-136A-4073-8576-B8827F527CF6}" presName="horFlow" presStyleCnt="0"/>
      <dgm:spPr/>
      <dgm:t>
        <a:bodyPr/>
        <a:lstStyle/>
        <a:p>
          <a:endParaRPr lang="en-US"/>
        </a:p>
      </dgm:t>
    </dgm:pt>
    <dgm:pt modelId="{E3DFC6EF-2B67-4BDB-8211-680216115E1E}" type="pres">
      <dgm:prSet presAssocID="{6FA140E1-136A-4073-8576-B8827F527CF6}" presName="bigChev" presStyleLbl="node1" presStyleIdx="2" presStyleCnt="5"/>
      <dgm:spPr/>
      <dgm:t>
        <a:bodyPr/>
        <a:lstStyle/>
        <a:p>
          <a:endParaRPr lang="en-US"/>
        </a:p>
      </dgm:t>
    </dgm:pt>
    <dgm:pt modelId="{028218AF-A3ED-48EB-9071-446B545952F9}" type="pres">
      <dgm:prSet presAssocID="{6FA140E1-136A-4073-8576-B8827F527CF6}" presName="vSp" presStyleCnt="0"/>
      <dgm:spPr/>
      <dgm:t>
        <a:bodyPr/>
        <a:lstStyle/>
        <a:p>
          <a:endParaRPr lang="en-US"/>
        </a:p>
      </dgm:t>
    </dgm:pt>
    <dgm:pt modelId="{0DBDAD57-A094-46F3-B0F4-EEEFF107CC78}" type="pres">
      <dgm:prSet presAssocID="{E0CE9641-1D4B-496F-B13A-B27FD8B36EF9}" presName="horFlow" presStyleCnt="0"/>
      <dgm:spPr/>
      <dgm:t>
        <a:bodyPr/>
        <a:lstStyle/>
        <a:p>
          <a:endParaRPr lang="en-US"/>
        </a:p>
      </dgm:t>
    </dgm:pt>
    <dgm:pt modelId="{0FC39AD0-6B6D-448E-B6CC-68772E4707CD}" type="pres">
      <dgm:prSet presAssocID="{E0CE9641-1D4B-496F-B13A-B27FD8B36EF9}" presName="bigChev" presStyleLbl="node1" presStyleIdx="3" presStyleCnt="5"/>
      <dgm:spPr/>
      <dgm:t>
        <a:bodyPr/>
        <a:lstStyle/>
        <a:p>
          <a:endParaRPr lang="en-US"/>
        </a:p>
      </dgm:t>
    </dgm:pt>
    <dgm:pt modelId="{CA4A6B8F-44A2-44A5-AD32-241FBFD123B4}" type="pres">
      <dgm:prSet presAssocID="{E0CE9641-1D4B-496F-B13A-B27FD8B36EF9}" presName="vSp" presStyleCnt="0"/>
      <dgm:spPr/>
      <dgm:t>
        <a:bodyPr/>
        <a:lstStyle/>
        <a:p>
          <a:endParaRPr lang="en-US"/>
        </a:p>
      </dgm:t>
    </dgm:pt>
    <dgm:pt modelId="{EB64C9F9-5664-4F3E-997A-6A3D5FD218DC}" type="pres">
      <dgm:prSet presAssocID="{783E4F5C-0F17-41F0-91F8-9B4B25AA4DD5}" presName="horFlow" presStyleCnt="0"/>
      <dgm:spPr/>
      <dgm:t>
        <a:bodyPr/>
        <a:lstStyle/>
        <a:p>
          <a:endParaRPr lang="en-US"/>
        </a:p>
      </dgm:t>
    </dgm:pt>
    <dgm:pt modelId="{C7743876-A9D1-4CD4-BA52-D734E93E0181}" type="pres">
      <dgm:prSet presAssocID="{783E4F5C-0F17-41F0-91F8-9B4B25AA4DD5}" presName="bigChev" presStyleLbl="node1" presStyleIdx="4" presStyleCnt="5"/>
      <dgm:spPr/>
      <dgm:t>
        <a:bodyPr/>
        <a:lstStyle/>
        <a:p>
          <a:endParaRPr lang="en-US"/>
        </a:p>
      </dgm:t>
    </dgm:pt>
  </dgm:ptLst>
  <dgm:cxnLst>
    <dgm:cxn modelId="{DF465A19-6449-48B5-BD56-C78DE53AB2F1}" type="presOf" srcId="{2CA3B707-D8E7-4620-AB97-C37A3B425DE8}" destId="{B6EAC577-7406-4877-8CBD-87F0CE7104A7}" srcOrd="0" destOrd="0" presId="urn:microsoft.com/office/officeart/2005/8/layout/lProcess3"/>
    <dgm:cxn modelId="{D64C87B1-0487-4039-ACD0-630BBF451095}" srcId="{2CA3B707-D8E7-4620-AB97-C37A3B425DE8}" destId="{20AE1F68-ED7E-4CAB-9AC6-44D85401BE22}" srcOrd="1" destOrd="0" parTransId="{DD6E0E63-EBAD-402B-8ED4-1F424DC12CEA}" sibTransId="{E870B777-12B1-4E5E-8294-715ACF82DF23}"/>
    <dgm:cxn modelId="{15D88AA3-E243-4CC1-BF98-7C044B18AC46}" type="presOf" srcId="{783E4F5C-0F17-41F0-91F8-9B4B25AA4DD5}" destId="{C7743876-A9D1-4CD4-BA52-D734E93E0181}" srcOrd="0" destOrd="0" presId="urn:microsoft.com/office/officeart/2005/8/layout/lProcess3"/>
    <dgm:cxn modelId="{0474E425-18DF-4C25-81C4-A2DC13E1E9A4}" srcId="{2CA3B707-D8E7-4620-AB97-C37A3B425DE8}" destId="{E0CE9641-1D4B-496F-B13A-B27FD8B36EF9}" srcOrd="3" destOrd="0" parTransId="{2E0A101F-5C5E-467F-8F7B-C4E5EEF6CC01}" sibTransId="{88BAC42F-744F-4986-9CDF-F8835729192F}"/>
    <dgm:cxn modelId="{77156941-7FC0-484A-812B-1B2A0C3DFFA9}" type="presOf" srcId="{D206D3FD-B803-435F-8C0E-DA0415B04E39}" destId="{54DF1DE7-A4A2-43FD-9B8F-B9DE5972B870}" srcOrd="0" destOrd="0" presId="urn:microsoft.com/office/officeart/2005/8/layout/lProcess3"/>
    <dgm:cxn modelId="{0573C571-B890-48B8-8F49-EAFFB16E745B}" srcId="{2CA3B707-D8E7-4620-AB97-C37A3B425DE8}" destId="{783E4F5C-0F17-41F0-91F8-9B4B25AA4DD5}" srcOrd="4" destOrd="0" parTransId="{24F2A02B-5992-418C-8F28-BBB3459AD314}" sibTransId="{7EE60FC2-E05C-4602-8D7B-CEDA8BFBE963}"/>
    <dgm:cxn modelId="{80D36A5B-E3F1-49E6-A2F7-8AA74EB6508B}" type="presOf" srcId="{6FA140E1-136A-4073-8576-B8827F527CF6}" destId="{E3DFC6EF-2B67-4BDB-8211-680216115E1E}" srcOrd="0" destOrd="0" presId="urn:microsoft.com/office/officeart/2005/8/layout/lProcess3"/>
    <dgm:cxn modelId="{875E8614-C724-43ED-B43E-07E793D44424}" type="presOf" srcId="{20AE1F68-ED7E-4CAB-9AC6-44D85401BE22}" destId="{D4602F70-31D7-4CEF-AEB1-B008EB75C9BC}" srcOrd="0" destOrd="0" presId="urn:microsoft.com/office/officeart/2005/8/layout/lProcess3"/>
    <dgm:cxn modelId="{3EB51AF6-A6DA-4985-A315-3542C505B7D4}" type="presOf" srcId="{E0CE9641-1D4B-496F-B13A-B27FD8B36EF9}" destId="{0FC39AD0-6B6D-448E-B6CC-68772E4707CD}" srcOrd="0" destOrd="0" presId="urn:microsoft.com/office/officeart/2005/8/layout/lProcess3"/>
    <dgm:cxn modelId="{9C8C1A51-5041-4508-B763-202677776A28}" srcId="{2CA3B707-D8E7-4620-AB97-C37A3B425DE8}" destId="{6FA140E1-136A-4073-8576-B8827F527CF6}" srcOrd="2" destOrd="0" parTransId="{154D9CFF-19EC-4B85-BA11-44EE2C800042}" sibTransId="{2E7233A5-14FE-4B44-96AD-857F4AEB1795}"/>
    <dgm:cxn modelId="{A2BAFDCC-2CEB-4CCC-840C-8E8E5C3FE339}" srcId="{2CA3B707-D8E7-4620-AB97-C37A3B425DE8}" destId="{D206D3FD-B803-435F-8C0E-DA0415B04E39}" srcOrd="0" destOrd="0" parTransId="{90C73AE6-925E-4991-BA3D-350E2EFEC878}" sibTransId="{F257F3CB-A860-438A-B687-215CFEDAF48B}"/>
    <dgm:cxn modelId="{59EA06D4-CFF2-4528-AE7A-2A6757DA671F}" type="presParOf" srcId="{B6EAC577-7406-4877-8CBD-87F0CE7104A7}" destId="{C8C8888A-21DA-4687-8E10-A3A4302256D9}" srcOrd="0" destOrd="0" presId="urn:microsoft.com/office/officeart/2005/8/layout/lProcess3"/>
    <dgm:cxn modelId="{7B494928-E8C6-4449-A931-0E44092DEFF0}" type="presParOf" srcId="{C8C8888A-21DA-4687-8E10-A3A4302256D9}" destId="{54DF1DE7-A4A2-43FD-9B8F-B9DE5972B870}" srcOrd="0" destOrd="0" presId="urn:microsoft.com/office/officeart/2005/8/layout/lProcess3"/>
    <dgm:cxn modelId="{76070A58-CACC-48DC-AC1A-E55F0961E0A0}" type="presParOf" srcId="{B6EAC577-7406-4877-8CBD-87F0CE7104A7}" destId="{6911F493-7E28-40FF-B75D-7BE3E887E945}" srcOrd="1" destOrd="0" presId="urn:microsoft.com/office/officeart/2005/8/layout/lProcess3"/>
    <dgm:cxn modelId="{F6FE81EF-728B-43DA-ABEB-E3FFBDA43D9A}" type="presParOf" srcId="{B6EAC577-7406-4877-8CBD-87F0CE7104A7}" destId="{63C39EEF-2447-4798-B3CD-7DE9896EA8D8}" srcOrd="2" destOrd="0" presId="urn:microsoft.com/office/officeart/2005/8/layout/lProcess3"/>
    <dgm:cxn modelId="{88A9F94E-7B56-4516-AED3-7367BE66FE6B}" type="presParOf" srcId="{63C39EEF-2447-4798-B3CD-7DE9896EA8D8}" destId="{D4602F70-31D7-4CEF-AEB1-B008EB75C9BC}" srcOrd="0" destOrd="0" presId="urn:microsoft.com/office/officeart/2005/8/layout/lProcess3"/>
    <dgm:cxn modelId="{A01EBF35-B703-4F04-82AE-57047BCFE458}" type="presParOf" srcId="{B6EAC577-7406-4877-8CBD-87F0CE7104A7}" destId="{C1AE6A9C-4C48-4BA0-8DDF-13657FE396C4}" srcOrd="3" destOrd="0" presId="urn:microsoft.com/office/officeart/2005/8/layout/lProcess3"/>
    <dgm:cxn modelId="{3BCF4EE2-7B67-4200-A81F-1F2FF60B12B6}" type="presParOf" srcId="{B6EAC577-7406-4877-8CBD-87F0CE7104A7}" destId="{DBAA8DE6-5F9D-4DB6-AFD8-EFB3410D3CDC}" srcOrd="4" destOrd="0" presId="urn:microsoft.com/office/officeart/2005/8/layout/lProcess3"/>
    <dgm:cxn modelId="{37F67687-952D-4950-BFF5-5BE1A374554D}" type="presParOf" srcId="{DBAA8DE6-5F9D-4DB6-AFD8-EFB3410D3CDC}" destId="{E3DFC6EF-2B67-4BDB-8211-680216115E1E}" srcOrd="0" destOrd="0" presId="urn:microsoft.com/office/officeart/2005/8/layout/lProcess3"/>
    <dgm:cxn modelId="{70E9FAAD-FE22-4B21-89FE-5715D08C0112}" type="presParOf" srcId="{B6EAC577-7406-4877-8CBD-87F0CE7104A7}" destId="{028218AF-A3ED-48EB-9071-446B545952F9}" srcOrd="5" destOrd="0" presId="urn:microsoft.com/office/officeart/2005/8/layout/lProcess3"/>
    <dgm:cxn modelId="{19BF723C-C8A3-4D43-B0F9-64F2E2975C74}" type="presParOf" srcId="{B6EAC577-7406-4877-8CBD-87F0CE7104A7}" destId="{0DBDAD57-A094-46F3-B0F4-EEEFF107CC78}" srcOrd="6" destOrd="0" presId="urn:microsoft.com/office/officeart/2005/8/layout/lProcess3"/>
    <dgm:cxn modelId="{F01C02B9-8249-48F1-B683-605FCA0A6B1A}" type="presParOf" srcId="{0DBDAD57-A094-46F3-B0F4-EEEFF107CC78}" destId="{0FC39AD0-6B6D-448E-B6CC-68772E4707CD}" srcOrd="0" destOrd="0" presId="urn:microsoft.com/office/officeart/2005/8/layout/lProcess3"/>
    <dgm:cxn modelId="{C02490AA-8D83-4001-ABD4-234C04CF2F96}" type="presParOf" srcId="{B6EAC577-7406-4877-8CBD-87F0CE7104A7}" destId="{CA4A6B8F-44A2-44A5-AD32-241FBFD123B4}" srcOrd="7" destOrd="0" presId="urn:microsoft.com/office/officeart/2005/8/layout/lProcess3"/>
    <dgm:cxn modelId="{701C424C-BDA4-422C-A93C-82318680FE0D}" type="presParOf" srcId="{B6EAC577-7406-4877-8CBD-87F0CE7104A7}" destId="{EB64C9F9-5664-4F3E-997A-6A3D5FD218DC}" srcOrd="8" destOrd="0" presId="urn:microsoft.com/office/officeart/2005/8/layout/lProcess3"/>
    <dgm:cxn modelId="{551B8527-2453-432D-9902-FF741510B41D}" type="presParOf" srcId="{EB64C9F9-5664-4F3E-997A-6A3D5FD218DC}" destId="{C7743876-A9D1-4CD4-BA52-D734E93E0181}" srcOrd="0" destOrd="0" presId="urn:microsoft.com/office/officeart/2005/8/layout/lProcess3"/>
  </dgm:cxnLst>
  <dgm:bg/>
  <dgm:whole>
    <a:ln>
      <a:no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94EC2A-C263-4F9A-BA61-82F4656D8F4E}" type="doc">
      <dgm:prSet loTypeId="urn:microsoft.com/office/officeart/2005/8/layout/default#2" loCatId="list" qsTypeId="urn:microsoft.com/office/officeart/2005/8/quickstyle/3d2" qsCatId="3D" csTypeId="urn:microsoft.com/office/officeart/2005/8/colors/accent6_2" csCatId="accent6" phldr="1"/>
      <dgm:spPr/>
      <dgm:t>
        <a:bodyPr/>
        <a:lstStyle/>
        <a:p>
          <a:endParaRPr lang="en-US"/>
        </a:p>
      </dgm:t>
    </dgm:pt>
    <dgm:pt modelId="{B2B3F178-31C1-46E8-8A81-C6E0D56C8FCF}">
      <dgm:prSet phldrT="[Text]"/>
      <dgm:spPr>
        <a:solidFill>
          <a:schemeClr val="accent6">
            <a:lumMod val="50000"/>
          </a:schemeClr>
        </a:solidFill>
      </dgm:spPr>
      <dgm:t>
        <a:bodyPr/>
        <a:lstStyle/>
        <a:p>
          <a:r>
            <a:rPr lang="en-US" dirty="0" smtClean="0"/>
            <a:t>Sprint Goal</a:t>
          </a:r>
          <a:endParaRPr lang="en-US" dirty="0"/>
        </a:p>
      </dgm:t>
    </dgm:pt>
    <dgm:pt modelId="{DBE4E938-A86E-4030-9456-846B97DDB86B}" type="parTrans" cxnId="{6ADB9E8B-F417-4BC9-AEAA-7E9F40268C38}">
      <dgm:prSet/>
      <dgm:spPr/>
      <dgm:t>
        <a:bodyPr/>
        <a:lstStyle/>
        <a:p>
          <a:endParaRPr lang="en-US"/>
        </a:p>
      </dgm:t>
    </dgm:pt>
    <dgm:pt modelId="{035FD48C-E6F7-4D97-9DB8-098376678F57}" type="sibTrans" cxnId="{6ADB9E8B-F417-4BC9-AEAA-7E9F40268C38}">
      <dgm:prSet/>
      <dgm:spPr/>
      <dgm:t>
        <a:bodyPr/>
        <a:lstStyle/>
        <a:p>
          <a:endParaRPr lang="en-US"/>
        </a:p>
      </dgm:t>
    </dgm:pt>
    <dgm:pt modelId="{E32A7E70-A84B-49E7-A46E-96FD3C871343}">
      <dgm:prSet phldrT="[Text]"/>
      <dgm:spPr>
        <a:solidFill>
          <a:schemeClr val="accent6">
            <a:lumMod val="50000"/>
          </a:schemeClr>
        </a:solidFill>
      </dgm:spPr>
      <dgm:t>
        <a:bodyPr/>
        <a:lstStyle/>
        <a:p>
          <a:r>
            <a:rPr lang="en-US" dirty="0" smtClean="0"/>
            <a:t>Sprint Backlog</a:t>
          </a:r>
          <a:endParaRPr lang="en-US" dirty="0"/>
        </a:p>
      </dgm:t>
    </dgm:pt>
    <dgm:pt modelId="{057F8E2D-0E11-4557-BE7F-E716DE354645}" type="parTrans" cxnId="{B196E914-9451-452B-8974-59403618E144}">
      <dgm:prSet/>
      <dgm:spPr/>
      <dgm:t>
        <a:bodyPr/>
        <a:lstStyle/>
        <a:p>
          <a:endParaRPr lang="en-US"/>
        </a:p>
      </dgm:t>
    </dgm:pt>
    <dgm:pt modelId="{820BB242-F2A7-4A4B-AD44-5ECE1FEF7D73}" type="sibTrans" cxnId="{B196E914-9451-452B-8974-59403618E144}">
      <dgm:prSet/>
      <dgm:spPr/>
      <dgm:t>
        <a:bodyPr/>
        <a:lstStyle/>
        <a:p>
          <a:endParaRPr lang="en-US"/>
        </a:p>
      </dgm:t>
    </dgm:pt>
    <dgm:pt modelId="{4D5E04BC-AF22-407D-8E66-527E2FB1FB4B}">
      <dgm:prSet phldrT="[Text]"/>
      <dgm:spPr>
        <a:noFill/>
      </dgm:spPr>
      <dgm:t>
        <a:bodyPr/>
        <a:lstStyle/>
        <a:p>
          <a:endParaRPr lang="en-US" dirty="0"/>
        </a:p>
      </dgm:t>
    </dgm:pt>
    <dgm:pt modelId="{24C6C26C-31BC-4DF6-9665-7F8048F9AA6C}" type="parTrans" cxnId="{84505E0D-6201-4AEA-9501-E67A7484600E}">
      <dgm:prSet/>
      <dgm:spPr/>
      <dgm:t>
        <a:bodyPr/>
        <a:lstStyle/>
        <a:p>
          <a:endParaRPr lang="en-US"/>
        </a:p>
      </dgm:t>
    </dgm:pt>
    <dgm:pt modelId="{657ADC17-7178-4699-AD79-92BD8A4060FC}" type="sibTrans" cxnId="{84505E0D-6201-4AEA-9501-E67A7484600E}">
      <dgm:prSet/>
      <dgm:spPr/>
      <dgm:t>
        <a:bodyPr/>
        <a:lstStyle/>
        <a:p>
          <a:endParaRPr lang="en-US"/>
        </a:p>
      </dgm:t>
    </dgm:pt>
    <dgm:pt modelId="{3037591E-422D-4F74-BAA9-27D6AD30C6EE}" type="pres">
      <dgm:prSet presAssocID="{3B94EC2A-C263-4F9A-BA61-82F4656D8F4E}" presName="diagram" presStyleCnt="0">
        <dgm:presLayoutVars>
          <dgm:dir/>
          <dgm:resizeHandles val="exact"/>
        </dgm:presLayoutVars>
      </dgm:prSet>
      <dgm:spPr/>
      <dgm:t>
        <a:bodyPr/>
        <a:lstStyle/>
        <a:p>
          <a:endParaRPr lang="en-US"/>
        </a:p>
      </dgm:t>
    </dgm:pt>
    <dgm:pt modelId="{9326E0D1-7EDE-4677-BCDA-41BF746D101C}" type="pres">
      <dgm:prSet presAssocID="{B2B3F178-31C1-46E8-8A81-C6E0D56C8FCF}" presName="node" presStyleLbl="node1" presStyleIdx="0" presStyleCnt="3">
        <dgm:presLayoutVars>
          <dgm:bulletEnabled val="1"/>
        </dgm:presLayoutVars>
      </dgm:prSet>
      <dgm:spPr/>
      <dgm:t>
        <a:bodyPr/>
        <a:lstStyle/>
        <a:p>
          <a:endParaRPr lang="en-US"/>
        </a:p>
      </dgm:t>
    </dgm:pt>
    <dgm:pt modelId="{2C4293E2-201D-4B53-A853-3EE344D49E05}" type="pres">
      <dgm:prSet presAssocID="{035FD48C-E6F7-4D97-9DB8-098376678F57}" presName="sibTrans" presStyleCnt="0"/>
      <dgm:spPr/>
      <dgm:t>
        <a:bodyPr/>
        <a:lstStyle/>
        <a:p>
          <a:endParaRPr lang="en-US"/>
        </a:p>
      </dgm:t>
    </dgm:pt>
    <dgm:pt modelId="{1A425DFD-EA84-4B20-8150-B6B33248A3F7}" type="pres">
      <dgm:prSet presAssocID="{4D5E04BC-AF22-407D-8E66-527E2FB1FB4B}" presName="node" presStyleLbl="node1" presStyleIdx="1" presStyleCnt="3">
        <dgm:presLayoutVars>
          <dgm:bulletEnabled val="1"/>
        </dgm:presLayoutVars>
      </dgm:prSet>
      <dgm:spPr/>
      <dgm:t>
        <a:bodyPr/>
        <a:lstStyle/>
        <a:p>
          <a:endParaRPr lang="en-US"/>
        </a:p>
      </dgm:t>
    </dgm:pt>
    <dgm:pt modelId="{DA46D231-A51C-447A-AB1D-E8ACD66341C7}" type="pres">
      <dgm:prSet presAssocID="{657ADC17-7178-4699-AD79-92BD8A4060FC}" presName="sibTrans" presStyleCnt="0"/>
      <dgm:spPr/>
      <dgm:t>
        <a:bodyPr/>
        <a:lstStyle/>
        <a:p>
          <a:endParaRPr lang="en-US"/>
        </a:p>
      </dgm:t>
    </dgm:pt>
    <dgm:pt modelId="{EDA9B376-7F57-418D-BFEF-9D790650FCDF}" type="pres">
      <dgm:prSet presAssocID="{E32A7E70-A84B-49E7-A46E-96FD3C871343}" presName="node" presStyleLbl="node1" presStyleIdx="2" presStyleCnt="3">
        <dgm:presLayoutVars>
          <dgm:bulletEnabled val="1"/>
        </dgm:presLayoutVars>
      </dgm:prSet>
      <dgm:spPr/>
      <dgm:t>
        <a:bodyPr/>
        <a:lstStyle/>
        <a:p>
          <a:endParaRPr lang="en-US"/>
        </a:p>
      </dgm:t>
    </dgm:pt>
  </dgm:ptLst>
  <dgm:cxnLst>
    <dgm:cxn modelId="{84505E0D-6201-4AEA-9501-E67A7484600E}" srcId="{3B94EC2A-C263-4F9A-BA61-82F4656D8F4E}" destId="{4D5E04BC-AF22-407D-8E66-527E2FB1FB4B}" srcOrd="1" destOrd="0" parTransId="{24C6C26C-31BC-4DF6-9665-7F8048F9AA6C}" sibTransId="{657ADC17-7178-4699-AD79-92BD8A4060FC}"/>
    <dgm:cxn modelId="{A7CB6988-0FE9-46A5-B806-B843FC62F35C}" type="presOf" srcId="{E32A7E70-A84B-49E7-A46E-96FD3C871343}" destId="{EDA9B376-7F57-418D-BFEF-9D790650FCDF}" srcOrd="0" destOrd="0" presId="urn:microsoft.com/office/officeart/2005/8/layout/default#2"/>
    <dgm:cxn modelId="{8C72B0A8-3AA4-4EDB-9296-47B22105B5CC}" type="presOf" srcId="{B2B3F178-31C1-46E8-8A81-C6E0D56C8FCF}" destId="{9326E0D1-7EDE-4677-BCDA-41BF746D101C}" srcOrd="0" destOrd="0" presId="urn:microsoft.com/office/officeart/2005/8/layout/default#2"/>
    <dgm:cxn modelId="{C4223478-0912-4456-9F46-75B57F7A0973}" type="presOf" srcId="{4D5E04BC-AF22-407D-8E66-527E2FB1FB4B}" destId="{1A425DFD-EA84-4B20-8150-B6B33248A3F7}" srcOrd="0" destOrd="0" presId="urn:microsoft.com/office/officeart/2005/8/layout/default#2"/>
    <dgm:cxn modelId="{382C0543-B18C-48F3-A440-CB0F7093420E}" type="presOf" srcId="{3B94EC2A-C263-4F9A-BA61-82F4656D8F4E}" destId="{3037591E-422D-4F74-BAA9-27D6AD30C6EE}" srcOrd="0" destOrd="0" presId="urn:microsoft.com/office/officeart/2005/8/layout/default#2"/>
    <dgm:cxn modelId="{B196E914-9451-452B-8974-59403618E144}" srcId="{3B94EC2A-C263-4F9A-BA61-82F4656D8F4E}" destId="{E32A7E70-A84B-49E7-A46E-96FD3C871343}" srcOrd="2" destOrd="0" parTransId="{057F8E2D-0E11-4557-BE7F-E716DE354645}" sibTransId="{820BB242-F2A7-4A4B-AD44-5ECE1FEF7D73}"/>
    <dgm:cxn modelId="{6ADB9E8B-F417-4BC9-AEAA-7E9F40268C38}" srcId="{3B94EC2A-C263-4F9A-BA61-82F4656D8F4E}" destId="{B2B3F178-31C1-46E8-8A81-C6E0D56C8FCF}" srcOrd="0" destOrd="0" parTransId="{DBE4E938-A86E-4030-9456-846B97DDB86B}" sibTransId="{035FD48C-E6F7-4D97-9DB8-098376678F57}"/>
    <dgm:cxn modelId="{7982B640-87FE-4EDB-BAB6-4EC7456B8090}" type="presParOf" srcId="{3037591E-422D-4F74-BAA9-27D6AD30C6EE}" destId="{9326E0D1-7EDE-4677-BCDA-41BF746D101C}" srcOrd="0" destOrd="0" presId="urn:microsoft.com/office/officeart/2005/8/layout/default#2"/>
    <dgm:cxn modelId="{5DF3985E-7EFA-4FBC-947F-B0A919A972A5}" type="presParOf" srcId="{3037591E-422D-4F74-BAA9-27D6AD30C6EE}" destId="{2C4293E2-201D-4B53-A853-3EE344D49E05}" srcOrd="1" destOrd="0" presId="urn:microsoft.com/office/officeart/2005/8/layout/default#2"/>
    <dgm:cxn modelId="{E4F8CDA4-06DF-431B-99A5-CDD43A061BA1}" type="presParOf" srcId="{3037591E-422D-4F74-BAA9-27D6AD30C6EE}" destId="{1A425DFD-EA84-4B20-8150-B6B33248A3F7}" srcOrd="2" destOrd="0" presId="urn:microsoft.com/office/officeart/2005/8/layout/default#2"/>
    <dgm:cxn modelId="{34F773F4-2BBA-424A-A64E-9C0D32305AED}" type="presParOf" srcId="{3037591E-422D-4F74-BAA9-27D6AD30C6EE}" destId="{DA46D231-A51C-447A-AB1D-E8ACD66341C7}" srcOrd="3" destOrd="0" presId="urn:microsoft.com/office/officeart/2005/8/layout/default#2"/>
    <dgm:cxn modelId="{88CD6270-3B0B-4B3B-8D54-EC3D26CDC9A2}" type="presParOf" srcId="{3037591E-422D-4F74-BAA9-27D6AD30C6EE}" destId="{EDA9B376-7F57-418D-BFEF-9D790650FCDF}" srcOrd="4" destOrd="0" presId="urn:microsoft.com/office/officeart/2005/8/layout/default#2"/>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C48A56-7F57-4BC1-8518-1A0F48249535}" type="doc">
      <dgm:prSet loTypeId="urn:microsoft.com/office/officeart/2005/8/layout/vList3#2" loCatId="list" qsTypeId="urn:microsoft.com/office/officeart/2005/8/quickstyle/3d1" qsCatId="3D" csTypeId="urn:microsoft.com/office/officeart/2005/8/colors/accent0_3" csCatId="mainScheme" phldr="1"/>
      <dgm:spPr/>
    </dgm:pt>
    <dgm:pt modelId="{C2819F05-60E0-4B9A-BE2F-ACBF925F5031}">
      <dgm:prSet phldrT="[Text]" custT="1"/>
      <dgm:spPr/>
      <dgm:t>
        <a:bodyPr/>
        <a:lstStyle/>
        <a:p>
          <a:pPr algn="l"/>
          <a:r>
            <a:rPr lang="en-US" sz="1800" dirty="0" smtClean="0"/>
            <a:t>Independent – of Each Other</a:t>
          </a:r>
          <a:endParaRPr lang="en-US" sz="1800" dirty="0"/>
        </a:p>
      </dgm:t>
    </dgm:pt>
    <dgm:pt modelId="{0CE6CDA1-2B3F-486A-9D00-2EBDE68EE768}" type="parTrans" cxnId="{74DDC8D9-1580-4817-8F5C-3ECAF1958A2E}">
      <dgm:prSet/>
      <dgm:spPr/>
      <dgm:t>
        <a:bodyPr/>
        <a:lstStyle/>
        <a:p>
          <a:pPr algn="l"/>
          <a:endParaRPr lang="en-US" sz="1800"/>
        </a:p>
      </dgm:t>
    </dgm:pt>
    <dgm:pt modelId="{CECDDE63-7411-4A90-BA22-6E03C43E8375}" type="sibTrans" cxnId="{74DDC8D9-1580-4817-8F5C-3ECAF1958A2E}">
      <dgm:prSet/>
      <dgm:spPr/>
      <dgm:t>
        <a:bodyPr/>
        <a:lstStyle/>
        <a:p>
          <a:pPr algn="l"/>
          <a:endParaRPr lang="en-US" sz="1800"/>
        </a:p>
      </dgm:t>
    </dgm:pt>
    <dgm:pt modelId="{9405DDE1-422A-44F6-B477-85893AF76E74}">
      <dgm:prSet phldrT="[Text]" custT="1"/>
      <dgm:spPr/>
      <dgm:t>
        <a:bodyPr/>
        <a:lstStyle/>
        <a:p>
          <a:pPr algn="l"/>
          <a:r>
            <a:rPr lang="en-US" sz="1800" dirty="0" smtClean="0"/>
            <a:t>Negotiable – the Start Point for Collaboration not a ‘contract’</a:t>
          </a:r>
          <a:endParaRPr lang="en-US" sz="1800" dirty="0"/>
        </a:p>
      </dgm:t>
    </dgm:pt>
    <dgm:pt modelId="{A70D45CC-5714-4B01-BC81-C893FBF6E8CF}" type="parTrans" cxnId="{977790D7-7E68-4200-A812-F9A592056F76}">
      <dgm:prSet/>
      <dgm:spPr/>
      <dgm:t>
        <a:bodyPr/>
        <a:lstStyle/>
        <a:p>
          <a:pPr algn="l"/>
          <a:endParaRPr lang="en-US" sz="1800"/>
        </a:p>
      </dgm:t>
    </dgm:pt>
    <dgm:pt modelId="{B13371B9-1D52-4C5B-964E-D6FAEFD808AF}" type="sibTrans" cxnId="{977790D7-7E68-4200-A812-F9A592056F76}">
      <dgm:prSet/>
      <dgm:spPr/>
      <dgm:t>
        <a:bodyPr/>
        <a:lstStyle/>
        <a:p>
          <a:pPr algn="l"/>
          <a:endParaRPr lang="en-US" sz="1800"/>
        </a:p>
      </dgm:t>
    </dgm:pt>
    <dgm:pt modelId="{A327BC6A-666C-4988-AE2F-AA777238260F}">
      <dgm:prSet phldrT="[Text]" custT="1"/>
      <dgm:spPr/>
      <dgm:t>
        <a:bodyPr/>
        <a:lstStyle/>
        <a:p>
          <a:pPr algn="l"/>
          <a:r>
            <a:rPr lang="en-US" sz="1800" dirty="0" smtClean="0"/>
            <a:t>Valuable – to the Customer / Purchaser</a:t>
          </a:r>
          <a:endParaRPr lang="en-US" sz="1800" dirty="0"/>
        </a:p>
      </dgm:t>
    </dgm:pt>
    <dgm:pt modelId="{1656B09C-03A5-48AC-8B9B-B2DA40AA7EF6}" type="parTrans" cxnId="{F480451F-8D84-4D6E-B4B5-051A699308E7}">
      <dgm:prSet/>
      <dgm:spPr/>
      <dgm:t>
        <a:bodyPr/>
        <a:lstStyle/>
        <a:p>
          <a:pPr algn="l"/>
          <a:endParaRPr lang="en-US" sz="1800"/>
        </a:p>
      </dgm:t>
    </dgm:pt>
    <dgm:pt modelId="{F173D82C-553F-4981-84FB-6D26B90B644E}" type="sibTrans" cxnId="{F480451F-8D84-4D6E-B4B5-051A699308E7}">
      <dgm:prSet/>
      <dgm:spPr/>
      <dgm:t>
        <a:bodyPr/>
        <a:lstStyle/>
        <a:p>
          <a:pPr algn="l"/>
          <a:endParaRPr lang="en-US" sz="1800"/>
        </a:p>
      </dgm:t>
    </dgm:pt>
    <dgm:pt modelId="{5D3B408B-7681-49EF-8379-F35D26791688}">
      <dgm:prSet phldrT="[Text]" custT="1"/>
      <dgm:spPr/>
      <dgm:t>
        <a:bodyPr/>
        <a:lstStyle/>
        <a:p>
          <a:pPr algn="l"/>
          <a:r>
            <a:rPr lang="en-US" sz="1800" dirty="0" smtClean="0"/>
            <a:t>Estimable – Able to be Estimated</a:t>
          </a:r>
          <a:endParaRPr lang="en-US" sz="1800" dirty="0"/>
        </a:p>
      </dgm:t>
    </dgm:pt>
    <dgm:pt modelId="{AFC3F2EA-FE7D-45D2-B2E2-F1BC45849728}" type="parTrans" cxnId="{9B918461-8BEA-4FB8-A24E-3903BD939EB0}">
      <dgm:prSet/>
      <dgm:spPr/>
      <dgm:t>
        <a:bodyPr/>
        <a:lstStyle/>
        <a:p>
          <a:pPr algn="l"/>
          <a:endParaRPr lang="en-US" sz="1800"/>
        </a:p>
      </dgm:t>
    </dgm:pt>
    <dgm:pt modelId="{5C2D5228-031F-4F2F-970C-FAE5891CC53A}" type="sibTrans" cxnId="{9B918461-8BEA-4FB8-A24E-3903BD939EB0}">
      <dgm:prSet/>
      <dgm:spPr/>
      <dgm:t>
        <a:bodyPr/>
        <a:lstStyle/>
        <a:p>
          <a:pPr algn="l"/>
          <a:endParaRPr lang="en-US" sz="1800"/>
        </a:p>
      </dgm:t>
    </dgm:pt>
    <dgm:pt modelId="{8994D5EC-5792-4DB0-9634-7EB59805CBCC}">
      <dgm:prSet phldrT="[Text]" custT="1"/>
      <dgm:spPr/>
      <dgm:t>
        <a:bodyPr/>
        <a:lstStyle/>
        <a:p>
          <a:pPr algn="l"/>
          <a:r>
            <a:rPr lang="en-US" sz="1800" dirty="0" smtClean="0"/>
            <a:t>Small Enough – 1-5 Days Effort for Sprint Level Stories</a:t>
          </a:r>
          <a:endParaRPr lang="en-US" sz="1800" dirty="0"/>
        </a:p>
      </dgm:t>
    </dgm:pt>
    <dgm:pt modelId="{B9C3E65B-341F-48B0-BA8B-9361F6D73CEE}" type="parTrans" cxnId="{9A540313-4C27-4DE8-8720-1460591717A1}">
      <dgm:prSet/>
      <dgm:spPr/>
      <dgm:t>
        <a:bodyPr/>
        <a:lstStyle/>
        <a:p>
          <a:pPr algn="l"/>
          <a:endParaRPr lang="en-US" sz="1800"/>
        </a:p>
      </dgm:t>
    </dgm:pt>
    <dgm:pt modelId="{ECB20880-F7FD-4134-87D6-1DA37C06A934}" type="sibTrans" cxnId="{9A540313-4C27-4DE8-8720-1460591717A1}">
      <dgm:prSet/>
      <dgm:spPr/>
      <dgm:t>
        <a:bodyPr/>
        <a:lstStyle/>
        <a:p>
          <a:pPr algn="l"/>
          <a:endParaRPr lang="en-US" sz="1800"/>
        </a:p>
      </dgm:t>
    </dgm:pt>
    <dgm:pt modelId="{F5C1C60F-FA20-47CA-AC51-23970B7262FC}">
      <dgm:prSet phldrT="[Text]" custT="1"/>
      <dgm:spPr/>
      <dgm:t>
        <a:bodyPr/>
        <a:lstStyle/>
        <a:p>
          <a:pPr algn="l"/>
          <a:r>
            <a:rPr lang="en-US" sz="1800" dirty="0" smtClean="0"/>
            <a:t>Testable – Every Story Must Be Testable</a:t>
          </a:r>
          <a:endParaRPr lang="en-US" sz="1800" dirty="0"/>
        </a:p>
      </dgm:t>
    </dgm:pt>
    <dgm:pt modelId="{8F6704D4-7B13-4B26-9639-20C753BB45BE}" type="parTrans" cxnId="{FF969329-D9AA-4EF4-B330-B96591B9BEB8}">
      <dgm:prSet/>
      <dgm:spPr/>
      <dgm:t>
        <a:bodyPr/>
        <a:lstStyle/>
        <a:p>
          <a:pPr algn="l"/>
          <a:endParaRPr lang="en-US" sz="1800"/>
        </a:p>
      </dgm:t>
    </dgm:pt>
    <dgm:pt modelId="{0D455365-147B-47F5-86EA-DB57B24C22F7}" type="sibTrans" cxnId="{FF969329-D9AA-4EF4-B330-B96591B9BEB8}">
      <dgm:prSet/>
      <dgm:spPr/>
      <dgm:t>
        <a:bodyPr/>
        <a:lstStyle/>
        <a:p>
          <a:pPr algn="l"/>
          <a:endParaRPr lang="en-US" sz="1800"/>
        </a:p>
      </dgm:t>
    </dgm:pt>
    <dgm:pt modelId="{588C7255-3953-4A15-B963-6F8ABD6EDDAD}" type="pres">
      <dgm:prSet presAssocID="{28C48A56-7F57-4BC1-8518-1A0F48249535}" presName="linearFlow" presStyleCnt="0">
        <dgm:presLayoutVars>
          <dgm:dir/>
          <dgm:resizeHandles val="exact"/>
        </dgm:presLayoutVars>
      </dgm:prSet>
      <dgm:spPr/>
    </dgm:pt>
    <dgm:pt modelId="{B5FFAE69-EC1D-4634-BF72-5A35FE094509}" type="pres">
      <dgm:prSet presAssocID="{C2819F05-60E0-4B9A-BE2F-ACBF925F5031}" presName="composite" presStyleCnt="0"/>
      <dgm:spPr/>
    </dgm:pt>
    <dgm:pt modelId="{A5DFEDE4-8D0E-45B1-A306-62405C5A7D6A}" type="pres">
      <dgm:prSet presAssocID="{C2819F05-60E0-4B9A-BE2F-ACBF925F5031}" presName="imgShp" presStyleLbl="fgImgPlace1" presStyleIdx="0" presStyleCnt="6"/>
      <dgm:spPr>
        <a:blipFill rotWithShape="0">
          <a:blip xmlns:r="http://schemas.openxmlformats.org/officeDocument/2006/relationships" r:embed="rId1"/>
          <a:stretch>
            <a:fillRect/>
          </a:stretch>
        </a:blipFill>
      </dgm:spPr>
    </dgm:pt>
    <dgm:pt modelId="{6281C706-97D5-407B-980E-B0EA30082A1F}" type="pres">
      <dgm:prSet presAssocID="{C2819F05-60E0-4B9A-BE2F-ACBF925F5031}" presName="txShp" presStyleLbl="node1" presStyleIdx="0" presStyleCnt="6">
        <dgm:presLayoutVars>
          <dgm:bulletEnabled val="1"/>
        </dgm:presLayoutVars>
      </dgm:prSet>
      <dgm:spPr/>
      <dgm:t>
        <a:bodyPr/>
        <a:lstStyle/>
        <a:p>
          <a:endParaRPr lang="en-US"/>
        </a:p>
      </dgm:t>
    </dgm:pt>
    <dgm:pt modelId="{FB1079BA-ED40-45E3-A03A-D9BC49FC32E3}" type="pres">
      <dgm:prSet presAssocID="{CECDDE63-7411-4A90-BA22-6E03C43E8375}" presName="spacing" presStyleCnt="0"/>
      <dgm:spPr/>
    </dgm:pt>
    <dgm:pt modelId="{BA39D063-6910-43F8-956E-A600F7B5FEE5}" type="pres">
      <dgm:prSet presAssocID="{9405DDE1-422A-44F6-B477-85893AF76E74}" presName="composite" presStyleCnt="0"/>
      <dgm:spPr/>
    </dgm:pt>
    <dgm:pt modelId="{00CEE99B-A1CF-4EFD-8499-7BF9382F44CE}" type="pres">
      <dgm:prSet presAssocID="{9405DDE1-422A-44F6-B477-85893AF76E74}" presName="imgShp" presStyleLbl="fgImgPlace1" presStyleIdx="1" presStyleCnt="6"/>
      <dgm:spPr>
        <a:blipFill rotWithShape="0">
          <a:blip xmlns:r="http://schemas.openxmlformats.org/officeDocument/2006/relationships" r:embed="rId2"/>
          <a:stretch>
            <a:fillRect/>
          </a:stretch>
        </a:blipFill>
      </dgm:spPr>
    </dgm:pt>
    <dgm:pt modelId="{AF6201BC-2565-4115-9163-1427B7EF26B2}" type="pres">
      <dgm:prSet presAssocID="{9405DDE1-422A-44F6-B477-85893AF76E74}" presName="txShp" presStyleLbl="node1" presStyleIdx="1" presStyleCnt="6">
        <dgm:presLayoutVars>
          <dgm:bulletEnabled val="1"/>
        </dgm:presLayoutVars>
      </dgm:prSet>
      <dgm:spPr/>
      <dgm:t>
        <a:bodyPr/>
        <a:lstStyle/>
        <a:p>
          <a:endParaRPr lang="en-US"/>
        </a:p>
      </dgm:t>
    </dgm:pt>
    <dgm:pt modelId="{360EF5A5-13D3-4139-B483-9B4F5E4995B2}" type="pres">
      <dgm:prSet presAssocID="{B13371B9-1D52-4C5B-964E-D6FAEFD808AF}" presName="spacing" presStyleCnt="0"/>
      <dgm:spPr/>
    </dgm:pt>
    <dgm:pt modelId="{AAB3B415-DB1B-42F2-98A4-A5395911716D}" type="pres">
      <dgm:prSet presAssocID="{A327BC6A-666C-4988-AE2F-AA777238260F}" presName="composite" presStyleCnt="0"/>
      <dgm:spPr/>
    </dgm:pt>
    <dgm:pt modelId="{759D6FB5-62EB-486F-BD7B-0F4670110183}" type="pres">
      <dgm:prSet presAssocID="{A327BC6A-666C-4988-AE2F-AA777238260F}" presName="imgShp" presStyleLbl="fgImgPlace1" presStyleIdx="2" presStyleCnt="6"/>
      <dgm:spPr>
        <a:blipFill rotWithShape="0">
          <a:blip xmlns:r="http://schemas.openxmlformats.org/officeDocument/2006/relationships" r:embed="rId3"/>
          <a:stretch>
            <a:fillRect/>
          </a:stretch>
        </a:blipFill>
      </dgm:spPr>
    </dgm:pt>
    <dgm:pt modelId="{48EFAC0A-1C8D-4D42-AEB6-7FC8A7686EE6}" type="pres">
      <dgm:prSet presAssocID="{A327BC6A-666C-4988-AE2F-AA777238260F}" presName="txShp" presStyleLbl="node1" presStyleIdx="2" presStyleCnt="6">
        <dgm:presLayoutVars>
          <dgm:bulletEnabled val="1"/>
        </dgm:presLayoutVars>
      </dgm:prSet>
      <dgm:spPr/>
      <dgm:t>
        <a:bodyPr/>
        <a:lstStyle/>
        <a:p>
          <a:endParaRPr lang="en-US"/>
        </a:p>
      </dgm:t>
    </dgm:pt>
    <dgm:pt modelId="{EC6F5681-E684-49A7-B073-B1F3EDB8A42D}" type="pres">
      <dgm:prSet presAssocID="{F173D82C-553F-4981-84FB-6D26B90B644E}" presName="spacing" presStyleCnt="0"/>
      <dgm:spPr/>
    </dgm:pt>
    <dgm:pt modelId="{F9970F20-26D9-45B4-83CA-5A21A16968E7}" type="pres">
      <dgm:prSet presAssocID="{5D3B408B-7681-49EF-8379-F35D26791688}" presName="composite" presStyleCnt="0"/>
      <dgm:spPr/>
    </dgm:pt>
    <dgm:pt modelId="{1699752C-440E-4674-B2E5-93B186055627}" type="pres">
      <dgm:prSet presAssocID="{5D3B408B-7681-49EF-8379-F35D26791688}" presName="imgShp" presStyleLbl="fgImgPlace1" presStyleIdx="3" presStyleCnt="6"/>
      <dgm:spPr>
        <a:blipFill rotWithShape="0">
          <a:blip xmlns:r="http://schemas.openxmlformats.org/officeDocument/2006/relationships" r:embed="rId4"/>
          <a:stretch>
            <a:fillRect/>
          </a:stretch>
        </a:blipFill>
      </dgm:spPr>
    </dgm:pt>
    <dgm:pt modelId="{697643B8-93B1-4132-8C6E-976308F1E06E}" type="pres">
      <dgm:prSet presAssocID="{5D3B408B-7681-49EF-8379-F35D26791688}" presName="txShp" presStyleLbl="node1" presStyleIdx="3" presStyleCnt="6">
        <dgm:presLayoutVars>
          <dgm:bulletEnabled val="1"/>
        </dgm:presLayoutVars>
      </dgm:prSet>
      <dgm:spPr/>
      <dgm:t>
        <a:bodyPr/>
        <a:lstStyle/>
        <a:p>
          <a:endParaRPr lang="en-US"/>
        </a:p>
      </dgm:t>
    </dgm:pt>
    <dgm:pt modelId="{FAB6DA65-436A-4DC8-9127-C81F96A374A2}" type="pres">
      <dgm:prSet presAssocID="{5C2D5228-031F-4F2F-970C-FAE5891CC53A}" presName="spacing" presStyleCnt="0"/>
      <dgm:spPr/>
    </dgm:pt>
    <dgm:pt modelId="{315F8F56-C751-483E-8323-4B522B59573F}" type="pres">
      <dgm:prSet presAssocID="{8994D5EC-5792-4DB0-9634-7EB59805CBCC}" presName="composite" presStyleCnt="0"/>
      <dgm:spPr/>
    </dgm:pt>
    <dgm:pt modelId="{0DA405C1-56EB-4ACF-BC32-C78FA39BF808}" type="pres">
      <dgm:prSet presAssocID="{8994D5EC-5792-4DB0-9634-7EB59805CBCC}" presName="imgShp" presStyleLbl="fgImgPlace1" presStyleIdx="4" presStyleCnt="6"/>
      <dgm:spPr>
        <a:blipFill rotWithShape="0">
          <a:blip xmlns:r="http://schemas.openxmlformats.org/officeDocument/2006/relationships" r:embed="rId5"/>
          <a:stretch>
            <a:fillRect/>
          </a:stretch>
        </a:blipFill>
      </dgm:spPr>
    </dgm:pt>
    <dgm:pt modelId="{1BA7C57C-67EA-4852-8A77-23855F0E561B}" type="pres">
      <dgm:prSet presAssocID="{8994D5EC-5792-4DB0-9634-7EB59805CBCC}" presName="txShp" presStyleLbl="node1" presStyleIdx="4" presStyleCnt="6">
        <dgm:presLayoutVars>
          <dgm:bulletEnabled val="1"/>
        </dgm:presLayoutVars>
      </dgm:prSet>
      <dgm:spPr/>
      <dgm:t>
        <a:bodyPr/>
        <a:lstStyle/>
        <a:p>
          <a:endParaRPr lang="en-US"/>
        </a:p>
      </dgm:t>
    </dgm:pt>
    <dgm:pt modelId="{A4D83727-8B83-45CC-9BA0-41C33EBB8BB8}" type="pres">
      <dgm:prSet presAssocID="{ECB20880-F7FD-4134-87D6-1DA37C06A934}" presName="spacing" presStyleCnt="0"/>
      <dgm:spPr/>
    </dgm:pt>
    <dgm:pt modelId="{51BB546F-C408-4C4D-8E4B-27D520FD37ED}" type="pres">
      <dgm:prSet presAssocID="{F5C1C60F-FA20-47CA-AC51-23970B7262FC}" presName="composite" presStyleCnt="0"/>
      <dgm:spPr/>
    </dgm:pt>
    <dgm:pt modelId="{5C450534-37D5-4F1B-AA16-11E5B920BEBA}" type="pres">
      <dgm:prSet presAssocID="{F5C1C60F-FA20-47CA-AC51-23970B7262FC}" presName="imgShp" presStyleLbl="fgImgPlace1" presStyleIdx="5" presStyleCnt="6"/>
      <dgm:spPr>
        <a:blipFill rotWithShape="0">
          <a:blip xmlns:r="http://schemas.openxmlformats.org/officeDocument/2006/relationships" r:embed="rId6"/>
          <a:stretch>
            <a:fillRect/>
          </a:stretch>
        </a:blipFill>
      </dgm:spPr>
    </dgm:pt>
    <dgm:pt modelId="{61D4A9A9-8C2B-46FC-8A42-672BB19833D3}" type="pres">
      <dgm:prSet presAssocID="{F5C1C60F-FA20-47CA-AC51-23970B7262FC}" presName="txShp" presStyleLbl="node1" presStyleIdx="5" presStyleCnt="6">
        <dgm:presLayoutVars>
          <dgm:bulletEnabled val="1"/>
        </dgm:presLayoutVars>
      </dgm:prSet>
      <dgm:spPr/>
      <dgm:t>
        <a:bodyPr/>
        <a:lstStyle/>
        <a:p>
          <a:endParaRPr lang="en-US"/>
        </a:p>
      </dgm:t>
    </dgm:pt>
  </dgm:ptLst>
  <dgm:cxnLst>
    <dgm:cxn modelId="{F480451F-8D84-4D6E-B4B5-051A699308E7}" srcId="{28C48A56-7F57-4BC1-8518-1A0F48249535}" destId="{A327BC6A-666C-4988-AE2F-AA777238260F}" srcOrd="2" destOrd="0" parTransId="{1656B09C-03A5-48AC-8B9B-B2DA40AA7EF6}" sibTransId="{F173D82C-553F-4981-84FB-6D26B90B644E}"/>
    <dgm:cxn modelId="{7DC26420-F65F-4066-9584-6E53C4EE747A}" type="presOf" srcId="{8994D5EC-5792-4DB0-9634-7EB59805CBCC}" destId="{1BA7C57C-67EA-4852-8A77-23855F0E561B}" srcOrd="0" destOrd="0" presId="urn:microsoft.com/office/officeart/2005/8/layout/vList3#2"/>
    <dgm:cxn modelId="{9A540313-4C27-4DE8-8720-1460591717A1}" srcId="{28C48A56-7F57-4BC1-8518-1A0F48249535}" destId="{8994D5EC-5792-4DB0-9634-7EB59805CBCC}" srcOrd="4" destOrd="0" parTransId="{B9C3E65B-341F-48B0-BA8B-9361F6D73CEE}" sibTransId="{ECB20880-F7FD-4134-87D6-1DA37C06A934}"/>
    <dgm:cxn modelId="{FF969329-D9AA-4EF4-B330-B96591B9BEB8}" srcId="{28C48A56-7F57-4BC1-8518-1A0F48249535}" destId="{F5C1C60F-FA20-47CA-AC51-23970B7262FC}" srcOrd="5" destOrd="0" parTransId="{8F6704D4-7B13-4B26-9639-20C753BB45BE}" sibTransId="{0D455365-147B-47F5-86EA-DB57B24C22F7}"/>
    <dgm:cxn modelId="{FC689313-AAE7-4945-8002-1C55050D8838}" type="presOf" srcId="{5D3B408B-7681-49EF-8379-F35D26791688}" destId="{697643B8-93B1-4132-8C6E-976308F1E06E}" srcOrd="0" destOrd="0" presId="urn:microsoft.com/office/officeart/2005/8/layout/vList3#2"/>
    <dgm:cxn modelId="{5F478DE9-81CC-418E-9185-B17447A84490}" type="presOf" srcId="{9405DDE1-422A-44F6-B477-85893AF76E74}" destId="{AF6201BC-2565-4115-9163-1427B7EF26B2}" srcOrd="0" destOrd="0" presId="urn:microsoft.com/office/officeart/2005/8/layout/vList3#2"/>
    <dgm:cxn modelId="{74DDC8D9-1580-4817-8F5C-3ECAF1958A2E}" srcId="{28C48A56-7F57-4BC1-8518-1A0F48249535}" destId="{C2819F05-60E0-4B9A-BE2F-ACBF925F5031}" srcOrd="0" destOrd="0" parTransId="{0CE6CDA1-2B3F-486A-9D00-2EBDE68EE768}" sibTransId="{CECDDE63-7411-4A90-BA22-6E03C43E8375}"/>
    <dgm:cxn modelId="{977790D7-7E68-4200-A812-F9A592056F76}" srcId="{28C48A56-7F57-4BC1-8518-1A0F48249535}" destId="{9405DDE1-422A-44F6-B477-85893AF76E74}" srcOrd="1" destOrd="0" parTransId="{A70D45CC-5714-4B01-BC81-C893FBF6E8CF}" sibTransId="{B13371B9-1D52-4C5B-964E-D6FAEFD808AF}"/>
    <dgm:cxn modelId="{146B583A-2CFD-4A1D-BD47-C510D812F243}" type="presOf" srcId="{C2819F05-60E0-4B9A-BE2F-ACBF925F5031}" destId="{6281C706-97D5-407B-980E-B0EA30082A1F}" srcOrd="0" destOrd="0" presId="urn:microsoft.com/office/officeart/2005/8/layout/vList3#2"/>
    <dgm:cxn modelId="{542C15B7-7FBF-46F8-B2FD-083E510A6BC5}" type="presOf" srcId="{F5C1C60F-FA20-47CA-AC51-23970B7262FC}" destId="{61D4A9A9-8C2B-46FC-8A42-672BB19833D3}" srcOrd="0" destOrd="0" presId="urn:microsoft.com/office/officeart/2005/8/layout/vList3#2"/>
    <dgm:cxn modelId="{9B918461-8BEA-4FB8-A24E-3903BD939EB0}" srcId="{28C48A56-7F57-4BC1-8518-1A0F48249535}" destId="{5D3B408B-7681-49EF-8379-F35D26791688}" srcOrd="3" destOrd="0" parTransId="{AFC3F2EA-FE7D-45D2-B2E2-F1BC45849728}" sibTransId="{5C2D5228-031F-4F2F-970C-FAE5891CC53A}"/>
    <dgm:cxn modelId="{E9BB1D98-9862-4B75-A49E-94D4D00ECE37}" type="presOf" srcId="{28C48A56-7F57-4BC1-8518-1A0F48249535}" destId="{588C7255-3953-4A15-B963-6F8ABD6EDDAD}" srcOrd="0" destOrd="0" presId="urn:microsoft.com/office/officeart/2005/8/layout/vList3#2"/>
    <dgm:cxn modelId="{2C726E26-19DE-4F0A-9456-58C26FE33F96}" type="presOf" srcId="{A327BC6A-666C-4988-AE2F-AA777238260F}" destId="{48EFAC0A-1C8D-4D42-AEB6-7FC8A7686EE6}" srcOrd="0" destOrd="0" presId="urn:microsoft.com/office/officeart/2005/8/layout/vList3#2"/>
    <dgm:cxn modelId="{10A45966-5F72-47B8-B140-0A129888EAB9}" type="presParOf" srcId="{588C7255-3953-4A15-B963-6F8ABD6EDDAD}" destId="{B5FFAE69-EC1D-4634-BF72-5A35FE094509}" srcOrd="0" destOrd="0" presId="urn:microsoft.com/office/officeart/2005/8/layout/vList3#2"/>
    <dgm:cxn modelId="{330832A8-C8B9-41FB-B117-DB035C592462}" type="presParOf" srcId="{B5FFAE69-EC1D-4634-BF72-5A35FE094509}" destId="{A5DFEDE4-8D0E-45B1-A306-62405C5A7D6A}" srcOrd="0" destOrd="0" presId="urn:microsoft.com/office/officeart/2005/8/layout/vList3#2"/>
    <dgm:cxn modelId="{43063F7A-E971-4D11-9FCE-21C8768A910D}" type="presParOf" srcId="{B5FFAE69-EC1D-4634-BF72-5A35FE094509}" destId="{6281C706-97D5-407B-980E-B0EA30082A1F}" srcOrd="1" destOrd="0" presId="urn:microsoft.com/office/officeart/2005/8/layout/vList3#2"/>
    <dgm:cxn modelId="{E6E0C483-2714-481F-A448-23D8A4C1BFC1}" type="presParOf" srcId="{588C7255-3953-4A15-B963-6F8ABD6EDDAD}" destId="{FB1079BA-ED40-45E3-A03A-D9BC49FC32E3}" srcOrd="1" destOrd="0" presId="urn:microsoft.com/office/officeart/2005/8/layout/vList3#2"/>
    <dgm:cxn modelId="{CD240D9B-A282-42EE-9916-EC8D41E3DA80}" type="presParOf" srcId="{588C7255-3953-4A15-B963-6F8ABD6EDDAD}" destId="{BA39D063-6910-43F8-956E-A600F7B5FEE5}" srcOrd="2" destOrd="0" presId="urn:microsoft.com/office/officeart/2005/8/layout/vList3#2"/>
    <dgm:cxn modelId="{DC74F489-9CDD-403F-AC8E-ED75EC755576}" type="presParOf" srcId="{BA39D063-6910-43F8-956E-A600F7B5FEE5}" destId="{00CEE99B-A1CF-4EFD-8499-7BF9382F44CE}" srcOrd="0" destOrd="0" presId="urn:microsoft.com/office/officeart/2005/8/layout/vList3#2"/>
    <dgm:cxn modelId="{2C8BE344-CF89-4522-B6B7-B1C070476F9B}" type="presParOf" srcId="{BA39D063-6910-43F8-956E-A600F7B5FEE5}" destId="{AF6201BC-2565-4115-9163-1427B7EF26B2}" srcOrd="1" destOrd="0" presId="urn:microsoft.com/office/officeart/2005/8/layout/vList3#2"/>
    <dgm:cxn modelId="{63184827-CBB1-47A1-8CF6-5A5BA47F58CF}" type="presParOf" srcId="{588C7255-3953-4A15-B963-6F8ABD6EDDAD}" destId="{360EF5A5-13D3-4139-B483-9B4F5E4995B2}" srcOrd="3" destOrd="0" presId="urn:microsoft.com/office/officeart/2005/8/layout/vList3#2"/>
    <dgm:cxn modelId="{87659181-0D82-4004-825F-33A7E7A62D11}" type="presParOf" srcId="{588C7255-3953-4A15-B963-6F8ABD6EDDAD}" destId="{AAB3B415-DB1B-42F2-98A4-A5395911716D}" srcOrd="4" destOrd="0" presId="urn:microsoft.com/office/officeart/2005/8/layout/vList3#2"/>
    <dgm:cxn modelId="{570D4FF2-D8E0-46F2-977D-C6A93C845897}" type="presParOf" srcId="{AAB3B415-DB1B-42F2-98A4-A5395911716D}" destId="{759D6FB5-62EB-486F-BD7B-0F4670110183}" srcOrd="0" destOrd="0" presId="urn:microsoft.com/office/officeart/2005/8/layout/vList3#2"/>
    <dgm:cxn modelId="{7520D6BA-850C-419A-90DA-520D17EF7D36}" type="presParOf" srcId="{AAB3B415-DB1B-42F2-98A4-A5395911716D}" destId="{48EFAC0A-1C8D-4D42-AEB6-7FC8A7686EE6}" srcOrd="1" destOrd="0" presId="urn:microsoft.com/office/officeart/2005/8/layout/vList3#2"/>
    <dgm:cxn modelId="{639CD17D-2C4C-4148-B045-98BBBB9990E2}" type="presParOf" srcId="{588C7255-3953-4A15-B963-6F8ABD6EDDAD}" destId="{EC6F5681-E684-49A7-B073-B1F3EDB8A42D}" srcOrd="5" destOrd="0" presId="urn:microsoft.com/office/officeart/2005/8/layout/vList3#2"/>
    <dgm:cxn modelId="{9C4B26BA-6D1E-4719-BEDE-6E68092B332C}" type="presParOf" srcId="{588C7255-3953-4A15-B963-6F8ABD6EDDAD}" destId="{F9970F20-26D9-45B4-83CA-5A21A16968E7}" srcOrd="6" destOrd="0" presId="urn:microsoft.com/office/officeart/2005/8/layout/vList3#2"/>
    <dgm:cxn modelId="{FC740165-ADF1-47B8-AA1A-FECE4C951569}" type="presParOf" srcId="{F9970F20-26D9-45B4-83CA-5A21A16968E7}" destId="{1699752C-440E-4674-B2E5-93B186055627}" srcOrd="0" destOrd="0" presId="urn:microsoft.com/office/officeart/2005/8/layout/vList3#2"/>
    <dgm:cxn modelId="{42E02E46-9426-4AFD-B42F-D0FF578EAEDE}" type="presParOf" srcId="{F9970F20-26D9-45B4-83CA-5A21A16968E7}" destId="{697643B8-93B1-4132-8C6E-976308F1E06E}" srcOrd="1" destOrd="0" presId="urn:microsoft.com/office/officeart/2005/8/layout/vList3#2"/>
    <dgm:cxn modelId="{DEC2BCB4-DCDC-4036-B581-7D37B3FF4D09}" type="presParOf" srcId="{588C7255-3953-4A15-B963-6F8ABD6EDDAD}" destId="{FAB6DA65-436A-4DC8-9127-C81F96A374A2}" srcOrd="7" destOrd="0" presId="urn:microsoft.com/office/officeart/2005/8/layout/vList3#2"/>
    <dgm:cxn modelId="{BE1B36AC-FBC1-46AB-915A-8A3DDC23CDD4}" type="presParOf" srcId="{588C7255-3953-4A15-B963-6F8ABD6EDDAD}" destId="{315F8F56-C751-483E-8323-4B522B59573F}" srcOrd="8" destOrd="0" presId="urn:microsoft.com/office/officeart/2005/8/layout/vList3#2"/>
    <dgm:cxn modelId="{82B17802-CDF3-42F8-A8A2-F1289A1CA550}" type="presParOf" srcId="{315F8F56-C751-483E-8323-4B522B59573F}" destId="{0DA405C1-56EB-4ACF-BC32-C78FA39BF808}" srcOrd="0" destOrd="0" presId="urn:microsoft.com/office/officeart/2005/8/layout/vList3#2"/>
    <dgm:cxn modelId="{3CD1AD42-400B-487A-B894-6E39613D31A4}" type="presParOf" srcId="{315F8F56-C751-483E-8323-4B522B59573F}" destId="{1BA7C57C-67EA-4852-8A77-23855F0E561B}" srcOrd="1" destOrd="0" presId="urn:microsoft.com/office/officeart/2005/8/layout/vList3#2"/>
    <dgm:cxn modelId="{EF287C2A-F03E-4EA3-8AEE-8AE808979FF3}" type="presParOf" srcId="{588C7255-3953-4A15-B963-6F8ABD6EDDAD}" destId="{A4D83727-8B83-45CC-9BA0-41C33EBB8BB8}" srcOrd="9" destOrd="0" presId="urn:microsoft.com/office/officeart/2005/8/layout/vList3#2"/>
    <dgm:cxn modelId="{ED9ACCDD-7029-43C4-8A02-7BB034AB012F}" type="presParOf" srcId="{588C7255-3953-4A15-B963-6F8ABD6EDDAD}" destId="{51BB546F-C408-4C4D-8E4B-27D520FD37ED}" srcOrd="10" destOrd="0" presId="urn:microsoft.com/office/officeart/2005/8/layout/vList3#2"/>
    <dgm:cxn modelId="{F0DBE363-9FBF-470A-B4C5-48295CE5F804}" type="presParOf" srcId="{51BB546F-C408-4C4D-8E4B-27D520FD37ED}" destId="{5C450534-37D5-4F1B-AA16-11E5B920BEBA}" srcOrd="0" destOrd="0" presId="urn:microsoft.com/office/officeart/2005/8/layout/vList3#2"/>
    <dgm:cxn modelId="{489E23E8-E588-4AFC-8673-3B942519F225}" type="presParOf" srcId="{51BB546F-C408-4C4D-8E4B-27D520FD37ED}" destId="{61D4A9A9-8C2B-46FC-8A42-672BB19833D3}"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C04AD4-9F08-4080-8E68-402CBEE2657F}" type="doc">
      <dgm:prSet loTypeId="urn:microsoft.com/office/officeart/2005/8/layout/pyramid1" loCatId="pyramid" qsTypeId="urn:microsoft.com/office/officeart/2005/8/quickstyle/3d2" qsCatId="3D" csTypeId="urn:microsoft.com/office/officeart/2005/8/colors/colorful1#4" csCatId="colorful" phldr="1"/>
      <dgm:spPr/>
    </dgm:pt>
    <dgm:pt modelId="{3595B28E-E53F-422D-8469-CA62214CBE21}">
      <dgm:prSet/>
      <dgm:spPr>
        <a:solidFill>
          <a:schemeClr val="accent4">
            <a:lumMod val="50000"/>
          </a:schemeClr>
        </a:solidFill>
      </dgm:spPr>
      <dgm:t>
        <a:bodyPr/>
        <a:lstStyle/>
        <a:p>
          <a:endParaRPr lang="en-US" dirty="0"/>
        </a:p>
      </dgm:t>
    </dgm:pt>
    <dgm:pt modelId="{88ABFB7A-CE63-4549-BD63-813FA2E0D7F2}" type="parTrans" cxnId="{605EDB92-FF3C-42AF-B8AF-7A2ABCCCAA1B}">
      <dgm:prSet/>
      <dgm:spPr/>
      <dgm:t>
        <a:bodyPr/>
        <a:lstStyle/>
        <a:p>
          <a:endParaRPr lang="en-US"/>
        </a:p>
      </dgm:t>
    </dgm:pt>
    <dgm:pt modelId="{3C72886B-A352-45CE-8A62-A7998B92A7A6}" type="sibTrans" cxnId="{605EDB92-FF3C-42AF-B8AF-7A2ABCCCAA1B}">
      <dgm:prSet/>
      <dgm:spPr/>
      <dgm:t>
        <a:bodyPr/>
        <a:lstStyle/>
        <a:p>
          <a:endParaRPr lang="en-US"/>
        </a:p>
      </dgm:t>
    </dgm:pt>
    <dgm:pt modelId="{C2310D9F-0ABB-4FC8-9ADB-7CF284D88B87}">
      <dgm:prSet/>
      <dgm:spPr>
        <a:solidFill>
          <a:schemeClr val="tx1">
            <a:lumMod val="65000"/>
            <a:lumOff val="35000"/>
          </a:schemeClr>
        </a:solidFill>
      </dgm:spPr>
      <dgm:t>
        <a:bodyPr/>
        <a:lstStyle/>
        <a:p>
          <a:endParaRPr lang="en-US" dirty="0"/>
        </a:p>
      </dgm:t>
    </dgm:pt>
    <dgm:pt modelId="{C1D3BFF1-487E-4991-BD8A-D490C7ACA2D8}" type="parTrans" cxnId="{854FE3F6-CC20-450B-959E-A1CA7FC698B0}">
      <dgm:prSet/>
      <dgm:spPr/>
      <dgm:t>
        <a:bodyPr/>
        <a:lstStyle/>
        <a:p>
          <a:endParaRPr lang="en-US"/>
        </a:p>
      </dgm:t>
    </dgm:pt>
    <dgm:pt modelId="{93999B40-6DE0-42D1-BABA-1CE0546FE1C9}" type="sibTrans" cxnId="{854FE3F6-CC20-450B-959E-A1CA7FC698B0}">
      <dgm:prSet/>
      <dgm:spPr/>
      <dgm:t>
        <a:bodyPr/>
        <a:lstStyle/>
        <a:p>
          <a:endParaRPr lang="en-US"/>
        </a:p>
      </dgm:t>
    </dgm:pt>
    <dgm:pt modelId="{523DABC9-5166-4B35-8AEB-B1675EBF923D}">
      <dgm:prSet/>
      <dgm:spPr>
        <a:solidFill>
          <a:schemeClr val="accent6">
            <a:lumMod val="50000"/>
          </a:schemeClr>
        </a:solidFill>
      </dgm:spPr>
      <dgm:t>
        <a:bodyPr/>
        <a:lstStyle/>
        <a:p>
          <a:endParaRPr lang="en-US" dirty="0"/>
        </a:p>
      </dgm:t>
    </dgm:pt>
    <dgm:pt modelId="{56095418-405F-4BDD-AA15-B8A137B7032E}" type="parTrans" cxnId="{CE7A4BDE-8FDD-4FC6-8420-BE8FAAF2AF3E}">
      <dgm:prSet/>
      <dgm:spPr/>
      <dgm:t>
        <a:bodyPr/>
        <a:lstStyle/>
        <a:p>
          <a:endParaRPr lang="en-US"/>
        </a:p>
      </dgm:t>
    </dgm:pt>
    <dgm:pt modelId="{C7CD2A26-0DF5-42C1-A59E-5C69A702627A}" type="sibTrans" cxnId="{CE7A4BDE-8FDD-4FC6-8420-BE8FAAF2AF3E}">
      <dgm:prSet/>
      <dgm:spPr/>
      <dgm:t>
        <a:bodyPr/>
        <a:lstStyle/>
        <a:p>
          <a:endParaRPr lang="en-US"/>
        </a:p>
      </dgm:t>
    </dgm:pt>
    <dgm:pt modelId="{A0C3DE74-43AA-4614-A54C-3C5FF8CB4AAB}" type="pres">
      <dgm:prSet presAssocID="{6EC04AD4-9F08-4080-8E68-402CBEE2657F}" presName="Name0" presStyleCnt="0">
        <dgm:presLayoutVars>
          <dgm:dir val="rev"/>
          <dgm:animLvl val="lvl"/>
          <dgm:resizeHandles val="exact"/>
        </dgm:presLayoutVars>
      </dgm:prSet>
      <dgm:spPr/>
    </dgm:pt>
    <dgm:pt modelId="{F57F4772-4BE5-4391-87B7-CA1C8081A130}" type="pres">
      <dgm:prSet presAssocID="{C2310D9F-0ABB-4FC8-9ADB-7CF284D88B87}" presName="Name8" presStyleCnt="0"/>
      <dgm:spPr/>
    </dgm:pt>
    <dgm:pt modelId="{49DF0EBB-C7F6-4A0A-9C76-8B5E265D4450}" type="pres">
      <dgm:prSet presAssocID="{C2310D9F-0ABB-4FC8-9ADB-7CF284D88B87}" presName="level" presStyleLbl="node1" presStyleIdx="0" presStyleCnt="3" custLinFactNeighborX="328">
        <dgm:presLayoutVars>
          <dgm:chMax val="1"/>
          <dgm:bulletEnabled val="1"/>
        </dgm:presLayoutVars>
      </dgm:prSet>
      <dgm:spPr/>
      <dgm:t>
        <a:bodyPr/>
        <a:lstStyle/>
        <a:p>
          <a:endParaRPr lang="en-US"/>
        </a:p>
      </dgm:t>
    </dgm:pt>
    <dgm:pt modelId="{70F7A3E1-F2E4-456B-99A7-6E53E61D0E3B}" type="pres">
      <dgm:prSet presAssocID="{C2310D9F-0ABB-4FC8-9ADB-7CF284D88B87}" presName="levelTx" presStyleLbl="revTx" presStyleIdx="0" presStyleCnt="0">
        <dgm:presLayoutVars>
          <dgm:chMax val="1"/>
          <dgm:bulletEnabled val="1"/>
        </dgm:presLayoutVars>
      </dgm:prSet>
      <dgm:spPr/>
      <dgm:t>
        <a:bodyPr/>
        <a:lstStyle/>
        <a:p>
          <a:endParaRPr lang="en-US"/>
        </a:p>
      </dgm:t>
    </dgm:pt>
    <dgm:pt modelId="{B5E56F99-8983-4CDD-8FB1-4512048ED396}" type="pres">
      <dgm:prSet presAssocID="{523DABC9-5166-4B35-8AEB-B1675EBF923D}" presName="Name8" presStyleCnt="0"/>
      <dgm:spPr/>
    </dgm:pt>
    <dgm:pt modelId="{34BAAEFB-51F6-4757-91E8-B9A4FF9C85BC}" type="pres">
      <dgm:prSet presAssocID="{523DABC9-5166-4B35-8AEB-B1675EBF923D}" presName="level" presStyleLbl="node1" presStyleIdx="1" presStyleCnt="3" custLinFactNeighborX="164">
        <dgm:presLayoutVars>
          <dgm:chMax val="1"/>
          <dgm:bulletEnabled val="1"/>
        </dgm:presLayoutVars>
      </dgm:prSet>
      <dgm:spPr/>
      <dgm:t>
        <a:bodyPr/>
        <a:lstStyle/>
        <a:p>
          <a:endParaRPr lang="en-US"/>
        </a:p>
      </dgm:t>
    </dgm:pt>
    <dgm:pt modelId="{109EBFAA-814E-4BB9-A971-8D9E7A942770}" type="pres">
      <dgm:prSet presAssocID="{523DABC9-5166-4B35-8AEB-B1675EBF923D}" presName="levelTx" presStyleLbl="revTx" presStyleIdx="0" presStyleCnt="0">
        <dgm:presLayoutVars>
          <dgm:chMax val="1"/>
          <dgm:bulletEnabled val="1"/>
        </dgm:presLayoutVars>
      </dgm:prSet>
      <dgm:spPr/>
      <dgm:t>
        <a:bodyPr/>
        <a:lstStyle/>
        <a:p>
          <a:endParaRPr lang="en-US"/>
        </a:p>
      </dgm:t>
    </dgm:pt>
    <dgm:pt modelId="{1E9B9634-AD6E-48C2-A75F-86815D71743B}" type="pres">
      <dgm:prSet presAssocID="{3595B28E-E53F-422D-8469-CA62214CBE21}" presName="Name8" presStyleCnt="0"/>
      <dgm:spPr/>
    </dgm:pt>
    <dgm:pt modelId="{E5077406-FEED-4F18-BF44-5B51192CA4D6}" type="pres">
      <dgm:prSet presAssocID="{3595B28E-E53F-422D-8469-CA62214CBE21}" presName="level" presStyleLbl="node1" presStyleIdx="2" presStyleCnt="3" custLinFactNeighborX="-283">
        <dgm:presLayoutVars>
          <dgm:chMax val="1"/>
          <dgm:bulletEnabled val="1"/>
        </dgm:presLayoutVars>
      </dgm:prSet>
      <dgm:spPr/>
      <dgm:t>
        <a:bodyPr/>
        <a:lstStyle/>
        <a:p>
          <a:endParaRPr lang="en-US"/>
        </a:p>
      </dgm:t>
    </dgm:pt>
    <dgm:pt modelId="{A26340F6-60F9-453D-9E68-01CEE6D1EB2C}" type="pres">
      <dgm:prSet presAssocID="{3595B28E-E53F-422D-8469-CA62214CBE21}" presName="levelTx" presStyleLbl="revTx" presStyleIdx="0" presStyleCnt="0">
        <dgm:presLayoutVars>
          <dgm:chMax val="1"/>
          <dgm:bulletEnabled val="1"/>
        </dgm:presLayoutVars>
      </dgm:prSet>
      <dgm:spPr/>
      <dgm:t>
        <a:bodyPr/>
        <a:lstStyle/>
        <a:p>
          <a:endParaRPr lang="en-US"/>
        </a:p>
      </dgm:t>
    </dgm:pt>
  </dgm:ptLst>
  <dgm:cxnLst>
    <dgm:cxn modelId="{CE7A4BDE-8FDD-4FC6-8420-BE8FAAF2AF3E}" srcId="{6EC04AD4-9F08-4080-8E68-402CBEE2657F}" destId="{523DABC9-5166-4B35-8AEB-B1675EBF923D}" srcOrd="1" destOrd="0" parTransId="{56095418-405F-4BDD-AA15-B8A137B7032E}" sibTransId="{C7CD2A26-0DF5-42C1-A59E-5C69A702627A}"/>
    <dgm:cxn modelId="{EEFE2732-9A77-47CF-B7F2-27AA6C45EFB6}" type="presOf" srcId="{523DABC9-5166-4B35-8AEB-B1675EBF923D}" destId="{109EBFAA-814E-4BB9-A971-8D9E7A942770}" srcOrd="1" destOrd="0" presId="urn:microsoft.com/office/officeart/2005/8/layout/pyramid1"/>
    <dgm:cxn modelId="{EE98AFEF-58EF-4EF3-A40F-ABF84EB7510E}" type="presOf" srcId="{6EC04AD4-9F08-4080-8E68-402CBEE2657F}" destId="{A0C3DE74-43AA-4614-A54C-3C5FF8CB4AAB}" srcOrd="0" destOrd="0" presId="urn:microsoft.com/office/officeart/2005/8/layout/pyramid1"/>
    <dgm:cxn modelId="{68498B7B-C073-4F56-A827-30056E78E8A1}" type="presOf" srcId="{C2310D9F-0ABB-4FC8-9ADB-7CF284D88B87}" destId="{49DF0EBB-C7F6-4A0A-9C76-8B5E265D4450}" srcOrd="0" destOrd="0" presId="urn:microsoft.com/office/officeart/2005/8/layout/pyramid1"/>
    <dgm:cxn modelId="{26ECE7E8-108E-49A6-8E0B-D2D8E1B35EE9}" type="presOf" srcId="{C2310D9F-0ABB-4FC8-9ADB-7CF284D88B87}" destId="{70F7A3E1-F2E4-456B-99A7-6E53E61D0E3B}" srcOrd="1" destOrd="0" presId="urn:microsoft.com/office/officeart/2005/8/layout/pyramid1"/>
    <dgm:cxn modelId="{2100567C-EBF4-4040-B23F-0F6D39DFB1D6}" type="presOf" srcId="{523DABC9-5166-4B35-8AEB-B1675EBF923D}" destId="{34BAAEFB-51F6-4757-91E8-B9A4FF9C85BC}" srcOrd="0" destOrd="0" presId="urn:microsoft.com/office/officeart/2005/8/layout/pyramid1"/>
    <dgm:cxn modelId="{854FE3F6-CC20-450B-959E-A1CA7FC698B0}" srcId="{6EC04AD4-9F08-4080-8E68-402CBEE2657F}" destId="{C2310D9F-0ABB-4FC8-9ADB-7CF284D88B87}" srcOrd="0" destOrd="0" parTransId="{C1D3BFF1-487E-4991-BD8A-D490C7ACA2D8}" sibTransId="{93999B40-6DE0-42D1-BABA-1CE0546FE1C9}"/>
    <dgm:cxn modelId="{605EDB92-FF3C-42AF-B8AF-7A2ABCCCAA1B}" srcId="{6EC04AD4-9F08-4080-8E68-402CBEE2657F}" destId="{3595B28E-E53F-422D-8469-CA62214CBE21}" srcOrd="2" destOrd="0" parTransId="{88ABFB7A-CE63-4549-BD63-813FA2E0D7F2}" sibTransId="{3C72886B-A352-45CE-8A62-A7998B92A7A6}"/>
    <dgm:cxn modelId="{4977305C-8BC4-4215-A675-5578808940A6}" type="presOf" srcId="{3595B28E-E53F-422D-8469-CA62214CBE21}" destId="{A26340F6-60F9-453D-9E68-01CEE6D1EB2C}" srcOrd="1" destOrd="0" presId="urn:microsoft.com/office/officeart/2005/8/layout/pyramid1"/>
    <dgm:cxn modelId="{99F9ED59-F9A1-42B7-8E56-BCA259A49A02}" type="presOf" srcId="{3595B28E-E53F-422D-8469-CA62214CBE21}" destId="{E5077406-FEED-4F18-BF44-5B51192CA4D6}" srcOrd="0" destOrd="0" presId="urn:microsoft.com/office/officeart/2005/8/layout/pyramid1"/>
    <dgm:cxn modelId="{05636FFE-BBC9-44C4-A0D1-EE13FC6DAE0E}" type="presParOf" srcId="{A0C3DE74-43AA-4614-A54C-3C5FF8CB4AAB}" destId="{F57F4772-4BE5-4391-87B7-CA1C8081A130}" srcOrd="0" destOrd="0" presId="urn:microsoft.com/office/officeart/2005/8/layout/pyramid1"/>
    <dgm:cxn modelId="{307B051B-2052-4683-893C-6141969E2850}" type="presParOf" srcId="{F57F4772-4BE5-4391-87B7-CA1C8081A130}" destId="{49DF0EBB-C7F6-4A0A-9C76-8B5E265D4450}" srcOrd="0" destOrd="0" presId="urn:microsoft.com/office/officeart/2005/8/layout/pyramid1"/>
    <dgm:cxn modelId="{E5112CA4-77B9-4D02-BB79-A0B02ED7F80F}" type="presParOf" srcId="{F57F4772-4BE5-4391-87B7-CA1C8081A130}" destId="{70F7A3E1-F2E4-456B-99A7-6E53E61D0E3B}" srcOrd="1" destOrd="0" presId="urn:microsoft.com/office/officeart/2005/8/layout/pyramid1"/>
    <dgm:cxn modelId="{3140B84E-1E01-4175-AEF9-2790DB73B78A}" type="presParOf" srcId="{A0C3DE74-43AA-4614-A54C-3C5FF8CB4AAB}" destId="{B5E56F99-8983-4CDD-8FB1-4512048ED396}" srcOrd="1" destOrd="0" presId="urn:microsoft.com/office/officeart/2005/8/layout/pyramid1"/>
    <dgm:cxn modelId="{CA2E3B03-2E71-4961-AD0D-F8EC0FEFB2A1}" type="presParOf" srcId="{B5E56F99-8983-4CDD-8FB1-4512048ED396}" destId="{34BAAEFB-51F6-4757-91E8-B9A4FF9C85BC}" srcOrd="0" destOrd="0" presId="urn:microsoft.com/office/officeart/2005/8/layout/pyramid1"/>
    <dgm:cxn modelId="{F9876A66-367B-499F-A272-87C30DE3EDC4}" type="presParOf" srcId="{B5E56F99-8983-4CDD-8FB1-4512048ED396}" destId="{109EBFAA-814E-4BB9-A971-8D9E7A942770}" srcOrd="1" destOrd="0" presId="urn:microsoft.com/office/officeart/2005/8/layout/pyramid1"/>
    <dgm:cxn modelId="{271FBCD0-DFC4-44AE-9404-A166DD0C0C1E}" type="presParOf" srcId="{A0C3DE74-43AA-4614-A54C-3C5FF8CB4AAB}" destId="{1E9B9634-AD6E-48C2-A75F-86815D71743B}" srcOrd="2" destOrd="0" presId="urn:microsoft.com/office/officeart/2005/8/layout/pyramid1"/>
    <dgm:cxn modelId="{C8A9B2BF-105C-4100-B932-083FA5DE0B46}" type="presParOf" srcId="{1E9B9634-AD6E-48C2-A75F-86815D71743B}" destId="{E5077406-FEED-4F18-BF44-5B51192CA4D6}" srcOrd="0" destOrd="0" presId="urn:microsoft.com/office/officeart/2005/8/layout/pyramid1"/>
    <dgm:cxn modelId="{803F2DA0-C454-41D8-91F9-8CB4C42AF356}" type="presParOf" srcId="{1E9B9634-AD6E-48C2-A75F-86815D71743B}" destId="{A26340F6-60F9-453D-9E68-01CEE6D1EB2C}" srcOrd="1" destOrd="0" presId="urn:microsoft.com/office/officeart/2005/8/layout/pyramid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F0EBB-C7F6-4A0A-9C76-8B5E265D4450}">
      <dsp:nvSpPr>
        <dsp:cNvPr id="0" name=""/>
        <dsp:cNvSpPr/>
      </dsp:nvSpPr>
      <dsp:spPr>
        <a:xfrm>
          <a:off x="2727523" y="0"/>
          <a:ext cx="2718606" cy="1983861"/>
        </a:xfrm>
        <a:prstGeom prst="trapezoid">
          <a:avLst>
            <a:gd name="adj" fmla="val 68518"/>
          </a:avLst>
        </a:prstGeom>
        <a:solidFill>
          <a:schemeClr val="tx1">
            <a:lumMod val="65000"/>
            <a:lumOff val="3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727523" y="0"/>
        <a:ext cx="2718606" cy="1983861"/>
      </dsp:txXfrm>
    </dsp:sp>
    <dsp:sp modelId="{34BAAEFB-51F6-4757-91E8-B9A4FF9C85BC}">
      <dsp:nvSpPr>
        <dsp:cNvPr id="0" name=""/>
        <dsp:cNvSpPr/>
      </dsp:nvSpPr>
      <dsp:spPr>
        <a:xfrm>
          <a:off x="1368220" y="1983861"/>
          <a:ext cx="5437213" cy="1983861"/>
        </a:xfrm>
        <a:prstGeom prst="trapezoid">
          <a:avLst>
            <a:gd name="adj" fmla="val 68518"/>
          </a:avLst>
        </a:prstGeom>
        <a:solidFill>
          <a:schemeClr val="accent6">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319732" y="1983861"/>
        <a:ext cx="3534188" cy="1983861"/>
      </dsp:txXfrm>
    </dsp:sp>
    <dsp:sp modelId="{E5077406-FEED-4F18-BF44-5B51192CA4D6}">
      <dsp:nvSpPr>
        <dsp:cNvPr id="0" name=""/>
        <dsp:cNvSpPr/>
      </dsp:nvSpPr>
      <dsp:spPr>
        <a:xfrm>
          <a:off x="0" y="3967722"/>
          <a:ext cx="8155820" cy="1983861"/>
        </a:xfrm>
        <a:prstGeom prst="trapezoid">
          <a:avLst>
            <a:gd name="adj" fmla="val 68518"/>
          </a:avLst>
        </a:prstGeom>
        <a:solidFill>
          <a:schemeClr val="accent4">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427268" y="3967722"/>
        <a:ext cx="5301283" cy="1983861"/>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555EE6BB-55F8-430B-961A-C4671C6FD924}" type="datetimeFigureOut">
              <a:rPr lang="en-US" smtClean="0"/>
              <a:pPr/>
              <a:t>5/27/2013</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4960B2C3-BED8-42E8-AA7D-3F087D6ED7B2}" type="slidenum">
              <a:rPr lang="en-US" smtClean="0"/>
              <a:pPr/>
              <a:t>‹#›</a:t>
            </a:fld>
            <a:endParaRPr lang="en-US"/>
          </a:p>
        </p:txBody>
      </p:sp>
    </p:spTree>
    <p:extLst>
      <p:ext uri="{BB962C8B-B14F-4D97-AF65-F5344CB8AC3E}">
        <p14:creationId xmlns:p14="http://schemas.microsoft.com/office/powerpoint/2010/main" xmlns="" val="4131271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2F0D215-B321-4B0D-8429-F2A6E1F6F3FE}" type="datetimeFigureOut">
              <a:rPr lang="en-US"/>
              <a:pPr>
                <a:defRPr/>
              </a:pPr>
              <a:t>5/27/2013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B0E64B2-8752-43BC-90D8-D12A38B301D8}" type="slidenum">
              <a:rPr lang="en-US"/>
              <a:pPr>
                <a:defRPr/>
              </a:pPr>
              <a:t>‹#›</a:t>
            </a:fld>
            <a:endParaRPr lang="en-US"/>
          </a:p>
        </p:txBody>
      </p:sp>
    </p:spTree>
    <p:extLst>
      <p:ext uri="{BB962C8B-B14F-4D97-AF65-F5344CB8AC3E}">
        <p14:creationId xmlns:p14="http://schemas.microsoft.com/office/powerpoint/2010/main" xmlns="" val="2369422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MoSCoW_prioritisati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extremeprogramming.org/rules/simple.html"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kms.techmahindra.com:640/sites/qmgorgassets/Data%20Analysis/Forms/AllItems.asp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bms.techmahindra.com/wikipedia/commons/0/05/SampleBurndownChart.p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shows</a:t>
            </a:r>
            <a:r>
              <a:rPr lang="en-US" baseline="0" dirty="0" smtClean="0"/>
              <a:t> cost of change increases if the defect is found in  later stages which is negated by use of Agile methods which discovers defects/problems/risks/issues early in lifecycle</a:t>
            </a:r>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Silver</a:t>
            </a:r>
            <a:r>
              <a:rPr lang="en-US" baseline="0" dirty="0" smtClean="0"/>
              <a:t> bullet--- </a:t>
            </a:r>
            <a:r>
              <a:rPr lang="en-IN" sz="1200" b="0" kern="1200" dirty="0" smtClean="0">
                <a:solidFill>
                  <a:schemeClr val="tx1"/>
                </a:solidFill>
                <a:effectLst/>
                <a:latin typeface="+mn-lt"/>
                <a:ea typeface="+mn-ea"/>
                <a:cs typeface="+mn-cs"/>
              </a:rPr>
              <a:t>A simple and seemingly magical solution to a complicated problem.</a:t>
            </a:r>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12</a:t>
            </a:fld>
            <a:endParaRPr lang="en-US"/>
          </a:p>
        </p:txBody>
      </p:sp>
    </p:spTree>
    <p:extLst>
      <p:ext uri="{BB962C8B-B14F-4D97-AF65-F5344CB8AC3E}">
        <p14:creationId xmlns:p14="http://schemas.microsoft.com/office/powerpoint/2010/main" xmlns="" val="2441425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In particular, agile development accelerates the delivery of initial business value, and through a process of continuous planning and feedback, is able to ensure that </a:t>
            </a:r>
            <a:r>
              <a:rPr lang="en-US" sz="1200" b="1" kern="1200" dirty="0" smtClean="0">
                <a:solidFill>
                  <a:schemeClr val="tx1"/>
                </a:solidFill>
                <a:effectLst/>
                <a:latin typeface="+mn-lt"/>
                <a:ea typeface="+mn-ea"/>
                <a:cs typeface="+mn-cs"/>
              </a:rPr>
              <a:t>value</a:t>
            </a:r>
            <a:r>
              <a:rPr lang="en-US" sz="1200" kern="1200" dirty="0" smtClean="0">
                <a:solidFill>
                  <a:schemeClr val="tx1"/>
                </a:solidFill>
                <a:effectLst/>
                <a:latin typeface="+mn-lt"/>
                <a:ea typeface="+mn-ea"/>
                <a:cs typeface="+mn-cs"/>
              </a:rPr>
              <a:t> is continuing to be maximized throughout the development process.  As a result of this iterative planning and feedback loop, teams are able to continuously align the delivered software with desired business needs, easily </a:t>
            </a:r>
            <a:r>
              <a:rPr lang="en-US" sz="1200" b="1" kern="1200" dirty="0" smtClean="0">
                <a:solidFill>
                  <a:schemeClr val="tx1"/>
                </a:solidFill>
                <a:effectLst/>
                <a:latin typeface="+mn-lt"/>
                <a:ea typeface="+mn-ea"/>
                <a:cs typeface="+mn-cs"/>
              </a:rPr>
              <a:t>adapting</a:t>
            </a:r>
            <a:r>
              <a:rPr lang="en-US" sz="1200" kern="1200" dirty="0" smtClean="0">
                <a:solidFill>
                  <a:schemeClr val="tx1"/>
                </a:solidFill>
                <a:effectLst/>
                <a:latin typeface="+mn-lt"/>
                <a:ea typeface="+mn-ea"/>
                <a:cs typeface="+mn-cs"/>
              </a:rPr>
              <a:t> to changing requirements throughout the process.  By measuring and evaluating status based on the undeniable truth of working, testing software, much more accurate </a:t>
            </a:r>
            <a:r>
              <a:rPr lang="en-US" sz="1200" b="1" kern="1200" dirty="0" smtClean="0">
                <a:solidFill>
                  <a:schemeClr val="tx1"/>
                </a:solidFill>
                <a:effectLst/>
                <a:latin typeface="+mn-lt"/>
                <a:ea typeface="+mn-ea"/>
                <a:cs typeface="+mn-cs"/>
              </a:rPr>
              <a:t>visibility</a:t>
            </a:r>
            <a:r>
              <a:rPr lang="en-US" sz="1200" kern="1200" dirty="0" smtClean="0">
                <a:solidFill>
                  <a:schemeClr val="tx1"/>
                </a:solidFill>
                <a:effectLst/>
                <a:latin typeface="+mn-lt"/>
                <a:ea typeface="+mn-ea"/>
                <a:cs typeface="+mn-cs"/>
              </a:rPr>
              <a:t> into the actual progress of projects is available.  Finally, as a result of following an agile process, at the conclusion of a project is a software system that much better addresses the business and customer needs.</a:t>
            </a:r>
          </a:p>
          <a:p>
            <a:pPr lvl="0"/>
            <a:r>
              <a:rPr lang="en-US" sz="1200" kern="1200" dirty="0" smtClean="0">
                <a:solidFill>
                  <a:schemeClr val="tx1"/>
                </a:solidFill>
                <a:effectLst/>
                <a:latin typeface="+mn-lt"/>
                <a:ea typeface="+mn-ea"/>
                <a:cs typeface="+mn-cs"/>
              </a:rPr>
              <a:t>The diagram below displays the differences between agile and waterfall development processes. By delivering working, tested, deployable software on an incremental basis, agile development delivers increased value, visibility, and adaptability much earlier in the life cycle, significantly reducing project risk</a:t>
            </a:r>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13</a:t>
            </a:fld>
            <a:endParaRPr lang="en-US"/>
          </a:p>
        </p:txBody>
      </p:sp>
    </p:spTree>
    <p:extLst>
      <p:ext uri="{BB962C8B-B14F-4D97-AF65-F5344CB8AC3E}">
        <p14:creationId xmlns:p14="http://schemas.microsoft.com/office/powerpoint/2010/main" xmlns="" val="39756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Dynamic systems development method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DSDM</a:t>
            </a:r>
            <a:r>
              <a:rPr lang="en-US" sz="1200" kern="1200" dirty="0" smtClean="0">
                <a:solidFill>
                  <a:schemeClr val="tx1"/>
                </a:solidFill>
                <a:effectLst/>
                <a:latin typeface="+mn-lt"/>
                <a:ea typeface="+mn-ea"/>
                <a:cs typeface="+mn-cs"/>
              </a:rPr>
              <a:t>)-</a:t>
            </a:r>
            <a:r>
              <a:rPr lang="en-US" dirty="0" smtClean="0">
                <a:effectLst/>
              </a:rPr>
              <a:t>DSDM fixes cost, quality and time at the outset and uses the </a:t>
            </a:r>
            <a:r>
              <a:rPr lang="en-US" dirty="0" err="1" smtClean="0">
                <a:effectLst/>
                <a:hlinkClick r:id="rId3" action="ppaction://hlinkfile" tooltip="MoSCoW prioritisation"/>
              </a:rPr>
              <a:t>MoSCoW</a:t>
            </a:r>
            <a:r>
              <a:rPr lang="en-US" dirty="0" smtClean="0">
                <a:effectLst/>
                <a:hlinkClick r:id="rId3" action="ppaction://hlinkfile" tooltip="MoSCoW prioritisation"/>
              </a:rPr>
              <a:t> </a:t>
            </a:r>
            <a:r>
              <a:rPr lang="en-US" dirty="0" err="1" smtClean="0">
                <a:effectLst/>
                <a:hlinkClick r:id="rId3" action="ppaction://hlinkfile" tooltip="MoSCoW prioritisation"/>
              </a:rPr>
              <a:t>prioritisation</a:t>
            </a:r>
            <a:r>
              <a:rPr lang="en-US" dirty="0" smtClean="0">
                <a:effectLst/>
              </a:rPr>
              <a:t> of scope into </a:t>
            </a:r>
            <a:r>
              <a:rPr lang="en-US" i="1" dirty="0" smtClean="0">
                <a:effectLst/>
              </a:rPr>
              <a:t>musts</a:t>
            </a:r>
            <a:r>
              <a:rPr lang="en-US" dirty="0" smtClean="0">
                <a:effectLst/>
              </a:rPr>
              <a:t>, </a:t>
            </a:r>
            <a:r>
              <a:rPr lang="en-US" i="1" dirty="0" err="1" smtClean="0">
                <a:effectLst/>
              </a:rPr>
              <a:t>shoulds</a:t>
            </a:r>
            <a:r>
              <a:rPr lang="en-US" dirty="0" smtClean="0">
                <a:effectLst/>
              </a:rPr>
              <a:t>, </a:t>
            </a:r>
            <a:r>
              <a:rPr lang="en-US" i="1" dirty="0" err="1" smtClean="0">
                <a:effectLst/>
              </a:rPr>
              <a:t>coulds</a:t>
            </a:r>
            <a:r>
              <a:rPr lang="en-US" dirty="0" smtClean="0">
                <a:effectLst/>
              </a:rPr>
              <a:t> and </a:t>
            </a:r>
            <a:r>
              <a:rPr lang="en-US" i="1" dirty="0" smtClean="0">
                <a:effectLst/>
              </a:rPr>
              <a:t>won't haves</a:t>
            </a:r>
            <a:r>
              <a:rPr lang="en-US" dirty="0" smtClean="0">
                <a:effectLst/>
              </a:rPr>
              <a:t> to adjust the project deliverable to meet the stated time constraint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Rational unified process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14</a:t>
            </a:fld>
            <a:endParaRPr lang="en-US"/>
          </a:p>
        </p:txBody>
      </p:sp>
    </p:spTree>
    <p:extLst>
      <p:ext uri="{BB962C8B-B14F-4D97-AF65-F5344CB8AC3E}">
        <p14:creationId xmlns:p14="http://schemas.microsoft.com/office/powerpoint/2010/main" xmlns="" val="263274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9640B27-9446-43C6-B5A5-24216D0CF5C9}" type="slidenum">
              <a:rPr lang="en-US" smtClean="0"/>
              <a:pPr/>
              <a:t>15</a:t>
            </a:fld>
            <a:endParaRPr lang="en-US" smtClean="0"/>
          </a:p>
        </p:txBody>
      </p:sp>
      <p:sp>
        <p:nvSpPr>
          <p:cNvPr id="32771" name="Rectangle 2"/>
          <p:cNvSpPr>
            <a:spLocks noGrp="1" noRot="1" noChangeAspect="1" noChangeArrowheads="1" noTextEdit="1"/>
          </p:cNvSpPr>
          <p:nvPr>
            <p:ph type="sldImg"/>
          </p:nvPr>
        </p:nvSpPr>
        <p:spPr>
          <a:xfrm>
            <a:off x="2859088" y="515938"/>
            <a:ext cx="3425825" cy="2568575"/>
          </a:xfrm>
          <a:ln w="12700" cap="flat"/>
        </p:spPr>
      </p:sp>
      <p:sp>
        <p:nvSpPr>
          <p:cNvPr id="32772" name="Rectangle 3"/>
          <p:cNvSpPr>
            <a:spLocks noGrp="1" noChangeArrowheads="1"/>
          </p:cNvSpPr>
          <p:nvPr>
            <p:ph type="body" idx="1"/>
          </p:nvPr>
        </p:nvSpPr>
        <p:spPr>
          <a:xfrm>
            <a:off x="1219200" y="3258019"/>
            <a:ext cx="6705600" cy="3085866"/>
          </a:xfrm>
          <a:noFill/>
          <a:ln/>
        </p:spPr>
        <p:txBody>
          <a:bodyPr lIns="92073" tIns="46037" rIns="92073" bIns="46037"/>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explain Scrum of Scrums as well where team is located across locations. Scrum Masters of each</a:t>
            </a:r>
            <a:r>
              <a:rPr lang="en-US" baseline="0" dirty="0" smtClean="0"/>
              <a:t> location team will have scrum of scrum meetings either daily or once a week.</a:t>
            </a:r>
          </a:p>
          <a:p>
            <a:endParaRPr lang="en-US" sz="1400" dirty="0" smtClean="0">
              <a:solidFill>
                <a:srgbClr val="C00000"/>
              </a:solidFill>
              <a:latin typeface="Comic Sans MS" pitchFamily="66" charset="0"/>
            </a:endParaRPr>
          </a:p>
          <a:p>
            <a:r>
              <a:rPr lang="en-US" sz="1400" dirty="0" smtClean="0">
                <a:solidFill>
                  <a:srgbClr val="C00000"/>
                </a:solidFill>
                <a:latin typeface="Comic Sans MS" pitchFamily="66" charset="0"/>
              </a:rPr>
              <a:t>Values-</a:t>
            </a:r>
          </a:p>
          <a:p>
            <a:r>
              <a:rPr lang="en-US" sz="1400" dirty="0" smtClean="0">
                <a:solidFill>
                  <a:srgbClr val="C00000"/>
                </a:solidFill>
                <a:latin typeface="Comic Sans MS" pitchFamily="66" charset="0"/>
              </a:rPr>
              <a:t>Commitment</a:t>
            </a:r>
            <a:r>
              <a:rPr lang="en-US" sz="1200" dirty="0" smtClean="0">
                <a:solidFill>
                  <a:srgbClr val="002060"/>
                </a:solidFill>
                <a:latin typeface="Comic Sans MS" pitchFamily="66" charset="0"/>
              </a:rPr>
              <a:t> : Be Willing To Commit To A Goal</a:t>
            </a:r>
          </a:p>
          <a:p>
            <a:r>
              <a:rPr lang="en-US" sz="1400" dirty="0" smtClean="0">
                <a:solidFill>
                  <a:srgbClr val="C00000"/>
                </a:solidFill>
                <a:latin typeface="Comic Sans MS" pitchFamily="66" charset="0"/>
              </a:rPr>
              <a:t>Focus</a:t>
            </a:r>
            <a:r>
              <a:rPr lang="en-US" sz="1200" dirty="0" smtClean="0">
                <a:solidFill>
                  <a:srgbClr val="002060"/>
                </a:solidFill>
                <a:latin typeface="Comic Sans MS" pitchFamily="66" charset="0"/>
              </a:rPr>
              <a:t> : Do Your Job, Don’t Worry About Anything Else</a:t>
            </a:r>
          </a:p>
          <a:p>
            <a:r>
              <a:rPr lang="en-US" sz="1400" dirty="0" smtClean="0">
                <a:solidFill>
                  <a:srgbClr val="C00000"/>
                </a:solidFill>
                <a:latin typeface="Comic Sans MS" pitchFamily="66" charset="0"/>
              </a:rPr>
              <a:t>Openness</a:t>
            </a:r>
            <a:r>
              <a:rPr lang="en-US" sz="1200" dirty="0" smtClean="0">
                <a:solidFill>
                  <a:srgbClr val="002060"/>
                </a:solidFill>
                <a:latin typeface="Comic Sans MS" pitchFamily="66" charset="0"/>
              </a:rPr>
              <a:t> : Everything Is Visible To Everyone</a:t>
            </a:r>
          </a:p>
          <a:p>
            <a:r>
              <a:rPr lang="en-US" sz="1400" dirty="0" smtClean="0">
                <a:solidFill>
                  <a:srgbClr val="C00000"/>
                </a:solidFill>
                <a:latin typeface="Comic Sans MS" pitchFamily="66" charset="0"/>
              </a:rPr>
              <a:t>Respect</a:t>
            </a:r>
            <a:r>
              <a:rPr lang="en-US" sz="1200" dirty="0" smtClean="0">
                <a:solidFill>
                  <a:srgbClr val="002060"/>
                </a:solidFill>
                <a:latin typeface="Comic Sans MS" pitchFamily="66" charset="0"/>
              </a:rPr>
              <a:t> : Respect The Different People Who Make Up A Team</a:t>
            </a:r>
          </a:p>
          <a:p>
            <a:r>
              <a:rPr lang="en-US" sz="1400" dirty="0" smtClean="0">
                <a:solidFill>
                  <a:srgbClr val="C00000"/>
                </a:solidFill>
                <a:latin typeface="Comic Sans MS" pitchFamily="66" charset="0"/>
              </a:rPr>
              <a:t>Courage</a:t>
            </a:r>
            <a:r>
              <a:rPr lang="en-US" sz="1200" dirty="0" smtClean="0">
                <a:solidFill>
                  <a:srgbClr val="002060"/>
                </a:solidFill>
                <a:latin typeface="Comic Sans MS" pitchFamily="66" charset="0"/>
              </a:rPr>
              <a:t> : Have The Courage To Commit, To Act, To Cut Out Noise, To Be Open &amp; To Expect Respect</a:t>
            </a:r>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9B057C-0DC9-44A4-93F8-67C9CF883B68}" type="slidenum">
              <a:rPr lang="en-US" smtClean="0"/>
              <a:pPr>
                <a:defRPr/>
              </a:pPr>
              <a:t>20</a:t>
            </a:fld>
            <a:endParaRPr lang="en-US" dirty="0"/>
          </a:p>
        </p:txBody>
      </p:sp>
    </p:spTree>
    <p:extLst>
      <p:ext uri="{BB962C8B-B14F-4D97-AF65-F5344CB8AC3E}">
        <p14:creationId xmlns:p14="http://schemas.microsoft.com/office/powerpoint/2010/main" xmlns="" val="3553260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9B057C-0DC9-44A4-93F8-67C9CF883B68}" type="slidenum">
              <a:rPr lang="en-US" smtClean="0"/>
              <a:pPr>
                <a:defRPr/>
              </a:pPr>
              <a:t>22</a:t>
            </a:fld>
            <a:endParaRPr lang="en-US" dirty="0"/>
          </a:p>
        </p:txBody>
      </p:sp>
    </p:spTree>
    <p:extLst>
      <p:ext uri="{BB962C8B-B14F-4D97-AF65-F5344CB8AC3E}">
        <p14:creationId xmlns:p14="http://schemas.microsoft.com/office/powerpoint/2010/main" xmlns="" val="355326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C93C3B5F-86A7-407E-BAD9-1714B9702A0E}" type="slidenum">
              <a:rPr lang="en-US" smtClean="0"/>
              <a:pPr/>
              <a:t>24</a:t>
            </a:fld>
            <a:endParaRPr lang="en-US" smtClean="0"/>
          </a:p>
        </p:txBody>
      </p:sp>
      <p:sp>
        <p:nvSpPr>
          <p:cNvPr id="129027" name="Rectangle 2"/>
          <p:cNvSpPr>
            <a:spLocks noGrp="1" noRot="1" noChangeAspect="1" noChangeArrowheads="1" noTextEdit="1"/>
          </p:cNvSpPr>
          <p:nvPr>
            <p:ph type="sldImg"/>
          </p:nvPr>
        </p:nvSpPr>
        <p:spPr>
          <a:xfrm>
            <a:off x="2859088" y="515938"/>
            <a:ext cx="3425825" cy="2568575"/>
          </a:xfrm>
          <a:ln w="12700" cap="flat"/>
        </p:spPr>
      </p:sp>
      <p:sp>
        <p:nvSpPr>
          <p:cNvPr id="129028" name="Rectangle 3"/>
          <p:cNvSpPr>
            <a:spLocks noGrp="1" noChangeArrowheads="1"/>
          </p:cNvSpPr>
          <p:nvPr>
            <p:ph type="body" idx="1"/>
          </p:nvPr>
        </p:nvSpPr>
        <p:spPr>
          <a:xfrm>
            <a:off x="1219200" y="3258019"/>
            <a:ext cx="6705600" cy="3085866"/>
          </a:xfrm>
          <a:noFill/>
          <a:ln/>
        </p:spPr>
        <p:txBody>
          <a:bodyPr lIns="92073" tIns="46037" rIns="92073" bIns="46037"/>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9B057C-0DC9-44A4-93F8-67C9CF883B68}" type="slidenum">
              <a:rPr lang="en-US" smtClean="0"/>
              <a:pPr>
                <a:defRPr/>
              </a:pPr>
              <a:t>29</a:t>
            </a:fld>
            <a:endParaRPr lang="en-US" dirty="0"/>
          </a:p>
        </p:txBody>
      </p:sp>
    </p:spTree>
    <p:extLst>
      <p:ext uri="{BB962C8B-B14F-4D97-AF65-F5344CB8AC3E}">
        <p14:creationId xmlns:p14="http://schemas.microsoft.com/office/powerpoint/2010/main" xmlns="" val="355326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9B057C-0DC9-44A4-93F8-67C9CF883B68}" type="slidenum">
              <a:rPr lang="en-US" smtClean="0"/>
              <a:pPr>
                <a:defRPr/>
              </a:pPr>
              <a:t>36</a:t>
            </a:fld>
            <a:endParaRPr lang="en-US" dirty="0"/>
          </a:p>
        </p:txBody>
      </p:sp>
    </p:spTree>
    <p:extLst>
      <p:ext uri="{BB962C8B-B14F-4D97-AF65-F5344CB8AC3E}">
        <p14:creationId xmlns:p14="http://schemas.microsoft.com/office/powerpoint/2010/main" xmlns="" val="3553260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9B057C-0DC9-44A4-93F8-67C9CF883B68}" type="slidenum">
              <a:rPr lang="en-US" smtClean="0"/>
              <a:pPr>
                <a:defRPr/>
              </a:pPr>
              <a:t>41</a:t>
            </a:fld>
            <a:endParaRPr lang="en-US" dirty="0"/>
          </a:p>
        </p:txBody>
      </p:sp>
    </p:spTree>
    <p:extLst>
      <p:ext uri="{BB962C8B-B14F-4D97-AF65-F5344CB8AC3E}">
        <p14:creationId xmlns:p14="http://schemas.microsoft.com/office/powerpoint/2010/main" xmlns="" val="3553260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FAQs:</a:t>
            </a:r>
          </a:p>
          <a:p>
            <a:endParaRPr lang="en-US" dirty="0" smtClean="0"/>
          </a:p>
          <a:p>
            <a:r>
              <a:rPr lang="en-US" sz="1200" b="1" i="0" u="none" strike="noStrike" kern="1200" dirty="0" smtClean="0">
                <a:solidFill>
                  <a:schemeClr val="tx1"/>
                </a:solidFill>
                <a:effectLst/>
                <a:latin typeface="+mn-lt"/>
                <a:ea typeface="+mn-ea"/>
                <a:cs typeface="+mn-cs"/>
              </a:rPr>
              <a:t>1.1 </a:t>
            </a:r>
            <a:r>
              <a:rPr lang="en-US" sz="1200" b="1" i="1" u="none" strike="noStrike" kern="1200" dirty="0" smtClean="0">
                <a:solidFill>
                  <a:schemeClr val="tx1"/>
                </a:solidFill>
                <a:effectLst/>
                <a:latin typeface="+mn-lt"/>
                <a:ea typeface="+mn-ea"/>
                <a:cs typeface="+mn-cs"/>
              </a:rPr>
              <a:t>Can a user story span multiple iterations?</a:t>
            </a:r>
            <a:r>
              <a:rPr lang="en-US" dirty="0" smtClean="0"/>
              <a:t> </a:t>
            </a:r>
            <a:r>
              <a:rPr lang="en-US" sz="1200" b="0" i="0" u="none" strike="noStrike" kern="1200" dirty="0" smtClean="0">
                <a:solidFill>
                  <a:schemeClr val="tx1"/>
                </a:solidFill>
                <a:effectLst/>
                <a:latin typeface="+mn-lt"/>
                <a:ea typeface="+mn-ea"/>
                <a:cs typeface="+mn-cs"/>
              </a:rPr>
              <a:t>User stories that span multiple iterations are typically release level stories. It is expected that the customer gives them to the project team. But in real life many times the customer hands over the business case (which is not necessarily in the story format) which is then translated into smaller user stories. User story by itself should not be very large and complex. It is advisable to split them up into smaller stories and each story should be delivered in that iteration itself and not span multiple iterations. </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p>
          <a:p>
            <a:r>
              <a:rPr lang="en-US" sz="1200" b="1" i="0" u="none" strike="noStrike" kern="1200" dirty="0" smtClean="0">
                <a:solidFill>
                  <a:schemeClr val="tx1"/>
                </a:solidFill>
                <a:effectLst/>
                <a:latin typeface="+mn-lt"/>
                <a:ea typeface="+mn-ea"/>
                <a:cs typeface="+mn-cs"/>
              </a:rPr>
              <a:t>1.2  </a:t>
            </a:r>
            <a:r>
              <a:rPr lang="en-US" sz="1200" b="1" i="1" u="none" strike="noStrike" kern="1200" dirty="0" smtClean="0">
                <a:solidFill>
                  <a:schemeClr val="tx1"/>
                </a:solidFill>
                <a:effectLst/>
                <a:latin typeface="+mn-lt"/>
                <a:ea typeface="+mn-ea"/>
                <a:cs typeface="+mn-cs"/>
              </a:rPr>
              <a:t>How is velocity calculated?</a:t>
            </a:r>
            <a:r>
              <a:rPr lang="en-US" dirty="0" smtClean="0"/>
              <a:t> </a:t>
            </a:r>
            <a:r>
              <a:rPr lang="en-US" sz="1200" b="0" i="0" u="none" strike="noStrike" kern="1200" dirty="0" smtClean="0">
                <a:solidFill>
                  <a:schemeClr val="tx1"/>
                </a:solidFill>
                <a:effectLst/>
                <a:latin typeface="+mn-lt"/>
                <a:ea typeface="+mn-ea"/>
                <a:cs typeface="+mn-cs"/>
              </a:rPr>
              <a:t>Velocity is the sum of the estimates of planned / delivered (i.e., accepted) features in the form of stories per iteration. Function points or weighted use cases can also be used as a unit of size. </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p>
          <a:p>
            <a:r>
              <a:rPr lang="en-US" sz="1200" b="1" i="0" u="none" strike="noStrike" kern="1200" dirty="0" smtClean="0">
                <a:solidFill>
                  <a:schemeClr val="tx1"/>
                </a:solidFill>
                <a:effectLst/>
                <a:latin typeface="+mn-lt"/>
                <a:ea typeface="+mn-ea"/>
                <a:cs typeface="+mn-cs"/>
              </a:rPr>
              <a:t>1.3 </a:t>
            </a:r>
            <a:r>
              <a:rPr lang="en-US" sz="1200" b="1" i="1" u="none" strike="noStrike" kern="1200" dirty="0" smtClean="0">
                <a:solidFill>
                  <a:schemeClr val="tx1"/>
                </a:solidFill>
                <a:effectLst/>
                <a:latin typeface="+mn-lt"/>
                <a:ea typeface="+mn-ea"/>
                <a:cs typeface="+mn-cs"/>
              </a:rPr>
              <a:t>What unit is used to measure velocity?</a:t>
            </a:r>
            <a:r>
              <a:rPr lang="en-US" dirty="0" smtClean="0"/>
              <a:t> </a:t>
            </a:r>
            <a:r>
              <a:rPr lang="en-US" sz="1200" b="0" i="0" u="none" strike="noStrike" kern="1200" dirty="0" smtClean="0">
                <a:solidFill>
                  <a:schemeClr val="tx1"/>
                </a:solidFill>
                <a:effectLst/>
                <a:latin typeface="+mn-lt"/>
                <a:ea typeface="+mn-ea"/>
                <a:cs typeface="+mn-cs"/>
              </a:rPr>
              <a:t>Velocity is measured in the same units as story estimates, whether this is story points, function points or weighted use cases. </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p>
          <a:p>
            <a:r>
              <a:rPr lang="en-US" sz="1200" b="1" i="0" u="none" strike="noStrike" kern="1200" dirty="0" smtClean="0">
                <a:solidFill>
                  <a:schemeClr val="tx1"/>
                </a:solidFill>
                <a:effectLst/>
                <a:latin typeface="+mn-lt"/>
                <a:ea typeface="+mn-ea"/>
                <a:cs typeface="+mn-cs"/>
              </a:rPr>
              <a:t>1.4 W</a:t>
            </a:r>
            <a:r>
              <a:rPr lang="en-US" sz="1200" b="1" i="1" u="none" strike="noStrike" kern="1200" dirty="0" smtClean="0">
                <a:solidFill>
                  <a:schemeClr val="tx1"/>
                </a:solidFill>
                <a:effectLst/>
                <a:latin typeface="+mn-lt"/>
                <a:ea typeface="+mn-ea"/>
                <a:cs typeface="+mn-cs"/>
              </a:rPr>
              <a:t>hy is velocity considered an important metric in agile projects?</a:t>
            </a:r>
            <a:r>
              <a:rPr lang="en-US" dirty="0" smtClean="0"/>
              <a:t> </a:t>
            </a:r>
            <a:r>
              <a:rPr lang="en-US" sz="1200" b="0" i="0" u="none" strike="noStrike" kern="1200" dirty="0" smtClean="0">
                <a:solidFill>
                  <a:schemeClr val="tx1"/>
                </a:solidFill>
                <a:effectLst/>
                <a:latin typeface="+mn-lt"/>
                <a:ea typeface="+mn-ea"/>
                <a:cs typeface="+mn-cs"/>
              </a:rPr>
              <a:t>The importance is due to 2 factors:</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r>
              <a:rPr lang="en-US" sz="1200" b="0" i="0" u="none" strike="noStrike"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Velocity compensates for differences between teams in terms of how big a point is. </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r>
              <a:rPr lang="en-US" sz="1200" b="0" i="0" u="none" strike="noStrike" kern="1200" dirty="0" smtClean="0">
                <a:solidFill>
                  <a:schemeClr val="tx1"/>
                </a:solidFill>
                <a:effectLst/>
                <a:latin typeface="+mn-lt"/>
                <a:ea typeface="+mn-ea"/>
                <a:cs typeface="+mn-cs"/>
              </a:rPr>
              <a:t>E.g. let’s assume that project team Alpha and project team Beta are equally efficient in developing software, and they run the same project in parallel. Team Alpha, however, assesses all work items as being worth 3 times as many points. Team Alpha assesses work item A, B, C, and D to correspond to 30 points, and team Beta estimates the same work items to correspond to 10 points. Both teams deliver upon those 4 work items in the next iteration, giving team Alpha a velocity of 30, and team Beta a velocity of 10. It may sound as if team Alpha is more effective, but let’s look at what happens when they plan the next iteration. They both want to take on work item E-H, which team Alpha has estimated to be 30 points, and team Beta as normal has estimated to be 1/3 as many points, or 10 points. Since a team can typically take on as many points as indicated by their velocity, they can both take on all of E-H</a:t>
            </a:r>
            <a:r>
              <a:rPr lang="en-US" sz="1200" b="1" i="0" u="none" strike="noStrike" kern="1200" dirty="0" smtClean="0">
                <a:solidFill>
                  <a:schemeClr val="tx1"/>
                </a:solidFill>
                <a:effectLst/>
                <a:latin typeface="+mn-lt"/>
                <a:ea typeface="+mn-ea"/>
                <a:cs typeface="+mn-cs"/>
              </a:rPr>
              <a:t>. The end result is that it does not matter how big a point is, as long as you are consistent within your team. </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r>
              <a:rPr lang="en-US" sz="1200" b="0" i="0" u="none" strike="noStrike"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Velocity also averages out the efficiency of different team members.</a:t>
            </a:r>
            <a:r>
              <a:rPr lang="en-US" sz="1200" b="0" i="0" u="none" strike="noStrike" kern="1200" dirty="0" smtClean="0">
                <a:solidFill>
                  <a:schemeClr val="tx1"/>
                </a:solidFill>
                <a:effectLst/>
                <a:latin typeface="+mn-lt"/>
                <a:ea typeface="+mn-ea"/>
                <a:cs typeface="+mn-cs"/>
              </a:rPr>
              <a:t> </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r>
              <a:rPr lang="en-US" sz="1200" b="0" i="0" u="none" strike="noStrike" kern="1200" dirty="0" smtClean="0">
                <a:solidFill>
                  <a:schemeClr val="tx1"/>
                </a:solidFill>
                <a:effectLst/>
                <a:latin typeface="+mn-lt"/>
                <a:ea typeface="+mn-ea"/>
                <a:cs typeface="+mn-cs"/>
              </a:rPr>
              <a:t>E.g. let’s assume that Ann always works 3 times as fast as Jack and Jane. Ann will perhaps deliver 9 points per iteration, and Jack and Jane 3 points each per iteration. The velocity of that 3-person team will be 15 points. As mentioned above, Ann and Jack may not agree on how much effort is associated with a work item, but they can agree on how many points it is worth. Since the team velocity is 15, the velocity will automatically translate the point estimate to how much work can be taken on. As you switch team members, or as team members become more or less efficient, your velocity will change, and you can hence take on more or less points. This does however not require you to change the estimate of the size. The size is still the same, and the velocity will help you to calculate how much size you can deliver upon with the team at hand for that iteration. </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p>
          <a:p>
            <a:r>
              <a:rPr lang="en-US" sz="1200" b="1" i="0" u="none" strike="noStrike" kern="1200" dirty="0" smtClean="0">
                <a:solidFill>
                  <a:schemeClr val="tx1"/>
                </a:solidFill>
                <a:effectLst/>
                <a:latin typeface="+mn-lt"/>
                <a:ea typeface="+mn-ea"/>
                <a:cs typeface="+mn-cs"/>
              </a:rPr>
              <a:t>1.5 </a:t>
            </a:r>
            <a:r>
              <a:rPr lang="en-US" sz="1200" b="1" i="1" u="none" strike="noStrike" kern="1200" dirty="0" smtClean="0">
                <a:solidFill>
                  <a:schemeClr val="tx1"/>
                </a:solidFill>
                <a:effectLst/>
                <a:latin typeface="+mn-lt"/>
                <a:ea typeface="+mn-ea"/>
                <a:cs typeface="+mn-cs"/>
              </a:rPr>
              <a:t>How is the first iteration's velocity estimated?</a:t>
            </a:r>
            <a:r>
              <a:rPr lang="en-US" dirty="0" smtClean="0"/>
              <a:t> </a:t>
            </a:r>
            <a:r>
              <a:rPr lang="en-US" sz="1200" b="0" i="0" u="none" strike="noStrike" kern="1200" dirty="0" smtClean="0">
                <a:solidFill>
                  <a:schemeClr val="tx1"/>
                </a:solidFill>
                <a:effectLst/>
                <a:latin typeface="+mn-lt"/>
                <a:ea typeface="+mn-ea"/>
                <a:cs typeface="+mn-cs"/>
              </a:rPr>
              <a:t>While calculating story points and assigning complexity it is advisable to take into account effort required and that should include enough buffer to account for standard project overhead and estimation inaccuracy. </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r>
              <a:rPr lang="en-US" sz="1200" b="0" i="0" u="none" strike="noStrike" kern="1200" dirty="0" smtClean="0">
                <a:solidFill>
                  <a:schemeClr val="tx1"/>
                </a:solidFill>
                <a:effectLst/>
                <a:latin typeface="+mn-lt"/>
                <a:ea typeface="+mn-ea"/>
                <a:cs typeface="+mn-cs"/>
              </a:rPr>
              <a:t>Also, remember that velocity will quickly emerge during the first iteration. If underestimated, velocity in the first iteration will rise as new features are included; and if overestimated, velocity will decrease as features are removed. The second iteration should then use the first iteration as a guideline.</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p>
          <a:p>
            <a:r>
              <a:rPr lang="en-US" sz="1200" b="1" i="0" u="none" strike="noStrike" kern="1200" dirty="0" smtClean="0">
                <a:solidFill>
                  <a:schemeClr val="tx1"/>
                </a:solidFill>
                <a:effectLst/>
                <a:latin typeface="+mn-lt"/>
                <a:ea typeface="+mn-ea"/>
                <a:cs typeface="+mn-cs"/>
              </a:rPr>
              <a:t>1.6 </a:t>
            </a:r>
            <a:r>
              <a:rPr lang="en-US" sz="1200" b="1" i="1" u="none" strike="noStrike" kern="1200" dirty="0" smtClean="0">
                <a:solidFill>
                  <a:schemeClr val="tx1"/>
                </a:solidFill>
                <a:effectLst/>
                <a:latin typeface="+mn-lt"/>
                <a:ea typeface="+mn-ea"/>
                <a:cs typeface="+mn-cs"/>
              </a:rPr>
              <a:t>Do meetings, phone calls, email get included in velocity?</a:t>
            </a:r>
            <a:r>
              <a:rPr lang="en-US" dirty="0" smtClean="0"/>
              <a:t> </a:t>
            </a:r>
            <a:r>
              <a:rPr lang="en-US" sz="1200" b="0" i="0" u="none" strike="noStrike" kern="1200" dirty="0" smtClean="0">
                <a:solidFill>
                  <a:schemeClr val="tx1"/>
                </a:solidFill>
                <a:effectLst/>
                <a:latin typeface="+mn-lt"/>
                <a:ea typeface="+mn-ea"/>
                <a:cs typeface="+mn-cs"/>
              </a:rPr>
              <a:t>This depends on whether these items are estimated and included in the iteration plans. If they are a recurring or consistent part of a project e.g. weekly status calls then they need to be accounted for. </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r>
              <a:rPr lang="en-US" sz="1200" b="0" i="0" u="none" strike="noStrike" kern="1200" dirty="0" smtClean="0">
                <a:solidFill>
                  <a:schemeClr val="tx1"/>
                </a:solidFill>
                <a:effectLst/>
                <a:latin typeface="+mn-lt"/>
                <a:ea typeface="+mn-ea"/>
                <a:cs typeface="+mn-cs"/>
              </a:rPr>
              <a:t>As an industry norm they are typically not included - a goal of velocity is relative consistency and predictability across iterations in terms of a team's ability to deliver.</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p>
          <a:p>
            <a:r>
              <a:rPr lang="en-US" sz="1200" b="1" i="0" u="none" strike="noStrike" kern="1200" dirty="0" smtClean="0">
                <a:solidFill>
                  <a:schemeClr val="tx1"/>
                </a:solidFill>
                <a:effectLst/>
                <a:latin typeface="+mn-lt"/>
                <a:ea typeface="+mn-ea"/>
                <a:cs typeface="+mn-cs"/>
              </a:rPr>
              <a:t>1.7 </a:t>
            </a:r>
            <a:r>
              <a:rPr lang="en-US" sz="1200" b="1" i="1" u="none" strike="noStrike" kern="1200" dirty="0" smtClean="0">
                <a:solidFill>
                  <a:schemeClr val="tx1"/>
                </a:solidFill>
                <a:effectLst/>
                <a:latin typeface="+mn-lt"/>
                <a:ea typeface="+mn-ea"/>
                <a:cs typeface="+mn-cs"/>
              </a:rPr>
              <a:t>Should velocity be accumulated across teams or projects?</a:t>
            </a:r>
            <a:r>
              <a:rPr lang="en-US" dirty="0" smtClean="0"/>
              <a:t> </a:t>
            </a:r>
            <a:r>
              <a:rPr lang="en-US" sz="1200" b="0" i="0" u="none" strike="noStrike" kern="1200" dirty="0" smtClean="0">
                <a:solidFill>
                  <a:schemeClr val="tx1"/>
                </a:solidFill>
                <a:effectLst/>
                <a:latin typeface="+mn-lt"/>
                <a:ea typeface="+mn-ea"/>
                <a:cs typeface="+mn-cs"/>
              </a:rPr>
              <a:t>Velocity is very much a localized measure. In addition to different team members with different team 'personalities', projects typically possess unique characteristics in terms of estimating techniques, detail process, technology, customer involvement, etc. As a result, this can make organization-wide analysis very inaccurate. If, on the other hand, all of your teams estimate exactly the same, develop exactly the same, test exactly the same, and track exactly the same, then by all means, maybe you are the exception. </a:t>
            </a:r>
            <a:r>
              <a:rPr lang="en-US" dirty="0" smtClean="0"/>
              <a:t> </a:t>
            </a:r>
            <a:r>
              <a:rPr lang="en-US" sz="1200" b="0" i="1" u="none" strike="noStrike" kern="1200" dirty="0" smtClean="0">
                <a:solidFill>
                  <a:schemeClr val="tx1"/>
                </a:solidFill>
                <a:effectLst/>
                <a:latin typeface="+mn-lt"/>
                <a:ea typeface="+mn-ea"/>
                <a:cs typeface="+mn-cs"/>
              </a:rPr>
              <a:t>In </a:t>
            </a:r>
            <a:r>
              <a:rPr lang="en-US" sz="1200" b="0" i="1" u="none" strike="noStrike" kern="1200" dirty="0" err="1" smtClean="0">
                <a:solidFill>
                  <a:schemeClr val="tx1"/>
                </a:solidFill>
                <a:effectLst/>
                <a:latin typeface="+mn-lt"/>
                <a:ea typeface="+mn-ea"/>
                <a:cs typeface="+mn-cs"/>
              </a:rPr>
              <a:t>TechM</a:t>
            </a:r>
            <a:r>
              <a:rPr lang="en-US" sz="1200" b="0" i="1" u="none" strike="noStrike" kern="1200" dirty="0" smtClean="0">
                <a:solidFill>
                  <a:schemeClr val="tx1"/>
                </a:solidFill>
                <a:effectLst/>
                <a:latin typeface="+mn-lt"/>
                <a:ea typeface="+mn-ea"/>
                <a:cs typeface="+mn-cs"/>
              </a:rPr>
              <a:t> projects need to follow the estimation process defined on the BMS so that all projects start using a common scale for arriving at the size and over a period we expect that we would be able to see a trend and compare projects using similar technologies or of a similar nature</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p>
          <a:p>
            <a:r>
              <a:rPr lang="en-US" sz="1200" b="1" i="0" u="none" strike="noStrike" kern="1200" dirty="0" smtClean="0">
                <a:solidFill>
                  <a:schemeClr val="tx1"/>
                </a:solidFill>
                <a:effectLst/>
                <a:latin typeface="+mn-lt"/>
                <a:ea typeface="+mn-ea"/>
                <a:cs typeface="+mn-cs"/>
              </a:rPr>
              <a:t>1.8  </a:t>
            </a:r>
            <a:r>
              <a:rPr lang="en-US" sz="1200" b="1" i="1" u="none" strike="noStrike" kern="1200" dirty="0" smtClean="0">
                <a:solidFill>
                  <a:schemeClr val="tx1"/>
                </a:solidFill>
                <a:effectLst/>
                <a:latin typeface="+mn-lt"/>
                <a:ea typeface="+mn-ea"/>
                <a:cs typeface="+mn-cs"/>
              </a:rPr>
              <a:t>What if velocity fluctuates?</a:t>
            </a:r>
            <a:r>
              <a:rPr lang="en-US" dirty="0" smtClean="0"/>
              <a:t> </a:t>
            </a:r>
            <a:r>
              <a:rPr lang="en-US" sz="1200" b="0" i="0" u="none" strike="noStrike" kern="1200" dirty="0" smtClean="0">
                <a:solidFill>
                  <a:schemeClr val="tx1"/>
                </a:solidFill>
                <a:effectLst/>
                <a:latin typeface="+mn-lt"/>
                <a:ea typeface="+mn-ea"/>
                <a:cs typeface="+mn-cs"/>
              </a:rPr>
              <a:t>Velocity will typically fluctuate within a reasonable range, which is perfectly fine. If velocity fluctuates widely for more than one or two iterations, the team may need to re-estimate and/or renegotiate the release plan.</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p>
          <a:p>
            <a:r>
              <a:rPr lang="en-US" sz="1200" b="1" i="1" u="none" strike="noStrike" kern="1200" dirty="0" smtClean="0">
                <a:solidFill>
                  <a:schemeClr val="tx1"/>
                </a:solidFill>
                <a:effectLst/>
                <a:latin typeface="+mn-lt"/>
                <a:ea typeface="+mn-ea"/>
                <a:cs typeface="+mn-cs"/>
              </a:rPr>
              <a:t>1.9 How long does it take for velocity to stabilize?</a:t>
            </a:r>
            <a:r>
              <a:rPr lang="en-US" dirty="0" smtClean="0"/>
              <a:t> </a:t>
            </a:r>
            <a:r>
              <a:rPr lang="en-US" sz="1200" b="0" i="0" u="none" strike="noStrike" kern="1200" dirty="0" smtClean="0">
                <a:solidFill>
                  <a:schemeClr val="tx1"/>
                </a:solidFill>
                <a:effectLst/>
                <a:latin typeface="+mn-lt"/>
                <a:ea typeface="+mn-ea"/>
                <a:cs typeface="+mn-cs"/>
              </a:rPr>
              <a:t>Team velocity will typically stabilize between 3 and 6 iterations. </a:t>
            </a:r>
            <a:r>
              <a:rPr lang="en-US" dirty="0" smtClean="0"/>
              <a:t> </a:t>
            </a:r>
            <a:r>
              <a:rPr lang="en-US" sz="1200" b="0" i="1" u="none" strike="noStrike" kern="1200" dirty="0" smtClean="0">
                <a:solidFill>
                  <a:schemeClr val="tx1"/>
                </a:solidFill>
                <a:effectLst/>
                <a:latin typeface="+mn-lt"/>
                <a:ea typeface="+mn-ea"/>
                <a:cs typeface="+mn-cs"/>
              </a:rPr>
              <a:t>But productivity which is velocity/efforts is the derived metric one needs to monitor over iterations since it is irrespective of any team size changes</a:t>
            </a:r>
            <a:r>
              <a:rPr lang="en-US" dirty="0" smtClean="0"/>
              <a:t> </a:t>
            </a:r>
            <a:r>
              <a:rPr lang="en-US" sz="1200" b="0" i="1" u="none" strike="noStrike" kern="1200" dirty="0" smtClean="0">
                <a:solidFill>
                  <a:schemeClr val="tx1"/>
                </a:solidFill>
                <a:effectLst/>
                <a:latin typeface="+mn-lt"/>
                <a:ea typeface="+mn-ea"/>
                <a:cs typeface="+mn-cs"/>
              </a:rPr>
              <a:t> </a:t>
            </a:r>
            <a:r>
              <a:rPr lang="en-US" dirty="0" smtClean="0"/>
              <a:t> </a:t>
            </a:r>
          </a:p>
          <a:p>
            <a:r>
              <a:rPr lang="en-US" sz="1200" b="1" i="0" u="none" strike="noStrike" kern="1200" dirty="0" smtClean="0">
                <a:solidFill>
                  <a:schemeClr val="tx1"/>
                </a:solidFill>
                <a:effectLst/>
                <a:latin typeface="+mn-lt"/>
                <a:ea typeface="+mn-ea"/>
                <a:cs typeface="+mn-cs"/>
              </a:rPr>
              <a:t>1.10  </a:t>
            </a:r>
            <a:r>
              <a:rPr lang="en-US" sz="1200" b="1" i="1" u="none" strike="noStrike" kern="1200" dirty="0" smtClean="0">
                <a:solidFill>
                  <a:schemeClr val="tx1"/>
                </a:solidFill>
                <a:effectLst/>
                <a:latin typeface="+mn-lt"/>
                <a:ea typeface="+mn-ea"/>
                <a:cs typeface="+mn-cs"/>
              </a:rPr>
              <a:t>How do I to estimate future iterations?</a:t>
            </a:r>
            <a:r>
              <a:rPr lang="en-US" dirty="0" smtClean="0"/>
              <a:t> </a:t>
            </a:r>
            <a:r>
              <a:rPr lang="en-US" sz="1200" b="0" i="0" u="none" strike="noStrike" kern="1200" dirty="0" smtClean="0">
                <a:solidFill>
                  <a:schemeClr val="tx1"/>
                </a:solidFill>
                <a:effectLst/>
                <a:latin typeface="+mn-lt"/>
                <a:ea typeface="+mn-ea"/>
                <a:cs typeface="+mn-cs"/>
              </a:rPr>
              <a:t>Future iterations use the proven history of the team to determine how much the team can do. Therefore, velocity is the right measure to use for planning future iterations.</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p>
          <a:p>
            <a:r>
              <a:rPr lang="en-US" sz="1200" b="1" i="0" u="none" strike="noStrike" kern="1200" dirty="0" smtClean="0">
                <a:solidFill>
                  <a:schemeClr val="tx1"/>
                </a:solidFill>
                <a:effectLst/>
                <a:latin typeface="+mn-lt"/>
                <a:ea typeface="+mn-ea"/>
                <a:cs typeface="+mn-cs"/>
              </a:rPr>
              <a:t>1.11  </a:t>
            </a:r>
            <a:r>
              <a:rPr lang="en-US" sz="1200" b="1" i="1" u="none" strike="noStrike" kern="1200" dirty="0" smtClean="0">
                <a:solidFill>
                  <a:schemeClr val="tx1"/>
                </a:solidFill>
                <a:effectLst/>
                <a:latin typeface="+mn-lt"/>
                <a:ea typeface="+mn-ea"/>
                <a:cs typeface="+mn-cs"/>
              </a:rPr>
              <a:t>How do I estimate velocity if project teams change size?</a:t>
            </a:r>
            <a:r>
              <a:rPr lang="en-US" dirty="0" smtClean="0"/>
              <a:t> </a:t>
            </a:r>
            <a:r>
              <a:rPr lang="en-US" sz="1200" b="0" i="0" u="none" strike="noStrike" kern="1200" dirty="0" smtClean="0">
                <a:solidFill>
                  <a:schemeClr val="tx1"/>
                </a:solidFill>
                <a:effectLst/>
                <a:latin typeface="+mn-lt"/>
                <a:ea typeface="+mn-ea"/>
                <a:cs typeface="+mn-cs"/>
              </a:rPr>
              <a:t>Velocity relies on team consistency in order to be most valuable. If a team changes, use common sense in planning future iterations. If 20% of your team is unavailable for a couple iterations, then reduce planned velocity by 20% or so. If this includes a couple of key players, in particular a customer that may be less available, then reduce the estimate a little more. It will only take the length of the next iteration to understand better what the team can deliver and thus their new velocity.</a:t>
            </a:r>
            <a:r>
              <a:rPr lang="en-US" dirty="0" smtClean="0"/>
              <a:t> </a:t>
            </a:r>
            <a:r>
              <a:rPr lang="en-US" sz="1200" b="0" i="0" u="none" strike="noStrike" kern="1200" dirty="0" smtClean="0">
                <a:solidFill>
                  <a:schemeClr val="tx1"/>
                </a:solidFill>
                <a:effectLst/>
                <a:latin typeface="+mn-lt"/>
                <a:ea typeface="+mn-ea"/>
                <a:cs typeface="+mn-cs"/>
              </a:rPr>
              <a:t> </a:t>
            </a:r>
          </a:p>
          <a:p>
            <a:r>
              <a:rPr lang="en-US" dirty="0" smtClean="0"/>
              <a:t> </a:t>
            </a:r>
            <a:r>
              <a:rPr lang="en-US" sz="1200" b="1" i="0" u="none" strike="noStrike" kern="1200" dirty="0" smtClean="0">
                <a:solidFill>
                  <a:schemeClr val="tx1"/>
                </a:solidFill>
                <a:effectLst/>
                <a:latin typeface="+mn-lt"/>
                <a:ea typeface="+mn-ea"/>
                <a:cs typeface="+mn-cs"/>
              </a:rPr>
              <a:t>1.12   </a:t>
            </a:r>
            <a:r>
              <a:rPr lang="en-US" sz="1200" b="1" i="1" u="none" strike="noStrike" kern="1200" dirty="0" smtClean="0">
                <a:solidFill>
                  <a:schemeClr val="tx1"/>
                </a:solidFill>
                <a:effectLst/>
                <a:latin typeface="+mn-lt"/>
                <a:ea typeface="+mn-ea"/>
                <a:cs typeface="+mn-cs"/>
              </a:rPr>
              <a:t>Does maximum velocity mean maximum productivity?</a:t>
            </a:r>
            <a:r>
              <a:rPr lang="en-US" dirty="0" smtClean="0"/>
              <a:t> </a:t>
            </a:r>
            <a:r>
              <a:rPr lang="en-US" sz="1200" b="0" i="0" u="none" strike="noStrike" kern="1200" dirty="0" smtClean="0">
                <a:solidFill>
                  <a:schemeClr val="tx1"/>
                </a:solidFill>
                <a:effectLst/>
                <a:latin typeface="+mn-lt"/>
                <a:ea typeface="+mn-ea"/>
                <a:cs typeface="+mn-cs"/>
              </a:rPr>
              <a:t>Absolutely not. In an attempt to maximize velocity, a team may in fact achieve the opposite. If asked to maximize velocity, a team may skimp on unit or acceptance testing, reduces customer collaboration, skip fixing bugs, minimize refactoring, or many other key benefits of the various agile development practices. While potentially offering short-term improvement (if you can call it that), there will be a negative long-term impact. The goal is not maximized velocity, but rather optimal velocity over time, which takes into account many factors including the quality of the end product.</a:t>
            </a:r>
            <a:r>
              <a:rPr lang="en-US" dirty="0" smtClean="0"/>
              <a:t> </a:t>
            </a:r>
            <a:r>
              <a:rPr lang="en-US" sz="1200" b="0" i="0" u="none" strike="noStrike" kern="1200" dirty="0" smtClean="0">
                <a:solidFill>
                  <a:schemeClr val="tx1"/>
                </a:solidFill>
                <a:effectLst/>
                <a:latin typeface="+mn-lt"/>
                <a:ea typeface="+mn-ea"/>
                <a:cs typeface="+mn-cs"/>
              </a:rPr>
              <a:t> </a:t>
            </a:r>
            <a:r>
              <a:rPr lang="en-US" dirty="0" smtClean="0"/>
              <a:t> </a:t>
            </a:r>
          </a:p>
          <a:p>
            <a:r>
              <a:rPr lang="en-US" sz="1200" b="1" i="0" u="none" strike="noStrike" kern="1200" dirty="0" smtClean="0">
                <a:solidFill>
                  <a:schemeClr val="tx1"/>
                </a:solidFill>
                <a:effectLst/>
                <a:latin typeface="+mn-lt"/>
                <a:ea typeface="+mn-ea"/>
                <a:cs typeface="+mn-cs"/>
              </a:rPr>
              <a:t>1.13   </a:t>
            </a:r>
            <a:r>
              <a:rPr lang="en-US" sz="1200" b="1" i="1" u="none" strike="noStrike" kern="1200" dirty="0" smtClean="0">
                <a:solidFill>
                  <a:schemeClr val="tx1"/>
                </a:solidFill>
                <a:effectLst/>
                <a:latin typeface="+mn-lt"/>
                <a:ea typeface="+mn-ea"/>
                <a:cs typeface="+mn-cs"/>
              </a:rPr>
              <a:t>How do we measure velocity if our iteration lengths change?</a:t>
            </a:r>
            <a:r>
              <a:rPr lang="en-US" dirty="0" smtClean="0"/>
              <a:t> </a:t>
            </a:r>
            <a:r>
              <a:rPr lang="en-US" sz="1200" b="0" i="0" u="none" strike="noStrike" kern="1200" dirty="0" smtClean="0">
                <a:solidFill>
                  <a:schemeClr val="tx1"/>
                </a:solidFill>
                <a:effectLst/>
                <a:latin typeface="+mn-lt"/>
                <a:ea typeface="+mn-ea"/>
                <a:cs typeface="+mn-cs"/>
              </a:rPr>
              <a:t>You don't, at least not nearly as easily. Velocity's value comes from its inherent consistency. A fixed iteration length helps drive the reliable rhythm of a project. Without this rhythm, you are constant revising, re-estimating, and reconciling, and the ability to predict out in the future is minimized due to inconsistent results. If, on the other hand, almost everyone is going to be out a week for the holidays or a couple days for company-wide meetings, then by all means simply use common sense and adapt iteration dates or velocity accordingly. Like most agile practices, these are guidelines, not rules that are meant to prevent common sense.</a:t>
            </a:r>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50</a:t>
            </a:fld>
            <a:endParaRPr lang="en-US"/>
          </a:p>
        </p:txBody>
      </p:sp>
    </p:spTree>
    <p:extLst>
      <p:ext uri="{BB962C8B-B14F-4D97-AF65-F5344CB8AC3E}">
        <p14:creationId xmlns:p14="http://schemas.microsoft.com/office/powerpoint/2010/main" xmlns="" val="3049429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Hardening Sprint / Regression Sprint/ Release Sprint</a:t>
            </a:r>
          </a:p>
          <a:p>
            <a:r>
              <a:rPr lang="en-US" dirty="0" smtClean="0"/>
              <a:t>The most successful agile teams have implemented a sprint that, in effect, is specifically designed and tailored to just test, or quite simply a “testing sprint¨. Although this testing or integration sprint can go by many names, a regression sprint or hardening sprint are the most common types. Prior to releasing to the customer, usually, someone has to do security, performance, accessibility, usability, scalability, perhaps localization, or many other types of tests that are most effectively done once the product is fully integrated. In most cases, this is when end-to-end, workflow, user-scenario tests are done and when full regression suites are executed. It is a great bug-finding and confidence-building sprint. But! Its late into the development cycle. “Bugs¨ found here may go directly into the backlog for the next release or cause a feature to be pulled from a release.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51</a:t>
            </a:fld>
            <a:endParaRPr lang="en-US"/>
          </a:p>
        </p:txBody>
      </p:sp>
    </p:spTree>
    <p:extLst>
      <p:ext uri="{BB962C8B-B14F-4D97-AF65-F5344CB8AC3E}">
        <p14:creationId xmlns:p14="http://schemas.microsoft.com/office/powerpoint/2010/main" xmlns="" val="3515345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55</a:t>
            </a:fld>
            <a:endParaRPr lang="en-US"/>
          </a:p>
        </p:txBody>
      </p:sp>
    </p:spTree>
    <p:extLst>
      <p:ext uri="{BB962C8B-B14F-4D97-AF65-F5344CB8AC3E}">
        <p14:creationId xmlns:p14="http://schemas.microsoft.com/office/powerpoint/2010/main" xmlns="" val="538921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58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a:t>
            </a:r>
            <a:r>
              <a:rPr lang="en-US" baseline="0" dirty="0" smtClean="0"/>
              <a:t> taking reference from CSM material</a:t>
            </a:r>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59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60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Above</a:t>
            </a:r>
            <a:r>
              <a:rPr lang="en-US" baseline="0" dirty="0" smtClean="0"/>
              <a:t> are the XP rules around basic </a:t>
            </a:r>
            <a:r>
              <a:rPr lang="en-US" baseline="0" dirty="0" err="1" smtClean="0"/>
              <a:t>Engg</a:t>
            </a:r>
            <a:r>
              <a:rPr lang="en-US" baseline="0" dirty="0" smtClean="0"/>
              <a:t> </a:t>
            </a:r>
            <a:r>
              <a:rPr lang="en-US" baseline="0" dirty="0" err="1" smtClean="0"/>
              <a:t>practises</a:t>
            </a:r>
            <a:r>
              <a:rPr lang="en-US" baseline="0" dirty="0" smtClean="0"/>
              <a:t>/activities followed in any development project</a:t>
            </a:r>
          </a:p>
          <a:p>
            <a:r>
              <a:rPr lang="en-US" sz="1200" kern="1200" dirty="0" smtClean="0">
                <a:solidFill>
                  <a:schemeClr val="tx1"/>
                </a:solidFill>
                <a:effectLst/>
                <a:latin typeface="+mn-lt"/>
                <a:ea typeface="+mn-ea"/>
                <a:cs typeface="+mn-cs"/>
              </a:rPr>
              <a:t>Keep the system uncluttered with extra stuff you guess will be used later. Extra functionality will always slow us down and squander our resources.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Keeping your code ready for unexpected changes is about simple design. Adding extra flexibility beyond what you need now always makes a design more complex.</a:t>
            </a:r>
            <a:br>
              <a:rPr lang="en-US" sz="120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61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One of the few requirements of extreme programming (XP) is to have the customer available. Not only to help the development team, but to be a part of it as well. All phases of an XP project require communication with the customer, preferably face to face, on site. It's best to simply assign one or more customers to the development team.</a:t>
            </a:r>
          </a:p>
          <a:p>
            <a:r>
              <a:rPr lang="en-US" sz="1200" kern="1200" dirty="0" smtClean="0">
                <a:solidFill>
                  <a:schemeClr val="tx1"/>
                </a:solidFill>
                <a:effectLst/>
                <a:latin typeface="+mn-lt"/>
                <a:ea typeface="+mn-ea"/>
                <a:cs typeface="+mn-cs"/>
              </a:rPr>
              <a:t>You create one test to define some small aspect of the problem at hand. Then you create the </a:t>
            </a:r>
            <a:r>
              <a:rPr lang="en-US" sz="1200" kern="1200" dirty="0" smtClean="0">
                <a:solidFill>
                  <a:schemeClr val="tx1"/>
                </a:solidFill>
                <a:effectLst/>
                <a:latin typeface="+mn-lt"/>
                <a:ea typeface="+mn-ea"/>
                <a:cs typeface="+mn-cs"/>
                <a:hlinkClick r:id="rId3" action="ppaction://hlinkfile"/>
              </a:rPr>
              <a:t>simplest code</a:t>
            </a:r>
            <a:r>
              <a:rPr lang="en-US" sz="1200" kern="1200" dirty="0" smtClean="0">
                <a:solidFill>
                  <a:schemeClr val="tx1"/>
                </a:solidFill>
                <a:effectLst/>
                <a:latin typeface="+mn-lt"/>
                <a:ea typeface="+mn-ea"/>
                <a:cs typeface="+mn-cs"/>
              </a:rPr>
              <a:t> that will make that test pass. Then you create a second test. Now you add to the code you just created to make this new test pass, but no more! Not until you have yet a third test. You continue until there is nothing left to test. The code you will create is simple and concise, implementing only the features you wanted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62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9640B27-9446-43C6-B5A5-24216D0CF5C9}" type="slidenum">
              <a:rPr lang="en-US" smtClean="0"/>
              <a:pPr/>
              <a:t>3</a:t>
            </a:fld>
            <a:endParaRPr lang="en-US" smtClean="0"/>
          </a:p>
        </p:txBody>
      </p:sp>
      <p:sp>
        <p:nvSpPr>
          <p:cNvPr id="32771" name="Rectangle 2"/>
          <p:cNvSpPr>
            <a:spLocks noGrp="1" noRot="1" noChangeAspect="1" noChangeArrowheads="1" noTextEdit="1"/>
          </p:cNvSpPr>
          <p:nvPr>
            <p:ph type="sldImg"/>
          </p:nvPr>
        </p:nvSpPr>
        <p:spPr>
          <a:xfrm>
            <a:off x="2859088" y="515938"/>
            <a:ext cx="3425825" cy="2568575"/>
          </a:xfrm>
          <a:ln w="12700" cap="flat"/>
        </p:spPr>
      </p:sp>
      <p:sp>
        <p:nvSpPr>
          <p:cNvPr id="32772" name="Rectangle 3"/>
          <p:cNvSpPr>
            <a:spLocks noGrp="1" noChangeArrowheads="1"/>
          </p:cNvSpPr>
          <p:nvPr>
            <p:ph type="body" idx="1"/>
          </p:nvPr>
        </p:nvSpPr>
        <p:spPr>
          <a:xfrm>
            <a:off x="1219200" y="3258019"/>
            <a:ext cx="6705600" cy="3085866"/>
          </a:xfrm>
          <a:noFill/>
          <a:ln/>
        </p:spPr>
        <p:txBody>
          <a:bodyPr lIns="92073" tIns="46037" rIns="92073" bIns="46037"/>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dirty="0" smtClean="0"/>
              <a:t>Theme</a:t>
            </a:r>
            <a:r>
              <a:rPr lang="en-US" sz="1200" dirty="0" smtClean="0"/>
              <a:t> – A Theme is a top-level objective, a set of related User Stories.</a:t>
            </a:r>
          </a:p>
          <a:p>
            <a:endParaRPr lang="en-US" sz="1200" b="1" dirty="0" smtClean="0"/>
          </a:p>
          <a:p>
            <a:r>
              <a:rPr lang="en-US" sz="1200" b="1" dirty="0" smtClean="0"/>
              <a:t>Epic-</a:t>
            </a:r>
            <a:r>
              <a:rPr lang="en-US" sz="1200" dirty="0" smtClean="0"/>
              <a:t> A group of related User Stories or a large User Story, generally too big to fit into a single Sprint.</a:t>
            </a:r>
          </a:p>
          <a:p>
            <a:endParaRPr lang="en-US" sz="1200" dirty="0" smtClean="0"/>
          </a:p>
          <a:p>
            <a:r>
              <a:rPr lang="en-US" sz="1200" b="1" dirty="0" smtClean="0"/>
              <a:t>A User Story </a:t>
            </a:r>
            <a:r>
              <a:rPr lang="en-US" sz="1200" dirty="0" smtClean="0"/>
              <a:t>is an Independent, Negotiable, Valuable, Estimatable, Small, Testable requirement</a:t>
            </a:r>
            <a:r>
              <a:rPr lang="en-US" sz="1200" b="1" dirty="0" smtClean="0"/>
              <a:t> </a:t>
            </a:r>
            <a:r>
              <a:rPr lang="en-US" sz="1200" dirty="0" smtClean="0"/>
              <a:t>that can be associated with one ore more themes. </a:t>
            </a:r>
          </a:p>
          <a:p>
            <a:endParaRPr lang="en-US" sz="1200" dirty="0" smtClean="0"/>
          </a:p>
          <a:p>
            <a:pPr>
              <a:buFont typeface="Wingdings" pitchFamily="2" charset="2"/>
              <a:buChar char="Ø"/>
            </a:pPr>
            <a:r>
              <a:rPr lang="en-US" sz="1400" dirty="0" smtClean="0"/>
              <a:t>Any story that belongs to more than 2 themes generally is overkill.</a:t>
            </a:r>
          </a:p>
          <a:p>
            <a:pPr>
              <a:buFont typeface="Wingdings" pitchFamily="2" charset="2"/>
              <a:buChar char="Ø"/>
            </a:pPr>
            <a:r>
              <a:rPr lang="en-US" sz="1400" dirty="0" smtClean="0"/>
              <a:t> You can use “Releases” as themes.</a:t>
            </a:r>
          </a:p>
          <a:p>
            <a:pPr>
              <a:buFont typeface="Wingdings" pitchFamily="2" charset="2"/>
              <a:buChar char="Ø"/>
            </a:pPr>
            <a:r>
              <a:rPr lang="en-US" sz="1400" dirty="0" smtClean="0"/>
              <a:t> The terms Epic and Theme are really only most useful during high level planning like road mapping </a:t>
            </a:r>
          </a:p>
          <a:p>
            <a:r>
              <a:rPr lang="en-US" sz="1400" dirty="0" smtClean="0"/>
              <a:t>    and Release Planning. </a:t>
            </a:r>
          </a:p>
          <a:p>
            <a:pPr lvl="1">
              <a:buFont typeface="Wingdings" pitchFamily="2" charset="2"/>
              <a:buChar char="Ø"/>
            </a:pPr>
            <a:r>
              <a:rPr lang="en-US" sz="1400" dirty="0" smtClean="0"/>
              <a:t> Which means they are generally most useful to the PO and stakeholders, and less useful to the Development Team. </a:t>
            </a:r>
          </a:p>
          <a:p>
            <a:pPr lvl="1">
              <a:buFont typeface="Wingdings" pitchFamily="2" charset="2"/>
              <a:buChar char="Ø"/>
            </a:pPr>
            <a:r>
              <a:rPr lang="en-US" sz="1400" dirty="0" smtClean="0"/>
              <a:t> It is sometimes easier for stakeholders to discuss and help prioritize stories at the Epic and Theme level</a:t>
            </a:r>
          </a:p>
          <a:p>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effectLst/>
              </a:rPr>
              <a:t>The </a:t>
            </a:r>
            <a:r>
              <a:rPr lang="en-US" b="1" dirty="0" smtClean="0">
                <a:effectLst/>
              </a:rPr>
              <a:t>card</a:t>
            </a:r>
            <a:r>
              <a:rPr lang="en-US" dirty="0" smtClean="0">
                <a:effectLst/>
              </a:rPr>
              <a:t> contains little information and is often written in the form “As A &lt;&lt;Role Name&gt;&gt; I want &lt;&lt;a feature&gt;&gt; so that &lt;&lt;some value delivered&gt;&gt;”.  There are many different forms that this can take, but what is most important is that what is written, is meaningful to the team delivering the feature and the customer (or product owner) requesting it. Developers cannot write software from the card alone and to that end they need the next part … the conversation.</a:t>
            </a:r>
          </a:p>
          <a:p>
            <a:r>
              <a:rPr lang="en-US" dirty="0" smtClean="0">
                <a:effectLst/>
              </a:rPr>
              <a:t>The </a:t>
            </a:r>
            <a:r>
              <a:rPr lang="en-US" b="1" dirty="0" smtClean="0">
                <a:effectLst/>
              </a:rPr>
              <a:t>conversation</a:t>
            </a:r>
            <a:r>
              <a:rPr lang="en-US" dirty="0" smtClean="0">
                <a:effectLst/>
              </a:rPr>
              <a:t> is the essence of the requirement and conversations can spawn many outputs or </a:t>
            </a:r>
            <a:r>
              <a:rPr lang="en-US" dirty="0" err="1" smtClean="0">
                <a:effectLst/>
              </a:rPr>
              <a:t>artefacts</a:t>
            </a:r>
            <a:r>
              <a:rPr lang="en-US" dirty="0" smtClean="0">
                <a:effectLst/>
              </a:rPr>
              <a:t> such as models, notes, story maps or even good old fashioned code</a:t>
            </a:r>
          </a:p>
          <a:p>
            <a:r>
              <a:rPr lang="en-US" dirty="0" smtClean="0">
                <a:effectLst/>
              </a:rPr>
              <a:t>The </a:t>
            </a:r>
            <a:r>
              <a:rPr lang="en-US" b="1" dirty="0" smtClean="0">
                <a:effectLst/>
              </a:rPr>
              <a:t>confirmation</a:t>
            </a:r>
            <a:r>
              <a:rPr lang="en-US" dirty="0" smtClean="0">
                <a:effectLst/>
              </a:rPr>
              <a:t> (often written on the back of the story card) gives us the high-level criteria against which the resulting feature will be tested against. </a:t>
            </a:r>
            <a:endParaRPr lang="en-US" dirty="0" smtClean="0"/>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66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user story should be the following</a:t>
            </a:r>
          </a:p>
          <a:p>
            <a:r>
              <a:rPr lang="en-US" dirty="0" smtClean="0">
                <a:effectLst/>
              </a:rPr>
              <a:t>Independent The user story should be self-contained, in a way that there is no inherent dependency on another user story. </a:t>
            </a:r>
            <a:r>
              <a:rPr lang="en-US" b="1" dirty="0" smtClean="0">
                <a:effectLst/>
              </a:rPr>
              <a:t>N</a:t>
            </a:r>
            <a:r>
              <a:rPr lang="en-US" dirty="0" smtClean="0">
                <a:effectLst/>
              </a:rPr>
              <a:t> Negotiable User stories, up until they are part of an iteration, can always be changed and rewritten. </a:t>
            </a:r>
            <a:r>
              <a:rPr lang="en-US" b="1" dirty="0" smtClean="0">
                <a:effectLst/>
              </a:rPr>
              <a:t>V</a:t>
            </a:r>
            <a:r>
              <a:rPr lang="en-US" dirty="0" smtClean="0">
                <a:effectLst/>
              </a:rPr>
              <a:t> Valuable A user story must deliver value to the end user. </a:t>
            </a:r>
            <a:r>
              <a:rPr lang="en-US" b="1" dirty="0" smtClean="0">
                <a:effectLst/>
              </a:rPr>
              <a:t>E</a:t>
            </a:r>
            <a:r>
              <a:rPr lang="en-US" dirty="0" smtClean="0">
                <a:effectLst/>
              </a:rPr>
              <a:t> Estimable You must always be able to estimate the size of a user story. </a:t>
            </a:r>
            <a:r>
              <a:rPr lang="en-US" b="1" dirty="0" smtClean="0">
                <a:effectLst/>
              </a:rPr>
              <a:t>S</a:t>
            </a:r>
            <a:r>
              <a:rPr lang="en-US" dirty="0" smtClean="0">
                <a:effectLst/>
              </a:rPr>
              <a:t> Sized appropriately or Small User stories should not be so big as to become impossible to plan/task/prioritize with a certain level of certainty. </a:t>
            </a:r>
            <a:r>
              <a:rPr lang="en-US" b="1" dirty="0" smtClean="0">
                <a:effectLst/>
              </a:rPr>
              <a:t>T</a:t>
            </a:r>
            <a:r>
              <a:rPr lang="en-US" dirty="0" smtClean="0">
                <a:effectLst/>
              </a:rPr>
              <a:t> Testable The user story or its related description must provide the necessary information to make test development possible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68</a:t>
            </a:fld>
            <a:endParaRPr lang="en-US"/>
          </a:p>
        </p:txBody>
      </p:sp>
    </p:spTree>
    <p:extLst>
      <p:ext uri="{BB962C8B-B14F-4D97-AF65-F5344CB8AC3E}">
        <p14:creationId xmlns:p14="http://schemas.microsoft.com/office/powerpoint/2010/main" xmlns="" val="621029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i="1" dirty="0" smtClean="0"/>
              <a:t>The Planning Game </a:t>
            </a:r>
            <a:r>
              <a:rPr lang="en-US" dirty="0" smtClean="0"/>
              <a:t>— Quickly determine the scope of the next release by combining business priorities and technical estimates. As reality overtakes the plan, update the plan.</a:t>
            </a:r>
          </a:p>
          <a:p>
            <a:r>
              <a:rPr lang="en-US" i="1" dirty="0" smtClean="0"/>
              <a:t>Small releases </a:t>
            </a:r>
            <a:r>
              <a:rPr lang="en-US" dirty="0" smtClean="0"/>
              <a:t>— Put a simple system into production quickly, then release new versions on a very short cycle.</a:t>
            </a:r>
          </a:p>
          <a:p>
            <a:r>
              <a:rPr lang="en-US" i="1" dirty="0" smtClean="0"/>
              <a:t>Metaphor </a:t>
            </a:r>
            <a:r>
              <a:rPr lang="en-US" dirty="0" smtClean="0"/>
              <a:t>— Guide all development with a simple shared story of how the whole system works. Comparison of 2 unlikely</a:t>
            </a:r>
            <a:r>
              <a:rPr lang="en-US" baseline="0" dirty="0" smtClean="0"/>
              <a:t> things e.g. life is a journey.</a:t>
            </a:r>
            <a:endParaRPr lang="en-US" dirty="0" smtClean="0"/>
          </a:p>
          <a:p>
            <a:r>
              <a:rPr lang="en-US" i="1" dirty="0" smtClean="0"/>
              <a:t>Simple design </a:t>
            </a:r>
            <a:r>
              <a:rPr lang="en-US" dirty="0" smtClean="0"/>
              <a:t>— The system should be designed as simply as possible at any given moment. Extra complexity is removed as soon as it is discovered.</a:t>
            </a:r>
          </a:p>
          <a:p>
            <a:r>
              <a:rPr lang="en-US" i="1" dirty="0" smtClean="0"/>
              <a:t>Testing </a:t>
            </a:r>
            <a:r>
              <a:rPr lang="en-US" dirty="0" smtClean="0"/>
              <a:t>— Programmers continually write unit tests, which must run flawlessly for development to continue. Customers write tests demonstrating that features are finished.</a:t>
            </a:r>
          </a:p>
          <a:p>
            <a:r>
              <a:rPr lang="en-US" i="1" dirty="0" smtClean="0"/>
              <a:t>Refactoring </a:t>
            </a:r>
            <a:r>
              <a:rPr lang="en-US" dirty="0" smtClean="0"/>
              <a:t>— Programmers restructure the system without changing its behavior to remove duplication, improve communication, simplify, or add flexibility.</a:t>
            </a:r>
          </a:p>
          <a:p>
            <a:r>
              <a:rPr lang="en-US" i="1" dirty="0" smtClean="0"/>
              <a:t>Pair programming </a:t>
            </a:r>
            <a:r>
              <a:rPr lang="en-US" dirty="0" smtClean="0"/>
              <a:t>— All production code is written with two programmers at one machine.</a:t>
            </a:r>
            <a:endParaRPr lang="en-US" i="1" dirty="0" smtClean="0"/>
          </a:p>
          <a:p>
            <a:r>
              <a:rPr lang="en-US" i="1" dirty="0" smtClean="0"/>
              <a:t>Collective ownership </a:t>
            </a:r>
            <a:r>
              <a:rPr lang="en-US" dirty="0" smtClean="0"/>
              <a:t>— Anyone can change any code anywhere in the system at any time.</a:t>
            </a:r>
          </a:p>
          <a:p>
            <a:r>
              <a:rPr lang="en-US" i="1" dirty="0" smtClean="0"/>
              <a:t>Continuous integration </a:t>
            </a:r>
            <a:r>
              <a:rPr lang="en-US" dirty="0" smtClean="0"/>
              <a:t>— Integrate and build the system many times a day, every time a task is completed.</a:t>
            </a:r>
          </a:p>
          <a:p>
            <a:r>
              <a:rPr lang="en-US" i="1" dirty="0" smtClean="0"/>
              <a:t>40 hour week </a:t>
            </a:r>
            <a:r>
              <a:rPr lang="en-US" dirty="0" smtClean="0"/>
              <a:t>— Work no more than 40 hours a week as a rule. Never work overtime a second week in a row.</a:t>
            </a:r>
            <a:endParaRPr lang="en-US" i="1" dirty="0" smtClean="0"/>
          </a:p>
          <a:p>
            <a:r>
              <a:rPr lang="en-US" i="1" dirty="0" smtClean="0"/>
              <a:t>On-site customer </a:t>
            </a:r>
            <a:r>
              <a:rPr lang="en-US" dirty="0" smtClean="0"/>
              <a:t>— Include a real, live user on the team, available full-time to answer questions.</a:t>
            </a:r>
          </a:p>
          <a:p>
            <a:r>
              <a:rPr lang="en-US" i="1" dirty="0" smtClean="0"/>
              <a:t>Coding standards </a:t>
            </a:r>
            <a:r>
              <a:rPr lang="en-US" dirty="0" smtClean="0"/>
              <a:t>— Programmers write all code in accordance with rules emphasizing communication through the code.</a:t>
            </a:r>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70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 XP has 12 Practices, TechM</a:t>
            </a:r>
            <a:r>
              <a:rPr lang="en-US" baseline="0" dirty="0" smtClean="0"/>
              <a:t> has adopted 6 basic practices for Agile Implementation @ TechM and among the same practices have been explained in detail here. The most common practices followed are:</a:t>
            </a:r>
          </a:p>
          <a:p>
            <a:r>
              <a:rPr lang="en-US" baseline="0" dirty="0" smtClean="0"/>
              <a:t>Small Releases</a:t>
            </a:r>
          </a:p>
          <a:p>
            <a:r>
              <a:rPr lang="en-US" baseline="0" dirty="0" smtClean="0"/>
              <a:t>Continuous Integration</a:t>
            </a:r>
          </a:p>
          <a:p>
            <a:r>
              <a:rPr lang="en-US" baseline="0" dirty="0" smtClean="0"/>
              <a:t>Refactoring</a:t>
            </a:r>
          </a:p>
          <a:p>
            <a:r>
              <a:rPr lang="en-US" baseline="0" dirty="0" smtClean="0"/>
              <a:t>Coding Standards</a:t>
            </a:r>
          </a:p>
          <a:p>
            <a:r>
              <a:rPr lang="en-US" baseline="0" dirty="0" smtClean="0"/>
              <a:t>Planning Game</a:t>
            </a:r>
          </a:p>
          <a:p>
            <a:r>
              <a:rPr lang="en-US" baseline="0" dirty="0" smtClean="0"/>
              <a:t>Pair-Programming.</a:t>
            </a:r>
          </a:p>
          <a:p>
            <a:endParaRPr lang="en-US" baseline="0" dirty="0" smtClean="0"/>
          </a:p>
          <a:p>
            <a:r>
              <a:rPr lang="en-US" baseline="0" dirty="0" smtClean="0"/>
              <a:t>Pair-Programming is followed only when there are new members in the team so that they get on-the-job experience.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71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 XP has 12 Practices, TechM</a:t>
            </a:r>
            <a:r>
              <a:rPr lang="en-US" baseline="0" dirty="0" smtClean="0"/>
              <a:t> has adopted 6 basic practices for Agile Implementation @ TechM and among the same practices have been explained in detail here. The most common practices followed are:</a:t>
            </a:r>
          </a:p>
          <a:p>
            <a:r>
              <a:rPr lang="en-US" baseline="0" dirty="0" smtClean="0"/>
              <a:t>Small Releases</a:t>
            </a:r>
          </a:p>
          <a:p>
            <a:r>
              <a:rPr lang="en-US" baseline="0" dirty="0" smtClean="0"/>
              <a:t>Continuous Integration</a:t>
            </a:r>
          </a:p>
          <a:p>
            <a:r>
              <a:rPr lang="en-US" baseline="0" dirty="0" smtClean="0"/>
              <a:t>Refactoring</a:t>
            </a:r>
          </a:p>
          <a:p>
            <a:r>
              <a:rPr lang="en-US" baseline="0" dirty="0" smtClean="0"/>
              <a:t>Coding Standards</a:t>
            </a:r>
          </a:p>
          <a:p>
            <a:r>
              <a:rPr lang="en-US" baseline="0" dirty="0" smtClean="0"/>
              <a:t>Planning Game</a:t>
            </a:r>
          </a:p>
          <a:p>
            <a:r>
              <a:rPr lang="en-US" baseline="0" dirty="0" smtClean="0"/>
              <a:t>Pair-Programming.</a:t>
            </a:r>
          </a:p>
          <a:p>
            <a:endParaRPr lang="en-US" baseline="0" dirty="0" smtClean="0"/>
          </a:p>
          <a:p>
            <a:r>
              <a:rPr lang="en-US" baseline="0" dirty="0" smtClean="0"/>
              <a:t>Pair-Programming is followed only when there are new members in the team so that they get on-the-job experience.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72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 XP has 12 Practices, TechM</a:t>
            </a:r>
            <a:r>
              <a:rPr lang="en-US" baseline="0" dirty="0" smtClean="0"/>
              <a:t> has adopted 6 basic practices for Agile Implementation @ TechM and among the same practices have been explained in detail here. The most common practices followed are:</a:t>
            </a:r>
          </a:p>
          <a:p>
            <a:r>
              <a:rPr lang="en-US" baseline="0" dirty="0" smtClean="0"/>
              <a:t>Small Releases</a:t>
            </a:r>
          </a:p>
          <a:p>
            <a:r>
              <a:rPr lang="en-US" baseline="0" dirty="0" smtClean="0"/>
              <a:t>Continuous Integration</a:t>
            </a:r>
          </a:p>
          <a:p>
            <a:r>
              <a:rPr lang="en-US" baseline="0" dirty="0" smtClean="0"/>
              <a:t>Refactoring</a:t>
            </a:r>
          </a:p>
          <a:p>
            <a:r>
              <a:rPr lang="en-US" baseline="0" dirty="0" smtClean="0"/>
              <a:t>Coding Standards</a:t>
            </a:r>
          </a:p>
          <a:p>
            <a:r>
              <a:rPr lang="en-US" baseline="0" dirty="0" smtClean="0"/>
              <a:t>Planning Game</a:t>
            </a:r>
          </a:p>
          <a:p>
            <a:r>
              <a:rPr lang="en-US" baseline="0" dirty="0" smtClean="0"/>
              <a:t>Pair-Programming.</a:t>
            </a:r>
          </a:p>
          <a:p>
            <a:endParaRPr lang="en-US" baseline="0" dirty="0" smtClean="0"/>
          </a:p>
          <a:p>
            <a:r>
              <a:rPr lang="en-US" baseline="0" dirty="0" smtClean="0"/>
              <a:t>Pair-Programming is followed only when there are new members in the team so that they get on-the-job experience.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73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9640B27-9446-43C6-B5A5-24216D0CF5C9}" type="slidenum">
              <a:rPr lang="en-US" smtClean="0"/>
              <a:pPr/>
              <a:t>83</a:t>
            </a:fld>
            <a:endParaRPr lang="en-US" smtClean="0"/>
          </a:p>
        </p:txBody>
      </p:sp>
      <p:sp>
        <p:nvSpPr>
          <p:cNvPr id="32771" name="Rectangle 2"/>
          <p:cNvSpPr>
            <a:spLocks noGrp="1" noRot="1" noChangeAspect="1" noChangeArrowheads="1" noTextEdit="1"/>
          </p:cNvSpPr>
          <p:nvPr>
            <p:ph type="sldImg"/>
          </p:nvPr>
        </p:nvSpPr>
        <p:spPr>
          <a:xfrm>
            <a:off x="2859088" y="515938"/>
            <a:ext cx="3425825" cy="2568575"/>
          </a:xfrm>
          <a:ln w="12700" cap="flat"/>
        </p:spPr>
      </p:sp>
      <p:sp>
        <p:nvSpPr>
          <p:cNvPr id="32772" name="Rectangle 3"/>
          <p:cNvSpPr>
            <a:spLocks noGrp="1" noChangeArrowheads="1"/>
          </p:cNvSpPr>
          <p:nvPr>
            <p:ph type="body" idx="1"/>
          </p:nvPr>
        </p:nvSpPr>
        <p:spPr>
          <a:xfrm>
            <a:off x="1219200" y="3258019"/>
            <a:ext cx="6705600" cy="3085866"/>
          </a:xfrm>
          <a:noFill/>
          <a:ln/>
        </p:spPr>
        <p:txBody>
          <a:bodyPr lIns="92073" tIns="46037" rIns="92073" bIns="46037"/>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7AD44F83-18BD-48BB-B18D-F8D1B59ED35A}" type="slidenum">
              <a:rPr lang="en-US" smtClean="0"/>
              <a:pPr/>
              <a:t>84</a:t>
            </a:fld>
            <a:endParaRPr lang="en-US" smtClean="0"/>
          </a:p>
        </p:txBody>
      </p:sp>
      <p:sp>
        <p:nvSpPr>
          <p:cNvPr id="136195" name="Rectangle 2"/>
          <p:cNvSpPr>
            <a:spLocks noGrp="1" noRot="1" noChangeAspect="1" noChangeArrowheads="1" noTextEdit="1"/>
          </p:cNvSpPr>
          <p:nvPr>
            <p:ph type="sldImg"/>
          </p:nvPr>
        </p:nvSpPr>
        <p:spPr>
          <a:xfrm>
            <a:off x="2857500" y="536575"/>
            <a:ext cx="3432175" cy="2573338"/>
          </a:xfrm>
          <a:ln/>
        </p:spPr>
      </p:sp>
      <p:sp>
        <p:nvSpPr>
          <p:cNvPr id="136196" name="Rectangle 3"/>
          <p:cNvSpPr>
            <a:spLocks noGrp="1" noChangeArrowheads="1"/>
          </p:cNvSpPr>
          <p:nvPr>
            <p:ph type="body" idx="1"/>
          </p:nvPr>
        </p:nvSpPr>
        <p:spPr>
          <a:xfrm>
            <a:off x="1219200" y="3269730"/>
            <a:ext cx="6707709" cy="3055417"/>
          </a:xfrm>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4143ABC5-8014-4364-9553-7B596E14374E}" type="slidenum">
              <a:rPr lang="en-US" smtClean="0"/>
              <a:pPr/>
              <a:t>86</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1219200" y="3258019"/>
            <a:ext cx="6705600" cy="3085866"/>
          </a:xfrm>
          <a:noFill/>
          <a:ln/>
        </p:spPr>
        <p:txBody>
          <a:bodyPr/>
          <a:lstStyle/>
          <a:p>
            <a:pPr eaLnBrk="1" hangingPunct="1"/>
            <a:r>
              <a:rPr lang="en-US" smtClean="0"/>
              <a:t>70</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49A0656-45A0-4E4A-88A6-506EABAC5F64}" type="slidenum">
              <a:rPr lang="en-US" smtClean="0"/>
              <a:pPr/>
              <a:t>87</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1219200" y="3258019"/>
            <a:ext cx="6705600" cy="3085866"/>
          </a:xfrm>
          <a:noFill/>
          <a:ln/>
        </p:spPr>
        <p:txBody>
          <a:bodyPr/>
          <a:lstStyle/>
          <a:p>
            <a:pPr eaLnBrk="1" hangingPunct="1"/>
            <a:r>
              <a:rPr lang="en-US" smtClean="0"/>
              <a:t>70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scenarios which can be discussed</a:t>
            </a:r>
            <a:r>
              <a:rPr lang="en-US" baseline="0" dirty="0" smtClean="0"/>
              <a:t> and audience to be asked how each will be handled in traditional approach. </a:t>
            </a:r>
          </a:p>
          <a:p>
            <a:r>
              <a:rPr lang="en-US" baseline="0" dirty="0" smtClean="0"/>
              <a:t>What impact each statement will have on schedule, effort, cost, time in traditional approach.</a:t>
            </a:r>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0AECF7BB-C168-475C-8861-0FC834498198}" type="slidenum">
              <a:rPr lang="en-US" smtClean="0"/>
              <a:pPr/>
              <a:t>88</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1219200" y="3258019"/>
            <a:ext cx="6705600" cy="3085866"/>
          </a:xfrm>
          <a:noFill/>
          <a:ln/>
        </p:spPr>
        <p:txBody>
          <a:bodyPr/>
          <a:lstStyle/>
          <a:p>
            <a:pPr eaLnBrk="1" hangingPunct="1"/>
            <a:r>
              <a:rPr lang="en-US" smtClean="0"/>
              <a:t>70</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6C37575-082D-4215-A5A6-375BAAAFAA13}" type="slidenum">
              <a:rPr lang="en-US" smtClean="0"/>
              <a:pPr/>
              <a:t>90</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dirty="0" smtClean="0"/>
              <a:t>A blend of both Scrum and XP has been used for the Agile Implementation @ TechM.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91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92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D59B4C0-2261-4128-A54B-EC421E5CD7CB}" type="slidenum">
              <a:rPr lang="en-US" smtClean="0"/>
              <a:pPr/>
              <a:t>93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5455" y="3258019"/>
            <a:ext cx="7313091" cy="3085866"/>
          </a:xfrm>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A6A1A4A-47C2-4D6A-99AB-6D03A8E2ED64}" type="slidenum">
              <a:rPr lang="en-US" smtClean="0"/>
              <a:pPr/>
              <a:t>94</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5455" y="3258019"/>
            <a:ext cx="7313091" cy="3085866"/>
          </a:xfrm>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D59B4C0-2261-4128-A54B-EC421E5CD7CB}" type="slidenum">
              <a:rPr lang="en-US" smtClean="0"/>
              <a:pPr/>
              <a:t>95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5455" y="3258019"/>
            <a:ext cx="7313091" cy="3085866"/>
          </a:xfrm>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Extra slides for trainer..</a:t>
            </a:r>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98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emphasizes</a:t>
            </a:r>
            <a:r>
              <a:rPr lang="en-US" baseline="0" dirty="0" smtClean="0"/>
              <a:t> on the need for Agile in current market scenario. </a:t>
            </a:r>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February 2001, 17 software developers</a:t>
            </a:r>
            <a:r>
              <a:rPr lang="en-US" sz="1200" u="sng" kern="1200" baseline="30000" dirty="0" smtClean="0">
                <a:solidFill>
                  <a:schemeClr val="tx1"/>
                </a:solidFill>
                <a:effectLst/>
                <a:latin typeface="+mn-lt"/>
                <a:ea typeface="+mn-ea"/>
                <a:cs typeface="+mn-cs"/>
                <a:hlinkClick r:id="rId3"/>
              </a:rPr>
              <a:t>[6]</a:t>
            </a:r>
            <a:r>
              <a:rPr lang="en-US" sz="1200" kern="1200" dirty="0" smtClean="0">
                <a:solidFill>
                  <a:schemeClr val="tx1"/>
                </a:solidFill>
                <a:effectLst/>
                <a:latin typeface="+mn-lt"/>
                <a:ea typeface="+mn-ea"/>
                <a:cs typeface="+mn-cs"/>
              </a:rPr>
              <a:t> met at the </a:t>
            </a:r>
            <a:r>
              <a:rPr lang="en-US" sz="1200" u="sng" kern="1200" dirty="0" smtClean="0">
                <a:solidFill>
                  <a:schemeClr val="tx1"/>
                </a:solidFill>
                <a:effectLst/>
                <a:latin typeface="+mn-lt"/>
                <a:ea typeface="+mn-ea"/>
                <a:cs typeface="+mn-cs"/>
                <a:hlinkClick r:id="rId4" tooltip="Snowbird, Utah"/>
              </a:rPr>
              <a:t>Snowbird, Utah</a:t>
            </a:r>
            <a:r>
              <a:rPr lang="en-US" sz="1200" kern="1200" dirty="0" smtClean="0">
                <a:solidFill>
                  <a:schemeClr val="tx1"/>
                </a:solidFill>
                <a:effectLst/>
                <a:latin typeface="+mn-lt"/>
                <a:ea typeface="+mn-ea"/>
                <a:cs typeface="+mn-cs"/>
              </a:rPr>
              <a:t> resort, to discuss lightweight development methods. They published the </a:t>
            </a:r>
            <a:r>
              <a:rPr lang="en-US" sz="1200" i="1" kern="1200" dirty="0" smtClean="0">
                <a:solidFill>
                  <a:schemeClr val="tx1"/>
                </a:solidFill>
                <a:effectLst/>
                <a:latin typeface="+mn-lt"/>
                <a:ea typeface="+mn-ea"/>
                <a:cs typeface="+mn-cs"/>
              </a:rPr>
              <a:t>Manifesto for Agile Software Development</a:t>
            </a:r>
            <a:r>
              <a:rPr lang="en-US" sz="1200" u="sng" kern="1200" baseline="30000" dirty="0" smtClean="0">
                <a:solidFill>
                  <a:schemeClr val="tx1"/>
                </a:solidFill>
                <a:effectLst/>
                <a:latin typeface="+mn-lt"/>
                <a:ea typeface="+mn-ea"/>
                <a:cs typeface="+mn-cs"/>
                <a:hlinkClick r:id="rId3"/>
              </a:rPr>
              <a:t>[1]</a:t>
            </a:r>
            <a:r>
              <a:rPr lang="en-US" sz="1200" kern="1200" dirty="0" smtClean="0">
                <a:solidFill>
                  <a:schemeClr val="tx1"/>
                </a:solidFill>
                <a:effectLst/>
                <a:latin typeface="+mn-lt"/>
                <a:ea typeface="+mn-ea"/>
                <a:cs typeface="+mn-cs"/>
              </a:rPr>
              <a:t> to define the approach now known as agile software development. Some of the manifesto's authors formed the Agile Alliance, a nonprofit organization that promotes software development according to the manifesto's principles</a:t>
            </a:r>
          </a:p>
          <a:p>
            <a:r>
              <a:rPr lang="en-US" sz="1200" kern="1200" dirty="0" smtClean="0">
                <a:solidFill>
                  <a:schemeClr val="tx1"/>
                </a:solidFill>
                <a:effectLst/>
                <a:latin typeface="+mn-lt"/>
                <a:ea typeface="+mn-ea"/>
                <a:cs typeface="+mn-cs"/>
              </a:rPr>
              <a:t>The Agile Manifesto was written in February of 2001, at a summit of seventeen independent-minded practitioners of several programming methodologies. The participants didn't agree about much, but they found consensus around four main values.  </a:t>
            </a:r>
          </a:p>
          <a:p>
            <a:r>
              <a:rPr lang="en-US" sz="1200" kern="1200" dirty="0" smtClean="0">
                <a:solidFill>
                  <a:schemeClr val="tx1"/>
                </a:solidFill>
                <a:effectLst/>
                <a:latin typeface="+mn-lt"/>
                <a:ea typeface="+mn-ea"/>
                <a:cs typeface="+mn-cs"/>
              </a:rPr>
              <a:t>They also have formed the Agile alliance.</a:t>
            </a:r>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6</a:t>
            </a:fld>
            <a:endParaRPr lang="en-US"/>
          </a:p>
        </p:txBody>
      </p:sp>
    </p:spTree>
    <p:extLst>
      <p:ext uri="{BB962C8B-B14F-4D97-AF65-F5344CB8AC3E}">
        <p14:creationId xmlns:p14="http://schemas.microsoft.com/office/powerpoint/2010/main" xmlns="" val="480996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Emphasizes</a:t>
            </a:r>
            <a:r>
              <a:rPr lang="en-US" baseline="0" dirty="0" smtClean="0"/>
              <a:t> should be that the things on right will still be there in Agile, but Agile gives more importance to things on left. Things on right forms the basis and project cannot d without them.</a:t>
            </a:r>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a:t>
            </a:r>
            <a:r>
              <a:rPr lang="en-US" baseline="0" dirty="0" smtClean="0"/>
              <a:t> should be emphasized that showing this difference does not mean waterfall or any other lifecycle methodology is not good. This just shows the difference in 2 approaches. </a:t>
            </a:r>
          </a:p>
          <a:p>
            <a:r>
              <a:rPr lang="en-US" baseline="0" dirty="0" smtClean="0"/>
              <a:t>It’s the way a lifecycle is implemented which is important. </a:t>
            </a:r>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Agile- changes in features are easily accepted and incorporated</a:t>
            </a:r>
            <a:r>
              <a:rPr lang="en-US" baseline="0" dirty="0" smtClean="0"/>
              <a:t> through daily planning, daily meetings, sprit planning etc. In actual scenario there is limitation on cost, time and quality. </a:t>
            </a:r>
          </a:p>
          <a:p>
            <a:r>
              <a:rPr lang="en-US" baseline="0" dirty="0" smtClean="0"/>
              <a:t>Concept of MMS – Minimum Marketable Subset can be explained which tells if there is constraint on time, cost and quality then without compromising on anyone of these a  minimum list of prioritized features can be developed which is shippable and working and incorporates minimum functionality for the product to work.</a:t>
            </a:r>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cstate="print"/>
          <a:srcRect/>
          <a:stretch>
            <a:fillRect/>
          </a:stretch>
        </p:blipFill>
        <p:spPr bwMode="auto">
          <a:xfrm>
            <a:off x="0" y="3429000"/>
            <a:ext cx="9144000" cy="2901950"/>
          </a:xfrm>
          <a:prstGeom prst="rect">
            <a:avLst/>
          </a:prstGeom>
          <a:noFill/>
          <a:ln w="9525">
            <a:noFill/>
            <a:miter lim="800000"/>
            <a:headEnd/>
            <a:tailEnd/>
          </a:ln>
        </p:spPr>
      </p:pic>
      <p:pic>
        <p:nvPicPr>
          <p:cNvPr id="5" name="Picture 8" descr="curve"/>
          <p:cNvPicPr>
            <a:picLocks noChangeAspect="1" noChangeArrowheads="1"/>
          </p:cNvPicPr>
          <p:nvPr/>
        </p:nvPicPr>
        <p:blipFill>
          <a:blip r:embed="rId3" cstate="print"/>
          <a:srcRect/>
          <a:stretch>
            <a:fillRect/>
          </a:stretch>
        </p:blipFill>
        <p:spPr bwMode="auto">
          <a:xfrm>
            <a:off x="0" y="303213"/>
            <a:ext cx="8610600" cy="6465887"/>
          </a:xfrm>
          <a:prstGeom prst="rect">
            <a:avLst/>
          </a:prstGeom>
          <a:noFill/>
          <a:ln w="9525">
            <a:noFill/>
            <a:miter lim="800000"/>
            <a:headEnd/>
            <a:tailEnd/>
          </a:ln>
        </p:spPr>
      </p:pic>
      <p:sp>
        <p:nvSpPr>
          <p:cNvPr id="7" name="Rectangle 6"/>
          <p:cNvSpPr/>
          <p:nvPr userDrawn="1"/>
        </p:nvSpPr>
        <p:spPr bwMode="auto">
          <a:xfrm>
            <a:off x="5867400" y="6515100"/>
            <a:ext cx="3260725" cy="241300"/>
          </a:xfrm>
          <a:prstGeom prst="rect">
            <a:avLst/>
          </a:prstGeom>
          <a:solidFill>
            <a:schemeClr val="bg1">
              <a:lumMod val="50000"/>
            </a:schemeClr>
          </a:solidFill>
          <a:ln w="9525" cap="flat" cmpd="sng" algn="ctr">
            <a:noFill/>
            <a:prstDash val="solid"/>
            <a:round/>
            <a:headEnd type="none" w="med" len="med"/>
            <a:tailEnd type="none" w="med" len="med"/>
          </a:ln>
          <a:effectLst/>
        </p:spPr>
        <p:txBody>
          <a:bodyPr/>
          <a:lstStyle/>
          <a:p>
            <a:pPr marL="342900" indent="-342900">
              <a:spcBef>
                <a:spcPct val="20000"/>
              </a:spcBef>
              <a:buClr>
                <a:srgbClr val="BF1313"/>
              </a:buClr>
              <a:buSzPct val="200000"/>
              <a:buFont typeface="Wingdings 3" pitchFamily="18" charset="2"/>
              <a:buChar char="Ú"/>
              <a:defRPr/>
            </a:pPr>
            <a:endParaRPr lang="en-US" sz="2400"/>
          </a:p>
        </p:txBody>
      </p:sp>
      <p:sp>
        <p:nvSpPr>
          <p:cNvPr id="3074" name="Rectangle 2"/>
          <p:cNvSpPr>
            <a:spLocks noGrp="1" noChangeArrowheads="1"/>
          </p:cNvSpPr>
          <p:nvPr>
            <p:ph type="ctrTitle"/>
          </p:nvPr>
        </p:nvSpPr>
        <p:spPr>
          <a:xfrm>
            <a:off x="914400" y="2590800"/>
            <a:ext cx="7772400" cy="762000"/>
          </a:xfrm>
        </p:spPr>
        <p:txBody>
          <a:bodyPr/>
          <a:lstStyle>
            <a:lvl1pPr algn="r">
              <a:defRPr sz="2800">
                <a:solidFill>
                  <a:srgbClr val="BF1313"/>
                </a:solidFill>
              </a:defRPr>
            </a:lvl1pPr>
          </a:lstStyle>
          <a:p>
            <a:r>
              <a:rPr lang="en-US"/>
              <a:t>Click to edit Master title style</a:t>
            </a:r>
          </a:p>
        </p:txBody>
      </p:sp>
      <p:sp>
        <p:nvSpPr>
          <p:cNvPr id="3075" name="Rectangle 3"/>
          <p:cNvSpPr>
            <a:spLocks noGrp="1" noChangeArrowheads="1"/>
          </p:cNvSpPr>
          <p:nvPr>
            <p:ph type="subTitle" idx="1"/>
          </p:nvPr>
        </p:nvSpPr>
        <p:spPr>
          <a:xfrm>
            <a:off x="3886200" y="3429000"/>
            <a:ext cx="4800600" cy="609600"/>
          </a:xfrm>
        </p:spPr>
        <p:txBody>
          <a:bodyPr/>
          <a:lstStyle>
            <a:lvl1pPr marL="0" indent="0" algn="r">
              <a:buFont typeface="Wingdings 3" pitchFamily="18" charset="2"/>
              <a:buNone/>
              <a:defRPr sz="2000">
                <a:latin typeface="Arial Narrow" pitchFamily="34" charset="0"/>
              </a:defRPr>
            </a:lvl1pPr>
          </a:lstStyle>
          <a:p>
            <a:r>
              <a:rPr lang="en-US"/>
              <a:t>Click to edit Master subtitle style</a:t>
            </a:r>
          </a:p>
        </p:txBody>
      </p:sp>
      <p:sp>
        <p:nvSpPr>
          <p:cNvPr id="8"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rgbClr val="FFFFFF"/>
                </a:solidFill>
                <a:latin typeface="+mn-lt"/>
                <a:cs typeface="Arial" charset="0"/>
              </a:defRPr>
            </a:lvl1pPr>
          </a:lstStyle>
          <a:p>
            <a:pPr>
              <a:defRPr/>
            </a:pPr>
            <a:endParaRPr lang="en-US"/>
          </a:p>
        </p:txBody>
      </p:sp>
      <p:pic>
        <p:nvPicPr>
          <p:cNvPr id="9" name="Picture 14" descr="tm_logo"/>
          <p:cNvPicPr>
            <a:picLocks noChangeAspect="1" noChangeArrowheads="1"/>
          </p:cNvPicPr>
          <p:nvPr userDrawn="1"/>
        </p:nvPicPr>
        <p:blipFill>
          <a:blip r:embed="rId4" cstate="print"/>
          <a:srcRect l="78902" b="89954"/>
          <a:stretch>
            <a:fillRect/>
          </a:stretch>
        </p:blipFill>
        <p:spPr bwMode="auto">
          <a:xfrm>
            <a:off x="7004050" y="80963"/>
            <a:ext cx="1873250" cy="6810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90500"/>
            <a:ext cx="2133600" cy="6134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0500"/>
            <a:ext cx="6248400" cy="6134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endParaRPr lang="en-IN" noProof="0" dirty="0"/>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718" y="84887"/>
            <a:ext cx="8228649" cy="614648"/>
          </a:xfrm>
          <a:prstGeom prst="rect">
            <a:avLst/>
          </a:prstGeom>
        </p:spPr>
        <p:txBody>
          <a:bodyPr/>
          <a:lstStyle>
            <a:lvl1pPr algn="l">
              <a:defRPr sz="3200" b="1"/>
            </a:lvl1pPr>
          </a:lstStyle>
          <a:p>
            <a:r>
              <a:rPr lang="en-US" dirty="0" smtClean="0"/>
              <a:t>Click to edit Master title style</a:t>
            </a:r>
            <a:endParaRPr lang="en-US" dirty="0"/>
          </a:p>
        </p:txBody>
      </p:sp>
      <p:sp>
        <p:nvSpPr>
          <p:cNvPr id="5" name="Content Placeholder 4"/>
          <p:cNvSpPr>
            <a:spLocks noGrp="1"/>
          </p:cNvSpPr>
          <p:nvPr>
            <p:ph sz="quarter" idx="11"/>
          </p:nvPr>
        </p:nvSpPr>
        <p:spPr>
          <a:xfrm>
            <a:off x="61853" y="1045145"/>
            <a:ext cx="8914483" cy="5264427"/>
          </a:xfrm>
          <a:prstGeom prst="rect">
            <a:avLst/>
          </a:prstGeom>
        </p:spPr>
        <p:txBody>
          <a:bodyPr/>
          <a:lstStyle>
            <a:lvl1pPr algn="just">
              <a:buFont typeface="Wingdings" pitchFamily="2" charset="2"/>
              <a:buChar char="q"/>
              <a:defRPr sz="2500"/>
            </a:lvl1pPr>
            <a:lvl2pPr marL="608200" indent="-304796" algn="just">
              <a:buFont typeface="Wingdings" pitchFamily="2" charset="2"/>
              <a:buChar char="v"/>
              <a:defRPr sz="2100"/>
            </a:lvl2pPr>
            <a:lvl3pPr marL="797480" indent="-228249" algn="just">
              <a:buFont typeface="Wingdings" pitchFamily="2" charset="2"/>
              <a:buChar char="Ø"/>
              <a:defRPr sz="1800"/>
            </a:lvl3pPr>
            <a:lvl4pPr marL="1046604" indent="-228249" algn="just">
              <a:buFont typeface="Wingdings" pitchFamily="2" charset="2"/>
              <a:buChar char="§"/>
              <a:defRPr sz="1600"/>
            </a:lvl4pPr>
            <a:lvl5pPr marL="1199698" indent="-228249" algn="ju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0"/>
          <p:cNvSpPr>
            <a:spLocks noGrp="1"/>
          </p:cNvSpPr>
          <p:nvPr>
            <p:ph type="sldNum" sz="quarter" idx="12"/>
          </p:nvPr>
        </p:nvSpPr>
        <p:spPr>
          <a:xfrm>
            <a:off x="8727067" y="6388708"/>
            <a:ext cx="279766" cy="364206"/>
          </a:xfrm>
          <a:prstGeom prst="rect">
            <a:avLst/>
          </a:prstGeom>
        </p:spPr>
        <p:txBody>
          <a:bodyPr lIns="80165" tIns="40083" rIns="80165" bIns="40083"/>
          <a:lstStyle>
            <a:lvl1pPr>
              <a:defRPr/>
            </a:lvl1pPr>
          </a:lstStyle>
          <a:p>
            <a:pPr>
              <a:defRPr/>
            </a:pPr>
            <a:fld id="{F59153C2-CCA3-4A3A-80F5-F33905211B61}"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3954" y="100740"/>
            <a:ext cx="8183944" cy="580129"/>
          </a:xfrm>
          <a:prstGeom prst="rect">
            <a:avLst/>
          </a:prstGeom>
        </p:spPr>
        <p:txBody>
          <a:bodyPr/>
          <a:lstStyle>
            <a:lvl1pPr algn="l">
              <a:defRPr lang="en-US" sz="3200" b="1" kern="1200" dirty="0" smtClean="0">
                <a:solidFill>
                  <a:schemeClr val="tx1"/>
                </a:solidFill>
                <a:latin typeface="Arial" pitchFamily="34" charset="0"/>
                <a:ea typeface="+mj-ea"/>
                <a:cs typeface="+mj-cs"/>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8727067" y="6388708"/>
            <a:ext cx="279766" cy="364206"/>
          </a:xfrm>
          <a:prstGeom prst="rect">
            <a:avLst/>
          </a:prstGeom>
        </p:spPr>
        <p:txBody>
          <a:bodyPr lIns="80165" tIns="40083" rIns="80165" bIns="40083"/>
          <a:lstStyle/>
          <a:p>
            <a:pPr>
              <a:defRPr/>
            </a:pPr>
            <a:fld id="{23CFEA83-94A0-4C2F-8236-B5797CEC41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200"/>
            </a:lvl1pPr>
            <a:lvl2pPr>
              <a:defRPr sz="2200"/>
            </a:lvl2pPr>
            <a:lvl3pPr marL="1257300" indent="-342900">
              <a:buClr>
                <a:srgbClr val="C00000"/>
              </a:buClr>
              <a:buFont typeface="Arial" pitchFamily="34" charset="0"/>
              <a:buChar char="•"/>
              <a:defRPr sz="2200"/>
            </a:lvl3pPr>
            <a:lvl4pPr>
              <a:defRPr sz="2200"/>
            </a:lvl4pPr>
            <a:lvl5pPr>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838200"/>
            <a:ext cx="4114800" cy="5486400"/>
          </a:xfrm>
        </p:spPr>
        <p:txBody>
          <a:bodyPr/>
          <a:lstStyle>
            <a:lvl1pPr>
              <a:defRPr sz="22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2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7" descr="curve"/>
          <p:cNvPicPr>
            <a:picLocks noChangeAspect="1" noChangeArrowheads="1"/>
          </p:cNvPicPr>
          <p:nvPr/>
        </p:nvPicPr>
        <p:blipFill>
          <a:blip r:embed="rId19" cstate="print"/>
          <a:srcRect r="32159" b="1901"/>
          <a:stretch>
            <a:fillRect/>
          </a:stretch>
        </p:blipFill>
        <p:spPr bwMode="auto">
          <a:xfrm>
            <a:off x="-12700" y="73025"/>
            <a:ext cx="6108700" cy="6632575"/>
          </a:xfrm>
          <a:prstGeom prst="rect">
            <a:avLst/>
          </a:prstGeom>
          <a:noFill/>
          <a:ln w="9525">
            <a:noFill/>
            <a:miter lim="800000"/>
            <a:headEnd/>
            <a:tailEnd/>
          </a:ln>
        </p:spPr>
      </p:pic>
      <p:sp>
        <p:nvSpPr>
          <p:cNvPr id="2051" name="Rectangle 2"/>
          <p:cNvSpPr>
            <a:spLocks noGrp="1" noChangeArrowheads="1"/>
          </p:cNvSpPr>
          <p:nvPr>
            <p:ph type="title"/>
          </p:nvPr>
        </p:nvSpPr>
        <p:spPr bwMode="auto">
          <a:xfrm>
            <a:off x="152400" y="190500"/>
            <a:ext cx="6705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304800" y="838200"/>
            <a:ext cx="83820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14" descr="tm_logo"/>
          <p:cNvPicPr>
            <a:picLocks noChangeAspect="1" noChangeArrowheads="1"/>
          </p:cNvPicPr>
          <p:nvPr/>
        </p:nvPicPr>
        <p:blipFill>
          <a:blip r:embed="rId20" cstate="print"/>
          <a:srcRect l="78902" b="89954"/>
          <a:stretch>
            <a:fillRect/>
          </a:stretch>
        </p:blipFill>
        <p:spPr bwMode="auto">
          <a:xfrm>
            <a:off x="7004050" y="80963"/>
            <a:ext cx="1873250" cy="681037"/>
          </a:xfrm>
          <a:prstGeom prst="rect">
            <a:avLst/>
          </a:prstGeom>
          <a:noFill/>
          <a:ln w="9525">
            <a:noFill/>
            <a:miter lim="800000"/>
            <a:headEnd/>
            <a:tailEnd/>
          </a:ln>
        </p:spPr>
      </p:pic>
      <p:sp>
        <p:nvSpPr>
          <p:cNvPr id="1030" name="Rectangle 19"/>
          <p:cNvSpPr>
            <a:spLocks noChangeArrowheads="1"/>
          </p:cNvSpPr>
          <p:nvPr/>
        </p:nvSpPr>
        <p:spPr bwMode="auto">
          <a:xfrm>
            <a:off x="6096000" y="6477000"/>
            <a:ext cx="609600" cy="381000"/>
          </a:xfrm>
          <a:prstGeom prst="rect">
            <a:avLst/>
          </a:prstGeom>
          <a:noFill/>
          <a:ln w="9525">
            <a:noFill/>
            <a:miter lim="800000"/>
            <a:headEnd/>
            <a:tailEnd/>
          </a:ln>
        </p:spPr>
        <p:txBody>
          <a:bodyPr/>
          <a:lstStyle/>
          <a:p>
            <a:pPr algn="ctr">
              <a:defRPr/>
            </a:pPr>
            <a:fld id="{2E826403-F56C-49FD-9403-63B1356370F6}" type="slidenum">
              <a:rPr lang="en-US" sz="1400">
                <a:solidFill>
                  <a:srgbClr val="7F7F7F"/>
                </a:solidFill>
                <a:cs typeface="Arial" charset="0"/>
              </a:rPr>
              <a:pPr algn="ctr">
                <a:defRPr/>
              </a:pPr>
              <a:t>‹#›</a:t>
            </a:fld>
            <a:endParaRPr lang="en-US" sz="1400">
              <a:solidFill>
                <a:srgbClr val="7F7F7F"/>
              </a:solidFill>
              <a:cs typeface="Arial" charset="0"/>
            </a:endParaRPr>
          </a:p>
        </p:txBody>
      </p:sp>
      <p:sp>
        <p:nvSpPr>
          <p:cNvPr id="1031" name="Line 21"/>
          <p:cNvSpPr>
            <a:spLocks noChangeShapeType="1"/>
          </p:cNvSpPr>
          <p:nvPr/>
        </p:nvSpPr>
        <p:spPr bwMode="auto">
          <a:xfrm>
            <a:off x="6781800" y="6400800"/>
            <a:ext cx="0" cy="457200"/>
          </a:xfrm>
          <a:prstGeom prst="line">
            <a:avLst/>
          </a:prstGeom>
          <a:noFill/>
          <a:ln w="19050">
            <a:solidFill>
              <a:srgbClr val="DDDDDD"/>
            </a:solidFill>
            <a:round/>
            <a:headEnd/>
            <a:tailEnd/>
          </a:ln>
        </p:spPr>
        <p:txBody>
          <a:bodyPr/>
          <a:lstStyle/>
          <a:p>
            <a:pPr>
              <a:defRPr/>
            </a:pPr>
            <a:endParaRPr lang="en-US"/>
          </a:p>
        </p:txBody>
      </p:sp>
      <p:sp>
        <p:nvSpPr>
          <p:cNvPr id="12" name="Footer Placeholder 1"/>
          <p:cNvSpPr txBox="1">
            <a:spLocks/>
          </p:cNvSpPr>
          <p:nvPr userDrawn="1"/>
        </p:nvSpPr>
        <p:spPr>
          <a:xfrm>
            <a:off x="6781800" y="6446838"/>
            <a:ext cx="2362200" cy="365125"/>
          </a:xfrm>
          <a:prstGeom prst="rect">
            <a:avLst/>
          </a:prstGeom>
        </p:spPr>
        <p:txBody>
          <a:bodyPr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1000" dirty="0" smtClean="0">
                <a:solidFill>
                  <a:schemeClr val="bg1">
                    <a:lumMod val="50000"/>
                  </a:schemeClr>
                </a:solidFill>
                <a:cs typeface="Arial" charset="0"/>
              </a:rPr>
              <a:t>Confidential © Tech Mahindra  2012</a:t>
            </a:r>
          </a:p>
        </p:txBody>
      </p:sp>
    </p:spTree>
  </p:cSld>
  <p:clrMap bg1="lt1" tx1="dk1" bg2="lt2" tx2="dk2" accent1="accent1" accent2="accent2" accent3="accent3" accent4="accent4" accent5="accent5" accent6="accent6" hlink="hlink" folHlink="folHlink"/>
  <p:sldLayoutIdLst>
    <p:sldLayoutId id="2147483839" r:id="rId1"/>
    <p:sldLayoutId id="2147483826" r:id="rId2"/>
    <p:sldLayoutId id="2147483827" r:id="rId3"/>
    <p:sldLayoutId id="2147483828" r:id="rId4"/>
    <p:sldLayoutId id="2147483842"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41" r:id="rId16"/>
    <p:sldLayoutId id="2147483843" r:id="rId17"/>
  </p:sldLayoutIdLst>
  <p:transition>
    <p:fade thruBlk="1"/>
  </p:transition>
  <p:hf sldNum="0" hdr="0" ftr="0" dt="0"/>
  <p:txStyles>
    <p:titleStyle>
      <a:lvl1pPr algn="l" rtl="0" eaLnBrk="0" fontAlgn="base" hangingPunct="0">
        <a:spcBef>
          <a:spcPct val="0"/>
        </a:spcBef>
        <a:spcAft>
          <a:spcPct val="0"/>
        </a:spcAft>
        <a:defRPr sz="2400" b="1">
          <a:solidFill>
            <a:srgbClr val="C00000"/>
          </a:solidFill>
          <a:latin typeface="+mn-lt"/>
          <a:ea typeface="+mj-ea"/>
          <a:cs typeface="+mj-cs"/>
        </a:defRPr>
      </a:lvl1pPr>
      <a:lvl2pPr algn="l" rtl="0" eaLnBrk="0" fontAlgn="base" hangingPunct="0">
        <a:spcBef>
          <a:spcPct val="0"/>
        </a:spcBef>
        <a:spcAft>
          <a:spcPct val="0"/>
        </a:spcAft>
        <a:defRPr sz="2400" b="1">
          <a:solidFill>
            <a:srgbClr val="C00000"/>
          </a:solidFill>
          <a:latin typeface="Arial" charset="0"/>
        </a:defRPr>
      </a:lvl2pPr>
      <a:lvl3pPr algn="l" rtl="0" eaLnBrk="0" fontAlgn="base" hangingPunct="0">
        <a:spcBef>
          <a:spcPct val="0"/>
        </a:spcBef>
        <a:spcAft>
          <a:spcPct val="0"/>
        </a:spcAft>
        <a:defRPr sz="2400" b="1">
          <a:solidFill>
            <a:srgbClr val="C00000"/>
          </a:solidFill>
          <a:latin typeface="Arial" charset="0"/>
        </a:defRPr>
      </a:lvl3pPr>
      <a:lvl4pPr algn="l" rtl="0" eaLnBrk="0" fontAlgn="base" hangingPunct="0">
        <a:spcBef>
          <a:spcPct val="0"/>
        </a:spcBef>
        <a:spcAft>
          <a:spcPct val="0"/>
        </a:spcAft>
        <a:defRPr sz="2400" b="1">
          <a:solidFill>
            <a:srgbClr val="C00000"/>
          </a:solidFill>
          <a:latin typeface="Arial" charset="0"/>
        </a:defRPr>
      </a:lvl4pPr>
      <a:lvl5pPr algn="l" rtl="0" eaLnBrk="0" fontAlgn="base" hangingPunct="0">
        <a:spcBef>
          <a:spcPct val="0"/>
        </a:spcBef>
        <a:spcAft>
          <a:spcPct val="0"/>
        </a:spcAft>
        <a:defRPr sz="2400" b="1">
          <a:solidFill>
            <a:srgbClr val="C00000"/>
          </a:solidFill>
          <a:latin typeface="Arial" charset="0"/>
        </a:defRPr>
      </a:lvl5pPr>
      <a:lvl6pPr marL="457200" algn="l" rtl="0" fontAlgn="base">
        <a:spcBef>
          <a:spcPct val="0"/>
        </a:spcBef>
        <a:spcAft>
          <a:spcPct val="0"/>
        </a:spcAft>
        <a:defRPr sz="2400" b="1">
          <a:solidFill>
            <a:schemeClr val="bg1"/>
          </a:solidFill>
          <a:latin typeface="Arial Narrow" pitchFamily="34" charset="0"/>
        </a:defRPr>
      </a:lvl6pPr>
      <a:lvl7pPr marL="914400" algn="l" rtl="0" fontAlgn="base">
        <a:spcBef>
          <a:spcPct val="0"/>
        </a:spcBef>
        <a:spcAft>
          <a:spcPct val="0"/>
        </a:spcAft>
        <a:defRPr sz="2400" b="1">
          <a:solidFill>
            <a:schemeClr val="bg1"/>
          </a:solidFill>
          <a:latin typeface="Arial Narrow" pitchFamily="34" charset="0"/>
        </a:defRPr>
      </a:lvl7pPr>
      <a:lvl8pPr marL="1371600" algn="l" rtl="0" fontAlgn="base">
        <a:spcBef>
          <a:spcPct val="0"/>
        </a:spcBef>
        <a:spcAft>
          <a:spcPct val="0"/>
        </a:spcAft>
        <a:defRPr sz="2400" b="1">
          <a:solidFill>
            <a:schemeClr val="bg1"/>
          </a:solidFill>
          <a:latin typeface="Arial Narrow" pitchFamily="34" charset="0"/>
        </a:defRPr>
      </a:lvl8pPr>
      <a:lvl9pPr marL="1828800" algn="l" rtl="0" fontAlgn="base">
        <a:spcBef>
          <a:spcPct val="0"/>
        </a:spcBef>
        <a:spcAft>
          <a:spcPct val="0"/>
        </a:spcAft>
        <a:defRPr sz="2400" b="1">
          <a:solidFill>
            <a:schemeClr val="bg1"/>
          </a:solidFill>
          <a:latin typeface="Arial Narrow" pitchFamily="34" charset="0"/>
        </a:defRPr>
      </a:lvl9pPr>
    </p:titleStyle>
    <p:bodyStyle>
      <a:lvl1pPr marL="342900" indent="-342900" algn="l" rtl="0" eaLnBrk="0" fontAlgn="base" hangingPunct="0">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bg2"/>
        </a:buClr>
        <a:buChar char="•"/>
        <a:defRPr sz="2200">
          <a:solidFill>
            <a:schemeClr val="tx1"/>
          </a:solidFill>
          <a:latin typeface="+mn-lt"/>
        </a:defRPr>
      </a:lvl3pPr>
      <a:lvl4pPr marL="1600200" indent="-228600" algn="l" rtl="0" eaLnBrk="0" fontAlgn="base" hangingPunct="0">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0" fontAlgn="base" hangingPunct="0">
        <a:spcBef>
          <a:spcPct val="20000"/>
        </a:spcBef>
        <a:spcAft>
          <a:spcPct val="0"/>
        </a:spcAft>
        <a:buClr>
          <a:schemeClr val="bg2"/>
        </a:buClr>
        <a:buFont typeface="Arial" charset="0"/>
        <a:buChar char="»"/>
        <a:defRPr sz="2200">
          <a:solidFill>
            <a:schemeClr val="tx1"/>
          </a:solidFill>
          <a:latin typeface="+mn-lt"/>
        </a:defRPr>
      </a:lvl5pPr>
      <a:lvl6pPr marL="2514600" indent="-228600" algn="l" rtl="0" fontAlgn="base">
        <a:spcBef>
          <a:spcPct val="20000"/>
        </a:spcBef>
        <a:spcAft>
          <a:spcPct val="0"/>
        </a:spcAft>
        <a:buClr>
          <a:schemeClr val="bg2"/>
        </a:buClr>
        <a:buFont typeface="Arial" charset="0"/>
        <a:buChar char="»"/>
        <a:defRPr sz="1600">
          <a:solidFill>
            <a:schemeClr val="tx1"/>
          </a:solidFill>
          <a:latin typeface="+mn-lt"/>
        </a:defRPr>
      </a:lvl6pPr>
      <a:lvl7pPr marL="2971800" indent="-228600" algn="l" rtl="0" fontAlgn="base">
        <a:spcBef>
          <a:spcPct val="20000"/>
        </a:spcBef>
        <a:spcAft>
          <a:spcPct val="0"/>
        </a:spcAft>
        <a:buClr>
          <a:schemeClr val="bg2"/>
        </a:buClr>
        <a:buFont typeface="Arial" charset="0"/>
        <a:buChar char="»"/>
        <a:defRPr sz="1600">
          <a:solidFill>
            <a:schemeClr val="tx1"/>
          </a:solidFill>
          <a:latin typeface="+mn-lt"/>
        </a:defRPr>
      </a:lvl7pPr>
      <a:lvl8pPr marL="3429000" indent="-228600" algn="l" rtl="0" fontAlgn="base">
        <a:spcBef>
          <a:spcPct val="20000"/>
        </a:spcBef>
        <a:spcAft>
          <a:spcPct val="0"/>
        </a:spcAft>
        <a:buClr>
          <a:schemeClr val="bg2"/>
        </a:buClr>
        <a:buFont typeface="Arial" charset="0"/>
        <a:buChar char="»"/>
        <a:defRPr sz="1600">
          <a:solidFill>
            <a:schemeClr val="tx1"/>
          </a:solidFill>
          <a:latin typeface="+mn-lt"/>
        </a:defRPr>
      </a:lvl8pPr>
      <a:lvl9pPr marL="3886200" indent="-228600" algn="l" rtl="0" fontAlgn="base">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diagramLayout" Target="../diagrams/layout5.xml"/><Relationship Id="rId7" Type="http://schemas.openxmlformats.org/officeDocument/2006/relationships/image" Target="../media/image62.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02.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e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diagramLayout" Target="../diagrams/layout3.xml"/><Relationship Id="rId18" Type="http://schemas.microsoft.com/office/2007/relationships/diagramDrawing" Target="../diagrams/drawing2.xml"/><Relationship Id="rId3" Type="http://schemas.openxmlformats.org/officeDocument/2006/relationships/diagramLayout" Target="../diagrams/layout2.xml"/><Relationship Id="rId7" Type="http://schemas.openxmlformats.org/officeDocument/2006/relationships/image" Target="../media/image11.png"/><Relationship Id="rId12" Type="http://schemas.openxmlformats.org/officeDocument/2006/relationships/diagramData" Target="../diagrams/data3.xml"/><Relationship Id="rId17"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diagramColors" Target="../diagrams/colors2.xml"/><Relationship Id="rId15" Type="http://schemas.openxmlformats.org/officeDocument/2006/relationships/diagramColors" Target="../diagrams/colors3.xml"/><Relationship Id="rId10" Type="http://schemas.openxmlformats.org/officeDocument/2006/relationships/image" Target="../media/image15.png"/><Relationship Id="rId4" Type="http://schemas.openxmlformats.org/officeDocument/2006/relationships/diagramQuickStyle" Target="../diagrams/quickStyle2.xml"/><Relationship Id="rId9" Type="http://schemas.openxmlformats.org/officeDocument/2006/relationships/image" Target="../media/image24.png"/><Relationship Id="rId1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6.png"/><Relationship Id="rId4" Type="http://schemas.openxmlformats.org/officeDocument/2006/relationships/hyperlink" Target="http://www.mountaingoatsoftwar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Microsoft_Office_Excel_97-2003_Worksheet4.xl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 Id="rId5" Type="http://schemas.openxmlformats.org/officeDocument/2006/relationships/image" Target="../media/image51.png"/><Relationship Id="rId4" Type="http://schemas.openxmlformats.org/officeDocument/2006/relationships/image" Target="../media/image50.png"/></Relationships>
</file>

<file path=ppt/slides/_rels/slide79.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Microsoft_Office_Excel_97-2003_Worksheet5.xls"/></Relationships>
</file>

<file path=ppt/slides/_rels/slide92.xml.rels><?xml version="1.0" encoding="UTF-8" standalone="yes"?>
<Relationships xmlns="http://schemas.openxmlformats.org/package/2006/relationships"><Relationship Id="rId3" Type="http://schemas.openxmlformats.org/officeDocument/2006/relationships/hyperlink" Target="http://www.controlchaos.com/?RootFolder=/sites/qmgorgassets/Data%20Analysis/Process%20Capability/Org%20Level%20PPBs%20and%20PPMs/Release%201%20-%202012&amp;FolderCTID=&amp;View=%7bDB6FD57C-"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93.xml.rels><?xml version="1.0" encoding="UTF-8" standalone="yes"?>
<Relationships xmlns="http://schemas.openxmlformats.org/package/2006/relationships"><Relationship Id="rId8" Type="http://schemas.openxmlformats.org/officeDocument/2006/relationships/hyperlink" Target="http://en.wikipedia.org/wiki/Agile_software_development" TargetMode="External"/><Relationship Id="rId3" Type="http://schemas.openxmlformats.org/officeDocument/2006/relationships/hyperlink" Target="http://en.wikipedia.org/wiki/Snowbird,_Utah" TargetMode="External"/><Relationship Id="rId7" Type="http://schemas.openxmlformats.org/officeDocument/2006/relationships/hyperlink" Target="https://kms.techmahindra.com:640/ITS/Execution%20Methodologies/Agile%20Development/Scrum%20Guidelines.doc"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s://kms.techmahindra.com:640/ITS/Management%20Methodologies/Project/Agile%20Kit%20for%20PM.xls" TargetMode="External"/><Relationship Id="rId5" Type="http://schemas.openxmlformats.org/officeDocument/2006/relationships/hyperlink" Target="https://kms.techmahindra.com:640/ITS/Execution%20Methodologies/Agile%20Development/Sprint%20Backlog%20Template.xls" TargetMode="External"/><Relationship Id="rId4" Type="http://schemas.openxmlformats.org/officeDocument/2006/relationships/hyperlink" Target="https://kms.techmahindra.com:640/ITS/Execution%20Methodologies/Agile%20Development/User%20Story%20Template.xls" TargetMode="External"/><Relationship Id="rId9" Type="http://schemas.openxmlformats.org/officeDocument/2006/relationships/hyperlink" Target="https://kms.techmahindra.com:640/ITS/Execution%20Methodologies/Agile%20Development/Product%20Backlog%20Template.xls" TargetMode="External"/></Relationships>
</file>

<file path=ppt/slides/_rels/slide9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58.jpeg"/><Relationship Id="rId5" Type="http://schemas.openxmlformats.org/officeDocument/2006/relationships/image" Target="../media/image57.png"/><Relationship Id="rId4" Type="http://schemas.openxmlformats.org/officeDocument/2006/relationships/image" Target="../media/image56.jpeg"/></Relationships>
</file>

<file path=ppt/slides/_rels/slide95.xml.rels><?xml version="1.0" encoding="UTF-8" standalone="yes"?>
<Relationships xmlns="http://schemas.openxmlformats.org/package/2006/relationships"><Relationship Id="rId3" Type="http://schemas.openxmlformats.org/officeDocument/2006/relationships/hyperlink" Target="https://kms.techmahindra.com:640/ITS/Management%20Methodologies/Project/Agile%20Estimation%20Procedure.doc"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hyperlink" Target="https://kms.techmahindra.com:640/ITS/Execution%20Methodologies/Agile%20Development/Agile%20Guidelines.doc" TargetMode="External"/><Relationship Id="rId4" Type="http://schemas.openxmlformats.org/officeDocument/2006/relationships/hyperlink" Target="http://www.agilealliance.com/"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2438400"/>
            <a:ext cx="7772400" cy="762000"/>
          </a:xfrm>
        </p:spPr>
        <p:txBody>
          <a:bodyPr/>
          <a:lstStyle/>
          <a:p>
            <a:pPr algn="ctr">
              <a:defRPr/>
            </a:pPr>
            <a:r>
              <a:rPr lang="en-US" sz="3200" dirty="0" smtClean="0"/>
              <a:t>Agile Training -  Level 1</a:t>
            </a:r>
            <a:endParaRPr lang="en-US" sz="3200" dirty="0" smtClean="0">
              <a:latin typeface="+mj-lt"/>
            </a:endParaRPr>
          </a:p>
        </p:txBody>
      </p:sp>
      <p:sp>
        <p:nvSpPr>
          <p:cNvPr id="4099" name="Subtitle 2"/>
          <p:cNvSpPr>
            <a:spLocks noGrp="1"/>
          </p:cNvSpPr>
          <p:nvPr>
            <p:ph type="subTitle" idx="1"/>
          </p:nvPr>
        </p:nvSpPr>
        <p:spPr>
          <a:xfrm>
            <a:off x="4038600" y="3733800"/>
            <a:ext cx="4495800" cy="457200"/>
          </a:xfrm>
          <a:noFill/>
        </p:spPr>
        <p:txBody>
          <a:bodyPr/>
          <a:lstStyle/>
          <a:p>
            <a:pPr algn="l"/>
            <a:r>
              <a:rPr lang="en-US" sz="2400" b="1" dirty="0" smtClean="0"/>
              <a:t>                         Presented by QMG </a:t>
            </a:r>
            <a:endParaRPr lang="en-US" sz="2400" dirty="0" smtClean="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Constraints</a:t>
            </a:r>
            <a:endParaRPr lang="en-US" dirty="0"/>
          </a:p>
        </p:txBody>
      </p:sp>
      <p:sp>
        <p:nvSpPr>
          <p:cNvPr id="4" name="Content Placeholder 2"/>
          <p:cNvSpPr>
            <a:spLocks noGrp="1"/>
          </p:cNvSpPr>
          <p:nvPr>
            <p:ph sz="quarter" idx="4294967295"/>
          </p:nvPr>
        </p:nvSpPr>
        <p:spPr>
          <a:xfrm>
            <a:off x="-145974" y="5029200"/>
            <a:ext cx="4870374" cy="1350979"/>
          </a:xfrm>
          <a:prstGeom prst="rect">
            <a:avLst/>
          </a:prstGeom>
        </p:spPr>
        <p:txBody>
          <a:bodyPr/>
          <a:lstStyle/>
          <a:p>
            <a:pPr lvl="1"/>
            <a:r>
              <a:rPr lang="en-US" sz="1800" dirty="0" smtClean="0"/>
              <a:t>Time and Cost is variable</a:t>
            </a:r>
          </a:p>
          <a:p>
            <a:pPr lvl="1"/>
            <a:r>
              <a:rPr lang="en-US" sz="1800" dirty="0" smtClean="0"/>
              <a:t>Quality at Risk</a:t>
            </a:r>
          </a:p>
          <a:p>
            <a:endParaRPr lang="en-US" sz="1800" dirty="0"/>
          </a:p>
        </p:txBody>
      </p:sp>
      <p:sp>
        <p:nvSpPr>
          <p:cNvPr id="7" name="Content Placeholder 2"/>
          <p:cNvSpPr txBox="1">
            <a:spLocks/>
          </p:cNvSpPr>
          <p:nvPr/>
        </p:nvSpPr>
        <p:spPr>
          <a:xfrm>
            <a:off x="4724400" y="5049821"/>
            <a:ext cx="5089452" cy="1350979"/>
          </a:xfrm>
          <a:prstGeom prst="rect">
            <a:avLst/>
          </a:prstGeom>
        </p:spPr>
        <p:txBody>
          <a:bodyPr/>
          <a:lstStyle/>
          <a:p>
            <a:pPr marL="693738" lvl="1" indent="-347663" algn="just" eaLnBrk="0" hangingPunct="0">
              <a:spcBef>
                <a:spcPct val="20000"/>
              </a:spcBef>
              <a:buFont typeface="Wingdings" pitchFamily="2" charset="2"/>
              <a:buChar char="v"/>
            </a:pPr>
            <a:r>
              <a:rPr lang="en-US" dirty="0" smtClean="0">
                <a:latin typeface="Arial" pitchFamily="34" charset="0"/>
              </a:rPr>
              <a:t>Focus on Quality</a:t>
            </a:r>
          </a:p>
          <a:p>
            <a:pPr marL="693738" lvl="1" indent="-347663" algn="just" eaLnBrk="0" hangingPunct="0">
              <a:spcBef>
                <a:spcPct val="20000"/>
              </a:spcBef>
              <a:buFont typeface="Wingdings" pitchFamily="2" charset="2"/>
              <a:buChar char="v"/>
            </a:pPr>
            <a:r>
              <a:rPr lang="en-US" dirty="0" smtClean="0">
                <a:latin typeface="Arial" pitchFamily="34" charset="0"/>
              </a:rPr>
              <a:t> Manage Changes to Features</a:t>
            </a:r>
          </a:p>
          <a:p>
            <a:pPr marL="693738" lvl="1" indent="-347663" algn="just" eaLnBrk="0" hangingPunct="0">
              <a:spcBef>
                <a:spcPct val="20000"/>
              </a:spcBef>
              <a:buFont typeface="Wingdings" pitchFamily="2" charset="2"/>
              <a:buChar char="v"/>
            </a:pPr>
            <a:r>
              <a:rPr lang="en-US" dirty="0" smtClean="0">
                <a:latin typeface="Arial" pitchFamily="34" charset="0"/>
              </a:rPr>
              <a:t> Deliver Within Time and Cost</a:t>
            </a:r>
          </a:p>
        </p:txBody>
      </p:sp>
      <p:sp>
        <p:nvSpPr>
          <p:cNvPr id="8" name="TextBox 7"/>
          <p:cNvSpPr txBox="1"/>
          <p:nvPr/>
        </p:nvSpPr>
        <p:spPr>
          <a:xfrm>
            <a:off x="639717" y="1032302"/>
            <a:ext cx="3322683" cy="415498"/>
          </a:xfrm>
          <a:prstGeom prst="rect">
            <a:avLst/>
          </a:prstGeom>
          <a:noFill/>
        </p:spPr>
        <p:txBody>
          <a:bodyPr wrap="square" rtlCol="0">
            <a:spAutoFit/>
          </a:bodyPr>
          <a:lstStyle/>
          <a:p>
            <a:pPr algn="ctr"/>
            <a:r>
              <a:rPr lang="en-US" b="1" dirty="0" smtClean="0">
                <a:solidFill>
                  <a:srgbClr val="0070C0"/>
                </a:solidFill>
              </a:rPr>
              <a:t>Traditional Approach</a:t>
            </a:r>
            <a:endParaRPr lang="en-IN" b="1" dirty="0">
              <a:solidFill>
                <a:srgbClr val="0070C0"/>
              </a:solidFill>
            </a:endParaRPr>
          </a:p>
        </p:txBody>
      </p:sp>
      <p:sp>
        <p:nvSpPr>
          <p:cNvPr id="9" name="TextBox 8"/>
          <p:cNvSpPr txBox="1"/>
          <p:nvPr/>
        </p:nvSpPr>
        <p:spPr>
          <a:xfrm>
            <a:off x="5748411" y="967026"/>
            <a:ext cx="2520280" cy="369332"/>
          </a:xfrm>
          <a:prstGeom prst="rect">
            <a:avLst/>
          </a:prstGeom>
          <a:noFill/>
        </p:spPr>
        <p:txBody>
          <a:bodyPr wrap="square" rtlCol="0">
            <a:spAutoFit/>
          </a:bodyPr>
          <a:lstStyle/>
          <a:p>
            <a:pPr algn="ctr"/>
            <a:r>
              <a:rPr lang="en-US" b="1" dirty="0" smtClean="0">
                <a:solidFill>
                  <a:srgbClr val="00B050"/>
                </a:solidFill>
              </a:rPr>
              <a:t>Agile Approach</a:t>
            </a:r>
            <a:endParaRPr lang="en-IN" b="1" dirty="0">
              <a:solidFill>
                <a:srgbClr val="00B050"/>
              </a:solidFill>
            </a:endParaRPr>
          </a:p>
        </p:txBody>
      </p:sp>
      <p:pic>
        <p:nvPicPr>
          <p:cNvPr id="29698" name="Picture 2"/>
          <p:cNvPicPr>
            <a:picLocks noChangeAspect="1" noChangeArrowheads="1"/>
          </p:cNvPicPr>
          <p:nvPr/>
        </p:nvPicPr>
        <p:blipFill>
          <a:blip r:embed="rId3" cstate="print"/>
          <a:srcRect/>
          <a:stretch>
            <a:fillRect/>
          </a:stretch>
        </p:blipFill>
        <p:spPr bwMode="auto">
          <a:xfrm>
            <a:off x="328613" y="1219200"/>
            <a:ext cx="8486775" cy="3533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3552"/>
            <a:ext cx="8228649" cy="614648"/>
          </a:xfrm>
        </p:spPr>
        <p:txBody>
          <a:bodyPr/>
          <a:lstStyle/>
          <a:p>
            <a:r>
              <a:rPr lang="en-US" sz="2400" dirty="0" smtClean="0"/>
              <a:t>Planning Poker Tips</a:t>
            </a:r>
            <a:endParaRPr lang="en-US" sz="2400" dirty="0"/>
          </a:p>
        </p:txBody>
      </p:sp>
      <p:sp>
        <p:nvSpPr>
          <p:cNvPr id="3" name="Content Placeholder 2"/>
          <p:cNvSpPr>
            <a:spLocks noGrp="1"/>
          </p:cNvSpPr>
          <p:nvPr>
            <p:ph sz="quarter" idx="11"/>
          </p:nvPr>
        </p:nvSpPr>
        <p:spPr>
          <a:xfrm>
            <a:off x="304800" y="1045145"/>
            <a:ext cx="8914483" cy="5264427"/>
          </a:xfrm>
        </p:spPr>
        <p:txBody>
          <a:bodyPr/>
          <a:lstStyle/>
          <a:p>
            <a:pPr>
              <a:lnSpc>
                <a:spcPct val="150000"/>
              </a:lnSpc>
              <a:spcBef>
                <a:spcPts val="0"/>
              </a:spcBef>
            </a:pPr>
            <a:r>
              <a:rPr lang="en-US" sz="2000" dirty="0" smtClean="0"/>
              <a:t>Story Point:</a:t>
            </a:r>
          </a:p>
          <a:p>
            <a:pPr lvl="1">
              <a:lnSpc>
                <a:spcPct val="150000"/>
              </a:lnSpc>
              <a:spcBef>
                <a:spcPts val="0"/>
              </a:spcBef>
            </a:pPr>
            <a:r>
              <a:rPr lang="en-US" sz="2000" b="1" dirty="0" smtClean="0"/>
              <a:t>0 </a:t>
            </a:r>
            <a:r>
              <a:rPr lang="en-US" sz="2000" dirty="0" smtClean="0">
                <a:sym typeface="Wingdings" pitchFamily="2" charset="2"/>
              </a:rPr>
              <a:t> Already Done</a:t>
            </a:r>
          </a:p>
          <a:p>
            <a:pPr lvl="1">
              <a:lnSpc>
                <a:spcPct val="150000"/>
              </a:lnSpc>
              <a:spcBef>
                <a:spcPts val="0"/>
              </a:spcBef>
            </a:pPr>
            <a:r>
              <a:rPr lang="en-US" sz="2000" b="1" dirty="0" smtClean="0">
                <a:sym typeface="Wingdings" pitchFamily="2" charset="2"/>
              </a:rPr>
              <a:t>½, 1</a:t>
            </a:r>
            <a:r>
              <a:rPr lang="en-US" sz="2000" dirty="0" smtClean="0">
                <a:sym typeface="Wingdings" pitchFamily="2" charset="2"/>
              </a:rPr>
              <a:t>  If any story is simpler than the story having point 2</a:t>
            </a:r>
          </a:p>
          <a:p>
            <a:pPr lvl="1">
              <a:lnSpc>
                <a:spcPct val="150000"/>
              </a:lnSpc>
              <a:spcBef>
                <a:spcPts val="0"/>
              </a:spcBef>
            </a:pPr>
            <a:r>
              <a:rPr lang="en-US" sz="2000" b="1" dirty="0" smtClean="0">
                <a:sym typeface="Wingdings" pitchFamily="2" charset="2"/>
              </a:rPr>
              <a:t>2, 3, 5, 8, 13, 20, 40, 100 </a:t>
            </a:r>
            <a:r>
              <a:rPr lang="en-US" sz="2000" dirty="0" smtClean="0">
                <a:sym typeface="Wingdings" pitchFamily="2" charset="2"/>
              </a:rPr>
              <a:t> Story points as per complexity</a:t>
            </a:r>
          </a:p>
          <a:p>
            <a:pPr lvl="1">
              <a:lnSpc>
                <a:spcPct val="150000"/>
              </a:lnSpc>
              <a:spcBef>
                <a:spcPts val="0"/>
              </a:spcBef>
            </a:pPr>
            <a:r>
              <a:rPr lang="en-US" sz="2000" b="1" dirty="0" smtClean="0">
                <a:sym typeface="Wingdings" pitchFamily="2" charset="2"/>
              </a:rPr>
              <a:t>Infinity</a:t>
            </a:r>
            <a:r>
              <a:rPr lang="en-US" sz="2000" dirty="0" smtClean="0">
                <a:sym typeface="Wingdings" pitchFamily="2" charset="2"/>
              </a:rPr>
              <a:t>  Cannot be Done</a:t>
            </a:r>
          </a:p>
          <a:p>
            <a:pPr lvl="1">
              <a:lnSpc>
                <a:spcPct val="150000"/>
              </a:lnSpc>
              <a:spcBef>
                <a:spcPts val="0"/>
              </a:spcBef>
            </a:pPr>
            <a:r>
              <a:rPr lang="en-US" sz="2000" b="1" dirty="0" smtClean="0">
                <a:sym typeface="Wingdings" pitchFamily="2" charset="2"/>
              </a:rPr>
              <a:t>?</a:t>
            </a:r>
            <a:r>
              <a:rPr lang="en-US" sz="2000" dirty="0" smtClean="0">
                <a:sym typeface="Wingdings" pitchFamily="2" charset="2"/>
              </a:rPr>
              <a:t>  I don’t know </a:t>
            </a:r>
            <a:endParaRPr lang="en-US" sz="2000" dirty="0"/>
          </a:p>
        </p:txBody>
      </p:sp>
    </p:spTree>
  </p:cSld>
  <p:clrMapOvr>
    <a:masterClrMapping/>
  </p:clrMapOvr>
  <p:transition>
    <p:fade thruBlk="1"/>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Pyramid </a:t>
            </a:r>
            <a:endParaRPr lang="en-US" dirty="0"/>
          </a:p>
        </p:txBody>
      </p:sp>
      <p:graphicFrame>
        <p:nvGraphicFramePr>
          <p:cNvPr id="251" name="Content Placeholder 4"/>
          <p:cNvGraphicFramePr>
            <a:graphicFrameLocks noGrp="1"/>
          </p:cNvGraphicFramePr>
          <p:nvPr>
            <p:ph sz="quarter" idx="4294967295"/>
          </p:nvPr>
        </p:nvGraphicFramePr>
        <p:xfrm>
          <a:off x="533399" y="533400"/>
          <a:ext cx="8155820" cy="5951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10"/>
          <p:cNvGrpSpPr/>
          <p:nvPr/>
        </p:nvGrpSpPr>
        <p:grpSpPr>
          <a:xfrm>
            <a:off x="1970827" y="4695847"/>
            <a:ext cx="766772" cy="693747"/>
            <a:chOff x="1072298" y="2065314"/>
            <a:chExt cx="2487595" cy="1022364"/>
          </a:xfrm>
        </p:grpSpPr>
        <p:pic>
          <p:nvPicPr>
            <p:cNvPr id="253" name="Picture 252"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254" name="Straight Connector 253"/>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55" name="Straight Connector 254"/>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56" name="Straight Connector 255"/>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57" name="Rectangle 256"/>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 name="Group 28"/>
          <p:cNvGrpSpPr/>
          <p:nvPr/>
        </p:nvGrpSpPr>
        <p:grpSpPr>
          <a:xfrm>
            <a:off x="2847139" y="4695847"/>
            <a:ext cx="766772" cy="693747"/>
            <a:chOff x="1072298" y="2065314"/>
            <a:chExt cx="2487595" cy="1022364"/>
          </a:xfrm>
        </p:grpSpPr>
        <p:pic>
          <p:nvPicPr>
            <p:cNvPr id="259" name="Picture 258"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260" name="Straight Connector 25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61" name="Straight Connector 26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62" name="Straight Connector 26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63" name="Rectangle 26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5" name="Group 34"/>
          <p:cNvGrpSpPr/>
          <p:nvPr/>
        </p:nvGrpSpPr>
        <p:grpSpPr>
          <a:xfrm>
            <a:off x="3723451" y="4695847"/>
            <a:ext cx="766772" cy="693747"/>
            <a:chOff x="1072298" y="2065314"/>
            <a:chExt cx="2487595" cy="1022364"/>
          </a:xfrm>
        </p:grpSpPr>
        <p:pic>
          <p:nvPicPr>
            <p:cNvPr id="265" name="Picture 264"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266" name="Straight Connector 265"/>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67" name="Straight Connector 266"/>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68" name="Straight Connector 267"/>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69" name="Rectangle 268"/>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6" name="Group 40"/>
          <p:cNvGrpSpPr/>
          <p:nvPr/>
        </p:nvGrpSpPr>
        <p:grpSpPr>
          <a:xfrm>
            <a:off x="4599763" y="4695847"/>
            <a:ext cx="766772" cy="693747"/>
            <a:chOff x="1072298" y="2065314"/>
            <a:chExt cx="2487595" cy="1022364"/>
          </a:xfrm>
        </p:grpSpPr>
        <p:pic>
          <p:nvPicPr>
            <p:cNvPr id="271" name="Picture 270"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272" name="Straight Connector 27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73" name="Straight Connector 27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74" name="Straight Connector 27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75" name="Rectangle 27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7" name="Group 46"/>
          <p:cNvGrpSpPr/>
          <p:nvPr/>
        </p:nvGrpSpPr>
        <p:grpSpPr>
          <a:xfrm>
            <a:off x="5476075" y="4695847"/>
            <a:ext cx="766772" cy="693747"/>
            <a:chOff x="1072298" y="2065314"/>
            <a:chExt cx="2487595" cy="1022364"/>
          </a:xfrm>
        </p:grpSpPr>
        <p:pic>
          <p:nvPicPr>
            <p:cNvPr id="277" name="Picture 276"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278" name="Straight Connector 277"/>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79" name="Straight Connector 278"/>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80" name="Straight Connector 279"/>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81" name="Rectangle 280"/>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8" name="Group 52"/>
          <p:cNvGrpSpPr/>
          <p:nvPr/>
        </p:nvGrpSpPr>
        <p:grpSpPr>
          <a:xfrm>
            <a:off x="6352387" y="4695847"/>
            <a:ext cx="766772" cy="693747"/>
            <a:chOff x="1072298" y="2065314"/>
            <a:chExt cx="2487595" cy="1022364"/>
          </a:xfrm>
        </p:grpSpPr>
        <p:pic>
          <p:nvPicPr>
            <p:cNvPr id="283" name="Picture 282"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284" name="Straight Connector 283"/>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85" name="Straight Connector 284"/>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86" name="Straight Connector 285"/>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87" name="Rectangle 286"/>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9" name="Group 76"/>
          <p:cNvGrpSpPr/>
          <p:nvPr/>
        </p:nvGrpSpPr>
        <p:grpSpPr>
          <a:xfrm>
            <a:off x="1204054" y="5681698"/>
            <a:ext cx="766772" cy="693747"/>
            <a:chOff x="1072298" y="2065314"/>
            <a:chExt cx="2487595" cy="1022364"/>
          </a:xfrm>
        </p:grpSpPr>
        <p:pic>
          <p:nvPicPr>
            <p:cNvPr id="289" name="Picture 288"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290" name="Straight Connector 28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91" name="Straight Connector 29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92" name="Straight Connector 29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93" name="Rectangle 29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0" name="Group 82"/>
          <p:cNvGrpSpPr/>
          <p:nvPr/>
        </p:nvGrpSpPr>
        <p:grpSpPr>
          <a:xfrm>
            <a:off x="2080366" y="5681698"/>
            <a:ext cx="766772" cy="693747"/>
            <a:chOff x="1072298" y="2065314"/>
            <a:chExt cx="2487595" cy="1022364"/>
          </a:xfrm>
        </p:grpSpPr>
        <p:pic>
          <p:nvPicPr>
            <p:cNvPr id="295" name="Picture 294"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296" name="Straight Connector 295"/>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97" name="Straight Connector 296"/>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98" name="Straight Connector 297"/>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99" name="Rectangle 298"/>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1" name="Group 88"/>
          <p:cNvGrpSpPr/>
          <p:nvPr/>
        </p:nvGrpSpPr>
        <p:grpSpPr>
          <a:xfrm>
            <a:off x="2956678" y="5681698"/>
            <a:ext cx="766772" cy="693747"/>
            <a:chOff x="1072298" y="2065314"/>
            <a:chExt cx="2487595" cy="1022364"/>
          </a:xfrm>
        </p:grpSpPr>
        <p:pic>
          <p:nvPicPr>
            <p:cNvPr id="301" name="Picture 300"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02" name="Straight Connector 30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03" name="Straight Connector 30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04" name="Straight Connector 30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05" name="Rectangle 30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2" name="Group 94"/>
          <p:cNvGrpSpPr/>
          <p:nvPr/>
        </p:nvGrpSpPr>
        <p:grpSpPr>
          <a:xfrm>
            <a:off x="3832990" y="5681698"/>
            <a:ext cx="766772" cy="693747"/>
            <a:chOff x="1072298" y="2065314"/>
            <a:chExt cx="2487595" cy="1022364"/>
          </a:xfrm>
        </p:grpSpPr>
        <p:pic>
          <p:nvPicPr>
            <p:cNvPr id="307" name="Picture 306"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08" name="Straight Connector 307"/>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09" name="Straight Connector 308"/>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10" name="Straight Connector 309"/>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11" name="Rectangle 310"/>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3" name="Group 100"/>
          <p:cNvGrpSpPr/>
          <p:nvPr/>
        </p:nvGrpSpPr>
        <p:grpSpPr>
          <a:xfrm>
            <a:off x="4709302" y="5681698"/>
            <a:ext cx="766772" cy="693747"/>
            <a:chOff x="1072298" y="2065314"/>
            <a:chExt cx="2487595" cy="1022364"/>
          </a:xfrm>
        </p:grpSpPr>
        <p:pic>
          <p:nvPicPr>
            <p:cNvPr id="313" name="Picture 312"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14" name="Straight Connector 313"/>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15" name="Straight Connector 314"/>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16" name="Straight Connector 315"/>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17" name="Rectangle 316"/>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4" name="Group 106"/>
          <p:cNvGrpSpPr/>
          <p:nvPr/>
        </p:nvGrpSpPr>
        <p:grpSpPr>
          <a:xfrm>
            <a:off x="5585614" y="5681698"/>
            <a:ext cx="766772" cy="693747"/>
            <a:chOff x="1072298" y="2065314"/>
            <a:chExt cx="2487595" cy="1022364"/>
          </a:xfrm>
        </p:grpSpPr>
        <p:pic>
          <p:nvPicPr>
            <p:cNvPr id="319" name="Picture 318"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20" name="Straight Connector 31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21" name="Straight Connector 32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22" name="Straight Connector 32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23" name="Rectangle 32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5" name="Group 112"/>
          <p:cNvGrpSpPr/>
          <p:nvPr/>
        </p:nvGrpSpPr>
        <p:grpSpPr>
          <a:xfrm>
            <a:off x="6461926" y="5681698"/>
            <a:ext cx="766772" cy="693747"/>
            <a:chOff x="1072298" y="2065314"/>
            <a:chExt cx="2487595" cy="1022364"/>
          </a:xfrm>
        </p:grpSpPr>
        <p:pic>
          <p:nvPicPr>
            <p:cNvPr id="325" name="Picture 324"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26" name="Straight Connector 325"/>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27" name="Straight Connector 326"/>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28" name="Straight Connector 327"/>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29" name="Rectangle 328"/>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6" name="Group 118"/>
          <p:cNvGrpSpPr/>
          <p:nvPr/>
        </p:nvGrpSpPr>
        <p:grpSpPr>
          <a:xfrm>
            <a:off x="7338238" y="5681698"/>
            <a:ext cx="766772" cy="693747"/>
            <a:chOff x="1072298" y="2065314"/>
            <a:chExt cx="2487595" cy="1022364"/>
          </a:xfrm>
        </p:grpSpPr>
        <p:pic>
          <p:nvPicPr>
            <p:cNvPr id="331" name="Picture 330"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32" name="Straight Connector 33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33" name="Straight Connector 33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34" name="Straight Connector 33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35" name="Rectangle 33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7" name="Group 124"/>
          <p:cNvGrpSpPr/>
          <p:nvPr/>
        </p:nvGrpSpPr>
        <p:grpSpPr>
          <a:xfrm>
            <a:off x="2993191" y="3235327"/>
            <a:ext cx="581877" cy="547695"/>
            <a:chOff x="1072298" y="2065314"/>
            <a:chExt cx="2487595" cy="1022364"/>
          </a:xfrm>
        </p:grpSpPr>
        <p:pic>
          <p:nvPicPr>
            <p:cNvPr id="337" name="Picture 336"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38" name="Straight Connector 337"/>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39" name="Straight Connector 338"/>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40" name="Straight Connector 339"/>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41" name="Rectangle 340"/>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8" name="Group 130"/>
          <p:cNvGrpSpPr/>
          <p:nvPr/>
        </p:nvGrpSpPr>
        <p:grpSpPr>
          <a:xfrm>
            <a:off x="3658194" y="3235327"/>
            <a:ext cx="581877" cy="547695"/>
            <a:chOff x="1072298" y="2065314"/>
            <a:chExt cx="2487595" cy="1022364"/>
          </a:xfrm>
        </p:grpSpPr>
        <p:pic>
          <p:nvPicPr>
            <p:cNvPr id="343" name="Picture 342"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44" name="Straight Connector 343"/>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45" name="Straight Connector 344"/>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46" name="Straight Connector 345"/>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47" name="Rectangle 346"/>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9" name="Group 136"/>
          <p:cNvGrpSpPr/>
          <p:nvPr/>
        </p:nvGrpSpPr>
        <p:grpSpPr>
          <a:xfrm>
            <a:off x="4323197" y="3235327"/>
            <a:ext cx="581877" cy="547695"/>
            <a:chOff x="1072298" y="2065314"/>
            <a:chExt cx="2487595" cy="1022364"/>
          </a:xfrm>
        </p:grpSpPr>
        <p:pic>
          <p:nvPicPr>
            <p:cNvPr id="349" name="Picture 348"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50" name="Straight Connector 34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51" name="Straight Connector 35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52" name="Straight Connector 35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53" name="Rectangle 35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0" name="Group 142"/>
          <p:cNvGrpSpPr/>
          <p:nvPr/>
        </p:nvGrpSpPr>
        <p:grpSpPr>
          <a:xfrm>
            <a:off x="4988200" y="3235327"/>
            <a:ext cx="581877" cy="547695"/>
            <a:chOff x="1072298" y="2065314"/>
            <a:chExt cx="2487595" cy="1022364"/>
          </a:xfrm>
        </p:grpSpPr>
        <p:pic>
          <p:nvPicPr>
            <p:cNvPr id="355" name="Picture 354"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56" name="Straight Connector 355"/>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57" name="Straight Connector 356"/>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58" name="Straight Connector 357"/>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59" name="Rectangle 358"/>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1" name="Group 148"/>
          <p:cNvGrpSpPr/>
          <p:nvPr/>
        </p:nvGrpSpPr>
        <p:grpSpPr>
          <a:xfrm>
            <a:off x="5653202" y="3235327"/>
            <a:ext cx="581877" cy="547695"/>
            <a:chOff x="1072298" y="2065314"/>
            <a:chExt cx="2487595" cy="1022364"/>
          </a:xfrm>
        </p:grpSpPr>
        <p:pic>
          <p:nvPicPr>
            <p:cNvPr id="361" name="Picture 360"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62" name="Straight Connector 36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63" name="Straight Connector 36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64" name="Straight Connector 36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65" name="Rectangle 36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2" name="Group 124"/>
          <p:cNvGrpSpPr/>
          <p:nvPr/>
        </p:nvGrpSpPr>
        <p:grpSpPr>
          <a:xfrm>
            <a:off x="2429730" y="3856048"/>
            <a:ext cx="581877" cy="547695"/>
            <a:chOff x="1072298" y="2065314"/>
            <a:chExt cx="2487595" cy="1022364"/>
          </a:xfrm>
        </p:grpSpPr>
        <p:pic>
          <p:nvPicPr>
            <p:cNvPr id="367" name="Picture 366"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68" name="Straight Connector 367"/>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69" name="Straight Connector 368"/>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70" name="Straight Connector 369"/>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71" name="Rectangle 370"/>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3" name="Group 130"/>
          <p:cNvGrpSpPr/>
          <p:nvPr/>
        </p:nvGrpSpPr>
        <p:grpSpPr>
          <a:xfrm>
            <a:off x="3063201" y="3856048"/>
            <a:ext cx="581877" cy="547695"/>
            <a:chOff x="1072298" y="2065314"/>
            <a:chExt cx="2487595" cy="1022364"/>
          </a:xfrm>
        </p:grpSpPr>
        <p:pic>
          <p:nvPicPr>
            <p:cNvPr id="373" name="Picture 372"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74" name="Straight Connector 373"/>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75" name="Straight Connector 374"/>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76" name="Straight Connector 375"/>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77" name="Rectangle 376"/>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4" name="Group 136"/>
          <p:cNvGrpSpPr/>
          <p:nvPr/>
        </p:nvGrpSpPr>
        <p:grpSpPr>
          <a:xfrm>
            <a:off x="3696672" y="3856048"/>
            <a:ext cx="581877" cy="547695"/>
            <a:chOff x="1072298" y="2065314"/>
            <a:chExt cx="2487595" cy="1022364"/>
          </a:xfrm>
        </p:grpSpPr>
        <p:pic>
          <p:nvPicPr>
            <p:cNvPr id="379" name="Picture 378"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80" name="Straight Connector 37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81" name="Straight Connector 38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82" name="Straight Connector 38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83" name="Rectangle 38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5" name="Group 142"/>
          <p:cNvGrpSpPr/>
          <p:nvPr/>
        </p:nvGrpSpPr>
        <p:grpSpPr>
          <a:xfrm>
            <a:off x="4330143" y="3856048"/>
            <a:ext cx="581877" cy="547695"/>
            <a:chOff x="1072298" y="2065314"/>
            <a:chExt cx="2487595" cy="1022364"/>
          </a:xfrm>
        </p:grpSpPr>
        <p:pic>
          <p:nvPicPr>
            <p:cNvPr id="385" name="Picture 384"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86" name="Straight Connector 385"/>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87" name="Straight Connector 386"/>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88" name="Straight Connector 387"/>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89" name="Rectangle 388"/>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6" name="Group 148"/>
          <p:cNvGrpSpPr/>
          <p:nvPr/>
        </p:nvGrpSpPr>
        <p:grpSpPr>
          <a:xfrm>
            <a:off x="4954108" y="3856048"/>
            <a:ext cx="581877" cy="547695"/>
            <a:chOff x="1072298" y="2065314"/>
            <a:chExt cx="2487595" cy="1022364"/>
          </a:xfrm>
        </p:grpSpPr>
        <p:pic>
          <p:nvPicPr>
            <p:cNvPr id="391" name="Picture 390"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92" name="Straight Connector 39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93" name="Straight Connector 39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94" name="Straight Connector 39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395" name="Rectangle 39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7" name="Group 154"/>
          <p:cNvGrpSpPr/>
          <p:nvPr/>
        </p:nvGrpSpPr>
        <p:grpSpPr>
          <a:xfrm>
            <a:off x="5585614" y="3856048"/>
            <a:ext cx="581877" cy="547695"/>
            <a:chOff x="1072298" y="2065314"/>
            <a:chExt cx="2487595" cy="1022364"/>
          </a:xfrm>
        </p:grpSpPr>
        <p:pic>
          <p:nvPicPr>
            <p:cNvPr id="397" name="Picture 396"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398" name="Straight Connector 397"/>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399" name="Straight Connector 398"/>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00" name="Straight Connector 399"/>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01" name="Rectangle 400"/>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8" name="Group 124"/>
          <p:cNvGrpSpPr/>
          <p:nvPr/>
        </p:nvGrpSpPr>
        <p:grpSpPr>
          <a:xfrm>
            <a:off x="3321808" y="2609625"/>
            <a:ext cx="581877" cy="547695"/>
            <a:chOff x="1072298" y="2065314"/>
            <a:chExt cx="2487595" cy="1022364"/>
          </a:xfrm>
        </p:grpSpPr>
        <p:pic>
          <p:nvPicPr>
            <p:cNvPr id="403" name="Picture 402"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404" name="Straight Connector 403"/>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05" name="Straight Connector 404"/>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06" name="Straight Connector 405"/>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07" name="Rectangle 406"/>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9" name="Group 130"/>
          <p:cNvGrpSpPr/>
          <p:nvPr/>
        </p:nvGrpSpPr>
        <p:grpSpPr>
          <a:xfrm>
            <a:off x="3986811" y="2609625"/>
            <a:ext cx="581877" cy="547695"/>
            <a:chOff x="1072298" y="2065314"/>
            <a:chExt cx="2487595" cy="1022364"/>
          </a:xfrm>
        </p:grpSpPr>
        <p:pic>
          <p:nvPicPr>
            <p:cNvPr id="409" name="Picture 408"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410" name="Straight Connector 40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11" name="Straight Connector 41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12" name="Straight Connector 41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13" name="Rectangle 41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0" name="Group 136"/>
          <p:cNvGrpSpPr/>
          <p:nvPr/>
        </p:nvGrpSpPr>
        <p:grpSpPr>
          <a:xfrm>
            <a:off x="4651814" y="2609625"/>
            <a:ext cx="581877" cy="547695"/>
            <a:chOff x="1072298" y="2065314"/>
            <a:chExt cx="2487595" cy="1022364"/>
          </a:xfrm>
        </p:grpSpPr>
        <p:pic>
          <p:nvPicPr>
            <p:cNvPr id="415" name="Picture 414"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416" name="Straight Connector 415"/>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17" name="Straight Connector 416"/>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18" name="Straight Connector 417"/>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19" name="Rectangle 418"/>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1" name="Group 142"/>
          <p:cNvGrpSpPr/>
          <p:nvPr/>
        </p:nvGrpSpPr>
        <p:grpSpPr>
          <a:xfrm>
            <a:off x="5316817" y="2609625"/>
            <a:ext cx="581877" cy="547695"/>
            <a:chOff x="1072298" y="2065314"/>
            <a:chExt cx="2487595" cy="1022364"/>
          </a:xfrm>
        </p:grpSpPr>
        <p:pic>
          <p:nvPicPr>
            <p:cNvPr id="421" name="Picture 420"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422" name="Straight Connector 42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23" name="Straight Connector 42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24" name="Straight Connector 42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25" name="Rectangle 42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50" name="Group 154"/>
          <p:cNvGrpSpPr/>
          <p:nvPr/>
        </p:nvGrpSpPr>
        <p:grpSpPr>
          <a:xfrm>
            <a:off x="6206335" y="3856048"/>
            <a:ext cx="581877" cy="547695"/>
            <a:chOff x="1072298" y="2065314"/>
            <a:chExt cx="2487595" cy="1022364"/>
          </a:xfrm>
        </p:grpSpPr>
        <p:pic>
          <p:nvPicPr>
            <p:cNvPr id="427" name="Picture 426"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428" name="Straight Connector 427"/>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29" name="Straight Connector 428"/>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30" name="Straight Connector 429"/>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31" name="Rectangle 430"/>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56" name="Group 124"/>
          <p:cNvGrpSpPr/>
          <p:nvPr/>
        </p:nvGrpSpPr>
        <p:grpSpPr>
          <a:xfrm>
            <a:off x="4432735" y="1044547"/>
            <a:ext cx="342776" cy="365131"/>
            <a:chOff x="1072298" y="2065314"/>
            <a:chExt cx="2487595" cy="1022364"/>
          </a:xfrm>
        </p:grpSpPr>
        <p:pic>
          <p:nvPicPr>
            <p:cNvPr id="433" name="Picture 432" descr="Sticky Note6.jpg"/>
            <p:cNvPicPr>
              <a:picLocks noChangeAspect="1"/>
            </p:cNvPicPr>
            <p:nvPr/>
          </p:nvPicPr>
          <p:blipFill>
            <a:blip r:embed="rId7" cstate="print"/>
            <a:srcRect b="57576"/>
            <a:stretch>
              <a:fillRect/>
            </a:stretch>
          </p:blipFill>
          <p:spPr>
            <a:xfrm>
              <a:off x="1072298" y="2065315"/>
              <a:ext cx="2487595" cy="1022363"/>
            </a:xfrm>
            <a:prstGeom prst="rect">
              <a:avLst/>
            </a:prstGeom>
          </p:spPr>
        </p:pic>
        <p:cxnSp>
          <p:nvCxnSpPr>
            <p:cNvPr id="434" name="Straight Connector 433"/>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35" name="Straight Connector 434"/>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36" name="Straight Connector 435"/>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37" name="Rectangle 436"/>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62" name="Group 142"/>
          <p:cNvGrpSpPr/>
          <p:nvPr/>
        </p:nvGrpSpPr>
        <p:grpSpPr>
          <a:xfrm>
            <a:off x="5214680" y="2046164"/>
            <a:ext cx="342776" cy="365131"/>
            <a:chOff x="1072298" y="2065314"/>
            <a:chExt cx="2487595" cy="1022364"/>
          </a:xfrm>
        </p:grpSpPr>
        <p:pic>
          <p:nvPicPr>
            <p:cNvPr id="439" name="Picture 438" descr="Sticky Note6.jpg"/>
            <p:cNvPicPr>
              <a:picLocks noChangeAspect="1"/>
            </p:cNvPicPr>
            <p:nvPr/>
          </p:nvPicPr>
          <p:blipFill>
            <a:blip r:embed="rId7" cstate="print"/>
            <a:srcRect b="57576"/>
            <a:stretch>
              <a:fillRect/>
            </a:stretch>
          </p:blipFill>
          <p:spPr>
            <a:xfrm>
              <a:off x="1072298" y="2065315"/>
              <a:ext cx="2487595" cy="1022363"/>
            </a:xfrm>
            <a:prstGeom prst="rect">
              <a:avLst/>
            </a:prstGeom>
          </p:spPr>
        </p:pic>
        <p:cxnSp>
          <p:nvCxnSpPr>
            <p:cNvPr id="440" name="Straight Connector 43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41" name="Straight Connector 44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42" name="Straight Connector 44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43" name="Rectangle 44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68" name="Group 124"/>
          <p:cNvGrpSpPr/>
          <p:nvPr/>
        </p:nvGrpSpPr>
        <p:grpSpPr>
          <a:xfrm>
            <a:off x="4062853" y="1550748"/>
            <a:ext cx="342776" cy="365131"/>
            <a:chOff x="1072298" y="2065314"/>
            <a:chExt cx="2487595" cy="1022364"/>
          </a:xfrm>
        </p:grpSpPr>
        <p:pic>
          <p:nvPicPr>
            <p:cNvPr id="445" name="Picture 444" descr="Sticky Note6.jpg"/>
            <p:cNvPicPr>
              <a:picLocks noChangeAspect="1"/>
            </p:cNvPicPr>
            <p:nvPr/>
          </p:nvPicPr>
          <p:blipFill>
            <a:blip r:embed="rId7" cstate="print"/>
            <a:srcRect b="57576"/>
            <a:stretch>
              <a:fillRect/>
            </a:stretch>
          </p:blipFill>
          <p:spPr>
            <a:xfrm>
              <a:off x="1072298" y="2065315"/>
              <a:ext cx="2487595" cy="1022363"/>
            </a:xfrm>
            <a:prstGeom prst="rect">
              <a:avLst/>
            </a:prstGeom>
          </p:spPr>
        </p:pic>
        <p:cxnSp>
          <p:nvCxnSpPr>
            <p:cNvPr id="446" name="Straight Connector 445"/>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47" name="Straight Connector 446"/>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48" name="Straight Connector 447"/>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49" name="Rectangle 448"/>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74" name="Group 130"/>
          <p:cNvGrpSpPr/>
          <p:nvPr/>
        </p:nvGrpSpPr>
        <p:grpSpPr>
          <a:xfrm>
            <a:off x="4454597" y="1550748"/>
            <a:ext cx="342776" cy="365131"/>
            <a:chOff x="1072298" y="2065314"/>
            <a:chExt cx="2487595" cy="1022364"/>
          </a:xfrm>
        </p:grpSpPr>
        <p:pic>
          <p:nvPicPr>
            <p:cNvPr id="451" name="Picture 450" descr="Sticky Note6.jpg"/>
            <p:cNvPicPr>
              <a:picLocks noChangeAspect="1"/>
            </p:cNvPicPr>
            <p:nvPr/>
          </p:nvPicPr>
          <p:blipFill>
            <a:blip r:embed="rId7" cstate="print"/>
            <a:srcRect b="57576"/>
            <a:stretch>
              <a:fillRect/>
            </a:stretch>
          </p:blipFill>
          <p:spPr>
            <a:xfrm>
              <a:off x="1072298" y="2065315"/>
              <a:ext cx="2487595" cy="1022363"/>
            </a:xfrm>
            <a:prstGeom prst="rect">
              <a:avLst/>
            </a:prstGeom>
          </p:spPr>
        </p:pic>
        <p:cxnSp>
          <p:nvCxnSpPr>
            <p:cNvPr id="452" name="Straight Connector 45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53" name="Straight Connector 45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54" name="Straight Connector 45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55" name="Rectangle 45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24" name="Group 136"/>
          <p:cNvGrpSpPr/>
          <p:nvPr/>
        </p:nvGrpSpPr>
        <p:grpSpPr>
          <a:xfrm>
            <a:off x="4846342" y="1550748"/>
            <a:ext cx="342776" cy="365131"/>
            <a:chOff x="1072298" y="2065314"/>
            <a:chExt cx="2487595" cy="1022364"/>
          </a:xfrm>
        </p:grpSpPr>
        <p:pic>
          <p:nvPicPr>
            <p:cNvPr id="457" name="Picture 456" descr="Sticky Note6.jpg"/>
            <p:cNvPicPr>
              <a:picLocks noChangeAspect="1"/>
            </p:cNvPicPr>
            <p:nvPr/>
          </p:nvPicPr>
          <p:blipFill>
            <a:blip r:embed="rId7" cstate="print"/>
            <a:srcRect b="57576"/>
            <a:stretch>
              <a:fillRect/>
            </a:stretch>
          </p:blipFill>
          <p:spPr>
            <a:xfrm>
              <a:off x="1072298" y="2065315"/>
              <a:ext cx="2487595" cy="1022363"/>
            </a:xfrm>
            <a:prstGeom prst="rect">
              <a:avLst/>
            </a:prstGeom>
          </p:spPr>
        </p:pic>
        <p:cxnSp>
          <p:nvCxnSpPr>
            <p:cNvPr id="458" name="Straight Connector 457"/>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59" name="Straight Connector 458"/>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60" name="Straight Connector 459"/>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61" name="Rectangle 460"/>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25" name="Group 124"/>
          <p:cNvGrpSpPr/>
          <p:nvPr/>
        </p:nvGrpSpPr>
        <p:grpSpPr>
          <a:xfrm>
            <a:off x="3655177" y="2046163"/>
            <a:ext cx="342776" cy="365131"/>
            <a:chOff x="1072298" y="2065314"/>
            <a:chExt cx="2487595" cy="1022364"/>
          </a:xfrm>
        </p:grpSpPr>
        <p:pic>
          <p:nvPicPr>
            <p:cNvPr id="463" name="Picture 462" descr="Sticky Note6.jpg"/>
            <p:cNvPicPr>
              <a:picLocks noChangeAspect="1"/>
            </p:cNvPicPr>
            <p:nvPr/>
          </p:nvPicPr>
          <p:blipFill>
            <a:blip r:embed="rId7" cstate="print"/>
            <a:srcRect b="57576"/>
            <a:stretch>
              <a:fillRect/>
            </a:stretch>
          </p:blipFill>
          <p:spPr>
            <a:xfrm>
              <a:off x="1072298" y="2065315"/>
              <a:ext cx="2487595" cy="1022363"/>
            </a:xfrm>
            <a:prstGeom prst="rect">
              <a:avLst/>
            </a:prstGeom>
          </p:spPr>
        </p:pic>
        <p:cxnSp>
          <p:nvCxnSpPr>
            <p:cNvPr id="464" name="Straight Connector 463"/>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65" name="Straight Connector 464"/>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66" name="Straight Connector 465"/>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67" name="Rectangle 466"/>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26" name="Group 130"/>
          <p:cNvGrpSpPr/>
          <p:nvPr/>
        </p:nvGrpSpPr>
        <p:grpSpPr>
          <a:xfrm>
            <a:off x="4046921" y="2046163"/>
            <a:ext cx="342776" cy="365131"/>
            <a:chOff x="1072298" y="2065314"/>
            <a:chExt cx="2487595" cy="1022364"/>
          </a:xfrm>
        </p:grpSpPr>
        <p:pic>
          <p:nvPicPr>
            <p:cNvPr id="469" name="Picture 468" descr="Sticky Note6.jpg"/>
            <p:cNvPicPr>
              <a:picLocks noChangeAspect="1"/>
            </p:cNvPicPr>
            <p:nvPr/>
          </p:nvPicPr>
          <p:blipFill>
            <a:blip r:embed="rId7" cstate="print"/>
            <a:srcRect b="57576"/>
            <a:stretch>
              <a:fillRect/>
            </a:stretch>
          </p:blipFill>
          <p:spPr>
            <a:xfrm>
              <a:off x="1072298" y="2065315"/>
              <a:ext cx="2487595" cy="1022363"/>
            </a:xfrm>
            <a:prstGeom prst="rect">
              <a:avLst/>
            </a:prstGeom>
          </p:spPr>
        </p:pic>
        <p:cxnSp>
          <p:nvCxnSpPr>
            <p:cNvPr id="470" name="Straight Connector 46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71" name="Straight Connector 47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72" name="Straight Connector 47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73" name="Rectangle 47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27" name="Group 136"/>
          <p:cNvGrpSpPr/>
          <p:nvPr/>
        </p:nvGrpSpPr>
        <p:grpSpPr>
          <a:xfrm>
            <a:off x="4438666" y="2046163"/>
            <a:ext cx="342776" cy="365131"/>
            <a:chOff x="1072298" y="2065314"/>
            <a:chExt cx="2487595" cy="1022364"/>
          </a:xfrm>
        </p:grpSpPr>
        <p:pic>
          <p:nvPicPr>
            <p:cNvPr id="475" name="Picture 474" descr="Sticky Note6.jpg"/>
            <p:cNvPicPr>
              <a:picLocks noChangeAspect="1"/>
            </p:cNvPicPr>
            <p:nvPr/>
          </p:nvPicPr>
          <p:blipFill>
            <a:blip r:embed="rId7" cstate="print"/>
            <a:srcRect b="57576"/>
            <a:stretch>
              <a:fillRect/>
            </a:stretch>
          </p:blipFill>
          <p:spPr>
            <a:xfrm>
              <a:off x="1072298" y="2065315"/>
              <a:ext cx="2487595" cy="1022363"/>
            </a:xfrm>
            <a:prstGeom prst="rect">
              <a:avLst/>
            </a:prstGeom>
          </p:spPr>
        </p:pic>
        <p:cxnSp>
          <p:nvCxnSpPr>
            <p:cNvPr id="476" name="Straight Connector 475"/>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77" name="Straight Connector 476"/>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78" name="Straight Connector 477"/>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79" name="Rectangle 478"/>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28" name="Group 142"/>
          <p:cNvGrpSpPr/>
          <p:nvPr/>
        </p:nvGrpSpPr>
        <p:grpSpPr>
          <a:xfrm>
            <a:off x="4830410" y="2046163"/>
            <a:ext cx="342776" cy="365131"/>
            <a:chOff x="1072298" y="2065314"/>
            <a:chExt cx="2487595" cy="1022364"/>
          </a:xfrm>
        </p:grpSpPr>
        <p:pic>
          <p:nvPicPr>
            <p:cNvPr id="481" name="Picture 480" descr="Sticky Note6.jpg"/>
            <p:cNvPicPr>
              <a:picLocks noChangeAspect="1"/>
            </p:cNvPicPr>
            <p:nvPr/>
          </p:nvPicPr>
          <p:blipFill>
            <a:blip r:embed="rId7" cstate="print"/>
            <a:srcRect b="57576"/>
            <a:stretch>
              <a:fillRect/>
            </a:stretch>
          </p:blipFill>
          <p:spPr>
            <a:xfrm>
              <a:off x="1072298" y="2065315"/>
              <a:ext cx="2487595" cy="1022363"/>
            </a:xfrm>
            <a:prstGeom prst="rect">
              <a:avLst/>
            </a:prstGeom>
          </p:spPr>
        </p:pic>
        <p:cxnSp>
          <p:nvCxnSpPr>
            <p:cNvPr id="482" name="Straight Connector 48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83" name="Straight Connector 48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84" name="Straight Connector 48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85" name="Rectangle 48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486" name="Left-Right Arrow 485"/>
          <p:cNvSpPr/>
          <p:nvPr/>
        </p:nvSpPr>
        <p:spPr>
          <a:xfrm rot="3352302">
            <a:off x="7391131" y="4674291"/>
            <a:ext cx="1716751" cy="813504"/>
          </a:xfrm>
          <a:prstGeom prst="leftRightArrow">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latin typeface="Arial" pitchFamily="34" charset="0"/>
                <a:cs typeface="Arial" pitchFamily="34" charset="0"/>
              </a:rPr>
              <a:t>Themes</a:t>
            </a:r>
            <a:endParaRPr lang="en-US" b="1" dirty="0">
              <a:latin typeface="Arial" pitchFamily="34" charset="0"/>
              <a:cs typeface="Arial" pitchFamily="34" charset="0"/>
            </a:endParaRPr>
          </a:p>
        </p:txBody>
      </p:sp>
      <p:sp>
        <p:nvSpPr>
          <p:cNvPr id="487" name="Left-Right Arrow 486"/>
          <p:cNvSpPr/>
          <p:nvPr/>
        </p:nvSpPr>
        <p:spPr>
          <a:xfrm rot="3352302">
            <a:off x="6095731" y="2810045"/>
            <a:ext cx="1716751" cy="813504"/>
          </a:xfrm>
          <a:prstGeom prst="leftRightArrow">
            <a:avLst/>
          </a:prstGeom>
          <a:solidFill>
            <a:schemeClr val="accent6">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latin typeface="Arial" pitchFamily="34" charset="0"/>
                <a:cs typeface="Arial" pitchFamily="34" charset="0"/>
              </a:rPr>
              <a:t>Epics</a:t>
            </a:r>
            <a:endParaRPr lang="en-US" b="1" dirty="0">
              <a:latin typeface="Arial" pitchFamily="34" charset="0"/>
              <a:cs typeface="Arial" pitchFamily="34" charset="0"/>
            </a:endParaRPr>
          </a:p>
        </p:txBody>
      </p:sp>
      <p:grpSp>
        <p:nvGrpSpPr>
          <p:cNvPr id="229" name="Group 487"/>
          <p:cNvGrpSpPr/>
          <p:nvPr/>
        </p:nvGrpSpPr>
        <p:grpSpPr>
          <a:xfrm>
            <a:off x="703269" y="974730"/>
            <a:ext cx="766772" cy="693747"/>
            <a:chOff x="1072298" y="2065314"/>
            <a:chExt cx="2487595" cy="1022364"/>
          </a:xfrm>
        </p:grpSpPr>
        <p:pic>
          <p:nvPicPr>
            <p:cNvPr id="489" name="Picture 488" descr="Sticky Note6.jpg"/>
            <p:cNvPicPr>
              <a:picLocks noChangeAspect="1"/>
            </p:cNvPicPr>
            <p:nvPr/>
          </p:nvPicPr>
          <p:blipFill>
            <a:blip r:embed="rId6" cstate="print"/>
            <a:srcRect b="57576"/>
            <a:stretch>
              <a:fillRect/>
            </a:stretch>
          </p:blipFill>
          <p:spPr>
            <a:xfrm>
              <a:off x="1072298" y="2065315"/>
              <a:ext cx="2487595" cy="1022363"/>
            </a:xfrm>
            <a:prstGeom prst="rect">
              <a:avLst/>
            </a:prstGeom>
          </p:spPr>
        </p:pic>
        <p:cxnSp>
          <p:nvCxnSpPr>
            <p:cNvPr id="490" name="Straight Connector 48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91" name="Straight Connector 49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92" name="Straight Connector 49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93" name="Rectangle 49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494" name="Rounded Rectangle 493"/>
          <p:cNvSpPr/>
          <p:nvPr/>
        </p:nvSpPr>
        <p:spPr>
          <a:xfrm>
            <a:off x="1433528" y="901704"/>
            <a:ext cx="1766871" cy="8397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itchFamily="34" charset="0"/>
                <a:cs typeface="Arial" pitchFamily="34" charset="0"/>
              </a:rPr>
              <a:t>Features / Requirements / Stories / Epics</a:t>
            </a:r>
            <a:endParaRPr lang="en-US" sz="1600" b="1" dirty="0">
              <a:solidFill>
                <a:schemeClr val="tx1"/>
              </a:solidFill>
              <a:latin typeface="Arial" pitchFamily="34" charset="0"/>
              <a:cs typeface="Arial" pitchFamily="34" charset="0"/>
            </a:endParaRPr>
          </a:p>
        </p:txBody>
      </p:sp>
      <p:sp>
        <p:nvSpPr>
          <p:cNvPr id="495" name="Left-Right Arrow 494"/>
          <p:cNvSpPr/>
          <p:nvPr/>
        </p:nvSpPr>
        <p:spPr>
          <a:xfrm rot="3352302">
            <a:off x="4776562" y="1080310"/>
            <a:ext cx="1915759" cy="773692"/>
          </a:xfrm>
          <a:prstGeom prst="leftRightArrow">
            <a:avLst/>
          </a:prstGeom>
          <a:solidFill>
            <a:schemeClr val="tx1">
              <a:lumMod val="65000"/>
              <a:lumOff val="3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latin typeface="Arial" pitchFamily="34" charset="0"/>
                <a:cs typeface="Arial" pitchFamily="34" charset="0"/>
              </a:rPr>
              <a:t>Stories</a:t>
            </a:r>
            <a:endParaRPr lang="en-US" b="1" dirty="0">
              <a:latin typeface="Arial" pitchFamily="34" charset="0"/>
              <a:cs typeface="Arial"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4"/>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grpId="0" nodeType="afterEffect">
                                  <p:stCondLst>
                                    <p:cond delay="0"/>
                                  </p:stCondLst>
                                  <p:childTnLst>
                                    <p:set>
                                      <p:cBhvr>
                                        <p:cTn id="11" dur="1" fill="hold">
                                          <p:stCondLst>
                                            <p:cond delay="0"/>
                                          </p:stCondLst>
                                        </p:cTn>
                                        <p:tgtEl>
                                          <p:spTgt spid="251">
                                            <p:graphicEl>
                                              <a:dgm id="{E5077406-FEED-4F18-BF44-5B51192CA4D6}"/>
                                            </p:graphicEl>
                                          </p:spTgt>
                                        </p:tgtEl>
                                        <p:attrNameLst>
                                          <p:attrName>style.visibility</p:attrName>
                                        </p:attrNameLst>
                                      </p:cBhvr>
                                      <p:to>
                                        <p:strVal val="visible"/>
                                      </p:to>
                                    </p:set>
                                    <p:animEffect transition="in" filter="wipe(down)">
                                      <p:cBhvr>
                                        <p:cTn id="12" dur="2000"/>
                                        <p:tgtEl>
                                          <p:spTgt spid="251">
                                            <p:graphicEl>
                                              <a:dgm id="{E5077406-FEED-4F18-BF44-5B51192CA4D6}"/>
                                            </p:graphicEl>
                                          </p:spTgt>
                                        </p:tgtEl>
                                      </p:cBhvr>
                                    </p:animEffect>
                                  </p:childTnLst>
                                </p:cTn>
                              </p:par>
                            </p:childTnLst>
                          </p:cTn>
                        </p:par>
                        <p:par>
                          <p:cTn id="13" fill="hold">
                            <p:stCondLst>
                              <p:cond delay="2000"/>
                            </p:stCondLst>
                            <p:childTnLst>
                              <p:par>
                                <p:cTn id="14" presetID="17" presetClass="entr" presetSubtype="1" fill="hold" grpId="0" nodeType="afterEffect">
                                  <p:stCondLst>
                                    <p:cond delay="0"/>
                                  </p:stCondLst>
                                  <p:childTnLst>
                                    <p:set>
                                      <p:cBhvr>
                                        <p:cTn id="15" dur="1" fill="hold">
                                          <p:stCondLst>
                                            <p:cond delay="0"/>
                                          </p:stCondLst>
                                        </p:cTn>
                                        <p:tgtEl>
                                          <p:spTgt spid="486"/>
                                        </p:tgtEl>
                                        <p:attrNameLst>
                                          <p:attrName>style.visibility</p:attrName>
                                        </p:attrNameLst>
                                      </p:cBhvr>
                                      <p:to>
                                        <p:strVal val="visible"/>
                                      </p:to>
                                    </p:set>
                                    <p:anim calcmode="lin" valueType="num">
                                      <p:cBhvr>
                                        <p:cTn id="16" dur="1000" fill="hold"/>
                                        <p:tgtEl>
                                          <p:spTgt spid="486"/>
                                        </p:tgtEl>
                                        <p:attrNameLst>
                                          <p:attrName>ppt_x</p:attrName>
                                        </p:attrNameLst>
                                      </p:cBhvr>
                                      <p:tavLst>
                                        <p:tav tm="0">
                                          <p:val>
                                            <p:strVal val="#ppt_x"/>
                                          </p:val>
                                        </p:tav>
                                        <p:tav tm="100000">
                                          <p:val>
                                            <p:strVal val="#ppt_x"/>
                                          </p:val>
                                        </p:tav>
                                      </p:tavLst>
                                    </p:anim>
                                    <p:anim calcmode="lin" valueType="num">
                                      <p:cBhvr>
                                        <p:cTn id="17" dur="1000" fill="hold"/>
                                        <p:tgtEl>
                                          <p:spTgt spid="486"/>
                                        </p:tgtEl>
                                        <p:attrNameLst>
                                          <p:attrName>ppt_y</p:attrName>
                                        </p:attrNameLst>
                                      </p:cBhvr>
                                      <p:tavLst>
                                        <p:tav tm="0">
                                          <p:val>
                                            <p:strVal val="#ppt_y-#ppt_h/2"/>
                                          </p:val>
                                        </p:tav>
                                        <p:tav tm="100000">
                                          <p:val>
                                            <p:strVal val="#ppt_y"/>
                                          </p:val>
                                        </p:tav>
                                      </p:tavLst>
                                    </p:anim>
                                    <p:anim calcmode="lin" valueType="num">
                                      <p:cBhvr>
                                        <p:cTn id="18" dur="1000" fill="hold"/>
                                        <p:tgtEl>
                                          <p:spTgt spid="486"/>
                                        </p:tgtEl>
                                        <p:attrNameLst>
                                          <p:attrName>ppt_w</p:attrName>
                                        </p:attrNameLst>
                                      </p:cBhvr>
                                      <p:tavLst>
                                        <p:tav tm="0">
                                          <p:val>
                                            <p:strVal val="#ppt_w"/>
                                          </p:val>
                                        </p:tav>
                                        <p:tav tm="100000">
                                          <p:val>
                                            <p:strVal val="#ppt_w"/>
                                          </p:val>
                                        </p:tav>
                                      </p:tavLst>
                                    </p:anim>
                                    <p:anim calcmode="lin" valueType="num">
                                      <p:cBhvr>
                                        <p:cTn id="19" dur="1000" fill="hold"/>
                                        <p:tgtEl>
                                          <p:spTgt spid="486"/>
                                        </p:tgtEl>
                                        <p:attrNameLst>
                                          <p:attrName>ppt_h</p:attrName>
                                        </p:attrNameLst>
                                      </p:cBhvr>
                                      <p:tavLst>
                                        <p:tav tm="0">
                                          <p:val>
                                            <p:fltVal val="0"/>
                                          </p:val>
                                        </p:tav>
                                        <p:tav tm="100000">
                                          <p:val>
                                            <p:strVal val="#ppt_h"/>
                                          </p:val>
                                        </p:tav>
                                      </p:tavLst>
                                    </p:anim>
                                  </p:childTnLst>
                                </p:cTn>
                              </p:par>
                            </p:childTnLst>
                          </p:cTn>
                        </p:par>
                        <p:par>
                          <p:cTn id="20" fill="hold">
                            <p:stCondLst>
                              <p:cond delay="30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3000"/>
                            </p:stCondLst>
                            <p:childTnLst>
                              <p:par>
                                <p:cTn id="24" presetID="1"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par>
                          <p:cTn id="26" fill="hold">
                            <p:stCondLst>
                              <p:cond delay="3000"/>
                            </p:stCondLst>
                            <p:childTnLst>
                              <p:par>
                                <p:cTn id="27" presetID="1"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par>
                          <p:cTn id="29" fill="hold">
                            <p:stCondLst>
                              <p:cond delay="3000"/>
                            </p:stCondLst>
                            <p:childTnLst>
                              <p:par>
                                <p:cTn id="30" presetID="1"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par>
                          <p:cTn id="32" fill="hold">
                            <p:stCondLst>
                              <p:cond delay="30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par>
                          <p:cTn id="35" fill="hold">
                            <p:stCondLst>
                              <p:cond delay="3000"/>
                            </p:stCondLst>
                            <p:childTnLst>
                              <p:par>
                                <p:cTn id="36" presetID="1"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par>
                          <p:cTn id="38" fill="hold">
                            <p:stCondLst>
                              <p:cond delay="3000"/>
                            </p:stCondLst>
                            <p:childTnLst>
                              <p:par>
                                <p:cTn id="39" presetID="1"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par>
                          <p:cTn id="41" fill="hold">
                            <p:stCondLst>
                              <p:cond delay="3000"/>
                            </p:stCondLst>
                            <p:childTnLst>
                              <p:par>
                                <p:cTn id="42" presetID="1" presetClass="entr" presetSubtype="0"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par>
                          <p:cTn id="44" fill="hold">
                            <p:stCondLst>
                              <p:cond delay="3000"/>
                            </p:stCondLst>
                            <p:childTnLst>
                              <p:par>
                                <p:cTn id="45" presetID="1"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par>
                          <p:cTn id="47" fill="hold">
                            <p:stCondLst>
                              <p:cond delay="3000"/>
                            </p:stCondLst>
                            <p:childTnLst>
                              <p:par>
                                <p:cTn id="48" presetID="1" presetClass="entr" presetSubtype="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3000"/>
                            </p:stCondLst>
                            <p:childTnLst>
                              <p:par>
                                <p:cTn id="51" presetID="1"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par>
                          <p:cTn id="53" fill="hold">
                            <p:stCondLst>
                              <p:cond delay="3000"/>
                            </p:stCondLst>
                            <p:childTnLst>
                              <p:par>
                                <p:cTn id="54" presetID="1" presetClass="entr" presetSubtype="0"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childTnLst>
                          </p:cTn>
                        </p:par>
                        <p:par>
                          <p:cTn id="56" fill="hold">
                            <p:stCondLst>
                              <p:cond delay="3000"/>
                            </p:stCondLst>
                            <p:childTnLst>
                              <p:par>
                                <p:cTn id="57" presetID="1" presetClass="entr" presetSubtype="0" fill="hold" nodeType="after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par>
                          <p:cTn id="59" fill="hold">
                            <p:stCondLst>
                              <p:cond delay="3000"/>
                            </p:stCondLst>
                            <p:childTnLst>
                              <p:par>
                                <p:cTn id="60" presetID="1" presetClass="entr" presetSubtype="0"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par>
                          <p:cTn id="62" fill="hold">
                            <p:stCondLst>
                              <p:cond delay="3000"/>
                            </p:stCondLst>
                            <p:childTnLst>
                              <p:par>
                                <p:cTn id="63" presetID="22" presetClass="entr" presetSubtype="4" fill="hold" grpId="0" nodeType="afterEffect">
                                  <p:stCondLst>
                                    <p:cond delay="0"/>
                                  </p:stCondLst>
                                  <p:childTnLst>
                                    <p:set>
                                      <p:cBhvr>
                                        <p:cTn id="64" dur="1" fill="hold">
                                          <p:stCondLst>
                                            <p:cond delay="0"/>
                                          </p:stCondLst>
                                        </p:cTn>
                                        <p:tgtEl>
                                          <p:spTgt spid="251">
                                            <p:graphicEl>
                                              <a:dgm id="{34BAAEFB-51F6-4757-91E8-B9A4FF9C85BC}"/>
                                            </p:graphicEl>
                                          </p:spTgt>
                                        </p:tgtEl>
                                        <p:attrNameLst>
                                          <p:attrName>style.visibility</p:attrName>
                                        </p:attrNameLst>
                                      </p:cBhvr>
                                      <p:to>
                                        <p:strVal val="visible"/>
                                      </p:to>
                                    </p:set>
                                    <p:animEffect transition="in" filter="wipe(down)">
                                      <p:cBhvr>
                                        <p:cTn id="65" dur="2000"/>
                                        <p:tgtEl>
                                          <p:spTgt spid="251">
                                            <p:graphicEl>
                                              <a:dgm id="{34BAAEFB-51F6-4757-91E8-B9A4FF9C85BC}"/>
                                            </p:graphicEl>
                                          </p:spTgt>
                                        </p:tgtEl>
                                      </p:cBhvr>
                                    </p:animEffect>
                                  </p:childTnLst>
                                </p:cTn>
                              </p:par>
                            </p:childTnLst>
                          </p:cTn>
                        </p:par>
                        <p:par>
                          <p:cTn id="66" fill="hold">
                            <p:stCondLst>
                              <p:cond delay="5000"/>
                            </p:stCondLst>
                            <p:childTnLst>
                              <p:par>
                                <p:cTn id="67" presetID="17" presetClass="entr" presetSubtype="1" fill="hold" grpId="0" nodeType="afterEffect">
                                  <p:stCondLst>
                                    <p:cond delay="0"/>
                                  </p:stCondLst>
                                  <p:childTnLst>
                                    <p:set>
                                      <p:cBhvr>
                                        <p:cTn id="68" dur="1" fill="hold">
                                          <p:stCondLst>
                                            <p:cond delay="0"/>
                                          </p:stCondLst>
                                        </p:cTn>
                                        <p:tgtEl>
                                          <p:spTgt spid="487"/>
                                        </p:tgtEl>
                                        <p:attrNameLst>
                                          <p:attrName>style.visibility</p:attrName>
                                        </p:attrNameLst>
                                      </p:cBhvr>
                                      <p:to>
                                        <p:strVal val="visible"/>
                                      </p:to>
                                    </p:set>
                                    <p:anim calcmode="lin" valueType="num">
                                      <p:cBhvr>
                                        <p:cTn id="69" dur="1000" fill="hold"/>
                                        <p:tgtEl>
                                          <p:spTgt spid="487"/>
                                        </p:tgtEl>
                                        <p:attrNameLst>
                                          <p:attrName>ppt_x</p:attrName>
                                        </p:attrNameLst>
                                      </p:cBhvr>
                                      <p:tavLst>
                                        <p:tav tm="0">
                                          <p:val>
                                            <p:strVal val="#ppt_x"/>
                                          </p:val>
                                        </p:tav>
                                        <p:tav tm="100000">
                                          <p:val>
                                            <p:strVal val="#ppt_x"/>
                                          </p:val>
                                        </p:tav>
                                      </p:tavLst>
                                    </p:anim>
                                    <p:anim calcmode="lin" valueType="num">
                                      <p:cBhvr>
                                        <p:cTn id="70" dur="1000" fill="hold"/>
                                        <p:tgtEl>
                                          <p:spTgt spid="487"/>
                                        </p:tgtEl>
                                        <p:attrNameLst>
                                          <p:attrName>ppt_y</p:attrName>
                                        </p:attrNameLst>
                                      </p:cBhvr>
                                      <p:tavLst>
                                        <p:tav tm="0">
                                          <p:val>
                                            <p:strVal val="#ppt_y-#ppt_h/2"/>
                                          </p:val>
                                        </p:tav>
                                        <p:tav tm="100000">
                                          <p:val>
                                            <p:strVal val="#ppt_y"/>
                                          </p:val>
                                        </p:tav>
                                      </p:tavLst>
                                    </p:anim>
                                    <p:anim calcmode="lin" valueType="num">
                                      <p:cBhvr>
                                        <p:cTn id="71" dur="1000" fill="hold"/>
                                        <p:tgtEl>
                                          <p:spTgt spid="487"/>
                                        </p:tgtEl>
                                        <p:attrNameLst>
                                          <p:attrName>ppt_w</p:attrName>
                                        </p:attrNameLst>
                                      </p:cBhvr>
                                      <p:tavLst>
                                        <p:tav tm="0">
                                          <p:val>
                                            <p:strVal val="#ppt_w"/>
                                          </p:val>
                                        </p:tav>
                                        <p:tav tm="100000">
                                          <p:val>
                                            <p:strVal val="#ppt_w"/>
                                          </p:val>
                                        </p:tav>
                                      </p:tavLst>
                                    </p:anim>
                                    <p:anim calcmode="lin" valueType="num">
                                      <p:cBhvr>
                                        <p:cTn id="72" dur="1000" fill="hold"/>
                                        <p:tgtEl>
                                          <p:spTgt spid="487"/>
                                        </p:tgtEl>
                                        <p:attrNameLst>
                                          <p:attrName>ppt_h</p:attrName>
                                        </p:attrNameLst>
                                      </p:cBhvr>
                                      <p:tavLst>
                                        <p:tav tm="0">
                                          <p:val>
                                            <p:fltVal val="0"/>
                                          </p:val>
                                        </p:tav>
                                        <p:tav tm="100000">
                                          <p:val>
                                            <p:strVal val="#ppt_h"/>
                                          </p:val>
                                        </p:tav>
                                      </p:tavLst>
                                    </p:anim>
                                  </p:childTnLst>
                                </p:cTn>
                              </p:par>
                            </p:childTnLst>
                          </p:cTn>
                        </p:par>
                        <p:par>
                          <p:cTn id="73" fill="hold">
                            <p:stCondLst>
                              <p:cond delay="6000"/>
                            </p:stCondLst>
                            <p:childTnLst>
                              <p:par>
                                <p:cTn id="74" presetID="1" presetClass="entr" presetSubtype="0" fill="hold" nodeType="after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par>
                          <p:cTn id="76" fill="hold">
                            <p:stCondLst>
                              <p:cond delay="6000"/>
                            </p:stCondLst>
                            <p:childTnLst>
                              <p:par>
                                <p:cTn id="77" presetID="1" presetClass="entr" presetSubtype="0"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par>
                          <p:cTn id="79" fill="hold">
                            <p:stCondLst>
                              <p:cond delay="6000"/>
                            </p:stCondLst>
                            <p:childTnLst>
                              <p:par>
                                <p:cTn id="80" presetID="1" presetClass="entr" presetSubtype="0" fill="hold" nodeType="afterEffect">
                                  <p:stCondLst>
                                    <p:cond delay="0"/>
                                  </p:stCondLst>
                                  <p:childTnLst>
                                    <p:set>
                                      <p:cBhvr>
                                        <p:cTn id="81" dur="1" fill="hold">
                                          <p:stCondLst>
                                            <p:cond delay="0"/>
                                          </p:stCondLst>
                                        </p:cTn>
                                        <p:tgtEl>
                                          <p:spTgt spid="19"/>
                                        </p:tgtEl>
                                        <p:attrNameLst>
                                          <p:attrName>style.visibility</p:attrName>
                                        </p:attrNameLst>
                                      </p:cBhvr>
                                      <p:to>
                                        <p:strVal val="visible"/>
                                      </p:to>
                                    </p:set>
                                  </p:childTnLst>
                                </p:cTn>
                              </p:par>
                            </p:childTnLst>
                          </p:cTn>
                        </p:par>
                        <p:par>
                          <p:cTn id="82" fill="hold">
                            <p:stCondLst>
                              <p:cond delay="6000"/>
                            </p:stCondLst>
                            <p:childTnLst>
                              <p:par>
                                <p:cTn id="83" presetID="1" presetClass="entr" presetSubtype="0" fill="hold" nodeType="after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par>
                          <p:cTn id="85" fill="hold">
                            <p:stCondLst>
                              <p:cond delay="6000"/>
                            </p:stCondLst>
                            <p:childTnLst>
                              <p:par>
                                <p:cTn id="86" presetID="1" presetClass="entr" presetSubtype="0" fill="hold" nodeType="afterEffect">
                                  <p:stCondLst>
                                    <p:cond delay="0"/>
                                  </p:stCondLst>
                                  <p:childTnLst>
                                    <p:set>
                                      <p:cBhvr>
                                        <p:cTn id="87" dur="1" fill="hold">
                                          <p:stCondLst>
                                            <p:cond delay="0"/>
                                          </p:stCondLst>
                                        </p:cTn>
                                        <p:tgtEl>
                                          <p:spTgt spid="21"/>
                                        </p:tgtEl>
                                        <p:attrNameLst>
                                          <p:attrName>style.visibility</p:attrName>
                                        </p:attrNameLst>
                                      </p:cBhvr>
                                      <p:to>
                                        <p:strVal val="visible"/>
                                      </p:to>
                                    </p:set>
                                  </p:childTnLst>
                                </p:cTn>
                              </p:par>
                            </p:childTnLst>
                          </p:cTn>
                        </p:par>
                        <p:par>
                          <p:cTn id="88" fill="hold">
                            <p:stCondLst>
                              <p:cond delay="6000"/>
                            </p:stCondLst>
                            <p:childTnLst>
                              <p:par>
                                <p:cTn id="89" presetID="1" presetClass="entr" presetSubtype="0" fill="hold" nodeType="afterEffect">
                                  <p:stCondLst>
                                    <p:cond delay="0"/>
                                  </p:stCondLst>
                                  <p:childTnLst>
                                    <p:set>
                                      <p:cBhvr>
                                        <p:cTn id="90" dur="1" fill="hold">
                                          <p:stCondLst>
                                            <p:cond delay="0"/>
                                          </p:stCondLst>
                                        </p:cTn>
                                        <p:tgtEl>
                                          <p:spTgt spid="22"/>
                                        </p:tgtEl>
                                        <p:attrNameLst>
                                          <p:attrName>style.visibility</p:attrName>
                                        </p:attrNameLst>
                                      </p:cBhvr>
                                      <p:to>
                                        <p:strVal val="visible"/>
                                      </p:to>
                                    </p:set>
                                  </p:childTnLst>
                                </p:cTn>
                              </p:par>
                            </p:childTnLst>
                          </p:cTn>
                        </p:par>
                        <p:par>
                          <p:cTn id="91" fill="hold">
                            <p:stCondLst>
                              <p:cond delay="6000"/>
                            </p:stCondLst>
                            <p:childTnLst>
                              <p:par>
                                <p:cTn id="92" presetID="1" presetClass="entr" presetSubtype="0" fill="hold" nodeType="afterEffect">
                                  <p:stCondLst>
                                    <p:cond delay="0"/>
                                  </p:stCondLst>
                                  <p:childTnLst>
                                    <p:set>
                                      <p:cBhvr>
                                        <p:cTn id="93" dur="1" fill="hold">
                                          <p:stCondLst>
                                            <p:cond delay="0"/>
                                          </p:stCondLst>
                                        </p:cTn>
                                        <p:tgtEl>
                                          <p:spTgt spid="23"/>
                                        </p:tgtEl>
                                        <p:attrNameLst>
                                          <p:attrName>style.visibility</p:attrName>
                                        </p:attrNameLst>
                                      </p:cBhvr>
                                      <p:to>
                                        <p:strVal val="visible"/>
                                      </p:to>
                                    </p:set>
                                  </p:childTnLst>
                                </p:cTn>
                              </p:par>
                            </p:childTnLst>
                          </p:cTn>
                        </p:par>
                        <p:par>
                          <p:cTn id="94" fill="hold">
                            <p:stCondLst>
                              <p:cond delay="6000"/>
                            </p:stCondLst>
                            <p:childTnLst>
                              <p:par>
                                <p:cTn id="95" presetID="1" presetClass="entr" presetSubtype="0"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childTnLst>
                          </p:cTn>
                        </p:par>
                        <p:par>
                          <p:cTn id="97" fill="hold">
                            <p:stCondLst>
                              <p:cond delay="6000"/>
                            </p:stCondLst>
                            <p:childTnLst>
                              <p:par>
                                <p:cTn id="98" presetID="1" presetClass="entr" presetSubtype="0" fill="hold" nodeType="afterEffect">
                                  <p:stCondLst>
                                    <p:cond delay="0"/>
                                  </p:stCondLst>
                                  <p:childTnLst>
                                    <p:set>
                                      <p:cBhvr>
                                        <p:cTn id="99" dur="1" fill="hold">
                                          <p:stCondLst>
                                            <p:cond delay="0"/>
                                          </p:stCondLst>
                                        </p:cTn>
                                        <p:tgtEl>
                                          <p:spTgt spid="25"/>
                                        </p:tgtEl>
                                        <p:attrNameLst>
                                          <p:attrName>style.visibility</p:attrName>
                                        </p:attrNameLst>
                                      </p:cBhvr>
                                      <p:to>
                                        <p:strVal val="visible"/>
                                      </p:to>
                                    </p:set>
                                  </p:childTnLst>
                                </p:cTn>
                              </p:par>
                            </p:childTnLst>
                          </p:cTn>
                        </p:par>
                        <p:par>
                          <p:cTn id="100" fill="hold">
                            <p:stCondLst>
                              <p:cond delay="6000"/>
                            </p:stCondLst>
                            <p:childTnLst>
                              <p:par>
                                <p:cTn id="101" presetID="1" presetClass="entr" presetSubtype="0" fill="hold" nodeType="after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childTnLst>
                          </p:cTn>
                        </p:par>
                        <p:par>
                          <p:cTn id="103" fill="hold">
                            <p:stCondLst>
                              <p:cond delay="6000"/>
                            </p:stCondLst>
                            <p:childTnLst>
                              <p:par>
                                <p:cTn id="104" presetID="1" presetClass="entr" presetSubtype="0" fill="hold" nodeType="afterEffect">
                                  <p:stCondLst>
                                    <p:cond delay="0"/>
                                  </p:stCondLst>
                                  <p:childTnLst>
                                    <p:set>
                                      <p:cBhvr>
                                        <p:cTn id="105" dur="1" fill="hold">
                                          <p:stCondLst>
                                            <p:cond delay="0"/>
                                          </p:stCondLst>
                                        </p:cTn>
                                        <p:tgtEl>
                                          <p:spTgt spid="27"/>
                                        </p:tgtEl>
                                        <p:attrNameLst>
                                          <p:attrName>style.visibility</p:attrName>
                                        </p:attrNameLst>
                                      </p:cBhvr>
                                      <p:to>
                                        <p:strVal val="visible"/>
                                      </p:to>
                                    </p:set>
                                  </p:childTnLst>
                                </p:cTn>
                              </p:par>
                            </p:childTnLst>
                          </p:cTn>
                        </p:par>
                        <p:par>
                          <p:cTn id="106" fill="hold">
                            <p:stCondLst>
                              <p:cond delay="6000"/>
                            </p:stCondLst>
                            <p:childTnLst>
                              <p:par>
                                <p:cTn id="107" presetID="1" presetClass="entr" presetSubtype="0" fill="hold" nodeType="after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childTnLst>
                          </p:cTn>
                        </p:par>
                        <p:par>
                          <p:cTn id="109" fill="hold">
                            <p:stCondLst>
                              <p:cond delay="6000"/>
                            </p:stCondLst>
                            <p:childTnLst>
                              <p:par>
                                <p:cTn id="110" presetID="1" presetClass="entr" presetSubtype="0" fill="hold" nodeType="afterEffect">
                                  <p:stCondLst>
                                    <p:cond delay="0"/>
                                  </p:stCondLst>
                                  <p:childTnLst>
                                    <p:set>
                                      <p:cBhvr>
                                        <p:cTn id="111" dur="1" fill="hold">
                                          <p:stCondLst>
                                            <p:cond delay="0"/>
                                          </p:stCondLst>
                                        </p:cTn>
                                        <p:tgtEl>
                                          <p:spTgt spid="29"/>
                                        </p:tgtEl>
                                        <p:attrNameLst>
                                          <p:attrName>style.visibility</p:attrName>
                                        </p:attrNameLst>
                                      </p:cBhvr>
                                      <p:to>
                                        <p:strVal val="visible"/>
                                      </p:to>
                                    </p:set>
                                  </p:childTnLst>
                                </p:cTn>
                              </p:par>
                            </p:childTnLst>
                          </p:cTn>
                        </p:par>
                        <p:par>
                          <p:cTn id="112" fill="hold">
                            <p:stCondLst>
                              <p:cond delay="6000"/>
                            </p:stCondLst>
                            <p:childTnLst>
                              <p:par>
                                <p:cTn id="113" presetID="1" presetClass="entr" presetSubtype="0" fill="hold" nodeType="after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childTnLst>
                          </p:cTn>
                        </p:par>
                        <p:par>
                          <p:cTn id="115" fill="hold">
                            <p:stCondLst>
                              <p:cond delay="6000"/>
                            </p:stCondLst>
                            <p:childTnLst>
                              <p:par>
                                <p:cTn id="116" presetID="1" presetClass="entr" presetSubtype="0" fill="hold" nodeType="afterEffect">
                                  <p:stCondLst>
                                    <p:cond delay="0"/>
                                  </p:stCondLst>
                                  <p:childTnLst>
                                    <p:set>
                                      <p:cBhvr>
                                        <p:cTn id="117" dur="1" fill="hold">
                                          <p:stCondLst>
                                            <p:cond delay="0"/>
                                          </p:stCondLst>
                                        </p:cTn>
                                        <p:tgtEl>
                                          <p:spTgt spid="31"/>
                                        </p:tgtEl>
                                        <p:attrNameLst>
                                          <p:attrName>style.visibility</p:attrName>
                                        </p:attrNameLst>
                                      </p:cBhvr>
                                      <p:to>
                                        <p:strVal val="visible"/>
                                      </p:to>
                                    </p:set>
                                  </p:childTnLst>
                                </p:cTn>
                              </p:par>
                            </p:childTnLst>
                          </p:cTn>
                        </p:par>
                        <p:par>
                          <p:cTn id="118" fill="hold">
                            <p:stCondLst>
                              <p:cond delay="6000"/>
                            </p:stCondLst>
                            <p:childTnLst>
                              <p:par>
                                <p:cTn id="119" presetID="1" presetClass="entr" presetSubtype="0" fill="hold" nodeType="afterEffect">
                                  <p:stCondLst>
                                    <p:cond delay="0"/>
                                  </p:stCondLst>
                                  <p:childTnLst>
                                    <p:set>
                                      <p:cBhvr>
                                        <p:cTn id="120" dur="1" fill="hold">
                                          <p:stCondLst>
                                            <p:cond delay="0"/>
                                          </p:stCondLst>
                                        </p:cTn>
                                        <p:tgtEl>
                                          <p:spTgt spid="450"/>
                                        </p:tgtEl>
                                        <p:attrNameLst>
                                          <p:attrName>style.visibility</p:attrName>
                                        </p:attrNameLst>
                                      </p:cBhvr>
                                      <p:to>
                                        <p:strVal val="visible"/>
                                      </p:to>
                                    </p:set>
                                  </p:childTnLst>
                                </p:cTn>
                              </p:par>
                            </p:childTnLst>
                          </p:cTn>
                        </p:par>
                        <p:par>
                          <p:cTn id="121" fill="hold">
                            <p:stCondLst>
                              <p:cond delay="6000"/>
                            </p:stCondLst>
                            <p:childTnLst>
                              <p:par>
                                <p:cTn id="122" presetID="22" presetClass="entr" presetSubtype="4" fill="hold" grpId="0" nodeType="afterEffect">
                                  <p:stCondLst>
                                    <p:cond delay="0"/>
                                  </p:stCondLst>
                                  <p:childTnLst>
                                    <p:set>
                                      <p:cBhvr>
                                        <p:cTn id="123" dur="1" fill="hold">
                                          <p:stCondLst>
                                            <p:cond delay="0"/>
                                          </p:stCondLst>
                                        </p:cTn>
                                        <p:tgtEl>
                                          <p:spTgt spid="251">
                                            <p:graphicEl>
                                              <a:dgm id="{49DF0EBB-C7F6-4A0A-9C76-8B5E265D4450}"/>
                                            </p:graphicEl>
                                          </p:spTgt>
                                        </p:tgtEl>
                                        <p:attrNameLst>
                                          <p:attrName>style.visibility</p:attrName>
                                        </p:attrNameLst>
                                      </p:cBhvr>
                                      <p:to>
                                        <p:strVal val="visible"/>
                                      </p:to>
                                    </p:set>
                                    <p:animEffect transition="in" filter="wipe(down)">
                                      <p:cBhvr>
                                        <p:cTn id="124" dur="2000"/>
                                        <p:tgtEl>
                                          <p:spTgt spid="251">
                                            <p:graphicEl>
                                              <a:dgm id="{49DF0EBB-C7F6-4A0A-9C76-8B5E265D4450}"/>
                                            </p:graphicEl>
                                          </p:spTgt>
                                        </p:tgtEl>
                                      </p:cBhvr>
                                    </p:animEffect>
                                  </p:childTnLst>
                                </p:cTn>
                              </p:par>
                            </p:childTnLst>
                          </p:cTn>
                        </p:par>
                        <p:par>
                          <p:cTn id="125" fill="hold">
                            <p:stCondLst>
                              <p:cond delay="8000"/>
                            </p:stCondLst>
                            <p:childTnLst>
                              <p:par>
                                <p:cTn id="126" presetID="1" presetClass="entr" presetSubtype="0" fill="hold" nodeType="afterEffect">
                                  <p:stCondLst>
                                    <p:cond delay="0"/>
                                  </p:stCondLst>
                                  <p:childTnLst>
                                    <p:set>
                                      <p:cBhvr>
                                        <p:cTn id="127" dur="1" fill="hold">
                                          <p:stCondLst>
                                            <p:cond delay="0"/>
                                          </p:stCondLst>
                                        </p:cTn>
                                        <p:tgtEl>
                                          <p:spTgt spid="456"/>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462"/>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468"/>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474"/>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224"/>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225"/>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226"/>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227"/>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228"/>
                                        </p:tgtEl>
                                        <p:attrNameLst>
                                          <p:attrName>style.visibility</p:attrName>
                                        </p:attrNameLst>
                                      </p:cBhvr>
                                      <p:to>
                                        <p:strVal val="visible"/>
                                      </p:to>
                                    </p:set>
                                  </p:childTnLst>
                                </p:cTn>
                              </p:par>
                            </p:childTnLst>
                          </p:cTn>
                        </p:par>
                        <p:par>
                          <p:cTn id="144" fill="hold">
                            <p:stCondLst>
                              <p:cond delay="8000"/>
                            </p:stCondLst>
                            <p:childTnLst>
                              <p:par>
                                <p:cTn id="145" presetID="17" presetClass="entr" presetSubtype="1" fill="hold" grpId="0" nodeType="afterEffect">
                                  <p:stCondLst>
                                    <p:cond delay="0"/>
                                  </p:stCondLst>
                                  <p:childTnLst>
                                    <p:set>
                                      <p:cBhvr>
                                        <p:cTn id="146" dur="1" fill="hold">
                                          <p:stCondLst>
                                            <p:cond delay="0"/>
                                          </p:stCondLst>
                                        </p:cTn>
                                        <p:tgtEl>
                                          <p:spTgt spid="495"/>
                                        </p:tgtEl>
                                        <p:attrNameLst>
                                          <p:attrName>style.visibility</p:attrName>
                                        </p:attrNameLst>
                                      </p:cBhvr>
                                      <p:to>
                                        <p:strVal val="visible"/>
                                      </p:to>
                                    </p:set>
                                    <p:anim calcmode="lin" valueType="num">
                                      <p:cBhvr>
                                        <p:cTn id="147" dur="1000" fill="hold"/>
                                        <p:tgtEl>
                                          <p:spTgt spid="495"/>
                                        </p:tgtEl>
                                        <p:attrNameLst>
                                          <p:attrName>ppt_x</p:attrName>
                                        </p:attrNameLst>
                                      </p:cBhvr>
                                      <p:tavLst>
                                        <p:tav tm="0">
                                          <p:val>
                                            <p:strVal val="#ppt_x"/>
                                          </p:val>
                                        </p:tav>
                                        <p:tav tm="100000">
                                          <p:val>
                                            <p:strVal val="#ppt_x"/>
                                          </p:val>
                                        </p:tav>
                                      </p:tavLst>
                                    </p:anim>
                                    <p:anim calcmode="lin" valueType="num">
                                      <p:cBhvr>
                                        <p:cTn id="148" dur="1000" fill="hold"/>
                                        <p:tgtEl>
                                          <p:spTgt spid="495"/>
                                        </p:tgtEl>
                                        <p:attrNameLst>
                                          <p:attrName>ppt_y</p:attrName>
                                        </p:attrNameLst>
                                      </p:cBhvr>
                                      <p:tavLst>
                                        <p:tav tm="0">
                                          <p:val>
                                            <p:strVal val="#ppt_y-#ppt_h/2"/>
                                          </p:val>
                                        </p:tav>
                                        <p:tav tm="100000">
                                          <p:val>
                                            <p:strVal val="#ppt_y"/>
                                          </p:val>
                                        </p:tav>
                                      </p:tavLst>
                                    </p:anim>
                                    <p:anim calcmode="lin" valueType="num">
                                      <p:cBhvr>
                                        <p:cTn id="149" dur="1000" fill="hold"/>
                                        <p:tgtEl>
                                          <p:spTgt spid="495"/>
                                        </p:tgtEl>
                                        <p:attrNameLst>
                                          <p:attrName>ppt_w</p:attrName>
                                        </p:attrNameLst>
                                      </p:cBhvr>
                                      <p:tavLst>
                                        <p:tav tm="0">
                                          <p:val>
                                            <p:strVal val="#ppt_w"/>
                                          </p:val>
                                        </p:tav>
                                        <p:tav tm="100000">
                                          <p:val>
                                            <p:strVal val="#ppt_w"/>
                                          </p:val>
                                        </p:tav>
                                      </p:tavLst>
                                    </p:anim>
                                    <p:anim calcmode="lin" valueType="num">
                                      <p:cBhvr>
                                        <p:cTn id="150" dur="1000" fill="hold"/>
                                        <p:tgtEl>
                                          <p:spTgt spid="4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1" grpId="0">
        <p:bldSub>
          <a:bldDgm bld="lvlOne" rev="1"/>
        </p:bldSub>
      </p:bldGraphic>
      <p:bldP spid="486" grpId="0" animBg="1"/>
      <p:bldP spid="487" grpId="0" animBg="1"/>
      <p:bldP spid="494" grpId="0"/>
      <p:bldP spid="495"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403046" cy="580129"/>
          </a:xfrm>
        </p:spPr>
        <p:txBody>
          <a:bodyPr/>
          <a:lstStyle/>
          <a:p>
            <a:r>
              <a:rPr lang="en-US" sz="2400" dirty="0" smtClean="0">
                <a:solidFill>
                  <a:srgbClr val="C00000"/>
                </a:solidFill>
                <a:latin typeface="+mn-lt"/>
              </a:rPr>
              <a:t>Planning Pyramid</a:t>
            </a:r>
            <a:endParaRPr lang="en-US" sz="2400" dirty="0">
              <a:solidFill>
                <a:srgbClr val="C00000"/>
              </a:solidFill>
              <a:latin typeface="+mn-lt"/>
            </a:endParaRPr>
          </a:p>
        </p:txBody>
      </p:sp>
      <p:pic>
        <p:nvPicPr>
          <p:cNvPr id="1026" name="Picture 2" descr="The Hierarchy of Agile Requirement Formats - Themes, Epics, User Stories, Tasks"/>
          <p:cNvPicPr>
            <a:picLocks noChangeAspect="1" noChangeArrowheads="1"/>
          </p:cNvPicPr>
          <p:nvPr/>
        </p:nvPicPr>
        <p:blipFill>
          <a:blip r:embed="rId2" cstate="print"/>
          <a:srcRect l="2370" r="2399" b="8628"/>
          <a:stretch>
            <a:fillRect/>
          </a:stretch>
        </p:blipFill>
        <p:spPr bwMode="auto">
          <a:xfrm>
            <a:off x="260445" y="976952"/>
            <a:ext cx="4844955" cy="3124199"/>
          </a:xfrm>
          <a:prstGeom prst="rect">
            <a:avLst/>
          </a:prstGeom>
          <a:noFill/>
        </p:spPr>
      </p:pic>
      <p:sp>
        <p:nvSpPr>
          <p:cNvPr id="5" name="Rectangle 4"/>
          <p:cNvSpPr/>
          <p:nvPr/>
        </p:nvSpPr>
        <p:spPr>
          <a:xfrm>
            <a:off x="5257800" y="1058840"/>
            <a:ext cx="3733800" cy="2462213"/>
          </a:xfrm>
          <a:prstGeom prst="rect">
            <a:avLst/>
          </a:prstGeom>
        </p:spPr>
        <p:txBody>
          <a:bodyPr wrap="square">
            <a:spAutoFit/>
          </a:bodyPr>
          <a:lstStyle/>
          <a:p>
            <a:r>
              <a:rPr lang="en-US" sz="1400" b="1" dirty="0" smtClean="0"/>
              <a:t>Theme</a:t>
            </a:r>
            <a:r>
              <a:rPr lang="en-US" sz="1400" dirty="0" smtClean="0"/>
              <a:t> – A Theme is a top-level objective, a set of related User Stories.</a:t>
            </a:r>
          </a:p>
          <a:p>
            <a:endParaRPr lang="en-US" sz="1400" b="1" dirty="0" smtClean="0"/>
          </a:p>
          <a:p>
            <a:r>
              <a:rPr lang="en-US" sz="1400" b="1" dirty="0" smtClean="0"/>
              <a:t>Epic-</a:t>
            </a:r>
            <a:r>
              <a:rPr lang="en-US" sz="1400" dirty="0" smtClean="0"/>
              <a:t> A group of related User Stories or a large User Story, generally too big to fit into a single Sprint.</a:t>
            </a:r>
          </a:p>
          <a:p>
            <a:endParaRPr lang="en-US" sz="1400" dirty="0" smtClean="0"/>
          </a:p>
          <a:p>
            <a:r>
              <a:rPr lang="en-US" sz="1400" b="1" dirty="0" smtClean="0"/>
              <a:t>A User Story </a:t>
            </a:r>
            <a:r>
              <a:rPr lang="en-US" sz="1400" dirty="0" smtClean="0"/>
              <a:t>is an Independent, Negotiable, Valuable, Estimatable, Small, Testable requirement</a:t>
            </a:r>
            <a:r>
              <a:rPr lang="en-US" sz="1400" b="1" dirty="0" smtClean="0"/>
              <a:t> </a:t>
            </a:r>
            <a:r>
              <a:rPr lang="en-US" sz="1400" dirty="0" smtClean="0"/>
              <a:t>that can be associated with one ore more themes. </a:t>
            </a:r>
          </a:p>
        </p:txBody>
      </p:sp>
      <p:sp>
        <p:nvSpPr>
          <p:cNvPr id="6" name="Rectangle 5"/>
          <p:cNvSpPr/>
          <p:nvPr/>
        </p:nvSpPr>
        <p:spPr>
          <a:xfrm>
            <a:off x="228600" y="4302456"/>
            <a:ext cx="8243248" cy="1815882"/>
          </a:xfrm>
          <a:prstGeom prst="rect">
            <a:avLst/>
          </a:prstGeom>
        </p:spPr>
        <p:txBody>
          <a:bodyPr wrap="square">
            <a:spAutoFit/>
          </a:bodyPr>
          <a:lstStyle/>
          <a:p>
            <a:pPr>
              <a:buFont typeface="Wingdings" pitchFamily="2" charset="2"/>
              <a:buChar char="Ø"/>
            </a:pPr>
            <a:r>
              <a:rPr lang="en-US" sz="1400" dirty="0" smtClean="0"/>
              <a:t> Any story that belongs to more than 2 themes generally is overkill.</a:t>
            </a:r>
          </a:p>
          <a:p>
            <a:pPr>
              <a:buFont typeface="Wingdings" pitchFamily="2" charset="2"/>
              <a:buChar char="Ø"/>
            </a:pPr>
            <a:r>
              <a:rPr lang="en-US" sz="1400" dirty="0" smtClean="0"/>
              <a:t> You can use “Releases” as themes.</a:t>
            </a:r>
          </a:p>
          <a:p>
            <a:pPr>
              <a:buFont typeface="Wingdings" pitchFamily="2" charset="2"/>
              <a:buChar char="Ø"/>
            </a:pPr>
            <a:r>
              <a:rPr lang="en-US" sz="1400" dirty="0" smtClean="0"/>
              <a:t> The terms Epic and Theme are really only most useful during high level planning like road mapping </a:t>
            </a:r>
          </a:p>
          <a:p>
            <a:r>
              <a:rPr lang="en-US" sz="1400" dirty="0" smtClean="0"/>
              <a:t>    and Release Planning. </a:t>
            </a:r>
          </a:p>
          <a:p>
            <a:pPr lvl="1">
              <a:buFont typeface="Wingdings" pitchFamily="2" charset="2"/>
              <a:buChar char="Ø"/>
            </a:pPr>
            <a:r>
              <a:rPr lang="en-US" sz="1400" dirty="0" smtClean="0"/>
              <a:t> Which means they are generally most useful to the PO and stakeholders, and less useful to the Development Team. </a:t>
            </a:r>
          </a:p>
          <a:p>
            <a:pPr lvl="1">
              <a:buFont typeface="Wingdings" pitchFamily="2" charset="2"/>
              <a:buChar char="Ø"/>
            </a:pPr>
            <a:r>
              <a:rPr lang="en-US" sz="1400" dirty="0" smtClean="0"/>
              <a:t> It is sometimes easier for stakeholders to discuss and help prioritize stories at the Epic and Theme level</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Development</a:t>
            </a:r>
            <a:endParaRPr lang="en-US" dirty="0"/>
          </a:p>
        </p:txBody>
      </p:sp>
      <p:pic>
        <p:nvPicPr>
          <p:cNvPr id="4" name="Picture 2"/>
          <p:cNvPicPr>
            <a:picLocks noGrp="1" noChangeAspect="1" noChangeArrowheads="1"/>
          </p:cNvPicPr>
          <p:nvPr>
            <p:ph sz="quarter" idx="4294967295"/>
          </p:nvPr>
        </p:nvPicPr>
        <p:blipFill>
          <a:blip r:embed="rId2" cstate="print"/>
          <a:srcRect/>
          <a:stretch>
            <a:fillRect/>
          </a:stretch>
        </p:blipFill>
        <p:spPr bwMode="auto">
          <a:xfrm>
            <a:off x="533400" y="1066800"/>
            <a:ext cx="8128000" cy="487680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Testing Methodology</a:t>
            </a:r>
            <a:endParaRPr lang="en-US" dirty="0"/>
          </a:p>
        </p:txBody>
      </p:sp>
      <p:pic>
        <p:nvPicPr>
          <p:cNvPr id="4" name="Picture 2"/>
          <p:cNvPicPr>
            <a:picLocks noGrp="1" noChangeAspect="1" noChangeArrowheads="1"/>
          </p:cNvPicPr>
          <p:nvPr>
            <p:ph sz="quarter" idx="4294967295"/>
          </p:nvPr>
        </p:nvPicPr>
        <p:blipFill>
          <a:blip r:embed="rId2" cstate="print"/>
          <a:srcRect/>
          <a:stretch>
            <a:fillRect/>
          </a:stretch>
        </p:blipFill>
        <p:spPr bwMode="auto">
          <a:xfrm>
            <a:off x="361950" y="1021572"/>
            <a:ext cx="8401050" cy="4769628"/>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Approach</a:t>
            </a:r>
            <a:endParaRPr lang="en-US" dirty="0"/>
          </a:p>
        </p:txBody>
      </p:sp>
      <p:sp>
        <p:nvSpPr>
          <p:cNvPr id="4" name="Content Placeholder 2"/>
          <p:cNvSpPr>
            <a:spLocks noGrp="1"/>
          </p:cNvSpPr>
          <p:nvPr>
            <p:ph sz="quarter" idx="4294967295"/>
          </p:nvPr>
        </p:nvSpPr>
        <p:spPr>
          <a:xfrm>
            <a:off x="-66600" y="4429098"/>
            <a:ext cx="5629200" cy="1971702"/>
          </a:xfrm>
          <a:prstGeom prst="rect">
            <a:avLst/>
          </a:prstGeom>
        </p:spPr>
        <p:txBody>
          <a:bodyPr/>
          <a:lstStyle/>
          <a:p>
            <a:pPr lvl="1"/>
            <a:r>
              <a:rPr lang="en-US" b="1" dirty="0" smtClean="0"/>
              <a:t>Sprint : </a:t>
            </a:r>
            <a:r>
              <a:rPr lang="en-US" dirty="0" smtClean="0"/>
              <a:t>Typically Every 2-4 Weeks</a:t>
            </a:r>
          </a:p>
          <a:p>
            <a:pPr lvl="1"/>
            <a:r>
              <a:rPr lang="en-US" dirty="0" smtClean="0"/>
              <a:t>Self Organizing Cross Functional Team including Customer Representative</a:t>
            </a:r>
          </a:p>
        </p:txBody>
      </p:sp>
      <p:grpSp>
        <p:nvGrpSpPr>
          <p:cNvPr id="3" name="Group 75"/>
          <p:cNvGrpSpPr>
            <a:grpSpLocks/>
          </p:cNvGrpSpPr>
          <p:nvPr/>
        </p:nvGrpSpPr>
        <p:grpSpPr bwMode="auto">
          <a:xfrm>
            <a:off x="457200" y="1219201"/>
            <a:ext cx="8278809" cy="2209799"/>
            <a:chOff x="-63" y="-221"/>
            <a:chExt cx="7844" cy="4283"/>
          </a:xfrm>
        </p:grpSpPr>
        <p:grpSp>
          <p:nvGrpSpPr>
            <p:cNvPr id="5" name="Group 76"/>
            <p:cNvGrpSpPr>
              <a:grpSpLocks/>
            </p:cNvGrpSpPr>
            <p:nvPr/>
          </p:nvGrpSpPr>
          <p:grpSpPr bwMode="auto">
            <a:xfrm>
              <a:off x="1959" y="436"/>
              <a:ext cx="2457" cy="3009"/>
              <a:chOff x="1959" y="436"/>
              <a:chExt cx="2457" cy="3009"/>
            </a:xfrm>
          </p:grpSpPr>
          <p:sp>
            <p:nvSpPr>
              <p:cNvPr id="45" name="Text Box 77"/>
              <p:cNvSpPr txBox="1">
                <a:spLocks noChangeArrowheads="1"/>
              </p:cNvSpPr>
              <p:nvPr/>
            </p:nvSpPr>
            <p:spPr bwMode="auto">
              <a:xfrm>
                <a:off x="1959" y="436"/>
                <a:ext cx="2457" cy="1328"/>
              </a:xfrm>
              <a:prstGeom prst="rect">
                <a:avLst/>
              </a:prstGeom>
              <a:noFill/>
              <a:ln w="9525" algn="ctr">
                <a:noFill/>
                <a:miter lim="800000"/>
                <a:headEnd/>
                <a:tailEnd/>
              </a:ln>
              <a:effectLst/>
            </p:spPr>
            <p:txBody>
              <a:bodyPr vert="horz" wrap="square" lIns="129907" tIns="64954" rIns="129907" bIns="64954" numCol="1" anchor="t" anchorCtr="0" compatLnSpc="1">
                <a:prstTxWarp prst="textNoShape">
                  <a:avLst/>
                </a:prstTxWarp>
                <a:spAutoFit/>
              </a:bodyPr>
              <a:lstStyle/>
              <a:p>
                <a:pPr algn="ctr" fontAlgn="base">
                  <a:spcBef>
                    <a:spcPct val="0"/>
                  </a:spcBef>
                  <a:spcAft>
                    <a:spcPct val="0"/>
                  </a:spcAft>
                </a:pPr>
                <a:r>
                  <a:rPr lang="en-US" sz="1200" b="1" dirty="0" smtClean="0">
                    <a:solidFill>
                      <a:srgbClr val="4D4D4D"/>
                    </a:solidFill>
                    <a:latin typeface="Arial" pitchFamily="34" charset="0"/>
                    <a:cs typeface="Arial" pitchFamily="34" charset="0"/>
                  </a:rPr>
                  <a:t>Plan, Analysis</a:t>
                </a:r>
              </a:p>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rgbClr val="4D4D4D"/>
                    </a:solidFill>
                    <a:latin typeface="Arial" pitchFamily="34" charset="0"/>
                    <a:cs typeface="Arial" pitchFamily="34" charset="0"/>
                  </a:rPr>
                  <a:t>Design</a:t>
                </a:r>
              </a:p>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rgbClr val="4D4D4D"/>
                    </a:solidFill>
                    <a:latin typeface="Arial" pitchFamily="34" charset="0"/>
                    <a:cs typeface="Arial" pitchFamily="34" charset="0"/>
                  </a:rPr>
                  <a:t>Build Test</a:t>
                </a:r>
              </a:p>
            </p:txBody>
          </p:sp>
          <p:sp>
            <p:nvSpPr>
              <p:cNvPr id="46" name="AutoShape 78"/>
              <p:cNvSpPr>
                <a:spLocks noChangeArrowheads="1"/>
              </p:cNvSpPr>
              <p:nvPr/>
            </p:nvSpPr>
            <p:spPr bwMode="auto">
              <a:xfrm rot="10800000">
                <a:off x="2432" y="1640"/>
                <a:ext cx="683" cy="1639"/>
              </a:xfrm>
              <a:prstGeom prst="curvedLeftArrow">
                <a:avLst>
                  <a:gd name="adj1" fmla="val 30752"/>
                  <a:gd name="adj2" fmla="val 78746"/>
                  <a:gd name="adj3" fmla="val 33519"/>
                </a:avLst>
              </a:prstGeom>
              <a:solidFill>
                <a:srgbClr val="666699"/>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47" name="AutoShape 79"/>
              <p:cNvSpPr>
                <a:spLocks noChangeArrowheads="1"/>
              </p:cNvSpPr>
              <p:nvPr/>
            </p:nvSpPr>
            <p:spPr bwMode="auto">
              <a:xfrm>
                <a:off x="3183" y="1806"/>
                <a:ext cx="683" cy="1639"/>
              </a:xfrm>
              <a:prstGeom prst="curvedLeftArrow">
                <a:avLst>
                  <a:gd name="adj1" fmla="val 30752"/>
                  <a:gd name="adj2" fmla="val 78746"/>
                  <a:gd name="adj3" fmla="val 33519"/>
                </a:avLst>
              </a:prstGeom>
              <a:solidFill>
                <a:srgbClr val="666699"/>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grpSp>
        <p:grpSp>
          <p:nvGrpSpPr>
            <p:cNvPr id="6" name="Group 80"/>
            <p:cNvGrpSpPr>
              <a:grpSpLocks/>
            </p:cNvGrpSpPr>
            <p:nvPr/>
          </p:nvGrpSpPr>
          <p:grpSpPr bwMode="auto">
            <a:xfrm>
              <a:off x="5815" y="2256"/>
              <a:ext cx="1762" cy="1806"/>
              <a:chOff x="5815" y="2256"/>
              <a:chExt cx="1762" cy="1806"/>
            </a:xfrm>
          </p:grpSpPr>
          <p:sp>
            <p:nvSpPr>
              <p:cNvPr id="41" name="AutoShape 81"/>
              <p:cNvSpPr>
                <a:spLocks noChangeArrowheads="1"/>
              </p:cNvSpPr>
              <p:nvPr/>
            </p:nvSpPr>
            <p:spPr bwMode="auto">
              <a:xfrm rot="10800000">
                <a:off x="6143" y="2256"/>
                <a:ext cx="683" cy="1639"/>
              </a:xfrm>
              <a:prstGeom prst="curvedLeftArrow">
                <a:avLst>
                  <a:gd name="adj1" fmla="val 30752"/>
                  <a:gd name="adj2" fmla="val 78746"/>
                  <a:gd name="adj3" fmla="val 33519"/>
                </a:avLst>
              </a:prstGeom>
              <a:solidFill>
                <a:srgbClr val="666699"/>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42" name="AutoShape 82"/>
              <p:cNvSpPr>
                <a:spLocks noChangeArrowheads="1"/>
              </p:cNvSpPr>
              <p:nvPr/>
            </p:nvSpPr>
            <p:spPr bwMode="auto">
              <a:xfrm>
                <a:off x="6894" y="2423"/>
                <a:ext cx="683" cy="1639"/>
              </a:xfrm>
              <a:prstGeom prst="curvedLeftArrow">
                <a:avLst>
                  <a:gd name="adj1" fmla="val 30752"/>
                  <a:gd name="adj2" fmla="val 78746"/>
                  <a:gd name="adj3" fmla="val 33519"/>
                </a:avLst>
              </a:prstGeom>
              <a:solidFill>
                <a:srgbClr val="666699"/>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43" name="AutoShape 83"/>
              <p:cNvSpPr>
                <a:spLocks noChangeArrowheads="1"/>
              </p:cNvSpPr>
              <p:nvPr/>
            </p:nvSpPr>
            <p:spPr bwMode="auto">
              <a:xfrm>
                <a:off x="5815" y="2295"/>
                <a:ext cx="478" cy="410"/>
              </a:xfrm>
              <a:prstGeom prst="rightArrow">
                <a:avLst>
                  <a:gd name="adj1" fmla="val 50000"/>
                  <a:gd name="adj2" fmla="val 29146"/>
                </a:avLst>
              </a:prstGeom>
              <a:solidFill>
                <a:srgbClr val="666699"/>
              </a:solidFill>
              <a:ln w="9525" algn="ctr">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pic>
            <p:nvPicPr>
              <p:cNvPr id="44" name="Picture 84" descr="collaboration"/>
              <p:cNvPicPr>
                <a:picLocks noChangeAspect="1" noChangeArrowheads="1"/>
              </p:cNvPicPr>
              <p:nvPr/>
            </p:nvPicPr>
            <p:blipFill>
              <a:blip r:embed="rId2" cstate="print"/>
              <a:srcRect/>
              <a:stretch>
                <a:fillRect/>
              </a:stretch>
            </p:blipFill>
            <p:spPr bwMode="auto">
              <a:xfrm>
                <a:off x="6591" y="2902"/>
                <a:ext cx="546" cy="541"/>
              </a:xfrm>
              <a:prstGeom prst="rect">
                <a:avLst/>
              </a:prstGeom>
              <a:noFill/>
            </p:spPr>
          </p:pic>
        </p:grpSp>
        <p:grpSp>
          <p:nvGrpSpPr>
            <p:cNvPr id="7" name="Group 85"/>
            <p:cNvGrpSpPr>
              <a:grpSpLocks/>
            </p:cNvGrpSpPr>
            <p:nvPr/>
          </p:nvGrpSpPr>
          <p:grpSpPr bwMode="auto">
            <a:xfrm>
              <a:off x="3982" y="1951"/>
              <a:ext cx="1780" cy="1805"/>
              <a:chOff x="2799" y="1440"/>
              <a:chExt cx="1251" cy="1269"/>
            </a:xfrm>
          </p:grpSpPr>
          <p:sp>
            <p:nvSpPr>
              <p:cNvPr id="37" name="AutoShape 86"/>
              <p:cNvSpPr>
                <a:spLocks noChangeArrowheads="1"/>
              </p:cNvSpPr>
              <p:nvPr/>
            </p:nvSpPr>
            <p:spPr bwMode="auto">
              <a:xfrm rot="10800000">
                <a:off x="3042" y="1440"/>
                <a:ext cx="480" cy="1152"/>
              </a:xfrm>
              <a:prstGeom prst="curvedLeftArrow">
                <a:avLst>
                  <a:gd name="adj1" fmla="val 30756"/>
                  <a:gd name="adj2" fmla="val 78756"/>
                  <a:gd name="adj3" fmla="val 33519"/>
                </a:avLst>
              </a:prstGeom>
              <a:solidFill>
                <a:srgbClr val="666699"/>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38" name="AutoShape 87"/>
              <p:cNvSpPr>
                <a:spLocks noChangeArrowheads="1"/>
              </p:cNvSpPr>
              <p:nvPr/>
            </p:nvSpPr>
            <p:spPr bwMode="auto">
              <a:xfrm>
                <a:off x="3570" y="1557"/>
                <a:ext cx="480" cy="1152"/>
              </a:xfrm>
              <a:prstGeom prst="curvedLeftArrow">
                <a:avLst>
                  <a:gd name="adj1" fmla="val 30756"/>
                  <a:gd name="adj2" fmla="val 78756"/>
                  <a:gd name="adj3" fmla="val 33519"/>
                </a:avLst>
              </a:prstGeom>
              <a:solidFill>
                <a:srgbClr val="666699"/>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39" name="AutoShape 88"/>
              <p:cNvSpPr>
                <a:spLocks noChangeArrowheads="1"/>
              </p:cNvSpPr>
              <p:nvPr/>
            </p:nvSpPr>
            <p:spPr bwMode="auto">
              <a:xfrm>
                <a:off x="2799" y="1464"/>
                <a:ext cx="336" cy="288"/>
              </a:xfrm>
              <a:prstGeom prst="rightArrow">
                <a:avLst>
                  <a:gd name="adj1" fmla="val 50000"/>
                  <a:gd name="adj2" fmla="val 29167"/>
                </a:avLst>
              </a:prstGeom>
              <a:solidFill>
                <a:srgbClr val="666699"/>
              </a:solidFill>
              <a:ln w="9525" algn="ctr">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pic>
            <p:nvPicPr>
              <p:cNvPr id="40" name="Picture 89" descr="collaboration"/>
              <p:cNvPicPr>
                <a:picLocks noChangeAspect="1" noChangeArrowheads="1"/>
              </p:cNvPicPr>
              <p:nvPr/>
            </p:nvPicPr>
            <p:blipFill>
              <a:blip r:embed="rId2" cstate="print"/>
              <a:srcRect/>
              <a:stretch>
                <a:fillRect/>
              </a:stretch>
            </p:blipFill>
            <p:spPr bwMode="auto">
              <a:xfrm>
                <a:off x="3360" y="1893"/>
                <a:ext cx="384" cy="380"/>
              </a:xfrm>
              <a:prstGeom prst="rect">
                <a:avLst/>
              </a:prstGeom>
              <a:noFill/>
            </p:spPr>
          </p:pic>
        </p:grpSp>
        <p:sp>
          <p:nvSpPr>
            <p:cNvPr id="9" name="Text Box 90"/>
            <p:cNvSpPr txBox="1">
              <a:spLocks noChangeArrowheads="1"/>
            </p:cNvSpPr>
            <p:nvPr/>
          </p:nvSpPr>
          <p:spPr bwMode="auto">
            <a:xfrm>
              <a:off x="2471" y="-221"/>
              <a:ext cx="1433" cy="73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vert="horz" wrap="square" lIns="129907" tIns="64954" rIns="129907" bIns="64954"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chemeClr val="bg1"/>
                  </a:solidFill>
                  <a:latin typeface="Arial" pitchFamily="34" charset="0"/>
                  <a:cs typeface="Arial" pitchFamily="34" charset="0"/>
                </a:rPr>
                <a:t>Sprint 1</a:t>
              </a:r>
            </a:p>
          </p:txBody>
        </p:sp>
        <p:sp>
          <p:nvSpPr>
            <p:cNvPr id="10" name="Text Box 91"/>
            <p:cNvSpPr txBox="1">
              <a:spLocks noChangeArrowheads="1"/>
            </p:cNvSpPr>
            <p:nvPr/>
          </p:nvSpPr>
          <p:spPr bwMode="auto">
            <a:xfrm>
              <a:off x="4296" y="-221"/>
              <a:ext cx="1433" cy="73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vert="horz" wrap="square" lIns="129907" tIns="64954" rIns="129907" bIns="64954"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chemeClr val="bg1"/>
                  </a:solidFill>
                  <a:latin typeface="Arial" pitchFamily="34" charset="0"/>
                  <a:cs typeface="Arial" pitchFamily="34" charset="0"/>
                </a:rPr>
                <a:t>Sprint 2</a:t>
              </a:r>
            </a:p>
          </p:txBody>
        </p:sp>
        <p:sp>
          <p:nvSpPr>
            <p:cNvPr id="11" name="Text Box 92"/>
            <p:cNvSpPr txBox="1">
              <a:spLocks noChangeArrowheads="1"/>
            </p:cNvSpPr>
            <p:nvPr/>
          </p:nvSpPr>
          <p:spPr bwMode="auto">
            <a:xfrm>
              <a:off x="6211" y="-221"/>
              <a:ext cx="1434" cy="73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vert="horz" wrap="square" lIns="129907" tIns="64954" rIns="129907" bIns="64954"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chemeClr val="bg1"/>
                  </a:solidFill>
                  <a:latin typeface="Arial" pitchFamily="34" charset="0"/>
                  <a:cs typeface="Arial" pitchFamily="34" charset="0"/>
                </a:rPr>
                <a:t>Sprint…</a:t>
              </a:r>
            </a:p>
          </p:txBody>
        </p:sp>
        <p:sp>
          <p:nvSpPr>
            <p:cNvPr id="12" name="Line 93"/>
            <p:cNvSpPr>
              <a:spLocks noChangeShapeType="1"/>
            </p:cNvSpPr>
            <p:nvPr/>
          </p:nvSpPr>
          <p:spPr bwMode="auto">
            <a:xfrm>
              <a:off x="2253" y="1326"/>
              <a:ext cx="0" cy="2543"/>
            </a:xfrm>
            <a:prstGeom prst="line">
              <a:avLst/>
            </a:prstGeom>
            <a:noFill/>
            <a:ln w="9525">
              <a:solidFill>
                <a:srgbClr val="777777"/>
              </a:solidFill>
              <a:prstDash val="dash"/>
              <a:round/>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13" name="Line 94"/>
            <p:cNvSpPr>
              <a:spLocks noChangeShapeType="1"/>
            </p:cNvSpPr>
            <p:nvPr/>
          </p:nvSpPr>
          <p:spPr bwMode="auto">
            <a:xfrm>
              <a:off x="4096" y="1326"/>
              <a:ext cx="0" cy="2543"/>
            </a:xfrm>
            <a:prstGeom prst="line">
              <a:avLst/>
            </a:prstGeom>
            <a:noFill/>
            <a:ln w="9525">
              <a:solidFill>
                <a:srgbClr val="777777"/>
              </a:solidFill>
              <a:prstDash val="dash"/>
              <a:round/>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14" name="Line 95"/>
            <p:cNvSpPr>
              <a:spLocks noChangeShapeType="1"/>
            </p:cNvSpPr>
            <p:nvPr/>
          </p:nvSpPr>
          <p:spPr bwMode="auto">
            <a:xfrm>
              <a:off x="5951" y="1351"/>
              <a:ext cx="0" cy="2544"/>
            </a:xfrm>
            <a:prstGeom prst="line">
              <a:avLst/>
            </a:prstGeom>
            <a:noFill/>
            <a:ln w="9525">
              <a:solidFill>
                <a:srgbClr val="777777"/>
              </a:solidFill>
              <a:prstDash val="dash"/>
              <a:round/>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15" name="Line 96"/>
            <p:cNvSpPr>
              <a:spLocks noChangeShapeType="1"/>
            </p:cNvSpPr>
            <p:nvPr/>
          </p:nvSpPr>
          <p:spPr bwMode="auto">
            <a:xfrm>
              <a:off x="7781" y="1351"/>
              <a:ext cx="0" cy="2544"/>
            </a:xfrm>
            <a:prstGeom prst="line">
              <a:avLst/>
            </a:prstGeom>
            <a:noFill/>
            <a:ln w="9525">
              <a:solidFill>
                <a:srgbClr val="777777"/>
              </a:solidFill>
              <a:prstDash val="dash"/>
              <a:round/>
              <a:headEnd/>
              <a:tailEnd/>
            </a:ln>
            <a:effectLst/>
          </p:spPr>
          <p:txBody>
            <a:bodyPr vert="horz" wrap="none" lIns="91440" tIns="45720" rIns="91440" bIns="45720" numCol="1" anchor="ctr" anchorCtr="0" compatLnSpc="1">
              <a:prstTxWarp prst="textNoShape">
                <a:avLst/>
              </a:prstTxWarp>
            </a:bodyPr>
            <a:lstStyle/>
            <a:p>
              <a:endParaRPr lang="en-IN"/>
            </a:p>
          </p:txBody>
        </p:sp>
        <p:grpSp>
          <p:nvGrpSpPr>
            <p:cNvPr id="8" name="Group 97"/>
            <p:cNvGrpSpPr>
              <a:grpSpLocks/>
            </p:cNvGrpSpPr>
            <p:nvPr/>
          </p:nvGrpSpPr>
          <p:grpSpPr bwMode="auto">
            <a:xfrm>
              <a:off x="-63" y="336"/>
              <a:ext cx="2290" cy="2803"/>
              <a:chOff x="-40" y="241"/>
              <a:chExt cx="1610" cy="1969"/>
            </a:xfrm>
          </p:grpSpPr>
          <p:sp>
            <p:nvSpPr>
              <p:cNvPr id="17" name="AutoShape 98"/>
              <p:cNvSpPr>
                <a:spLocks noChangeArrowheads="1"/>
              </p:cNvSpPr>
              <p:nvPr/>
            </p:nvSpPr>
            <p:spPr bwMode="auto">
              <a:xfrm>
                <a:off x="144" y="1346"/>
                <a:ext cx="1296" cy="864"/>
              </a:xfrm>
              <a:prstGeom prst="can">
                <a:avLst>
                  <a:gd name="adj" fmla="val 19079"/>
                </a:avLst>
              </a:prstGeom>
              <a:gradFill rotWithShape="1">
                <a:gsLst>
                  <a:gs pos="0">
                    <a:srgbClr val="C0C0C0">
                      <a:alpha val="50000"/>
                    </a:srgbClr>
                  </a:gs>
                  <a:gs pos="50000">
                    <a:schemeClr val="bg1"/>
                  </a:gs>
                  <a:gs pos="100000">
                    <a:srgbClr val="C0C0C0">
                      <a:alpha val="50000"/>
                    </a:srgbClr>
                  </a:gs>
                </a:gsLst>
                <a:lin ang="5400000" scaled="1"/>
              </a:gradFill>
              <a:ln w="9525">
                <a:solidFill>
                  <a:srgbClr val="808080"/>
                </a:solidFill>
                <a:round/>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18" name="AutoShape 99"/>
              <p:cNvSpPr>
                <a:spLocks noChangeArrowheads="1"/>
              </p:cNvSpPr>
              <p:nvPr/>
            </p:nvSpPr>
            <p:spPr bwMode="auto">
              <a:xfrm>
                <a:off x="537" y="1760"/>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19" name="AutoShape 100"/>
              <p:cNvSpPr>
                <a:spLocks noChangeArrowheads="1"/>
              </p:cNvSpPr>
              <p:nvPr/>
            </p:nvSpPr>
            <p:spPr bwMode="auto">
              <a:xfrm>
                <a:off x="777" y="1760"/>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20" name="AutoShape 101"/>
              <p:cNvSpPr>
                <a:spLocks noChangeArrowheads="1"/>
              </p:cNvSpPr>
              <p:nvPr/>
            </p:nvSpPr>
            <p:spPr bwMode="auto">
              <a:xfrm>
                <a:off x="441" y="1856"/>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21" name="AutoShape 102"/>
              <p:cNvSpPr>
                <a:spLocks noChangeArrowheads="1"/>
              </p:cNvSpPr>
              <p:nvPr/>
            </p:nvSpPr>
            <p:spPr bwMode="auto">
              <a:xfrm>
                <a:off x="345" y="1955"/>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22" name="AutoShape 103"/>
              <p:cNvSpPr>
                <a:spLocks noChangeArrowheads="1"/>
              </p:cNvSpPr>
              <p:nvPr/>
            </p:nvSpPr>
            <p:spPr bwMode="auto">
              <a:xfrm>
                <a:off x="681" y="1856"/>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23" name="AutoShape 104"/>
              <p:cNvSpPr>
                <a:spLocks noChangeArrowheads="1"/>
              </p:cNvSpPr>
              <p:nvPr/>
            </p:nvSpPr>
            <p:spPr bwMode="auto">
              <a:xfrm>
                <a:off x="585" y="1952"/>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24" name="AutoShape 105"/>
              <p:cNvSpPr>
                <a:spLocks noChangeArrowheads="1"/>
              </p:cNvSpPr>
              <p:nvPr/>
            </p:nvSpPr>
            <p:spPr bwMode="auto">
              <a:xfrm>
                <a:off x="1017" y="1760"/>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25" name="AutoShape 106"/>
              <p:cNvSpPr>
                <a:spLocks noChangeArrowheads="1"/>
              </p:cNvSpPr>
              <p:nvPr/>
            </p:nvSpPr>
            <p:spPr bwMode="auto">
              <a:xfrm>
                <a:off x="921" y="1856"/>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26" name="AutoShape 107"/>
              <p:cNvSpPr>
                <a:spLocks noChangeArrowheads="1"/>
              </p:cNvSpPr>
              <p:nvPr/>
            </p:nvSpPr>
            <p:spPr bwMode="auto">
              <a:xfrm>
                <a:off x="825" y="1952"/>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27" name="AutoShape 108"/>
              <p:cNvSpPr>
                <a:spLocks noChangeArrowheads="1"/>
              </p:cNvSpPr>
              <p:nvPr/>
            </p:nvSpPr>
            <p:spPr bwMode="auto">
              <a:xfrm>
                <a:off x="543" y="1541"/>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28" name="AutoShape 109"/>
              <p:cNvSpPr>
                <a:spLocks noChangeArrowheads="1"/>
              </p:cNvSpPr>
              <p:nvPr/>
            </p:nvSpPr>
            <p:spPr bwMode="auto">
              <a:xfrm>
                <a:off x="783" y="1541"/>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29" name="AutoShape 110"/>
              <p:cNvSpPr>
                <a:spLocks noChangeArrowheads="1"/>
              </p:cNvSpPr>
              <p:nvPr/>
            </p:nvSpPr>
            <p:spPr bwMode="auto">
              <a:xfrm>
                <a:off x="447" y="1637"/>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30" name="AutoShape 111"/>
              <p:cNvSpPr>
                <a:spLocks noChangeArrowheads="1"/>
              </p:cNvSpPr>
              <p:nvPr/>
            </p:nvSpPr>
            <p:spPr bwMode="auto">
              <a:xfrm>
                <a:off x="351" y="1736"/>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31" name="AutoShape 112"/>
              <p:cNvSpPr>
                <a:spLocks noChangeArrowheads="1"/>
              </p:cNvSpPr>
              <p:nvPr/>
            </p:nvSpPr>
            <p:spPr bwMode="auto">
              <a:xfrm>
                <a:off x="687" y="1637"/>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32" name="AutoShape 113"/>
              <p:cNvSpPr>
                <a:spLocks noChangeArrowheads="1"/>
              </p:cNvSpPr>
              <p:nvPr/>
            </p:nvSpPr>
            <p:spPr bwMode="auto">
              <a:xfrm>
                <a:off x="591" y="1733"/>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33" name="AutoShape 114"/>
              <p:cNvSpPr>
                <a:spLocks noChangeArrowheads="1"/>
              </p:cNvSpPr>
              <p:nvPr/>
            </p:nvSpPr>
            <p:spPr bwMode="auto">
              <a:xfrm>
                <a:off x="1023" y="1541"/>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34" name="AutoShape 115"/>
              <p:cNvSpPr>
                <a:spLocks noChangeArrowheads="1"/>
              </p:cNvSpPr>
              <p:nvPr/>
            </p:nvSpPr>
            <p:spPr bwMode="auto">
              <a:xfrm>
                <a:off x="927" y="1637"/>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35" name="AutoShape 116"/>
              <p:cNvSpPr>
                <a:spLocks noChangeArrowheads="1"/>
              </p:cNvSpPr>
              <p:nvPr/>
            </p:nvSpPr>
            <p:spPr bwMode="auto">
              <a:xfrm>
                <a:off x="831" y="1733"/>
                <a:ext cx="192" cy="192"/>
              </a:xfrm>
              <a:prstGeom prst="cube">
                <a:avLst>
                  <a:gd name="adj" fmla="val 25000"/>
                </a:avLst>
              </a:prstGeom>
              <a:gradFill rotWithShape="1">
                <a:gsLst>
                  <a:gs pos="0">
                    <a:schemeClr val="bg1"/>
                  </a:gs>
                  <a:gs pos="100000">
                    <a:srgbClr val="A0A0C0"/>
                  </a:gs>
                </a:gsLst>
                <a:lin ang="2700000" scaled="1"/>
              </a:gradFill>
              <a:ln w="9525">
                <a:solidFill>
                  <a:schemeClr val="bg2"/>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sp>
            <p:nvSpPr>
              <p:cNvPr id="36" name="Text Box 117"/>
              <p:cNvSpPr txBox="1">
                <a:spLocks noChangeArrowheads="1"/>
              </p:cNvSpPr>
              <p:nvPr/>
            </p:nvSpPr>
            <p:spPr bwMode="auto">
              <a:xfrm>
                <a:off x="-40" y="241"/>
                <a:ext cx="1610" cy="600"/>
              </a:xfrm>
              <a:prstGeom prst="rect">
                <a:avLst/>
              </a:prstGeom>
              <a:noFill/>
              <a:ln w="9525" algn="ctr">
                <a:noFill/>
                <a:miter lim="800000"/>
                <a:headEnd/>
                <a:tailEnd/>
              </a:ln>
              <a:effectLst/>
            </p:spPr>
            <p:txBody>
              <a:bodyPr vert="horz" wrap="square" lIns="129907" tIns="64954" rIns="129907" bIns="64954"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4D4D4D"/>
                    </a:solidFill>
                    <a:effectLst/>
                    <a:latin typeface="Arial" pitchFamily="34" charset="0"/>
                    <a:cs typeface="Arial" pitchFamily="34" charset="0"/>
                  </a:rPr>
                  <a:t>Outline</a:t>
                </a:r>
                <a:br>
                  <a:rPr kumimoji="0" lang="en-US" sz="1400" b="1" i="0" u="none" strike="noStrike" cap="none" normalizeH="0" baseline="0" dirty="0" smtClean="0">
                    <a:ln>
                      <a:noFill/>
                    </a:ln>
                    <a:solidFill>
                      <a:srgbClr val="4D4D4D"/>
                    </a:solidFill>
                    <a:effectLst/>
                    <a:latin typeface="Arial" pitchFamily="34" charset="0"/>
                    <a:cs typeface="Arial" pitchFamily="34" charset="0"/>
                  </a:rPr>
                </a:br>
                <a:r>
                  <a:rPr kumimoji="0" lang="en-US" sz="1400" b="1" i="0" u="none" strike="noStrike" cap="none" normalizeH="0" baseline="0" dirty="0" smtClean="0">
                    <a:ln>
                      <a:noFill/>
                    </a:ln>
                    <a:solidFill>
                      <a:srgbClr val="4D4D4D"/>
                    </a:solidFill>
                    <a:effectLst/>
                    <a:latin typeface="Arial" pitchFamily="34" charset="0"/>
                    <a:cs typeface="Arial" pitchFamily="34" charset="0"/>
                  </a:rPr>
                  <a:t>Analysis, Solution, Plan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grpSp>
      <p:grpSp>
        <p:nvGrpSpPr>
          <p:cNvPr id="16" name="Group 118"/>
          <p:cNvGrpSpPr>
            <a:grpSpLocks/>
          </p:cNvGrpSpPr>
          <p:nvPr/>
        </p:nvGrpSpPr>
        <p:grpSpPr bwMode="auto">
          <a:xfrm>
            <a:off x="5348283" y="3810000"/>
            <a:ext cx="3186117" cy="1107744"/>
            <a:chOff x="3114" y="2825"/>
            <a:chExt cx="2406" cy="1361"/>
          </a:xfrm>
        </p:grpSpPr>
        <p:sp>
          <p:nvSpPr>
            <p:cNvPr id="49" name="AutoShape 119"/>
            <p:cNvSpPr>
              <a:spLocks noChangeArrowheads="1"/>
            </p:cNvSpPr>
            <p:nvPr/>
          </p:nvSpPr>
          <p:spPr bwMode="auto">
            <a:xfrm rot="3027328">
              <a:off x="3022" y="2917"/>
              <a:ext cx="1011" cy="82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6699">
                <a:alpha val="80000"/>
              </a:srgbClr>
            </a:solidFill>
            <a:ln w="9525" algn="ctr">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endParaRPr lang="en-IN"/>
            </a:p>
          </p:txBody>
        </p:sp>
        <p:grpSp>
          <p:nvGrpSpPr>
            <p:cNvPr id="48" name="Group 120"/>
            <p:cNvGrpSpPr>
              <a:grpSpLocks/>
            </p:cNvGrpSpPr>
            <p:nvPr/>
          </p:nvGrpSpPr>
          <p:grpSpPr bwMode="auto">
            <a:xfrm>
              <a:off x="3234" y="2840"/>
              <a:ext cx="2286" cy="1346"/>
              <a:chOff x="3234" y="2840"/>
              <a:chExt cx="2286" cy="1346"/>
            </a:xfrm>
          </p:grpSpPr>
          <p:pic>
            <p:nvPicPr>
              <p:cNvPr id="51" name="Picture 121" descr="graph_sample1_100x100"/>
              <p:cNvPicPr>
                <a:picLocks noChangeAspect="1" noChangeArrowheads="1"/>
              </p:cNvPicPr>
              <p:nvPr/>
            </p:nvPicPr>
            <p:blipFill>
              <a:blip r:embed="rId3" cstate="print"/>
              <a:srcRect/>
              <a:stretch>
                <a:fillRect/>
              </a:stretch>
            </p:blipFill>
            <p:spPr bwMode="auto">
              <a:xfrm>
                <a:off x="4608" y="3456"/>
                <a:ext cx="912" cy="730"/>
              </a:xfrm>
              <a:prstGeom prst="rect">
                <a:avLst/>
              </a:prstGeom>
              <a:noFill/>
            </p:spPr>
          </p:pic>
          <p:pic>
            <p:nvPicPr>
              <p:cNvPr id="52" name="Picture 122" descr="InsertCD"/>
              <p:cNvPicPr>
                <a:picLocks noChangeAspect="1" noChangeArrowheads="1"/>
              </p:cNvPicPr>
              <p:nvPr/>
            </p:nvPicPr>
            <p:blipFill>
              <a:blip r:embed="rId4" cstate="print"/>
              <a:srcRect/>
              <a:stretch>
                <a:fillRect/>
              </a:stretch>
            </p:blipFill>
            <p:spPr bwMode="auto">
              <a:xfrm>
                <a:off x="3984" y="3456"/>
                <a:ext cx="672" cy="672"/>
              </a:xfrm>
              <a:prstGeom prst="rect">
                <a:avLst/>
              </a:prstGeom>
              <a:noFill/>
            </p:spPr>
          </p:pic>
          <p:sp>
            <p:nvSpPr>
              <p:cNvPr id="53" name="Text Box 123"/>
              <p:cNvSpPr txBox="1">
                <a:spLocks noChangeArrowheads="1"/>
              </p:cNvSpPr>
              <p:nvPr/>
            </p:nvSpPr>
            <p:spPr bwMode="auto">
              <a:xfrm>
                <a:off x="3234" y="3044"/>
                <a:ext cx="657" cy="615"/>
              </a:xfrm>
              <a:prstGeom prst="rect">
                <a:avLst/>
              </a:prstGeom>
              <a:noFill/>
              <a:ln w="9525" algn="ctr">
                <a:noFill/>
                <a:miter lim="800000"/>
                <a:headEnd/>
                <a:tailEnd/>
              </a:ln>
              <a:effectLst/>
            </p:spPr>
            <p:txBody>
              <a:bodyPr vert="horz" wrap="none" lIns="129907" tIns="64954" rIns="129907" bIns="64954"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itchFamily="34" charset="0"/>
                    <a:cs typeface="Arial" pitchFamily="34" charset="0"/>
                  </a:rPr>
                  <a:t>Every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itchFamily="34" charset="0"/>
                    <a:cs typeface="Arial" pitchFamily="34" charset="0"/>
                  </a:rPr>
                  <a:t>Iteration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4" name="Text Box 124"/>
              <p:cNvSpPr txBox="1">
                <a:spLocks noChangeArrowheads="1"/>
              </p:cNvSpPr>
              <p:nvPr/>
            </p:nvSpPr>
            <p:spPr bwMode="auto">
              <a:xfrm>
                <a:off x="4001" y="2840"/>
                <a:ext cx="665" cy="615"/>
              </a:xfrm>
              <a:prstGeom prst="rect">
                <a:avLst/>
              </a:prstGeom>
              <a:noFill/>
              <a:ln w="9525" algn="ctr">
                <a:noFill/>
                <a:miter lim="800000"/>
                <a:headEnd/>
                <a:tailEnd/>
              </a:ln>
              <a:effectLst/>
            </p:spPr>
            <p:txBody>
              <a:bodyPr vert="horz" wrap="none" lIns="129907" tIns="64954" rIns="129907" bIns="64954"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rgbClr val="4D4D4D"/>
                    </a:solidFill>
                    <a:latin typeface="Arial" pitchFamily="34" charset="0"/>
                    <a:cs typeface="Arial" pitchFamily="34" charset="0"/>
                  </a:rPr>
                  <a:t>Working</a:t>
                </a:r>
              </a:p>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rgbClr val="4D4D4D"/>
                    </a:solidFill>
                    <a:latin typeface="Arial" pitchFamily="34" charset="0"/>
                    <a:cs typeface="Arial" pitchFamily="34" charset="0"/>
                  </a:rPr>
                  <a:t>Solution</a:t>
                </a:r>
              </a:p>
            </p:txBody>
          </p:sp>
          <p:sp>
            <p:nvSpPr>
              <p:cNvPr id="55" name="Text Box 125"/>
              <p:cNvSpPr txBox="1">
                <a:spLocks noChangeArrowheads="1"/>
              </p:cNvSpPr>
              <p:nvPr/>
            </p:nvSpPr>
            <p:spPr bwMode="auto">
              <a:xfrm>
                <a:off x="4795" y="2840"/>
                <a:ext cx="669" cy="615"/>
              </a:xfrm>
              <a:prstGeom prst="rect">
                <a:avLst/>
              </a:prstGeom>
              <a:noFill/>
              <a:ln w="9525" algn="ctr">
                <a:noFill/>
                <a:miter lim="800000"/>
                <a:headEnd/>
                <a:tailEnd/>
              </a:ln>
              <a:effectLst/>
            </p:spPr>
            <p:txBody>
              <a:bodyPr vert="horz" wrap="none" lIns="129907" tIns="64954" rIns="129907" bIns="64954" numCol="1" anchor="t" anchorCtr="0" compatLnSpc="1">
                <a:prstTxWarp prst="textNoShape">
                  <a:avLst/>
                </a:prstTxWarp>
                <a:spAutoFit/>
              </a:bodyPr>
              <a:lstStyle/>
              <a:p>
                <a:pPr algn="ctr" fontAlgn="base">
                  <a:spcBef>
                    <a:spcPct val="0"/>
                  </a:spcBef>
                  <a:spcAft>
                    <a:spcPct val="0"/>
                  </a:spcAft>
                </a:pPr>
                <a:r>
                  <a:rPr lang="en-US" sz="1200" b="1" dirty="0" smtClean="0">
                    <a:solidFill>
                      <a:srgbClr val="4D4D4D"/>
                    </a:solidFill>
                    <a:latin typeface="Arial" pitchFamily="34" charset="0"/>
                    <a:cs typeface="Arial" pitchFamily="34" charset="0"/>
                  </a:rPr>
                  <a:t>Metrics, </a:t>
                </a:r>
              </a:p>
              <a:p>
                <a:pPr algn="ctr" fontAlgn="base">
                  <a:spcBef>
                    <a:spcPct val="0"/>
                  </a:spcBef>
                  <a:spcAft>
                    <a:spcPct val="0"/>
                  </a:spcAft>
                </a:pPr>
                <a:r>
                  <a:rPr lang="en-US" sz="1200" b="1" dirty="0" smtClean="0">
                    <a:solidFill>
                      <a:srgbClr val="4D4D4D"/>
                    </a:solidFill>
                    <a:latin typeface="Arial" pitchFamily="34" charset="0"/>
                    <a:cs typeface="Arial" pitchFamily="34" charset="0"/>
                  </a:rPr>
                  <a:t>Lessons</a:t>
                </a:r>
              </a:p>
            </p:txBody>
          </p:sp>
        </p:grpSp>
      </p:grpSp>
      <p:sp>
        <p:nvSpPr>
          <p:cNvPr id="56" name="Text Box 90"/>
          <p:cNvSpPr txBox="1">
            <a:spLocks noChangeArrowheads="1"/>
          </p:cNvSpPr>
          <p:nvPr/>
        </p:nvSpPr>
        <p:spPr bwMode="auto">
          <a:xfrm>
            <a:off x="806115" y="3048000"/>
            <a:ext cx="1708485" cy="37739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129907" tIns="64954" rIns="129907" bIns="64954"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chemeClr val="bg1"/>
                </a:solidFill>
                <a:latin typeface="Arial" pitchFamily="34" charset="0"/>
                <a:cs typeface="Arial" pitchFamily="34" charset="0"/>
              </a:rPr>
              <a:t>Sprint 0</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7"/>
            <a:ext cx="6705600" cy="411163"/>
          </a:xfrm>
        </p:spPr>
        <p:txBody>
          <a:bodyPr/>
          <a:lstStyle/>
          <a:p>
            <a:r>
              <a:rPr lang="en-US" dirty="0" smtClean="0"/>
              <a:t>Cost of change curve</a:t>
            </a:r>
            <a:endParaRPr lang="en-US" dirty="0"/>
          </a:p>
        </p:txBody>
      </p:sp>
      <p:pic>
        <p:nvPicPr>
          <p:cNvPr id="10" name="Picture 9" descr="comparingTechniques.jpg"/>
          <p:cNvPicPr>
            <a:picLocks noChangeAspect="1"/>
          </p:cNvPicPr>
          <p:nvPr/>
        </p:nvPicPr>
        <p:blipFill>
          <a:blip r:embed="rId3" cstate="print"/>
          <a:stretch>
            <a:fillRect/>
          </a:stretch>
        </p:blipFill>
        <p:spPr>
          <a:xfrm>
            <a:off x="97808" y="990600"/>
            <a:ext cx="8686800" cy="5486400"/>
          </a:xfrm>
          <a:prstGeom prst="rect">
            <a:avLst/>
          </a:prstGeom>
          <a:ln>
            <a:solidFill>
              <a:schemeClr val="tx1"/>
            </a:solidFill>
          </a:ln>
        </p:spPr>
      </p:pic>
      <p:sp>
        <p:nvSpPr>
          <p:cNvPr id="11" name="TextBox 10"/>
          <p:cNvSpPr txBox="1"/>
          <p:nvPr/>
        </p:nvSpPr>
        <p:spPr>
          <a:xfrm>
            <a:off x="1447800" y="986135"/>
            <a:ext cx="2209800" cy="461665"/>
          </a:xfrm>
          <a:prstGeom prst="rect">
            <a:avLst/>
          </a:prstGeom>
          <a:noFill/>
        </p:spPr>
        <p:txBody>
          <a:bodyPr wrap="square" rtlCol="0">
            <a:spAutoFit/>
          </a:bodyPr>
          <a:lstStyle/>
          <a:p>
            <a:r>
              <a:rPr lang="en-US" dirty="0" smtClean="0"/>
              <a:t>Agile</a:t>
            </a:r>
            <a:endParaRPr lang="en-US" dirty="0"/>
          </a:p>
        </p:txBody>
      </p:sp>
      <p:sp>
        <p:nvSpPr>
          <p:cNvPr id="12" name="TextBox 11"/>
          <p:cNvSpPr txBox="1"/>
          <p:nvPr/>
        </p:nvSpPr>
        <p:spPr>
          <a:xfrm>
            <a:off x="5181600" y="981670"/>
            <a:ext cx="2209800" cy="461665"/>
          </a:xfrm>
          <a:prstGeom prst="rect">
            <a:avLst/>
          </a:prstGeom>
          <a:noFill/>
        </p:spPr>
        <p:txBody>
          <a:bodyPr wrap="square" rtlCol="0">
            <a:spAutoFit/>
          </a:bodyPr>
          <a:lstStyle/>
          <a:p>
            <a:r>
              <a:rPr lang="en-US" dirty="0" smtClean="0"/>
              <a:t>Waterfall</a:t>
            </a:r>
            <a:endParaRPr lang="en-US" dirty="0"/>
          </a:p>
        </p:txBody>
      </p:sp>
      <p:sp>
        <p:nvSpPr>
          <p:cNvPr id="15" name="Down Arrow 14"/>
          <p:cNvSpPr/>
          <p:nvPr/>
        </p:nvSpPr>
        <p:spPr bwMode="auto">
          <a:xfrm>
            <a:off x="5791200" y="1371600"/>
            <a:ext cx="228600" cy="3810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smtClean="0">
              <a:ln>
                <a:noFill/>
              </a:ln>
              <a:solidFill>
                <a:schemeClr val="tx1"/>
              </a:solidFill>
              <a:effectLst/>
              <a:latin typeface="Arial" charset="0"/>
            </a:endParaRPr>
          </a:p>
        </p:txBody>
      </p:sp>
      <p:sp>
        <p:nvSpPr>
          <p:cNvPr id="16" name="Down Arrow 15"/>
          <p:cNvSpPr/>
          <p:nvPr/>
        </p:nvSpPr>
        <p:spPr bwMode="auto">
          <a:xfrm>
            <a:off x="1752600" y="1447800"/>
            <a:ext cx="228600" cy="3810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504864229"/>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Myths</a:t>
            </a:r>
            <a:endParaRPr lang="en-US" dirty="0"/>
          </a:p>
        </p:txBody>
      </p:sp>
      <p:sp>
        <p:nvSpPr>
          <p:cNvPr id="4" name="Content Placeholder 2"/>
          <p:cNvSpPr>
            <a:spLocks noGrp="1"/>
          </p:cNvSpPr>
          <p:nvPr>
            <p:ph sz="quarter" idx="4294967295"/>
          </p:nvPr>
        </p:nvSpPr>
        <p:spPr>
          <a:xfrm>
            <a:off x="400050" y="914401"/>
            <a:ext cx="10420350" cy="5410200"/>
          </a:xfrm>
          <a:prstGeom prst="rect">
            <a:avLst/>
          </a:prstGeom>
        </p:spPr>
        <p:txBody>
          <a:bodyPr>
            <a:normAutofit/>
          </a:bodyPr>
          <a:lstStyle/>
          <a:p>
            <a:pPr>
              <a:lnSpc>
                <a:spcPct val="150000"/>
              </a:lnSpc>
            </a:pPr>
            <a:r>
              <a:rPr lang="en-US" b="1" dirty="0" smtClean="0"/>
              <a:t>Myth : </a:t>
            </a:r>
            <a:r>
              <a:rPr lang="en-US" dirty="0" smtClean="0"/>
              <a:t>Implementing Agile is easy</a:t>
            </a:r>
          </a:p>
          <a:p>
            <a:pPr>
              <a:lnSpc>
                <a:spcPct val="150000"/>
              </a:lnSpc>
            </a:pPr>
            <a:r>
              <a:rPr lang="en-US" b="1" dirty="0" smtClean="0"/>
              <a:t>Myth : </a:t>
            </a:r>
            <a:r>
              <a:rPr lang="en-US" dirty="0" smtClean="0"/>
              <a:t>Agile gives instant benefits</a:t>
            </a:r>
          </a:p>
          <a:p>
            <a:pPr>
              <a:lnSpc>
                <a:spcPct val="150000"/>
              </a:lnSpc>
            </a:pPr>
            <a:r>
              <a:rPr lang="en-US" b="1" dirty="0" smtClean="0"/>
              <a:t>Myth :</a:t>
            </a:r>
            <a:r>
              <a:rPr lang="en-US" dirty="0" smtClean="0"/>
              <a:t> Agile means no documentation</a:t>
            </a:r>
          </a:p>
          <a:p>
            <a:pPr>
              <a:lnSpc>
                <a:spcPct val="150000"/>
              </a:lnSpc>
            </a:pPr>
            <a:r>
              <a:rPr lang="en-US" b="1" dirty="0" smtClean="0"/>
              <a:t>Myth : </a:t>
            </a:r>
            <a:r>
              <a:rPr lang="en-US" dirty="0" smtClean="0"/>
              <a:t>Agile means poor quality</a:t>
            </a:r>
          </a:p>
          <a:p>
            <a:pPr>
              <a:lnSpc>
                <a:spcPct val="150000"/>
              </a:lnSpc>
            </a:pPr>
            <a:r>
              <a:rPr lang="en-US" b="1" dirty="0" smtClean="0"/>
              <a:t>Myth : </a:t>
            </a:r>
            <a:r>
              <a:rPr lang="en-US" dirty="0" smtClean="0"/>
              <a:t>Agile is a silver bullet</a:t>
            </a:r>
          </a:p>
          <a:p>
            <a:pPr>
              <a:lnSpc>
                <a:spcPct val="150000"/>
              </a:lnSpc>
            </a:pPr>
            <a:r>
              <a:rPr lang="en-US" b="1" dirty="0" smtClean="0"/>
              <a:t>Myth : </a:t>
            </a:r>
            <a:r>
              <a:rPr lang="en-US" dirty="0" smtClean="0"/>
              <a:t>Agile is new</a:t>
            </a:r>
          </a:p>
          <a:p>
            <a:pPr>
              <a:lnSpc>
                <a:spcPct val="150000"/>
              </a:lnSpc>
            </a:pPr>
            <a:r>
              <a:rPr lang="en-US" b="1" dirty="0" smtClean="0"/>
              <a:t>Myth : </a:t>
            </a:r>
            <a:r>
              <a:rPr lang="en-US" dirty="0" smtClean="0"/>
              <a:t>Traditional delivery never works</a:t>
            </a:r>
          </a:p>
          <a:p>
            <a:pPr>
              <a:lnSpc>
                <a:spcPct val="150000"/>
              </a:lnSpc>
            </a:pPr>
            <a:r>
              <a:rPr lang="en-US" b="1" dirty="0" smtClean="0"/>
              <a:t>Myth : </a:t>
            </a:r>
            <a:r>
              <a:rPr lang="en-US" dirty="0" smtClean="0"/>
              <a:t>Agile replaces everything that has gone before</a:t>
            </a:r>
          </a:p>
          <a:p>
            <a:pPr>
              <a:lnSpc>
                <a:spcPct val="150000"/>
              </a:lnSpc>
            </a:pPr>
            <a:r>
              <a:rPr lang="en-US" b="1" dirty="0" smtClean="0"/>
              <a:t>Myth : </a:t>
            </a:r>
            <a:r>
              <a:rPr lang="en-US" dirty="0" smtClean="0"/>
              <a:t>Agile means no planning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Agile</a:t>
            </a:r>
            <a:endParaRPr lang="en-US" dirty="0"/>
          </a:p>
        </p:txBody>
      </p:sp>
      <p:sp>
        <p:nvSpPr>
          <p:cNvPr id="70" name="Rectangle 4"/>
          <p:cNvSpPr>
            <a:spLocks noChangeArrowheads="1"/>
          </p:cNvSpPr>
          <p:nvPr/>
        </p:nvSpPr>
        <p:spPr bwMode="auto">
          <a:xfrm>
            <a:off x="3037109" y="2088212"/>
            <a:ext cx="3149289" cy="2086954"/>
          </a:xfrm>
          <a:prstGeom prst="rect">
            <a:avLst/>
          </a:prstGeom>
          <a:noFill/>
          <a:ln w="9525">
            <a:solidFill>
              <a:schemeClr val="tx1"/>
            </a:solidFill>
            <a:miter lim="800000"/>
            <a:headEnd/>
            <a:tailEnd/>
          </a:ln>
          <a:effectLst>
            <a:outerShdw dist="35921" dir="2700000" algn="ctr" rotWithShape="0">
              <a:schemeClr val="bg2">
                <a:alpha val="50000"/>
              </a:schemeClr>
            </a:outerShdw>
          </a:effectLst>
        </p:spPr>
        <p:txBody>
          <a:bodyPr vert="horz" wrap="none" lIns="80165" tIns="40083" rIns="80165" bIns="40083" numCol="1" anchor="ctr" anchorCtr="0" compatLnSpc="1">
            <a:prstTxWarp prst="textNoShape">
              <a:avLst/>
            </a:prstTxWarp>
          </a:bodyPr>
          <a:lstStyle/>
          <a:p>
            <a:endParaRPr lang="en-IN" sz="1400" dirty="0"/>
          </a:p>
        </p:txBody>
      </p:sp>
      <p:sp>
        <p:nvSpPr>
          <p:cNvPr id="71" name="Text Box 5"/>
          <p:cNvSpPr txBox="1">
            <a:spLocks noChangeArrowheads="1"/>
          </p:cNvSpPr>
          <p:nvPr/>
        </p:nvSpPr>
        <p:spPr bwMode="auto">
          <a:xfrm>
            <a:off x="3891971" y="1797718"/>
            <a:ext cx="1461090" cy="361019"/>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algn="ctr" defTabSz="801654"/>
            <a:r>
              <a:rPr lang="en-US" sz="1600" b="1" spc="44" dirty="0">
                <a:ln w="11430"/>
                <a:solidFill>
                  <a:schemeClr val="accent4">
                    <a:lumMod val="50000"/>
                  </a:schemeClr>
                </a:solidFill>
                <a:latin typeface="Arial" pitchFamily="34" charset="0"/>
                <a:cs typeface="Arial" pitchFamily="34" charset="0"/>
              </a:rPr>
              <a:t>Satisfaction</a:t>
            </a:r>
          </a:p>
        </p:txBody>
      </p:sp>
      <p:sp>
        <p:nvSpPr>
          <p:cNvPr id="72" name="AutoShape 7"/>
          <p:cNvSpPr>
            <a:spLocks noChangeArrowheads="1"/>
          </p:cNvSpPr>
          <p:nvPr/>
        </p:nvSpPr>
        <p:spPr bwMode="auto">
          <a:xfrm>
            <a:off x="3911269" y="2407318"/>
            <a:ext cx="1400970" cy="1251514"/>
          </a:xfrm>
          <a:prstGeom prst="smileyFace">
            <a:avLst>
              <a:gd name="adj" fmla="val -4653"/>
            </a:avLst>
          </a:prstGeom>
          <a:noFill/>
          <a:ln w="0">
            <a:solidFill>
              <a:schemeClr val="tx1"/>
            </a:solidFill>
            <a:prstDash val="lgDashDot"/>
            <a:round/>
            <a:headEnd/>
            <a:tailEnd/>
          </a:ln>
          <a:effectLst/>
        </p:spPr>
        <p:txBody>
          <a:bodyPr vert="horz" wrap="none" lIns="80165" tIns="40083" rIns="80165" bIns="40083" numCol="1" anchor="ctr" anchorCtr="0" compatLnSpc="1">
            <a:prstTxWarp prst="textNoShape">
              <a:avLst/>
            </a:prstTxWarp>
          </a:bodyPr>
          <a:lstStyle/>
          <a:p>
            <a:endParaRPr lang="en-IN" sz="1400" dirty="0"/>
          </a:p>
        </p:txBody>
      </p:sp>
      <p:sp>
        <p:nvSpPr>
          <p:cNvPr id="73" name="Rectangle 9"/>
          <p:cNvSpPr>
            <a:spLocks noChangeArrowheads="1"/>
          </p:cNvSpPr>
          <p:nvPr/>
        </p:nvSpPr>
        <p:spPr bwMode="auto">
          <a:xfrm>
            <a:off x="5842311" y="1316224"/>
            <a:ext cx="3149289" cy="1855299"/>
          </a:xfrm>
          <a:prstGeom prst="rect">
            <a:avLst/>
          </a:prstGeom>
          <a:solidFill>
            <a:schemeClr val="bg1"/>
          </a:solidFill>
          <a:ln w="9525">
            <a:solidFill>
              <a:schemeClr val="tx1"/>
            </a:solidFill>
            <a:miter lim="800000"/>
            <a:headEnd/>
            <a:tailEnd/>
          </a:ln>
          <a:effectLst>
            <a:outerShdw dist="35921" dir="2700000" algn="ctr" rotWithShape="0">
              <a:schemeClr val="bg2">
                <a:alpha val="50000"/>
              </a:schemeClr>
            </a:outerShdw>
          </a:effectLst>
        </p:spPr>
        <p:txBody>
          <a:bodyPr vert="horz" wrap="none" lIns="80165" tIns="40083" rIns="80165" bIns="40083" numCol="1" anchor="ctr" anchorCtr="0" compatLnSpc="1">
            <a:prstTxWarp prst="textNoShape">
              <a:avLst/>
            </a:prstTxWarp>
          </a:bodyPr>
          <a:lstStyle/>
          <a:p>
            <a:endParaRPr lang="en-IN" sz="1400" dirty="0"/>
          </a:p>
        </p:txBody>
      </p:sp>
      <p:sp>
        <p:nvSpPr>
          <p:cNvPr id="74" name="Text Box 10"/>
          <p:cNvSpPr txBox="1">
            <a:spLocks noChangeArrowheads="1"/>
          </p:cNvSpPr>
          <p:nvPr/>
        </p:nvSpPr>
        <p:spPr bwMode="auto">
          <a:xfrm>
            <a:off x="7231702" y="1492918"/>
            <a:ext cx="628747"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Agile</a:t>
            </a:r>
            <a:endParaRPr lang="en-US" sz="1400" dirty="0">
              <a:latin typeface="Arial" pitchFamily="34" charset="0"/>
              <a:cs typeface="Arial" pitchFamily="34" charset="0"/>
            </a:endParaRPr>
          </a:p>
        </p:txBody>
      </p:sp>
      <p:sp>
        <p:nvSpPr>
          <p:cNvPr id="75" name="Text Box 11"/>
          <p:cNvSpPr txBox="1">
            <a:spLocks noChangeArrowheads="1"/>
          </p:cNvSpPr>
          <p:nvPr/>
        </p:nvSpPr>
        <p:spPr bwMode="auto">
          <a:xfrm>
            <a:off x="6861199" y="2553090"/>
            <a:ext cx="1058095"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Traditional</a:t>
            </a:r>
            <a:endParaRPr lang="en-US" sz="1400" dirty="0">
              <a:latin typeface="Arial" pitchFamily="34" charset="0"/>
              <a:cs typeface="Arial" pitchFamily="34" charset="0"/>
            </a:endParaRPr>
          </a:p>
        </p:txBody>
      </p:sp>
      <p:sp>
        <p:nvSpPr>
          <p:cNvPr id="76" name="Freeform 12"/>
          <p:cNvSpPr>
            <a:spLocks/>
          </p:cNvSpPr>
          <p:nvPr/>
        </p:nvSpPr>
        <p:spPr bwMode="auto">
          <a:xfrm>
            <a:off x="6027563" y="1492918"/>
            <a:ext cx="2778784" cy="1501909"/>
          </a:xfrm>
          <a:custGeom>
            <a:avLst/>
            <a:gdLst/>
            <a:ahLst/>
            <a:cxnLst>
              <a:cxn ang="0">
                <a:pos x="0" y="0"/>
              </a:cxn>
              <a:cxn ang="0">
                <a:pos x="288" y="672"/>
              </a:cxn>
              <a:cxn ang="0">
                <a:pos x="1200" y="816"/>
              </a:cxn>
            </a:cxnLst>
            <a:rect l="0" t="0" r="r" b="b"/>
            <a:pathLst>
              <a:path w="1200" h="816">
                <a:moveTo>
                  <a:pt x="0" y="0"/>
                </a:moveTo>
                <a:cubicBezTo>
                  <a:pt x="44" y="268"/>
                  <a:pt x="88" y="536"/>
                  <a:pt x="288" y="672"/>
                </a:cubicBezTo>
                <a:cubicBezTo>
                  <a:pt x="488" y="808"/>
                  <a:pt x="844" y="812"/>
                  <a:pt x="1200" y="816"/>
                </a:cubicBezTo>
              </a:path>
            </a:pathLst>
          </a:custGeom>
          <a:noFill/>
          <a:ln w="9525" cap="flat">
            <a:solidFill>
              <a:schemeClr val="tx1"/>
            </a:solidFill>
            <a:prstDash val="lgDashDot"/>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77" name="Freeform 13"/>
          <p:cNvSpPr>
            <a:spLocks/>
          </p:cNvSpPr>
          <p:nvPr/>
        </p:nvSpPr>
        <p:spPr bwMode="auto">
          <a:xfrm>
            <a:off x="6027563" y="1492918"/>
            <a:ext cx="2686158" cy="441738"/>
          </a:xfrm>
          <a:custGeom>
            <a:avLst/>
            <a:gdLst/>
            <a:ahLst/>
            <a:cxnLst>
              <a:cxn ang="0">
                <a:pos x="0" y="0"/>
              </a:cxn>
              <a:cxn ang="0">
                <a:pos x="480" y="144"/>
              </a:cxn>
              <a:cxn ang="0">
                <a:pos x="1392" y="240"/>
              </a:cxn>
            </a:cxnLst>
            <a:rect l="0" t="0" r="r" b="b"/>
            <a:pathLst>
              <a:path w="1392" h="240">
                <a:moveTo>
                  <a:pt x="0" y="0"/>
                </a:moveTo>
                <a:cubicBezTo>
                  <a:pt x="124" y="52"/>
                  <a:pt x="248" y="104"/>
                  <a:pt x="480" y="144"/>
                </a:cubicBezTo>
                <a:cubicBezTo>
                  <a:pt x="712" y="184"/>
                  <a:pt x="1240" y="224"/>
                  <a:pt x="1392" y="240"/>
                </a:cubicBezTo>
              </a:path>
            </a:pathLst>
          </a:custGeom>
          <a:noFill/>
          <a:ln w="19050" cap="flat" cmpd="sng">
            <a:solidFill>
              <a:srgbClr val="53B5C6"/>
            </a:solidFill>
            <a:prstDash val="solid"/>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78" name="Text Box 14"/>
          <p:cNvSpPr txBox="1">
            <a:spLocks noChangeArrowheads="1"/>
          </p:cNvSpPr>
          <p:nvPr/>
        </p:nvSpPr>
        <p:spPr bwMode="auto">
          <a:xfrm>
            <a:off x="6799247" y="914400"/>
            <a:ext cx="1472311" cy="361019"/>
          </a:xfrm>
          <a:prstGeom prst="rect">
            <a:avLst/>
          </a:prstGeom>
          <a:no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none" lIns="113689" tIns="56844" rIns="113689" bIns="56844" numCol="1" anchor="t" anchorCtr="0" compatLnSpc="1">
            <a:prstTxWarp prst="textNoShape">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801654"/>
            <a:r>
              <a:rPr lang="en-US" sz="1600" b="1" spc="44" dirty="0">
                <a:ln w="11430"/>
                <a:solidFill>
                  <a:schemeClr val="accent4">
                    <a:lumMod val="50000"/>
                  </a:schemeClr>
                </a:solidFill>
                <a:effectLst>
                  <a:outerShdw blurRad="76200" dist="50800" dir="5400000" algn="tl" rotWithShape="0">
                    <a:srgbClr val="000000">
                      <a:alpha val="65000"/>
                    </a:srgbClr>
                  </a:outerShdw>
                </a:effectLst>
                <a:latin typeface="Arial" pitchFamily="34" charset="0"/>
                <a:cs typeface="Arial" pitchFamily="34" charset="0"/>
              </a:rPr>
              <a:t>Adaptability</a:t>
            </a:r>
          </a:p>
        </p:txBody>
      </p:sp>
      <p:sp>
        <p:nvSpPr>
          <p:cNvPr id="79" name="Rectangle 23"/>
          <p:cNvSpPr>
            <a:spLocks noChangeArrowheads="1"/>
          </p:cNvSpPr>
          <p:nvPr/>
        </p:nvSpPr>
        <p:spPr bwMode="auto">
          <a:xfrm>
            <a:off x="3055763" y="4523096"/>
            <a:ext cx="3147932" cy="1855299"/>
          </a:xfrm>
          <a:prstGeom prst="rect">
            <a:avLst/>
          </a:prstGeom>
          <a:solidFill>
            <a:schemeClr val="bg1"/>
          </a:solidFill>
          <a:ln w="9525">
            <a:solidFill>
              <a:schemeClr val="tx1"/>
            </a:solidFill>
            <a:miter lim="800000"/>
            <a:headEnd/>
            <a:tailEnd/>
          </a:ln>
          <a:effectLst>
            <a:outerShdw dist="35921" dir="2700000" algn="ctr" rotWithShape="0">
              <a:schemeClr val="bg2">
                <a:alpha val="50000"/>
              </a:schemeClr>
            </a:outerShdw>
          </a:effectLst>
        </p:spPr>
        <p:txBody>
          <a:bodyPr vert="horz" wrap="none" lIns="80165" tIns="40083" rIns="80165" bIns="40083" numCol="1" anchor="ctr" anchorCtr="0" compatLnSpc="1">
            <a:prstTxWarp prst="textNoShape">
              <a:avLst/>
            </a:prstTxWarp>
          </a:bodyPr>
          <a:lstStyle/>
          <a:p>
            <a:endParaRPr lang="en-IN" sz="1400" dirty="0"/>
          </a:p>
        </p:txBody>
      </p:sp>
      <p:sp>
        <p:nvSpPr>
          <p:cNvPr id="80" name="Text Box 24"/>
          <p:cNvSpPr txBox="1">
            <a:spLocks noChangeArrowheads="1"/>
          </p:cNvSpPr>
          <p:nvPr/>
        </p:nvSpPr>
        <p:spPr bwMode="auto">
          <a:xfrm>
            <a:off x="4248487" y="4191000"/>
            <a:ext cx="684980" cy="361019"/>
          </a:xfrm>
          <a:prstGeom prst="rect">
            <a:avLst/>
          </a:prstGeom>
          <a:no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none" lIns="113689" tIns="56844" rIns="113689" bIns="56844" numCol="1" anchor="t" anchorCtr="0" compatLnSpc="1">
            <a:prstTxWarp prst="textNoShape">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801654"/>
            <a:r>
              <a:rPr lang="en-US" sz="1600" b="1" spc="44" dirty="0">
                <a:ln w="11430"/>
                <a:solidFill>
                  <a:schemeClr val="accent4">
                    <a:lumMod val="50000"/>
                  </a:schemeClr>
                </a:solidFill>
                <a:effectLst>
                  <a:outerShdw blurRad="76200" dist="50800" dir="5400000" algn="tl" rotWithShape="0">
                    <a:srgbClr val="000000">
                      <a:alpha val="65000"/>
                    </a:srgbClr>
                  </a:outerShdw>
                </a:effectLst>
                <a:latin typeface="Arial" pitchFamily="34" charset="0"/>
                <a:cs typeface="Arial" pitchFamily="34" charset="0"/>
              </a:rPr>
              <a:t>Risk</a:t>
            </a:r>
          </a:p>
        </p:txBody>
      </p:sp>
      <p:sp>
        <p:nvSpPr>
          <p:cNvPr id="81" name="Freeform 25"/>
          <p:cNvSpPr>
            <a:spLocks/>
          </p:cNvSpPr>
          <p:nvPr/>
        </p:nvSpPr>
        <p:spPr bwMode="auto">
          <a:xfrm>
            <a:off x="3190785" y="4788138"/>
            <a:ext cx="2870173" cy="1325214"/>
          </a:xfrm>
          <a:custGeom>
            <a:avLst/>
            <a:gdLst/>
            <a:ahLst/>
            <a:cxnLst>
              <a:cxn ang="0">
                <a:pos x="0" y="0"/>
              </a:cxn>
              <a:cxn ang="0">
                <a:pos x="1152" y="144"/>
              </a:cxn>
              <a:cxn ang="0">
                <a:pos x="1488" y="720"/>
              </a:cxn>
            </a:cxnLst>
            <a:rect l="0" t="0" r="r" b="b"/>
            <a:pathLst>
              <a:path w="1488" h="720">
                <a:moveTo>
                  <a:pt x="0" y="0"/>
                </a:moveTo>
                <a:cubicBezTo>
                  <a:pt x="452" y="12"/>
                  <a:pt x="904" y="24"/>
                  <a:pt x="1152" y="144"/>
                </a:cubicBezTo>
                <a:cubicBezTo>
                  <a:pt x="1400" y="264"/>
                  <a:pt x="1432" y="624"/>
                  <a:pt x="1488" y="720"/>
                </a:cubicBezTo>
              </a:path>
            </a:pathLst>
          </a:custGeom>
          <a:noFill/>
          <a:ln w="9525" cap="flat">
            <a:solidFill>
              <a:schemeClr val="tx1"/>
            </a:solidFill>
            <a:prstDash val="lgDashDot"/>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82" name="Freeform 26"/>
          <p:cNvSpPr>
            <a:spLocks/>
          </p:cNvSpPr>
          <p:nvPr/>
        </p:nvSpPr>
        <p:spPr bwMode="auto">
          <a:xfrm>
            <a:off x="3213931" y="4788138"/>
            <a:ext cx="2870173" cy="1325214"/>
          </a:xfrm>
          <a:custGeom>
            <a:avLst/>
            <a:gdLst/>
            <a:ahLst/>
            <a:cxnLst>
              <a:cxn ang="0">
                <a:pos x="0" y="0"/>
              </a:cxn>
              <a:cxn ang="0">
                <a:pos x="432" y="480"/>
              </a:cxn>
              <a:cxn ang="0">
                <a:pos x="1488" y="720"/>
              </a:cxn>
            </a:cxnLst>
            <a:rect l="0" t="0" r="r" b="b"/>
            <a:pathLst>
              <a:path w="1488" h="720">
                <a:moveTo>
                  <a:pt x="0" y="0"/>
                </a:moveTo>
                <a:cubicBezTo>
                  <a:pt x="92" y="180"/>
                  <a:pt x="184" y="360"/>
                  <a:pt x="432" y="480"/>
                </a:cubicBezTo>
                <a:cubicBezTo>
                  <a:pt x="680" y="600"/>
                  <a:pt x="1084" y="660"/>
                  <a:pt x="1488" y="720"/>
                </a:cubicBezTo>
              </a:path>
            </a:pathLst>
          </a:custGeom>
          <a:noFill/>
          <a:ln w="19050" cap="flat" cmpd="sng">
            <a:solidFill>
              <a:srgbClr val="53B5C6"/>
            </a:solidFill>
            <a:prstDash val="solid"/>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83" name="Text Box 27"/>
          <p:cNvSpPr txBox="1">
            <a:spLocks noChangeArrowheads="1"/>
          </p:cNvSpPr>
          <p:nvPr/>
        </p:nvSpPr>
        <p:spPr bwMode="auto">
          <a:xfrm>
            <a:off x="3956550" y="5848309"/>
            <a:ext cx="628747"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Agile</a:t>
            </a:r>
            <a:endParaRPr lang="en-US" sz="1400" dirty="0">
              <a:latin typeface="Arial" pitchFamily="34" charset="0"/>
              <a:cs typeface="Arial" pitchFamily="34" charset="0"/>
            </a:endParaRPr>
          </a:p>
        </p:txBody>
      </p:sp>
      <p:sp>
        <p:nvSpPr>
          <p:cNvPr id="84" name="Text Box 28"/>
          <p:cNvSpPr txBox="1">
            <a:spLocks noChangeArrowheads="1"/>
          </p:cNvSpPr>
          <p:nvPr/>
        </p:nvSpPr>
        <p:spPr bwMode="auto">
          <a:xfrm>
            <a:off x="4882412" y="4611443"/>
            <a:ext cx="1058095"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Traditional</a:t>
            </a:r>
            <a:endParaRPr lang="en-US" sz="1400" dirty="0">
              <a:latin typeface="Arial" pitchFamily="34" charset="0"/>
              <a:cs typeface="Arial" pitchFamily="34" charset="0"/>
            </a:endParaRPr>
          </a:p>
        </p:txBody>
      </p:sp>
      <p:sp>
        <p:nvSpPr>
          <p:cNvPr id="85" name="Rectangle 30"/>
          <p:cNvSpPr>
            <a:spLocks noChangeArrowheads="1"/>
          </p:cNvSpPr>
          <p:nvPr/>
        </p:nvSpPr>
        <p:spPr bwMode="auto">
          <a:xfrm>
            <a:off x="250105" y="1327154"/>
            <a:ext cx="3149289" cy="1855252"/>
          </a:xfrm>
          <a:prstGeom prst="rect">
            <a:avLst/>
          </a:prstGeom>
          <a:solidFill>
            <a:schemeClr val="bg1"/>
          </a:solidFill>
          <a:ln w="9525">
            <a:solidFill>
              <a:schemeClr val="tx1"/>
            </a:solidFill>
            <a:miter lim="800000"/>
            <a:headEnd/>
            <a:tailEnd/>
          </a:ln>
          <a:effectLst>
            <a:outerShdw dist="35921" dir="2700000" algn="ctr" rotWithShape="0">
              <a:schemeClr val="bg2">
                <a:alpha val="50000"/>
              </a:schemeClr>
            </a:outerShdw>
          </a:effectLst>
        </p:spPr>
        <p:txBody>
          <a:bodyPr vert="horz" wrap="none" lIns="80165" tIns="40083" rIns="80165" bIns="40083" numCol="1" anchor="ctr" anchorCtr="0" compatLnSpc="1">
            <a:prstTxWarp prst="textNoShape">
              <a:avLst/>
            </a:prstTxWarp>
          </a:bodyPr>
          <a:lstStyle/>
          <a:p>
            <a:endParaRPr lang="en-IN" sz="1400" dirty="0"/>
          </a:p>
        </p:txBody>
      </p:sp>
      <p:sp>
        <p:nvSpPr>
          <p:cNvPr id="86" name="Text Box 31"/>
          <p:cNvSpPr txBox="1">
            <a:spLocks noChangeArrowheads="1"/>
          </p:cNvSpPr>
          <p:nvPr/>
        </p:nvSpPr>
        <p:spPr bwMode="auto">
          <a:xfrm>
            <a:off x="1384575" y="925342"/>
            <a:ext cx="1128691" cy="361019"/>
          </a:xfrm>
          <a:prstGeom prst="rect">
            <a:avLst/>
          </a:prstGeom>
          <a:no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none" lIns="113689" tIns="56844" rIns="113689" bIns="56844" numCol="1" anchor="t" anchorCtr="0" compatLnSpc="1">
            <a:prstTxWarp prst="textNoShape">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801654"/>
            <a:r>
              <a:rPr lang="en-US" sz="1600" b="1" spc="44" dirty="0">
                <a:ln w="11430"/>
                <a:solidFill>
                  <a:schemeClr val="accent4">
                    <a:lumMod val="50000"/>
                  </a:schemeClr>
                </a:solidFill>
                <a:effectLst>
                  <a:outerShdw blurRad="76200" dist="50800" dir="5400000" algn="tl" rotWithShape="0">
                    <a:srgbClr val="000000">
                      <a:alpha val="65000"/>
                    </a:srgbClr>
                  </a:outerShdw>
                </a:effectLst>
                <a:latin typeface="Arial" pitchFamily="34" charset="0"/>
                <a:cs typeface="Arial" pitchFamily="34" charset="0"/>
              </a:rPr>
              <a:t>Visibility</a:t>
            </a:r>
          </a:p>
        </p:txBody>
      </p:sp>
      <p:sp>
        <p:nvSpPr>
          <p:cNvPr id="87" name="Freeform 32"/>
          <p:cNvSpPr>
            <a:spLocks/>
          </p:cNvSpPr>
          <p:nvPr/>
        </p:nvSpPr>
        <p:spPr bwMode="auto">
          <a:xfrm>
            <a:off x="435357" y="1522250"/>
            <a:ext cx="2778784" cy="88345"/>
          </a:xfrm>
          <a:custGeom>
            <a:avLst/>
            <a:gdLst/>
            <a:ahLst/>
            <a:cxnLst>
              <a:cxn ang="0">
                <a:pos x="0" y="16"/>
              </a:cxn>
              <a:cxn ang="0">
                <a:pos x="144" y="112"/>
              </a:cxn>
              <a:cxn ang="0">
                <a:pos x="240" y="16"/>
              </a:cxn>
              <a:cxn ang="0">
                <a:pos x="288" y="16"/>
              </a:cxn>
              <a:cxn ang="0">
                <a:pos x="384" y="112"/>
              </a:cxn>
              <a:cxn ang="0">
                <a:pos x="480" y="16"/>
              </a:cxn>
              <a:cxn ang="0">
                <a:pos x="528" y="16"/>
              </a:cxn>
              <a:cxn ang="0">
                <a:pos x="624" y="112"/>
              </a:cxn>
              <a:cxn ang="0">
                <a:pos x="720" y="16"/>
              </a:cxn>
              <a:cxn ang="0">
                <a:pos x="768" y="16"/>
              </a:cxn>
              <a:cxn ang="0">
                <a:pos x="864" y="112"/>
              </a:cxn>
              <a:cxn ang="0">
                <a:pos x="960" y="16"/>
              </a:cxn>
              <a:cxn ang="0">
                <a:pos x="1008" y="16"/>
              </a:cxn>
              <a:cxn ang="0">
                <a:pos x="1104" y="112"/>
              </a:cxn>
              <a:cxn ang="0">
                <a:pos x="1200" y="16"/>
              </a:cxn>
              <a:cxn ang="0">
                <a:pos x="1248" y="16"/>
              </a:cxn>
              <a:cxn ang="0">
                <a:pos x="1296" y="112"/>
              </a:cxn>
              <a:cxn ang="0">
                <a:pos x="1440" y="16"/>
              </a:cxn>
            </a:cxnLst>
            <a:rect l="0" t="0" r="r" b="b"/>
            <a:pathLst>
              <a:path w="1440" h="112">
                <a:moveTo>
                  <a:pt x="0" y="16"/>
                </a:moveTo>
                <a:cubicBezTo>
                  <a:pt x="52" y="64"/>
                  <a:pt x="104" y="112"/>
                  <a:pt x="144" y="112"/>
                </a:cubicBezTo>
                <a:cubicBezTo>
                  <a:pt x="184" y="112"/>
                  <a:pt x="216" y="32"/>
                  <a:pt x="240" y="16"/>
                </a:cubicBezTo>
                <a:cubicBezTo>
                  <a:pt x="264" y="0"/>
                  <a:pt x="264" y="0"/>
                  <a:pt x="288" y="16"/>
                </a:cubicBezTo>
                <a:cubicBezTo>
                  <a:pt x="312" y="32"/>
                  <a:pt x="352" y="112"/>
                  <a:pt x="384" y="112"/>
                </a:cubicBezTo>
                <a:cubicBezTo>
                  <a:pt x="416" y="112"/>
                  <a:pt x="456" y="32"/>
                  <a:pt x="480" y="16"/>
                </a:cubicBezTo>
                <a:cubicBezTo>
                  <a:pt x="504" y="0"/>
                  <a:pt x="504" y="0"/>
                  <a:pt x="528" y="16"/>
                </a:cubicBezTo>
                <a:cubicBezTo>
                  <a:pt x="552" y="32"/>
                  <a:pt x="592" y="112"/>
                  <a:pt x="624" y="112"/>
                </a:cubicBezTo>
                <a:cubicBezTo>
                  <a:pt x="656" y="112"/>
                  <a:pt x="696" y="32"/>
                  <a:pt x="720" y="16"/>
                </a:cubicBezTo>
                <a:cubicBezTo>
                  <a:pt x="744" y="0"/>
                  <a:pt x="744" y="0"/>
                  <a:pt x="768" y="16"/>
                </a:cubicBezTo>
                <a:cubicBezTo>
                  <a:pt x="792" y="32"/>
                  <a:pt x="832" y="112"/>
                  <a:pt x="864" y="112"/>
                </a:cubicBezTo>
                <a:cubicBezTo>
                  <a:pt x="896" y="112"/>
                  <a:pt x="936" y="32"/>
                  <a:pt x="960" y="16"/>
                </a:cubicBezTo>
                <a:cubicBezTo>
                  <a:pt x="984" y="0"/>
                  <a:pt x="984" y="0"/>
                  <a:pt x="1008" y="16"/>
                </a:cubicBezTo>
                <a:cubicBezTo>
                  <a:pt x="1032" y="32"/>
                  <a:pt x="1072" y="112"/>
                  <a:pt x="1104" y="112"/>
                </a:cubicBezTo>
                <a:cubicBezTo>
                  <a:pt x="1136" y="112"/>
                  <a:pt x="1176" y="32"/>
                  <a:pt x="1200" y="16"/>
                </a:cubicBezTo>
                <a:cubicBezTo>
                  <a:pt x="1224" y="0"/>
                  <a:pt x="1232" y="0"/>
                  <a:pt x="1248" y="16"/>
                </a:cubicBezTo>
                <a:cubicBezTo>
                  <a:pt x="1264" y="32"/>
                  <a:pt x="1264" y="112"/>
                  <a:pt x="1296" y="112"/>
                </a:cubicBezTo>
                <a:cubicBezTo>
                  <a:pt x="1328" y="112"/>
                  <a:pt x="1384" y="64"/>
                  <a:pt x="1440" y="16"/>
                </a:cubicBezTo>
              </a:path>
            </a:pathLst>
          </a:custGeom>
          <a:noFill/>
          <a:ln w="19050" cap="flat" cmpd="sng">
            <a:solidFill>
              <a:srgbClr val="53B5C6"/>
            </a:solidFill>
            <a:prstDash val="solid"/>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88" name="Text Box 33"/>
          <p:cNvSpPr txBox="1">
            <a:spLocks noChangeArrowheads="1"/>
          </p:cNvSpPr>
          <p:nvPr/>
        </p:nvSpPr>
        <p:spPr bwMode="auto">
          <a:xfrm>
            <a:off x="1454244" y="1698941"/>
            <a:ext cx="628747"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Agile</a:t>
            </a:r>
            <a:endParaRPr lang="en-US" sz="1400" dirty="0">
              <a:latin typeface="Arial" pitchFamily="34" charset="0"/>
              <a:cs typeface="Arial" pitchFamily="34" charset="0"/>
            </a:endParaRPr>
          </a:p>
        </p:txBody>
      </p:sp>
      <p:sp>
        <p:nvSpPr>
          <p:cNvPr id="89" name="Text Box 34"/>
          <p:cNvSpPr txBox="1">
            <a:spLocks noChangeArrowheads="1"/>
          </p:cNvSpPr>
          <p:nvPr/>
        </p:nvSpPr>
        <p:spPr bwMode="auto">
          <a:xfrm>
            <a:off x="1268992" y="2759084"/>
            <a:ext cx="1058095" cy="330242"/>
          </a:xfrm>
          <a:prstGeom prst="rect">
            <a:avLst/>
          </a:prstGeom>
          <a:noFill/>
          <a:ln w="9525">
            <a:noFill/>
            <a:miter lim="800000"/>
            <a:headEnd/>
            <a:tailEnd/>
          </a:ln>
          <a:effectLst/>
        </p:spPr>
        <p:txBody>
          <a:bodyPr vert="horz" wrap="none" lIns="113689" tIns="56844" rIns="113689" bIns="56844" numCol="1" anchor="t" anchorCtr="0" compatLnSpc="1">
            <a:prstTxWarp prst="textNoShape">
              <a:avLst/>
            </a:prstTxWarp>
            <a:spAutoFit/>
          </a:bodyPr>
          <a:lstStyle/>
          <a:p>
            <a:pPr defTabSz="801654"/>
            <a:r>
              <a:rPr lang="en-US" sz="1400" dirty="0">
                <a:solidFill>
                  <a:srgbClr val="000000"/>
                </a:solidFill>
                <a:latin typeface="Arial" pitchFamily="34" charset="0"/>
                <a:cs typeface="Arial" pitchFamily="34" charset="0"/>
              </a:rPr>
              <a:t>Traditional</a:t>
            </a:r>
            <a:endParaRPr lang="en-US" sz="1400" dirty="0">
              <a:latin typeface="Arial" pitchFamily="34" charset="0"/>
              <a:cs typeface="Arial" pitchFamily="34" charset="0"/>
            </a:endParaRPr>
          </a:p>
        </p:txBody>
      </p:sp>
      <p:sp>
        <p:nvSpPr>
          <p:cNvPr id="90" name="Freeform 35"/>
          <p:cNvSpPr>
            <a:spLocks/>
          </p:cNvSpPr>
          <p:nvPr/>
        </p:nvSpPr>
        <p:spPr bwMode="auto">
          <a:xfrm>
            <a:off x="435357" y="1522250"/>
            <a:ext cx="2794222" cy="1649113"/>
          </a:xfrm>
          <a:custGeom>
            <a:avLst/>
            <a:gdLst/>
            <a:ahLst/>
            <a:cxnLst>
              <a:cxn ang="0">
                <a:pos x="0" y="0"/>
              </a:cxn>
              <a:cxn ang="0">
                <a:pos x="240" y="768"/>
              </a:cxn>
              <a:cxn ang="0">
                <a:pos x="1248" y="768"/>
              </a:cxn>
              <a:cxn ang="0">
                <a:pos x="1440" y="0"/>
              </a:cxn>
            </a:cxnLst>
            <a:rect l="0" t="0" r="r" b="b"/>
            <a:pathLst>
              <a:path w="1448" h="896">
                <a:moveTo>
                  <a:pt x="0" y="0"/>
                </a:moveTo>
                <a:cubicBezTo>
                  <a:pt x="16" y="320"/>
                  <a:pt x="32" y="640"/>
                  <a:pt x="240" y="768"/>
                </a:cubicBezTo>
                <a:cubicBezTo>
                  <a:pt x="448" y="896"/>
                  <a:pt x="1048" y="896"/>
                  <a:pt x="1248" y="768"/>
                </a:cubicBezTo>
                <a:cubicBezTo>
                  <a:pt x="1448" y="640"/>
                  <a:pt x="1444" y="320"/>
                  <a:pt x="1440" y="0"/>
                </a:cubicBezTo>
              </a:path>
            </a:pathLst>
          </a:custGeom>
          <a:noFill/>
          <a:ln w="9525" cap="flat">
            <a:solidFill>
              <a:schemeClr val="tx1"/>
            </a:solidFill>
            <a:prstDash val="lgDashDot"/>
            <a:round/>
            <a:headEnd/>
            <a:tailEnd/>
          </a:ln>
          <a:effectLst/>
        </p:spPr>
        <p:txBody>
          <a:bodyPr vert="horz" wrap="square" lIns="80165" tIns="40083" rIns="80165" bIns="40083" numCol="1" anchor="t" anchorCtr="0" compatLnSpc="1">
            <a:prstTxWarp prst="textNoShape">
              <a:avLst/>
            </a:prstTxWarp>
          </a:bodyPr>
          <a:lstStyle/>
          <a:p>
            <a:endParaRPr lang="en-IN" sz="1400" dirty="0"/>
          </a:p>
        </p:txBody>
      </p:sp>
      <p:sp>
        <p:nvSpPr>
          <p:cNvPr id="91" name="AutoShape 37"/>
          <p:cNvSpPr>
            <a:spLocks noChangeArrowheads="1"/>
          </p:cNvSpPr>
          <p:nvPr/>
        </p:nvSpPr>
        <p:spPr bwMode="auto">
          <a:xfrm>
            <a:off x="3916941" y="2381930"/>
            <a:ext cx="1402204" cy="1321972"/>
          </a:xfrm>
          <a:prstGeom prst="smileyFace">
            <a:avLst>
              <a:gd name="adj" fmla="val 4653"/>
            </a:avLst>
          </a:prstGeom>
          <a:solidFill>
            <a:schemeClr val="bg1"/>
          </a:solidFill>
          <a:ln w="19050">
            <a:solidFill>
              <a:srgbClr val="53B5C6"/>
            </a:solidFill>
            <a:round/>
            <a:headEnd/>
            <a:tailEnd/>
          </a:ln>
          <a:effectLst/>
        </p:spPr>
        <p:txBody>
          <a:bodyPr vert="horz" wrap="none" lIns="80165" tIns="40083" rIns="80165" bIns="40083" numCol="1" anchor="ctr" anchorCtr="0" compatLnSpc="1">
            <a:prstTxWarp prst="textNoShape">
              <a:avLst/>
            </a:prstTxWarp>
          </a:bodyPr>
          <a:lstStyle/>
          <a:p>
            <a:endParaRPr lang="en-IN" sz="1400" dirty="0"/>
          </a:p>
        </p:txBody>
      </p:sp>
      <p:sp>
        <p:nvSpPr>
          <p:cNvPr id="92" name="Text Box 38"/>
          <p:cNvSpPr txBox="1">
            <a:spLocks noChangeArrowheads="1"/>
          </p:cNvSpPr>
          <p:nvPr/>
        </p:nvSpPr>
        <p:spPr bwMode="auto">
          <a:xfrm>
            <a:off x="3829287" y="3708358"/>
            <a:ext cx="1664876" cy="330242"/>
          </a:xfrm>
          <a:prstGeom prst="rect">
            <a:avLst/>
          </a:prstGeom>
          <a:solidFill>
            <a:schemeClr val="bg1"/>
          </a:solidFill>
          <a:ln w="19050">
            <a:noFill/>
            <a:miter lim="800000"/>
            <a:headEnd/>
            <a:tailEnd/>
          </a:ln>
          <a:effectLst/>
        </p:spPr>
        <p:txBody>
          <a:bodyPr vert="horz" wrap="square" lIns="113689" tIns="56844" rIns="113689" bIns="56844" numCol="1" anchor="t" anchorCtr="0" compatLnSpc="1">
            <a:prstTxWarp prst="textNoShape">
              <a:avLst/>
            </a:prstTxWarp>
            <a:spAutoFit/>
          </a:bodyPr>
          <a:lstStyle/>
          <a:p>
            <a:pPr algn="ctr" defTabSz="801654"/>
            <a:r>
              <a:rPr lang="en-US" sz="1400" dirty="0">
                <a:solidFill>
                  <a:srgbClr val="000000"/>
                </a:solidFill>
                <a:latin typeface="Arial" pitchFamily="34" charset="0"/>
                <a:cs typeface="Arial" pitchFamily="34" charset="0"/>
              </a:rPr>
              <a:t>Agile</a:t>
            </a:r>
            <a:endParaRPr lang="en-US" sz="1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7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73"/>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1000"/>
                                  </p:stCondLst>
                                  <p:childTnLst>
                                    <p:set>
                                      <p:cBhvr>
                                        <p:cTn id="18" dur="1" fill="hold">
                                          <p:stCondLst>
                                            <p:cond delay="0"/>
                                          </p:stCondLst>
                                        </p:cTn>
                                        <p:tgtEl>
                                          <p:spTgt spid="80"/>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7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1000"/>
                                  </p:stCondLst>
                                  <p:childTnLst>
                                    <p:set>
                                      <p:cBhvr>
                                        <p:cTn id="24" dur="1" fill="hold">
                                          <p:stCondLst>
                                            <p:cond delay="0"/>
                                          </p:stCondLst>
                                        </p:cTn>
                                        <p:tgtEl>
                                          <p:spTgt spid="71"/>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wipe(left)">
                                      <p:cBhvr>
                                        <p:cTn id="32" dur="1000"/>
                                        <p:tgtEl>
                                          <p:spTgt spid="90"/>
                                        </p:tgtEl>
                                      </p:cBhvr>
                                    </p:animEffec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0"/>
                                          </p:stCondLst>
                                        </p:cTn>
                                        <p:tgtEl>
                                          <p:spTgt spid="8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2000"/>
                                        <p:tgtEl>
                                          <p:spTgt spid="76"/>
                                        </p:tgtEl>
                                      </p:cBhvr>
                                    </p:animEffec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7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2000"/>
                                        <p:tgtEl>
                                          <p:spTgt spid="81"/>
                                        </p:tgtEl>
                                      </p:cBhvr>
                                    </p:animEffec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8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wipe(up)">
                                      <p:cBhvr>
                                        <p:cTn id="56" dur="2000"/>
                                        <p:tgtEl>
                                          <p:spTgt spid="7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left)">
                                      <p:cBhvr>
                                        <p:cTn id="61" dur="2000"/>
                                        <p:tgtEl>
                                          <p:spTgt spid="87"/>
                                        </p:tgtEl>
                                      </p:cBhvr>
                                    </p:animEffect>
                                  </p:childTnLst>
                                </p:cTn>
                              </p:par>
                            </p:childTnLst>
                          </p:cTn>
                        </p:par>
                        <p:par>
                          <p:cTn id="62" fill="hold">
                            <p:stCondLst>
                              <p:cond delay="2000"/>
                            </p:stCondLst>
                            <p:childTnLst>
                              <p:par>
                                <p:cTn id="63" presetID="1" presetClass="entr" presetSubtype="0"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wipe(left)">
                                      <p:cBhvr>
                                        <p:cTn id="69" dur="2000"/>
                                        <p:tgtEl>
                                          <p:spTgt spid="77"/>
                                        </p:tgtEl>
                                      </p:cBhvr>
                                    </p:animEffec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wipe(left)">
                                      <p:cBhvr>
                                        <p:cTn id="77" dur="2000"/>
                                        <p:tgtEl>
                                          <p:spTgt spid="82"/>
                                        </p:tgtEl>
                                      </p:cBhvr>
                                    </p:animEffect>
                                  </p:childTnLst>
                                </p:cTn>
                              </p:par>
                            </p:childTnLst>
                          </p:cTn>
                        </p:par>
                        <p:par>
                          <p:cTn id="78" fill="hold">
                            <p:stCondLst>
                              <p:cond delay="2000"/>
                            </p:stCondLst>
                            <p:childTnLst>
                              <p:par>
                                <p:cTn id="79" presetID="1" presetClass="entr" presetSubtype="0" fill="hold" grpId="0" nodeType="after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wipe(up)">
                                      <p:cBhvr>
                                        <p:cTn id="85" dur="2000"/>
                                        <p:tgtEl>
                                          <p:spTgt spid="91"/>
                                        </p:tgtEl>
                                      </p:cBhvr>
                                    </p:animEffect>
                                  </p:childTnLst>
                                </p:cTn>
                              </p:par>
                            </p:childTnLst>
                          </p:cTn>
                        </p:par>
                        <p:par>
                          <p:cTn id="86" fill="hold">
                            <p:stCondLst>
                              <p:cond delay="2000"/>
                            </p:stCondLst>
                            <p:childTnLst>
                              <p:par>
                                <p:cTn id="87" presetID="1" presetClass="entr" presetSubtype="0" fill="hold" grpId="0" nodeType="afterEffect">
                                  <p:stCondLst>
                                    <p:cond delay="0"/>
                                  </p:stCondLst>
                                  <p:childTnLst>
                                    <p:set>
                                      <p:cBhvr>
                                        <p:cTn id="8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P spid="72" grpId="0" animBg="1"/>
      <p:bldP spid="73" grpId="0" animBg="1"/>
      <p:bldP spid="74" grpId="0"/>
      <p:bldP spid="75" grpId="0"/>
      <p:bldP spid="76" grpId="0" animBg="1"/>
      <p:bldP spid="77" grpId="0" animBg="1"/>
      <p:bldP spid="78" grpId="0"/>
      <p:bldP spid="79" grpId="0" animBg="1"/>
      <p:bldP spid="80" grpId="0"/>
      <p:bldP spid="81" grpId="0" animBg="1"/>
      <p:bldP spid="82" grpId="0" animBg="1"/>
      <p:bldP spid="83" grpId="0"/>
      <p:bldP spid="84" grpId="0"/>
      <p:bldP spid="85" grpId="0" animBg="1"/>
      <p:bldP spid="86" grpId="0"/>
      <p:bldP spid="87" grpId="0" animBg="1"/>
      <p:bldP spid="88" grpId="0"/>
      <p:bldP spid="89" grpId="0"/>
      <p:bldP spid="90" grpId="0" animBg="1"/>
      <p:bldP spid="91" grpId="0" animBg="1"/>
      <p:bldP spid="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a:t>
            </a:r>
            <a:endParaRPr lang="en-US" dirty="0"/>
          </a:p>
        </p:txBody>
      </p:sp>
      <p:graphicFrame>
        <p:nvGraphicFramePr>
          <p:cNvPr id="4" name="Table 3"/>
          <p:cNvGraphicFramePr>
            <a:graphicFrameLocks noGrp="1"/>
          </p:cNvGraphicFramePr>
          <p:nvPr/>
        </p:nvGraphicFramePr>
        <p:xfrm>
          <a:off x="304800" y="1066800"/>
          <a:ext cx="8534401" cy="4953000"/>
        </p:xfrm>
        <a:graphic>
          <a:graphicData uri="http://schemas.openxmlformats.org/drawingml/2006/table">
            <a:tbl>
              <a:tblPr>
                <a:tableStyleId>{00A15C55-8517-42AA-B614-E9B94910E393}</a:tableStyleId>
              </a:tblPr>
              <a:tblGrid>
                <a:gridCol w="1048084"/>
                <a:gridCol w="3451086"/>
                <a:gridCol w="4035231"/>
              </a:tblGrid>
              <a:tr h="353786">
                <a:tc>
                  <a:txBody>
                    <a:bodyPr/>
                    <a:lstStyle/>
                    <a:p>
                      <a:pPr algn="ctr" rtl="0" fontAlgn="ctr"/>
                      <a:r>
                        <a:rPr lang="en-US" sz="1800" b="1" u="none" strike="noStrike" dirty="0"/>
                        <a:t>Method</a:t>
                      </a:r>
                      <a:endParaRPr lang="en-US" sz="1800" b="1" i="0" u="none" strike="noStrike" dirty="0">
                        <a:solidFill>
                          <a:srgbClr val="000000"/>
                        </a:solidFill>
                        <a:latin typeface="Arial"/>
                      </a:endParaRPr>
                    </a:p>
                  </a:txBody>
                  <a:tcPr marL="5264" marR="5264" marT="5264" marB="0" anchor="ctr"/>
                </a:tc>
                <a:tc>
                  <a:txBody>
                    <a:bodyPr/>
                    <a:lstStyle/>
                    <a:p>
                      <a:pPr algn="ctr" rtl="0" fontAlgn="ctr"/>
                      <a:r>
                        <a:rPr lang="en-US" sz="1800" b="1" u="none" strike="noStrike" dirty="0"/>
                        <a:t>Key Points</a:t>
                      </a:r>
                      <a:endParaRPr lang="en-US" sz="1800" b="1" i="0" u="none" strike="noStrike" dirty="0">
                        <a:solidFill>
                          <a:srgbClr val="000000"/>
                        </a:solidFill>
                        <a:latin typeface="Arial"/>
                      </a:endParaRPr>
                    </a:p>
                  </a:txBody>
                  <a:tcPr marL="5264" marR="5264" marT="5264" marB="0" anchor="ctr"/>
                </a:tc>
                <a:tc>
                  <a:txBody>
                    <a:bodyPr/>
                    <a:lstStyle/>
                    <a:p>
                      <a:pPr algn="ctr" rtl="0" fontAlgn="ctr"/>
                      <a:r>
                        <a:rPr lang="en-US" sz="1800" b="1" u="none" strike="noStrike" dirty="0"/>
                        <a:t>Special Features</a:t>
                      </a:r>
                      <a:endParaRPr lang="en-US" sz="1800" b="1" i="0" u="none" strike="noStrike" dirty="0">
                        <a:solidFill>
                          <a:srgbClr val="000000"/>
                        </a:solidFill>
                        <a:latin typeface="Arial"/>
                      </a:endParaRPr>
                    </a:p>
                  </a:txBody>
                  <a:tcPr marL="5264" marR="5264" marT="5264" marB="0" anchor="ctr"/>
                </a:tc>
              </a:tr>
              <a:tr h="1061357">
                <a:tc>
                  <a:txBody>
                    <a:bodyPr/>
                    <a:lstStyle/>
                    <a:p>
                      <a:pPr algn="ctr" rtl="0" fontAlgn="ctr"/>
                      <a:r>
                        <a:rPr lang="en-US" sz="1800" b="1" u="none" strike="noStrike" dirty="0"/>
                        <a:t>Scrum</a:t>
                      </a:r>
                      <a:endParaRPr lang="en-US" sz="1800" b="1" i="0" u="none" strike="noStrike" dirty="0">
                        <a:solidFill>
                          <a:srgbClr val="000000"/>
                        </a:solidFill>
                        <a:latin typeface="Arial"/>
                      </a:endParaRPr>
                    </a:p>
                  </a:txBody>
                  <a:tcPr marL="5264" marR="5264" marT="5264" marB="0" anchor="ctr"/>
                </a:tc>
                <a:tc>
                  <a:txBody>
                    <a:bodyPr/>
                    <a:lstStyle/>
                    <a:p>
                      <a:pPr marL="112713" indent="0" algn="l" rtl="0" fontAlgn="ctr"/>
                      <a:r>
                        <a:rPr lang="en-GB" sz="1600" u="none" strike="noStrike" dirty="0"/>
                        <a:t>Independent, small, self-organizing development teams, 30-day release cycles</a:t>
                      </a:r>
                      <a:r>
                        <a:rPr lang="en-GB" sz="1600" u="none" strike="noStrike" dirty="0" smtClean="0"/>
                        <a:t>. </a:t>
                      </a:r>
                      <a:r>
                        <a:rPr lang="en-GB" sz="1600" i="1" u="none" strike="noStrike" dirty="0" smtClean="0"/>
                        <a:t>Most used and popular along with XP</a:t>
                      </a:r>
                      <a:endParaRPr lang="en-GB" sz="1600" b="0" i="1" u="none" strike="noStrike" dirty="0">
                        <a:solidFill>
                          <a:srgbClr val="000000"/>
                        </a:solidFill>
                        <a:latin typeface="Arial"/>
                      </a:endParaRPr>
                    </a:p>
                  </a:txBody>
                  <a:tcPr marL="5264" marR="5264" marT="5264" marB="0" anchor="ctr"/>
                </a:tc>
                <a:tc>
                  <a:txBody>
                    <a:bodyPr/>
                    <a:lstStyle/>
                    <a:p>
                      <a:pPr marL="112713" indent="0" algn="l" defTabSz="914400" rtl="0" eaLnBrk="1" fontAlgn="ctr" latinLnBrk="0" hangingPunct="1"/>
                      <a:r>
                        <a:rPr lang="en-GB" sz="1600" u="none" strike="noStrike" kern="1200" dirty="0"/>
                        <a:t>Enforce a paradigm shift from the “defined and repeatable” to the “new product development view of Scrum”.</a:t>
                      </a:r>
                      <a:endParaRPr lang="en-GB" sz="1600" b="0" i="0" u="none" strike="noStrike" kern="1200" dirty="0">
                        <a:solidFill>
                          <a:srgbClr val="000000"/>
                        </a:solidFill>
                        <a:latin typeface="Arial"/>
                        <a:ea typeface="+mn-ea"/>
                        <a:cs typeface="+mn-cs"/>
                      </a:endParaRPr>
                    </a:p>
                  </a:txBody>
                  <a:tcPr marL="5264" marR="5264" marT="5264" marB="0" anchor="ctr"/>
                </a:tc>
              </a:tr>
              <a:tr h="1061357">
                <a:tc>
                  <a:txBody>
                    <a:bodyPr/>
                    <a:lstStyle/>
                    <a:p>
                      <a:pPr algn="ctr" rtl="0" fontAlgn="ctr"/>
                      <a:r>
                        <a:rPr lang="en-US" sz="1800" b="1" u="none" strike="noStrike" dirty="0"/>
                        <a:t>XP</a:t>
                      </a:r>
                      <a:endParaRPr lang="en-US" sz="1800" b="1" i="0" u="none" strike="noStrike" dirty="0">
                        <a:solidFill>
                          <a:srgbClr val="000000"/>
                        </a:solidFill>
                        <a:latin typeface="Arial"/>
                      </a:endParaRPr>
                    </a:p>
                  </a:txBody>
                  <a:tcPr marL="5264" marR="5264" marT="5264" marB="0" anchor="ctr"/>
                </a:tc>
                <a:tc>
                  <a:txBody>
                    <a:bodyPr/>
                    <a:lstStyle/>
                    <a:p>
                      <a:pPr marL="112713" indent="0" algn="l" defTabSz="914400" rtl="0" eaLnBrk="1" fontAlgn="ctr" latinLnBrk="0" hangingPunct="1"/>
                      <a:r>
                        <a:rPr lang="en-GB" sz="1600" u="none" strike="noStrike" kern="1200" dirty="0"/>
                        <a:t>Customer driven development, small teams, daily builds</a:t>
                      </a:r>
                      <a:endParaRPr lang="en-GB" sz="1600" b="0" i="0" u="none" strike="noStrike" kern="1200" dirty="0">
                        <a:solidFill>
                          <a:srgbClr val="000000"/>
                        </a:solidFill>
                        <a:latin typeface="Arial"/>
                        <a:ea typeface="+mn-ea"/>
                        <a:cs typeface="+mn-cs"/>
                      </a:endParaRPr>
                    </a:p>
                  </a:txBody>
                  <a:tcPr marL="5264" marR="5264" marT="5264" marB="0" anchor="ctr"/>
                </a:tc>
                <a:tc>
                  <a:txBody>
                    <a:bodyPr/>
                    <a:lstStyle/>
                    <a:p>
                      <a:pPr marL="112713" indent="0" algn="l" defTabSz="914400" rtl="0" eaLnBrk="1" fontAlgn="ctr" latinLnBrk="0" hangingPunct="1"/>
                      <a:r>
                        <a:rPr lang="en-GB" sz="1600" u="none" strike="noStrike" kern="1200" dirty="0"/>
                        <a:t>Refactoring – the ongoing redesign of the system to improve its performance and responsiveness to change</a:t>
                      </a:r>
                      <a:endParaRPr lang="en-GB" sz="1600" b="0" i="0" u="none" strike="noStrike" kern="1200" dirty="0">
                        <a:solidFill>
                          <a:srgbClr val="000000"/>
                        </a:solidFill>
                        <a:latin typeface="Arial"/>
                        <a:ea typeface="+mn-ea"/>
                        <a:cs typeface="+mn-cs"/>
                      </a:endParaRPr>
                    </a:p>
                  </a:txBody>
                  <a:tcPr marL="5264" marR="5264" marT="5264" marB="0" anchor="ctr"/>
                </a:tc>
              </a:tr>
              <a:tr h="1415143">
                <a:tc>
                  <a:txBody>
                    <a:bodyPr/>
                    <a:lstStyle/>
                    <a:p>
                      <a:pPr algn="ctr" rtl="0" fontAlgn="ctr"/>
                      <a:r>
                        <a:rPr lang="en-US" sz="1800" b="1" u="none" strike="noStrike" dirty="0"/>
                        <a:t>DSDM</a:t>
                      </a:r>
                      <a:endParaRPr lang="en-US" sz="1800" b="1" i="0" u="none" strike="noStrike" dirty="0">
                        <a:solidFill>
                          <a:srgbClr val="000000"/>
                        </a:solidFill>
                        <a:latin typeface="Arial"/>
                      </a:endParaRPr>
                    </a:p>
                  </a:txBody>
                  <a:tcPr marL="5264" marR="5264" marT="5264" marB="0" anchor="ctr"/>
                </a:tc>
                <a:tc>
                  <a:txBody>
                    <a:bodyPr/>
                    <a:lstStyle/>
                    <a:p>
                      <a:pPr marL="112713" indent="0" algn="l" defTabSz="914400" rtl="0" eaLnBrk="1" fontAlgn="ctr" latinLnBrk="0" hangingPunct="1"/>
                      <a:r>
                        <a:rPr lang="en-GB" sz="1600" u="none" strike="noStrike" kern="1200" dirty="0"/>
                        <a:t>Application of controls to RAD, use of </a:t>
                      </a:r>
                      <a:r>
                        <a:rPr lang="en-GB" sz="1600" u="none" strike="noStrike" kern="1200" dirty="0" smtClean="0"/>
                        <a:t>time boxing, </a:t>
                      </a:r>
                      <a:r>
                        <a:rPr lang="en-GB" sz="1600" u="none" strike="noStrike" kern="1200" dirty="0"/>
                        <a:t>empowered DSDM teams, active consortium to steer the method development</a:t>
                      </a:r>
                      <a:endParaRPr lang="en-GB" sz="1600" b="0" i="0" u="none" strike="noStrike" kern="1200" dirty="0">
                        <a:solidFill>
                          <a:srgbClr val="000000"/>
                        </a:solidFill>
                        <a:latin typeface="Arial"/>
                        <a:ea typeface="+mn-ea"/>
                        <a:cs typeface="+mn-cs"/>
                      </a:endParaRPr>
                    </a:p>
                  </a:txBody>
                  <a:tcPr marL="5264" marR="5264" marT="5264" marB="0" anchor="ctr"/>
                </a:tc>
                <a:tc>
                  <a:txBody>
                    <a:bodyPr/>
                    <a:lstStyle/>
                    <a:p>
                      <a:pPr marL="112713" indent="0" algn="l" defTabSz="914400" rtl="0" eaLnBrk="1" fontAlgn="ctr" latinLnBrk="0" hangingPunct="1"/>
                      <a:r>
                        <a:rPr lang="en-GB" sz="1600" u="none" strike="noStrike" kern="1200" dirty="0"/>
                        <a:t>First truly agile software development method, use of prototyping, several user roles: “ambassador”, “visionary” and “advisor”</a:t>
                      </a:r>
                      <a:endParaRPr lang="en-GB" sz="1600" b="0" i="0" u="none" strike="noStrike" kern="1200" dirty="0">
                        <a:solidFill>
                          <a:srgbClr val="000000"/>
                        </a:solidFill>
                        <a:latin typeface="Arial"/>
                        <a:ea typeface="+mn-ea"/>
                        <a:cs typeface="+mn-cs"/>
                      </a:endParaRPr>
                    </a:p>
                  </a:txBody>
                  <a:tcPr marL="5264" marR="5264" marT="5264" marB="0" anchor="ctr"/>
                </a:tc>
              </a:tr>
              <a:tr h="1061357">
                <a:tc>
                  <a:txBody>
                    <a:bodyPr/>
                    <a:lstStyle/>
                    <a:p>
                      <a:pPr algn="ctr" rtl="0" fontAlgn="ctr"/>
                      <a:r>
                        <a:rPr lang="en-US" sz="1800" b="1" u="none" strike="noStrike" dirty="0"/>
                        <a:t>RUP</a:t>
                      </a:r>
                      <a:endParaRPr lang="en-US" sz="1800" b="1" i="0" u="none" strike="noStrike" dirty="0">
                        <a:solidFill>
                          <a:srgbClr val="000000"/>
                        </a:solidFill>
                        <a:latin typeface="Arial"/>
                      </a:endParaRPr>
                    </a:p>
                  </a:txBody>
                  <a:tcPr marL="5264" marR="5264" marT="5264" marB="0" anchor="ctr"/>
                </a:tc>
                <a:tc>
                  <a:txBody>
                    <a:bodyPr/>
                    <a:lstStyle/>
                    <a:p>
                      <a:pPr marL="112713" indent="0" algn="l" defTabSz="914400" rtl="0" eaLnBrk="1" fontAlgn="ctr" latinLnBrk="0" hangingPunct="1"/>
                      <a:r>
                        <a:rPr lang="en-GB" sz="1600" u="none" strike="noStrike" kern="1200" dirty="0"/>
                        <a:t>Complete software development model including tool support. Activity driven role assignment</a:t>
                      </a:r>
                      <a:endParaRPr lang="en-GB" sz="1600" b="0" i="0" u="none" strike="noStrike" kern="1200" dirty="0">
                        <a:solidFill>
                          <a:srgbClr val="000000"/>
                        </a:solidFill>
                        <a:latin typeface="Arial"/>
                        <a:ea typeface="+mn-ea"/>
                        <a:cs typeface="+mn-cs"/>
                      </a:endParaRPr>
                    </a:p>
                  </a:txBody>
                  <a:tcPr marL="5264" marR="5264" marT="5264" marB="0" anchor="ctr"/>
                </a:tc>
                <a:tc>
                  <a:txBody>
                    <a:bodyPr/>
                    <a:lstStyle/>
                    <a:p>
                      <a:pPr marL="112713" indent="0" algn="l" defTabSz="914400" rtl="0" eaLnBrk="1" fontAlgn="ctr" latinLnBrk="0" hangingPunct="1"/>
                      <a:r>
                        <a:rPr lang="en-GB" sz="1600" u="none" strike="noStrike" kern="1200" dirty="0"/>
                        <a:t>Business </a:t>
                      </a:r>
                      <a:r>
                        <a:rPr lang="en-GB" sz="1600" u="none" strike="noStrike" kern="1200" dirty="0" smtClean="0"/>
                        <a:t>modelling, </a:t>
                      </a:r>
                      <a:r>
                        <a:rPr lang="en-GB" sz="1600" u="none" strike="noStrike" kern="1200" dirty="0"/>
                        <a:t>tool family support</a:t>
                      </a:r>
                      <a:endParaRPr lang="en-GB" sz="1600" b="0" i="0" u="none" strike="noStrike" kern="1200" dirty="0">
                        <a:solidFill>
                          <a:srgbClr val="000000"/>
                        </a:solidFill>
                        <a:latin typeface="Arial"/>
                        <a:ea typeface="+mn-ea"/>
                        <a:cs typeface="+mn-cs"/>
                      </a:endParaRPr>
                    </a:p>
                  </a:txBody>
                  <a:tcPr marL="5264" marR="5264" marT="5264" marB="0"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533400" y="2362200"/>
            <a:ext cx="8077200" cy="1295400"/>
          </a:xfrm>
          <a:noFill/>
        </p:spPr>
        <p:txBody>
          <a:bodyPr lIns="92075" tIns="46038" rIns="92075" bIns="46038"/>
          <a:lstStyle/>
          <a:p>
            <a:pPr algn="ctr" eaLnBrk="1" hangingPunct="1"/>
            <a:r>
              <a:rPr lang="en-US" sz="3200" smtClean="0">
                <a:ea typeface="Arial Unicode MS" pitchFamily="34" charset="-128"/>
                <a:cs typeface="Arial Unicode MS" pitchFamily="34" charset="-128"/>
              </a:rPr>
              <a:t>SCRUM</a:t>
            </a:r>
            <a:endParaRPr lang="en-US" sz="3200" dirty="0" smtClean="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Scrum</a:t>
            </a:r>
            <a:endParaRPr lang="en-US" dirty="0"/>
          </a:p>
        </p:txBody>
      </p:sp>
      <p:sp>
        <p:nvSpPr>
          <p:cNvPr id="4" name="Content Placeholder 2"/>
          <p:cNvSpPr>
            <a:spLocks noGrp="1"/>
          </p:cNvSpPr>
          <p:nvPr>
            <p:ph sz="quarter" idx="4294967295"/>
          </p:nvPr>
        </p:nvSpPr>
        <p:spPr>
          <a:xfrm>
            <a:off x="228600" y="914400"/>
            <a:ext cx="8382000" cy="5029200"/>
          </a:xfrm>
          <a:prstGeom prst="rect">
            <a:avLst/>
          </a:prstGeom>
        </p:spPr>
        <p:txBody>
          <a:bodyPr>
            <a:normAutofit/>
          </a:bodyPr>
          <a:lstStyle/>
          <a:p>
            <a:r>
              <a:rPr lang="en-US" sz="1600" dirty="0" smtClean="0"/>
              <a:t>The term </a:t>
            </a:r>
            <a:r>
              <a:rPr lang="en-US" sz="1600" b="1" dirty="0" smtClean="0"/>
              <a:t>Scrum</a:t>
            </a:r>
            <a:r>
              <a:rPr lang="en-US" sz="1600" dirty="0" smtClean="0"/>
              <a:t> comes from 1986 study by </a:t>
            </a:r>
            <a:r>
              <a:rPr lang="en-IN" sz="1600" i="1" dirty="0" smtClean="0"/>
              <a:t>Takeuchi and </a:t>
            </a:r>
            <a:r>
              <a:rPr lang="en-IN" sz="1600" i="1" dirty="0" err="1" smtClean="0"/>
              <a:t>Nonaka</a:t>
            </a:r>
            <a:r>
              <a:rPr lang="en-IN" sz="1600" dirty="0" smtClean="0"/>
              <a:t> “The New Product Development Game”, published in </a:t>
            </a:r>
            <a:r>
              <a:rPr lang="en-IN" sz="1600" i="1" dirty="0" smtClean="0"/>
              <a:t>Harvard Business Review</a:t>
            </a:r>
            <a:endParaRPr lang="en-US" sz="1600" i="1" dirty="0" smtClean="0"/>
          </a:p>
          <a:p>
            <a:endParaRPr lang="en-US" sz="1800" dirty="0" smtClean="0"/>
          </a:p>
          <a:p>
            <a:endParaRPr lang="en-US" sz="1800" dirty="0" smtClean="0"/>
          </a:p>
          <a:p>
            <a:endParaRPr lang="en-US" sz="1800" dirty="0" smtClean="0"/>
          </a:p>
          <a:p>
            <a:endParaRPr lang="en-US" sz="1800" dirty="0" smtClean="0"/>
          </a:p>
          <a:p>
            <a:endParaRPr lang="en-US" sz="1800" i="1" dirty="0" smtClean="0"/>
          </a:p>
          <a:p>
            <a:endParaRPr lang="en-US" sz="1800" i="1" dirty="0" smtClean="0"/>
          </a:p>
          <a:p>
            <a:endParaRPr lang="en-US" sz="1800" i="1" dirty="0" smtClean="0"/>
          </a:p>
          <a:p>
            <a:endParaRPr lang="en-US" sz="1800" i="1" dirty="0" smtClean="0"/>
          </a:p>
          <a:p>
            <a:endParaRPr lang="en-US" sz="1800" i="1" dirty="0" smtClean="0"/>
          </a:p>
          <a:p>
            <a:r>
              <a:rPr lang="en-US" sz="1800" i="1" dirty="0" smtClean="0"/>
              <a:t>“</a:t>
            </a:r>
            <a:r>
              <a:rPr lang="en-US" sz="1600" i="1" dirty="0" smtClean="0"/>
              <a:t>The… ‘relay race’ approach to product development…may conflict with the goals of maximum speed and flexibility. Instead a holistic or ‘rugby’ approach—where a team tries to go the distance as a unit, passing the ball back and forth—may better serve today’s competitive requirements.” </a:t>
            </a:r>
            <a:r>
              <a:rPr lang="en-IN" sz="1600" b="1" i="1" dirty="0" err="1" smtClean="0"/>
              <a:t>Hirotaka</a:t>
            </a:r>
            <a:r>
              <a:rPr lang="en-IN" sz="1600" b="1" i="1" dirty="0" smtClean="0"/>
              <a:t> Takeuchi and </a:t>
            </a:r>
            <a:r>
              <a:rPr lang="en-IN" sz="1600" b="1" i="1" dirty="0" err="1" smtClean="0"/>
              <a:t>Ikujiro</a:t>
            </a:r>
            <a:r>
              <a:rPr lang="en-IN" sz="1600" b="1" i="1" dirty="0" smtClean="0"/>
              <a:t> </a:t>
            </a:r>
            <a:r>
              <a:rPr lang="en-IN" sz="1600" b="1" i="1" dirty="0" err="1" smtClean="0"/>
              <a:t>Nonaka</a:t>
            </a:r>
            <a:endParaRPr lang="en-IN" sz="1600" b="1" i="1" dirty="0" smtClean="0"/>
          </a:p>
        </p:txBody>
      </p:sp>
      <p:pic>
        <p:nvPicPr>
          <p:cNvPr id="28674" name="Picture 2"/>
          <p:cNvPicPr>
            <a:picLocks noChangeAspect="1" noChangeArrowheads="1"/>
          </p:cNvPicPr>
          <p:nvPr/>
        </p:nvPicPr>
        <p:blipFill>
          <a:blip r:embed="rId2" cstate="print"/>
          <a:srcRect/>
          <a:stretch>
            <a:fillRect/>
          </a:stretch>
        </p:blipFill>
        <p:spPr bwMode="auto">
          <a:xfrm>
            <a:off x="2339027" y="1649104"/>
            <a:ext cx="3909373" cy="2684548"/>
          </a:xfrm>
          <a:prstGeom prst="rect">
            <a:avLst/>
          </a:prstGeom>
          <a:noFill/>
          <a:ln w="9525">
            <a:noFill/>
            <a:miter lim="800000"/>
            <a:headEnd/>
            <a:tailEnd/>
          </a:ln>
          <a:effectLst/>
        </p:spPr>
      </p:pic>
      <p:sp>
        <p:nvSpPr>
          <p:cNvPr id="5" name="Rectangle 5"/>
          <p:cNvSpPr>
            <a:spLocks noChangeArrowheads="1"/>
          </p:cNvSpPr>
          <p:nvPr/>
        </p:nvSpPr>
        <p:spPr bwMode="auto">
          <a:xfrm>
            <a:off x="563152" y="5791200"/>
            <a:ext cx="7622408" cy="708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dirty="0"/>
              <a:t> </a:t>
            </a:r>
            <a:r>
              <a:rPr lang="en-US" sz="2000" b="1" dirty="0"/>
              <a:t>In IT context </a:t>
            </a:r>
          </a:p>
          <a:p>
            <a:pPr algn="ctr"/>
            <a:r>
              <a:rPr lang="en-US" sz="2000" b="1" dirty="0"/>
              <a:t>it is Project Management Methodology for Agile </a:t>
            </a:r>
            <a:r>
              <a:rPr lang="en-US" sz="2000" b="1" dirty="0" smtClean="0"/>
              <a:t>development</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Process Flow</a:t>
            </a:r>
            <a:endParaRPr lang="en-US" dirty="0"/>
          </a:p>
        </p:txBody>
      </p:sp>
      <p:sp>
        <p:nvSpPr>
          <p:cNvPr id="11" name="TextBox 10"/>
          <p:cNvSpPr txBox="1"/>
          <p:nvPr/>
        </p:nvSpPr>
        <p:spPr>
          <a:xfrm>
            <a:off x="76200" y="5257800"/>
            <a:ext cx="6172200" cy="1323439"/>
          </a:xfrm>
          <a:prstGeom prst="rect">
            <a:avLst/>
          </a:prstGeom>
          <a:noFill/>
        </p:spPr>
        <p:txBody>
          <a:bodyPr wrap="square" rtlCol="0">
            <a:spAutoFit/>
          </a:bodyPr>
          <a:lstStyle/>
          <a:p>
            <a:pPr>
              <a:buFont typeface="Arial" pitchFamily="34" charset="0"/>
              <a:buChar char="•"/>
            </a:pPr>
            <a:r>
              <a:rPr lang="en-US" sz="1600" dirty="0" smtClean="0">
                <a:latin typeface="+mn-lt"/>
              </a:rPr>
              <a:t> Iterative and Incremental</a:t>
            </a:r>
          </a:p>
          <a:p>
            <a:pPr>
              <a:buFont typeface="Arial" pitchFamily="34" charset="0"/>
              <a:buChar char="•"/>
            </a:pPr>
            <a:r>
              <a:rPr lang="en-US" sz="1600" dirty="0" smtClean="0">
                <a:latin typeface="+mn-lt"/>
              </a:rPr>
              <a:t> Self Organizing Teams </a:t>
            </a:r>
          </a:p>
          <a:p>
            <a:pPr>
              <a:buFont typeface="Arial" pitchFamily="34" charset="0"/>
              <a:buChar char="•"/>
            </a:pPr>
            <a:r>
              <a:rPr lang="en-US" sz="1600" dirty="0" smtClean="0">
                <a:latin typeface="+mn-lt"/>
              </a:rPr>
              <a:t> Product progresses in a series of 2-4 weeks long Sprints</a:t>
            </a:r>
          </a:p>
          <a:p>
            <a:pPr>
              <a:buFont typeface="Arial" pitchFamily="34" charset="0"/>
              <a:buChar char="•"/>
            </a:pPr>
            <a:r>
              <a:rPr lang="en-US" sz="1600" dirty="0" smtClean="0">
                <a:latin typeface="+mn-lt"/>
              </a:rPr>
              <a:t> Requirements captured in Product Backlog</a:t>
            </a:r>
          </a:p>
          <a:p>
            <a:pPr>
              <a:buFont typeface="Arial" pitchFamily="34" charset="0"/>
              <a:buChar char="•"/>
            </a:pPr>
            <a:r>
              <a:rPr lang="en-US" sz="1600" dirty="0" smtClean="0">
                <a:latin typeface="+mn-lt"/>
              </a:rPr>
              <a:t> Advocates working in small team (7-9)</a:t>
            </a:r>
          </a:p>
        </p:txBody>
      </p:sp>
      <p:sp>
        <p:nvSpPr>
          <p:cNvPr id="46" name="TextBox 45"/>
          <p:cNvSpPr txBox="1"/>
          <p:nvPr/>
        </p:nvSpPr>
        <p:spPr>
          <a:xfrm>
            <a:off x="0" y="4796135"/>
            <a:ext cx="4876800" cy="461665"/>
          </a:xfrm>
          <a:prstGeom prst="rect">
            <a:avLst/>
          </a:prstGeom>
          <a:noFill/>
        </p:spPr>
        <p:txBody>
          <a:bodyPr wrap="square" rtlCol="0">
            <a:spAutoFit/>
          </a:bodyPr>
          <a:lstStyle/>
          <a:p>
            <a:r>
              <a:rPr lang="en-US" sz="2400" dirty="0"/>
              <a:t>Characteristics of Scrum</a:t>
            </a:r>
            <a:endParaRPr lang="en-US" sz="2400" b="1" dirty="0" smtClean="0">
              <a:solidFill>
                <a:srgbClr val="C00000"/>
              </a:solidFill>
              <a:latin typeface="+mn-lt"/>
              <a:ea typeface="+mj-ea"/>
              <a:cs typeface="+mj-cs"/>
            </a:endParaRPr>
          </a:p>
        </p:txBody>
      </p:sp>
      <p:pic>
        <p:nvPicPr>
          <p:cNvPr id="6" name="Picture 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636" y="547687"/>
            <a:ext cx="9145588" cy="4252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Components</a:t>
            </a:r>
            <a:endParaRPr lang="en-US" dirty="0"/>
          </a:p>
        </p:txBody>
      </p:sp>
      <p:pic>
        <p:nvPicPr>
          <p:cNvPr id="25603" name="Picture 3"/>
          <p:cNvPicPr>
            <a:picLocks noChangeAspect="1" noChangeArrowheads="1"/>
          </p:cNvPicPr>
          <p:nvPr/>
        </p:nvPicPr>
        <p:blipFill>
          <a:blip r:embed="rId3" cstate="print"/>
          <a:srcRect/>
          <a:stretch>
            <a:fillRect/>
          </a:stretch>
        </p:blipFill>
        <p:spPr bwMode="auto">
          <a:xfrm>
            <a:off x="-14927" y="914400"/>
            <a:ext cx="9115057" cy="5378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7"/>
            <a:ext cx="6705600" cy="411163"/>
          </a:xfrm>
        </p:spPr>
        <p:txBody>
          <a:bodyPr/>
          <a:lstStyle/>
          <a:p>
            <a:r>
              <a:rPr lang="en-US" dirty="0" smtClean="0"/>
              <a:t>Scrum Values</a:t>
            </a:r>
            <a:endParaRPr lang="en-US" dirty="0"/>
          </a:p>
        </p:txBody>
      </p:sp>
      <p:sp>
        <p:nvSpPr>
          <p:cNvPr id="7" name="Text Box 6"/>
          <p:cNvSpPr txBox="1">
            <a:spLocks noChangeArrowheads="1"/>
          </p:cNvSpPr>
          <p:nvPr/>
        </p:nvSpPr>
        <p:spPr bwMode="auto">
          <a:xfrm>
            <a:off x="457200" y="1143000"/>
            <a:ext cx="8153399" cy="3785652"/>
          </a:xfrm>
          <a:prstGeom prst="rect">
            <a:avLst/>
          </a:prstGeom>
          <a:noFill/>
          <a:ln w="9525">
            <a:solidFill>
              <a:schemeClr val="tx2"/>
            </a:solidFill>
            <a:miter lim="800000"/>
            <a:headEnd/>
            <a:tailEnd/>
          </a:ln>
          <a:effectLst/>
        </p:spPr>
        <p:txBody>
          <a:bodyPr wrap="square">
            <a:spAutoFit/>
          </a:bodyPr>
          <a:lstStyle/>
          <a:p>
            <a:r>
              <a:rPr lang="en-US" sz="2400" dirty="0" smtClean="0">
                <a:solidFill>
                  <a:srgbClr val="C00000"/>
                </a:solidFill>
                <a:latin typeface="Calibri" pitchFamily="34" charset="0"/>
                <a:cs typeface="Calibri" pitchFamily="34" charset="0"/>
              </a:rPr>
              <a:t>Commitment</a:t>
            </a:r>
            <a:r>
              <a:rPr lang="en-US" sz="2400" dirty="0" smtClean="0">
                <a:solidFill>
                  <a:srgbClr val="002060"/>
                </a:solidFill>
                <a:latin typeface="Calibri" pitchFamily="34" charset="0"/>
                <a:cs typeface="Calibri" pitchFamily="34" charset="0"/>
              </a:rPr>
              <a:t> : Be Willing To Commit To A Goal</a:t>
            </a:r>
          </a:p>
          <a:p>
            <a:endParaRPr lang="en-US" sz="2400" dirty="0" smtClean="0">
              <a:solidFill>
                <a:srgbClr val="002060"/>
              </a:solidFill>
              <a:latin typeface="Calibri" pitchFamily="34" charset="0"/>
              <a:cs typeface="Calibri" pitchFamily="34" charset="0"/>
            </a:endParaRPr>
          </a:p>
          <a:p>
            <a:r>
              <a:rPr lang="en-US" sz="2400" dirty="0" smtClean="0">
                <a:solidFill>
                  <a:srgbClr val="C00000"/>
                </a:solidFill>
                <a:latin typeface="Calibri" pitchFamily="34" charset="0"/>
                <a:cs typeface="Calibri" pitchFamily="34" charset="0"/>
              </a:rPr>
              <a:t>Focus</a:t>
            </a:r>
            <a:r>
              <a:rPr lang="en-US" sz="2400" dirty="0" smtClean="0">
                <a:solidFill>
                  <a:srgbClr val="002060"/>
                </a:solidFill>
                <a:latin typeface="Calibri" pitchFamily="34" charset="0"/>
                <a:cs typeface="Calibri" pitchFamily="34" charset="0"/>
              </a:rPr>
              <a:t> : Do Your Job, Don’t Worry About Anything Else</a:t>
            </a:r>
          </a:p>
          <a:p>
            <a:endParaRPr lang="en-US" sz="2400" dirty="0" smtClean="0">
              <a:solidFill>
                <a:srgbClr val="002060"/>
              </a:solidFill>
              <a:latin typeface="Calibri" pitchFamily="34" charset="0"/>
              <a:cs typeface="Calibri" pitchFamily="34" charset="0"/>
            </a:endParaRPr>
          </a:p>
          <a:p>
            <a:r>
              <a:rPr lang="en-US" sz="2400" dirty="0" smtClean="0">
                <a:solidFill>
                  <a:srgbClr val="C00000"/>
                </a:solidFill>
                <a:latin typeface="Calibri" pitchFamily="34" charset="0"/>
                <a:cs typeface="Calibri" pitchFamily="34" charset="0"/>
              </a:rPr>
              <a:t>Openness</a:t>
            </a:r>
            <a:r>
              <a:rPr lang="en-US" sz="2400" dirty="0" smtClean="0">
                <a:solidFill>
                  <a:srgbClr val="002060"/>
                </a:solidFill>
                <a:latin typeface="Calibri" pitchFamily="34" charset="0"/>
                <a:cs typeface="Calibri" pitchFamily="34" charset="0"/>
              </a:rPr>
              <a:t> : Everything Is Visible To Everyone</a:t>
            </a:r>
          </a:p>
          <a:p>
            <a:endParaRPr lang="en-US" sz="2400" dirty="0" smtClean="0">
              <a:solidFill>
                <a:srgbClr val="002060"/>
              </a:solidFill>
              <a:latin typeface="Calibri" pitchFamily="34" charset="0"/>
              <a:cs typeface="Calibri" pitchFamily="34" charset="0"/>
            </a:endParaRPr>
          </a:p>
          <a:p>
            <a:r>
              <a:rPr lang="en-US" sz="2400" dirty="0" smtClean="0">
                <a:solidFill>
                  <a:srgbClr val="C00000"/>
                </a:solidFill>
                <a:latin typeface="Calibri" pitchFamily="34" charset="0"/>
                <a:cs typeface="Calibri" pitchFamily="34" charset="0"/>
              </a:rPr>
              <a:t>Respect</a:t>
            </a:r>
            <a:r>
              <a:rPr lang="en-US" sz="2400" dirty="0" smtClean="0">
                <a:solidFill>
                  <a:srgbClr val="002060"/>
                </a:solidFill>
                <a:latin typeface="Calibri" pitchFamily="34" charset="0"/>
                <a:cs typeface="Calibri" pitchFamily="34" charset="0"/>
              </a:rPr>
              <a:t> : Respect The Different People Who Make Up A Team</a:t>
            </a:r>
          </a:p>
          <a:p>
            <a:endParaRPr lang="en-US" sz="2400" dirty="0" smtClean="0">
              <a:solidFill>
                <a:srgbClr val="002060"/>
              </a:solidFill>
              <a:latin typeface="Calibri" pitchFamily="34" charset="0"/>
              <a:cs typeface="Calibri" pitchFamily="34" charset="0"/>
            </a:endParaRPr>
          </a:p>
          <a:p>
            <a:r>
              <a:rPr lang="en-US" sz="2400" dirty="0" smtClean="0">
                <a:solidFill>
                  <a:srgbClr val="C00000"/>
                </a:solidFill>
                <a:latin typeface="Calibri" pitchFamily="34" charset="0"/>
                <a:cs typeface="Calibri" pitchFamily="34" charset="0"/>
              </a:rPr>
              <a:t>Courage</a:t>
            </a:r>
            <a:r>
              <a:rPr lang="en-US" sz="2400" dirty="0" smtClean="0">
                <a:solidFill>
                  <a:srgbClr val="002060"/>
                </a:solidFill>
                <a:latin typeface="Calibri" pitchFamily="34" charset="0"/>
                <a:cs typeface="Calibri" pitchFamily="34" charset="0"/>
              </a:rPr>
              <a:t> : Have The Courage To Commit, To Act, To Cut Out Noise, To Be Open &amp; To Expect Respect</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400" decel="100000"/>
                                        <p:tgtEl>
                                          <p:spTgt spid="7"/>
                                        </p:tgtEl>
                                      </p:cBhvr>
                                    </p:animEffect>
                                    <p:anim calcmode="lin" valueType="num">
                                      <p:cBhvr>
                                        <p:cTn id="8" dur="400" decel="100000" fill="hold"/>
                                        <p:tgtEl>
                                          <p:spTgt spid="7"/>
                                        </p:tgtEl>
                                        <p:attrNameLst>
                                          <p:attrName>style.rotation</p:attrName>
                                        </p:attrNameLst>
                                      </p:cBhvr>
                                      <p:tavLst>
                                        <p:tav tm="0">
                                          <p:val>
                                            <p:fltVal val="-90"/>
                                          </p:val>
                                        </p:tav>
                                        <p:tav tm="100000">
                                          <p:val>
                                            <p:fltVal val="0"/>
                                          </p:val>
                                        </p:tav>
                                      </p:tavLst>
                                    </p:anim>
                                    <p:anim calcmode="lin" valueType="num">
                                      <p:cBhvr>
                                        <p:cTn id="9" dur="400" decel="100000" fill="hold"/>
                                        <p:tgtEl>
                                          <p:spTgt spid="7"/>
                                        </p:tgtEl>
                                        <p:attrNameLst>
                                          <p:attrName>ppt_x</p:attrName>
                                        </p:attrNameLst>
                                      </p:cBhvr>
                                      <p:tavLst>
                                        <p:tav tm="0">
                                          <p:val>
                                            <p:strVal val="#ppt_x+0.4"/>
                                          </p:val>
                                        </p:tav>
                                        <p:tav tm="100000">
                                          <p:val>
                                            <p:strVal val="#ppt_x-0.05"/>
                                          </p:val>
                                        </p:tav>
                                      </p:tavLst>
                                    </p:anim>
                                    <p:anim calcmode="lin" valueType="num">
                                      <p:cBhvr>
                                        <p:cTn id="10" dur="400" decel="100000" fill="hold"/>
                                        <p:tgtEl>
                                          <p:spTgt spid="7"/>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defRPr/>
            </a:pPr>
            <a:r>
              <a:rPr lang="en-US" sz="3200" dirty="0" smtClean="0">
                <a:latin typeface="+mj-lt"/>
              </a:rPr>
              <a:t>Agenda</a:t>
            </a:r>
          </a:p>
        </p:txBody>
      </p:sp>
      <p:sp>
        <p:nvSpPr>
          <p:cNvPr id="5123" name="Content Placeholder 2"/>
          <p:cNvSpPr>
            <a:spLocks noGrp="1"/>
          </p:cNvSpPr>
          <p:nvPr>
            <p:ph idx="1"/>
          </p:nvPr>
        </p:nvSpPr>
        <p:spPr>
          <a:xfrm>
            <a:off x="558084" y="711558"/>
            <a:ext cx="8382000" cy="5867400"/>
          </a:xfrm>
        </p:spPr>
        <p:txBody>
          <a:bodyPr/>
          <a:lstStyle/>
          <a:p>
            <a:pPr lvl="1"/>
            <a:r>
              <a:rPr lang="en-US" sz="2000" dirty="0" smtClean="0"/>
              <a:t>Introduction to Agile</a:t>
            </a:r>
          </a:p>
          <a:p>
            <a:pPr lvl="2"/>
            <a:r>
              <a:rPr lang="en-US" sz="1800" dirty="0" smtClean="0"/>
              <a:t>Why Agile or Need for Agile </a:t>
            </a:r>
          </a:p>
          <a:p>
            <a:pPr lvl="2"/>
            <a:r>
              <a:rPr lang="en-US" sz="1800" dirty="0" smtClean="0"/>
              <a:t>Agile Principles</a:t>
            </a:r>
          </a:p>
          <a:p>
            <a:pPr lvl="2"/>
            <a:r>
              <a:rPr lang="en-US" sz="1800" dirty="0" smtClean="0"/>
              <a:t>Agile vs. Traditional Approach</a:t>
            </a:r>
          </a:p>
          <a:p>
            <a:pPr lvl="2"/>
            <a:r>
              <a:rPr lang="en-US" sz="1800" dirty="0" smtClean="0"/>
              <a:t>Project Constraints</a:t>
            </a:r>
          </a:p>
          <a:p>
            <a:pPr lvl="2"/>
            <a:r>
              <a:rPr lang="en-US" sz="1800" dirty="0" smtClean="0"/>
              <a:t>Agile Manifesto/Myths</a:t>
            </a:r>
          </a:p>
          <a:p>
            <a:pPr lvl="2"/>
            <a:r>
              <a:rPr lang="en-US" sz="1800" dirty="0" smtClean="0"/>
              <a:t>Agile methods</a:t>
            </a:r>
          </a:p>
          <a:p>
            <a:pPr lvl="1"/>
            <a:r>
              <a:rPr lang="en-US" sz="2000" dirty="0" smtClean="0"/>
              <a:t>Scrum</a:t>
            </a:r>
          </a:p>
          <a:p>
            <a:pPr lvl="2"/>
            <a:r>
              <a:rPr lang="en-US" sz="1800" dirty="0" smtClean="0"/>
              <a:t>Introduction to scrum</a:t>
            </a:r>
          </a:p>
          <a:p>
            <a:pPr lvl="2"/>
            <a:r>
              <a:rPr lang="en-US" sz="1800" dirty="0" smtClean="0"/>
              <a:t>Scrum Roles and Responsibilities</a:t>
            </a:r>
          </a:p>
          <a:p>
            <a:pPr lvl="2"/>
            <a:r>
              <a:rPr lang="en-US" sz="1800" dirty="0" smtClean="0"/>
              <a:t>Scrum Work Products</a:t>
            </a:r>
          </a:p>
          <a:p>
            <a:pPr lvl="2"/>
            <a:r>
              <a:rPr lang="en-US" sz="1800" dirty="0" smtClean="0"/>
              <a:t>Scrum Planning</a:t>
            </a:r>
          </a:p>
          <a:p>
            <a:pPr lvl="2"/>
            <a:r>
              <a:rPr lang="en-US" sz="1800" dirty="0" smtClean="0"/>
              <a:t>Ceremonies in Scrum</a:t>
            </a:r>
          </a:p>
          <a:p>
            <a:pPr lvl="1"/>
            <a:r>
              <a:rPr lang="en-US" sz="2000" dirty="0" smtClean="0"/>
              <a:t>XP</a:t>
            </a:r>
          </a:p>
          <a:p>
            <a:pPr lvl="2"/>
            <a:r>
              <a:rPr lang="en-US" sz="1800" dirty="0" smtClean="0"/>
              <a:t>Introduction to XP</a:t>
            </a:r>
          </a:p>
          <a:p>
            <a:pPr lvl="2"/>
            <a:r>
              <a:rPr lang="en-US" sz="1800" dirty="0" smtClean="0"/>
              <a:t>XP Practices</a:t>
            </a:r>
          </a:p>
          <a:p>
            <a:pPr lvl="1"/>
            <a:r>
              <a:rPr lang="en-US" sz="2000" dirty="0" smtClean="0"/>
              <a:t>Implementation of Agile @ Tech Mahindra</a:t>
            </a:r>
          </a:p>
          <a:p>
            <a:pPr lvl="1">
              <a:buFont typeface="Wingdings" pitchFamily="2" charset="2"/>
              <a:buNone/>
              <a:defRPr/>
            </a:pPr>
            <a:endParaRPr lang="en-US" sz="2400" dirty="0" smtClean="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838200" y="2590800"/>
            <a:ext cx="7772400" cy="762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dirty="0" smtClean="0"/>
              <a:t>Scrum Roles and Responsibilities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7"/>
            <a:ext cx="6705600" cy="411163"/>
          </a:xfrm>
        </p:spPr>
        <p:txBody>
          <a:bodyPr/>
          <a:lstStyle/>
          <a:p>
            <a:r>
              <a:rPr lang="en-US" dirty="0" smtClean="0"/>
              <a:t>Scrum Roles &amp; Responsibilities</a:t>
            </a:r>
            <a:endParaRPr lang="en-US" dirty="0"/>
          </a:p>
        </p:txBody>
      </p:sp>
      <p:sp>
        <p:nvSpPr>
          <p:cNvPr id="7" name="Text Box 6"/>
          <p:cNvSpPr txBox="1">
            <a:spLocks noChangeArrowheads="1"/>
          </p:cNvSpPr>
          <p:nvPr/>
        </p:nvSpPr>
        <p:spPr bwMode="auto">
          <a:xfrm>
            <a:off x="3770263" y="1143000"/>
            <a:ext cx="4916537" cy="954107"/>
          </a:xfrm>
          <a:prstGeom prst="rect">
            <a:avLst/>
          </a:prstGeom>
          <a:noFill/>
          <a:ln w="9525">
            <a:solidFill>
              <a:schemeClr val="tx2"/>
            </a:solidFill>
            <a:miter lim="800000"/>
            <a:headEnd/>
            <a:tailEnd/>
          </a:ln>
          <a:effectLst/>
        </p:spPr>
        <p:txBody>
          <a:bodyPr wrap="square">
            <a:spAutoFit/>
          </a:bodyPr>
          <a:lstStyle/>
          <a:p>
            <a:pPr marL="112713" indent="-112713"/>
            <a:r>
              <a:rPr lang="en-US" sz="1400" dirty="0" smtClean="0"/>
              <a:t>Product Owner-</a:t>
            </a:r>
          </a:p>
          <a:p>
            <a:pPr marL="112713" indent="-112713">
              <a:buFontTx/>
              <a:buChar char="•"/>
            </a:pPr>
            <a:r>
              <a:rPr lang="en-US" sz="1400" dirty="0" smtClean="0"/>
              <a:t>Owns </a:t>
            </a:r>
            <a:r>
              <a:rPr lang="en-US" sz="1400" dirty="0"/>
              <a:t>product log and prioritizes</a:t>
            </a:r>
          </a:p>
          <a:p>
            <a:pPr marL="112713" indent="-112713">
              <a:buFontTx/>
              <a:buChar char="•"/>
            </a:pPr>
            <a:r>
              <a:rPr lang="en-US" sz="1400" dirty="0"/>
              <a:t>Directs the project, Sprint by Sprint, </a:t>
            </a:r>
          </a:p>
          <a:p>
            <a:pPr marL="112713" indent="-112713">
              <a:buFontTx/>
              <a:buChar char="•"/>
            </a:pPr>
            <a:r>
              <a:rPr lang="en-US" sz="1400" dirty="0"/>
              <a:t>Manages ROI through prioritization and release plans</a:t>
            </a:r>
          </a:p>
        </p:txBody>
      </p:sp>
      <p:sp>
        <p:nvSpPr>
          <p:cNvPr id="8" name="Text Box 7"/>
          <p:cNvSpPr txBox="1">
            <a:spLocks noChangeArrowheads="1"/>
          </p:cNvSpPr>
          <p:nvPr/>
        </p:nvSpPr>
        <p:spPr bwMode="auto">
          <a:xfrm>
            <a:off x="3787897" y="2514600"/>
            <a:ext cx="4898903" cy="1815882"/>
          </a:xfrm>
          <a:prstGeom prst="rect">
            <a:avLst/>
          </a:prstGeom>
          <a:noFill/>
          <a:ln w="9525">
            <a:solidFill>
              <a:schemeClr val="tx2"/>
            </a:solidFill>
            <a:miter lim="800000"/>
            <a:headEnd/>
            <a:tailEnd/>
          </a:ln>
          <a:effectLst/>
        </p:spPr>
        <p:txBody>
          <a:bodyPr wrap="square">
            <a:spAutoFit/>
          </a:bodyPr>
          <a:lstStyle/>
          <a:p>
            <a:pPr marL="112713" indent="-112713"/>
            <a:r>
              <a:rPr lang="en-US" sz="1400" dirty="0" smtClean="0"/>
              <a:t>Scrum Master-</a:t>
            </a:r>
          </a:p>
          <a:p>
            <a:pPr marL="112713" indent="-112713">
              <a:buFontTx/>
              <a:buChar char="•"/>
            </a:pPr>
            <a:r>
              <a:rPr lang="en-US" sz="1400" dirty="0" smtClean="0"/>
              <a:t>Helps </a:t>
            </a:r>
            <a:r>
              <a:rPr lang="en-US" sz="1400" dirty="0"/>
              <a:t>the team turn that backlog into functionality</a:t>
            </a:r>
          </a:p>
          <a:p>
            <a:pPr marL="112713" indent="-112713">
              <a:buFontTx/>
              <a:buChar char="•"/>
            </a:pPr>
            <a:r>
              <a:rPr lang="en-US" sz="1400" dirty="0"/>
              <a:t>Responsible for enacting Scrum values and practices</a:t>
            </a:r>
          </a:p>
          <a:p>
            <a:pPr marL="112713" indent="-112713">
              <a:buFontTx/>
              <a:buChar char="•"/>
            </a:pPr>
            <a:r>
              <a:rPr lang="en-US" sz="1400" dirty="0"/>
              <a:t>Main job is to remove impediments</a:t>
            </a:r>
          </a:p>
          <a:p>
            <a:pPr marL="112713" indent="-112713">
              <a:buFontTx/>
              <a:buChar char="•"/>
            </a:pPr>
            <a:r>
              <a:rPr lang="en-US" sz="1400" dirty="0"/>
              <a:t>Fosters team communications</a:t>
            </a:r>
          </a:p>
          <a:p>
            <a:pPr marL="112713" indent="-112713">
              <a:buFontTx/>
              <a:buChar char="•"/>
            </a:pPr>
            <a:r>
              <a:rPr lang="en-US" sz="1400" dirty="0"/>
              <a:t>Improves engineering practices and tools</a:t>
            </a:r>
          </a:p>
          <a:p>
            <a:pPr marL="112713" indent="-112713">
              <a:buFontTx/>
              <a:buChar char="•"/>
            </a:pPr>
            <a:r>
              <a:rPr lang="en-US" sz="1400" dirty="0"/>
              <a:t>Improving productivity of development team</a:t>
            </a:r>
          </a:p>
          <a:p>
            <a:pPr marL="112713" indent="-112713">
              <a:buFontTx/>
              <a:buChar char="•"/>
            </a:pPr>
            <a:r>
              <a:rPr lang="en-US" sz="1400" dirty="0"/>
              <a:t>Organizes and facilitates ‘scrum meetings’</a:t>
            </a:r>
          </a:p>
        </p:txBody>
      </p:sp>
      <p:sp>
        <p:nvSpPr>
          <p:cNvPr id="9" name="Text Box 8"/>
          <p:cNvSpPr txBox="1">
            <a:spLocks noChangeArrowheads="1"/>
          </p:cNvSpPr>
          <p:nvPr/>
        </p:nvSpPr>
        <p:spPr bwMode="auto">
          <a:xfrm>
            <a:off x="3782704" y="4634552"/>
            <a:ext cx="4973156" cy="1384995"/>
          </a:xfrm>
          <a:prstGeom prst="rect">
            <a:avLst/>
          </a:prstGeom>
          <a:noFill/>
          <a:ln w="9525">
            <a:solidFill>
              <a:schemeClr val="tx2"/>
            </a:solidFill>
            <a:miter lim="800000"/>
            <a:headEnd/>
            <a:tailEnd/>
          </a:ln>
          <a:effectLst/>
        </p:spPr>
        <p:txBody>
          <a:bodyPr wrap="none">
            <a:spAutoFit/>
          </a:bodyPr>
          <a:lstStyle/>
          <a:p>
            <a:pPr marL="112713" indent="-112713"/>
            <a:r>
              <a:rPr lang="en-US" sz="1400" dirty="0" smtClean="0"/>
              <a:t>Scrum Team-</a:t>
            </a:r>
          </a:p>
          <a:p>
            <a:pPr marL="112713" indent="-112713">
              <a:buFontTx/>
              <a:buChar char="•"/>
            </a:pPr>
            <a:r>
              <a:rPr lang="en-US" sz="1400" dirty="0" smtClean="0"/>
              <a:t>Responsible </a:t>
            </a:r>
            <a:r>
              <a:rPr lang="en-US" sz="1400" dirty="0"/>
              <a:t>for managing itself</a:t>
            </a:r>
          </a:p>
          <a:p>
            <a:pPr marL="112713" indent="-112713">
              <a:buFontTx/>
              <a:buChar char="•"/>
            </a:pPr>
            <a:r>
              <a:rPr lang="en-US" sz="1400" dirty="0"/>
              <a:t>Has the full authority to do anything to meet the sprint goal </a:t>
            </a:r>
          </a:p>
          <a:p>
            <a:pPr marL="112713" indent="-112713">
              <a:buFontTx/>
              <a:buChar char="•"/>
            </a:pPr>
            <a:r>
              <a:rPr lang="en-US" sz="1400" dirty="0"/>
              <a:t>Estimate deliveries</a:t>
            </a:r>
          </a:p>
          <a:p>
            <a:pPr marL="112713" indent="-112713">
              <a:buFontTx/>
              <a:buChar char="•"/>
            </a:pPr>
            <a:r>
              <a:rPr lang="en-US" sz="1400" dirty="0"/>
              <a:t>Commit and deliver user stories </a:t>
            </a:r>
          </a:p>
          <a:p>
            <a:pPr marL="112713" indent="-112713">
              <a:buFontTx/>
              <a:buChar char="•"/>
            </a:pPr>
            <a:r>
              <a:rPr lang="en-US" sz="1400" dirty="0"/>
              <a:t>Produce quality code</a:t>
            </a:r>
          </a:p>
        </p:txBody>
      </p:sp>
      <p:grpSp>
        <p:nvGrpSpPr>
          <p:cNvPr id="10" name="Group 9"/>
          <p:cNvGrpSpPr/>
          <p:nvPr/>
        </p:nvGrpSpPr>
        <p:grpSpPr>
          <a:xfrm>
            <a:off x="1295401" y="971874"/>
            <a:ext cx="1371600" cy="1447800"/>
            <a:chOff x="6512735" y="1627158"/>
            <a:chExt cx="3103605" cy="3541761"/>
          </a:xfrm>
        </p:grpSpPr>
        <p:sp>
          <p:nvSpPr>
            <p:cNvPr id="11" name="Oval 10"/>
            <p:cNvSpPr/>
            <p:nvPr/>
          </p:nvSpPr>
          <p:spPr>
            <a:xfrm>
              <a:off x="6512735" y="4183068"/>
              <a:ext cx="3103605" cy="985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Product Owner.png"/>
            <p:cNvPicPr>
              <a:picLocks noChangeAspect="1"/>
            </p:cNvPicPr>
            <p:nvPr/>
          </p:nvPicPr>
          <p:blipFill>
            <a:blip r:embed="rId2" cstate="print">
              <a:clrChange>
                <a:clrFrom>
                  <a:srgbClr val="000000">
                    <a:alpha val="392"/>
                  </a:srgbClr>
                </a:clrFrom>
                <a:clrTo>
                  <a:srgbClr val="000000">
                    <a:alpha val="0"/>
                  </a:srgbClr>
                </a:clrTo>
              </a:clrChange>
            </a:blip>
            <a:srcRect l="10000" r="11111"/>
            <a:stretch>
              <a:fillRect/>
            </a:stretch>
          </p:blipFill>
          <p:spPr>
            <a:xfrm>
              <a:off x="6877865" y="1627158"/>
              <a:ext cx="2592423" cy="3286170"/>
            </a:xfrm>
            <a:prstGeom prst="rect">
              <a:avLst/>
            </a:prstGeom>
          </p:spPr>
        </p:pic>
      </p:grpSp>
      <p:sp>
        <p:nvSpPr>
          <p:cNvPr id="13" name="Rounded Rectangle 12"/>
          <p:cNvSpPr/>
          <p:nvPr/>
        </p:nvSpPr>
        <p:spPr>
          <a:xfrm>
            <a:off x="762000" y="2267274"/>
            <a:ext cx="2482884" cy="5111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1"/>
                </a:solidFill>
                <a:latin typeface="Times New Roman" pitchFamily="18" charset="0"/>
                <a:cs typeface="Times New Roman" pitchFamily="18" charset="0"/>
              </a:rPr>
              <a:t>Product Owner</a:t>
            </a:r>
            <a:endParaRPr lang="en-US" sz="1600" b="1" i="1" dirty="0">
              <a:solidFill>
                <a:schemeClr val="tx1"/>
              </a:solidFill>
              <a:latin typeface="Times New Roman" pitchFamily="18" charset="0"/>
              <a:cs typeface="Times New Roman" pitchFamily="18" charset="0"/>
            </a:endParaRPr>
          </a:p>
        </p:txBody>
      </p:sp>
      <p:grpSp>
        <p:nvGrpSpPr>
          <p:cNvPr id="14" name="Group 13"/>
          <p:cNvGrpSpPr/>
          <p:nvPr/>
        </p:nvGrpSpPr>
        <p:grpSpPr>
          <a:xfrm>
            <a:off x="1066801" y="2814921"/>
            <a:ext cx="1828799" cy="1281153"/>
            <a:chOff x="7535099" y="1955775"/>
            <a:chExt cx="2592423" cy="2300320"/>
          </a:xfrm>
        </p:grpSpPr>
        <p:sp>
          <p:nvSpPr>
            <p:cNvPr id="15" name="Oval 14"/>
            <p:cNvSpPr/>
            <p:nvPr/>
          </p:nvSpPr>
          <p:spPr>
            <a:xfrm>
              <a:off x="7535099" y="3598861"/>
              <a:ext cx="2592423" cy="6572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descr="man-2-icon.png"/>
            <p:cNvPicPr>
              <a:picLocks noChangeAspect="1"/>
            </p:cNvPicPr>
            <p:nvPr/>
          </p:nvPicPr>
          <p:blipFill>
            <a:blip r:embed="rId3" cstate="print"/>
            <a:srcRect l="9836" r="9836" b="9836"/>
            <a:stretch>
              <a:fillRect/>
            </a:stretch>
          </p:blipFill>
          <p:spPr>
            <a:xfrm>
              <a:off x="7941723" y="1955775"/>
              <a:ext cx="1789137" cy="2008216"/>
            </a:xfrm>
            <a:prstGeom prst="rect">
              <a:avLst/>
            </a:prstGeom>
          </p:spPr>
        </p:pic>
      </p:grpSp>
      <p:sp>
        <p:nvSpPr>
          <p:cNvPr id="17" name="Rounded Rectangle 16"/>
          <p:cNvSpPr/>
          <p:nvPr/>
        </p:nvSpPr>
        <p:spPr>
          <a:xfrm>
            <a:off x="762000" y="3965892"/>
            <a:ext cx="2482884" cy="5111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1"/>
                </a:solidFill>
                <a:latin typeface="Times New Roman" pitchFamily="18" charset="0"/>
                <a:cs typeface="Times New Roman" pitchFamily="18" charset="0"/>
              </a:rPr>
              <a:t>Scrum Master</a:t>
            </a:r>
            <a:endParaRPr lang="en-US" sz="1600" b="1" i="1" dirty="0">
              <a:solidFill>
                <a:schemeClr val="tx1"/>
              </a:solidFill>
              <a:latin typeface="Times New Roman" pitchFamily="18" charset="0"/>
              <a:cs typeface="Times New Roman" pitchFamily="18" charset="0"/>
            </a:endParaRPr>
          </a:p>
        </p:txBody>
      </p:sp>
      <p:sp>
        <p:nvSpPr>
          <p:cNvPr id="18" name="Rounded Rectangle 17"/>
          <p:cNvSpPr/>
          <p:nvPr/>
        </p:nvSpPr>
        <p:spPr>
          <a:xfrm>
            <a:off x="533400" y="5291195"/>
            <a:ext cx="1600200" cy="5111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Times New Roman" pitchFamily="18" charset="0"/>
              </a:rPr>
              <a:t>Developers</a:t>
            </a:r>
            <a:endParaRPr lang="en-US" sz="1400" b="1" dirty="0">
              <a:solidFill>
                <a:schemeClr val="tx1"/>
              </a:solidFill>
              <a:cs typeface="Times New Roman" pitchFamily="18" charset="0"/>
            </a:endParaRPr>
          </a:p>
        </p:txBody>
      </p:sp>
      <p:grpSp>
        <p:nvGrpSpPr>
          <p:cNvPr id="19" name="Group 18"/>
          <p:cNvGrpSpPr/>
          <p:nvPr/>
        </p:nvGrpSpPr>
        <p:grpSpPr>
          <a:xfrm>
            <a:off x="609600" y="4640651"/>
            <a:ext cx="1581260" cy="774720"/>
            <a:chOff x="7879482" y="1335054"/>
            <a:chExt cx="2592423" cy="1517780"/>
          </a:xfrm>
        </p:grpSpPr>
        <p:sp>
          <p:nvSpPr>
            <p:cNvPr id="20" name="Oval 19"/>
            <p:cNvSpPr/>
            <p:nvPr/>
          </p:nvSpPr>
          <p:spPr>
            <a:xfrm>
              <a:off x="7879482" y="2195600"/>
              <a:ext cx="2592423" cy="6572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1" name="Group 21"/>
            <p:cNvGrpSpPr/>
            <p:nvPr/>
          </p:nvGrpSpPr>
          <p:grpSpPr>
            <a:xfrm>
              <a:off x="8009768" y="1335054"/>
              <a:ext cx="2409858" cy="1204929"/>
              <a:chOff x="7790690" y="1335054"/>
              <a:chExt cx="2409858" cy="1204929"/>
            </a:xfrm>
          </p:grpSpPr>
          <p:pic>
            <p:nvPicPr>
              <p:cNvPr id="22" name="Picture 21" descr="man-icon.png"/>
              <p:cNvPicPr>
                <a:picLocks/>
              </p:cNvPicPr>
              <p:nvPr/>
            </p:nvPicPr>
            <p:blipFill>
              <a:blip r:embed="rId4" cstate="print"/>
              <a:srcRect l="6655" r="6827" b="10155"/>
              <a:stretch>
                <a:fillRect/>
              </a:stretch>
            </p:blipFill>
            <p:spPr>
              <a:xfrm>
                <a:off x="9251210" y="1554132"/>
                <a:ext cx="949338" cy="985851"/>
              </a:xfrm>
              <a:prstGeom prst="rect">
                <a:avLst/>
              </a:prstGeom>
            </p:spPr>
          </p:pic>
          <p:pic>
            <p:nvPicPr>
              <p:cNvPr id="23" name="Picture 22" descr="man-icon11.png"/>
              <p:cNvPicPr>
                <a:picLocks/>
              </p:cNvPicPr>
              <p:nvPr/>
            </p:nvPicPr>
            <p:blipFill>
              <a:blip r:embed="rId5" cstate="print"/>
              <a:srcRect l="8072" r="8072" b="8072"/>
              <a:stretch>
                <a:fillRect/>
              </a:stretch>
            </p:blipFill>
            <p:spPr>
              <a:xfrm>
                <a:off x="8484437" y="1335054"/>
                <a:ext cx="1097280" cy="1202910"/>
              </a:xfrm>
              <a:prstGeom prst="rect">
                <a:avLst/>
              </a:prstGeom>
            </p:spPr>
          </p:pic>
          <p:pic>
            <p:nvPicPr>
              <p:cNvPr id="24" name="Picture 23" descr="businesswoman1.png"/>
              <p:cNvPicPr>
                <a:picLocks/>
              </p:cNvPicPr>
              <p:nvPr/>
            </p:nvPicPr>
            <p:blipFill>
              <a:blip r:embed="rId6" cstate="print"/>
              <a:srcRect l="13811" t="6739" r="14304" b="14637"/>
              <a:stretch>
                <a:fillRect/>
              </a:stretch>
            </p:blipFill>
            <p:spPr>
              <a:xfrm>
                <a:off x="7790690" y="1335054"/>
                <a:ext cx="1097280" cy="1200151"/>
              </a:xfrm>
              <a:prstGeom prst="rect">
                <a:avLst/>
              </a:prstGeom>
            </p:spPr>
          </p:pic>
        </p:grpSp>
      </p:grpSp>
      <p:grpSp>
        <p:nvGrpSpPr>
          <p:cNvPr id="25" name="Group 24"/>
          <p:cNvGrpSpPr/>
          <p:nvPr/>
        </p:nvGrpSpPr>
        <p:grpSpPr>
          <a:xfrm>
            <a:off x="2209800" y="4564451"/>
            <a:ext cx="1178788" cy="854070"/>
            <a:chOff x="8411411" y="3270243"/>
            <a:chExt cx="1958281" cy="1580021"/>
          </a:xfrm>
        </p:grpSpPr>
        <p:sp>
          <p:nvSpPr>
            <p:cNvPr id="26" name="Oval 25"/>
            <p:cNvSpPr/>
            <p:nvPr/>
          </p:nvSpPr>
          <p:spPr>
            <a:xfrm>
              <a:off x="8411411" y="4193030"/>
              <a:ext cx="1958281" cy="6572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7" name="Picture 26" descr="businesswoman_man.png"/>
            <p:cNvPicPr>
              <a:picLocks noChangeAspect="1"/>
            </p:cNvPicPr>
            <p:nvPr/>
          </p:nvPicPr>
          <p:blipFill>
            <a:blip r:embed="rId7" cstate="print">
              <a:clrChange>
                <a:clrFrom>
                  <a:srgbClr val="040000">
                    <a:alpha val="23137"/>
                  </a:srgbClr>
                </a:clrFrom>
                <a:clrTo>
                  <a:srgbClr val="040000">
                    <a:alpha val="0"/>
                  </a:srgbClr>
                </a:clrTo>
              </a:clrChange>
            </a:blip>
            <a:srcRect l="6739" r="7897" b="14637"/>
            <a:stretch>
              <a:fillRect/>
            </a:stretch>
          </p:blipFill>
          <p:spPr>
            <a:xfrm>
              <a:off x="8740028" y="3270243"/>
              <a:ext cx="1387494" cy="1387494"/>
            </a:xfrm>
            <a:prstGeom prst="rect">
              <a:avLst/>
            </a:prstGeom>
          </p:spPr>
        </p:pic>
      </p:grpSp>
      <p:sp>
        <p:nvSpPr>
          <p:cNvPr id="28" name="Rounded Rectangle 27"/>
          <p:cNvSpPr/>
          <p:nvPr/>
        </p:nvSpPr>
        <p:spPr>
          <a:xfrm>
            <a:off x="1981200" y="5285507"/>
            <a:ext cx="1600200" cy="5111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Times New Roman" pitchFamily="18" charset="0"/>
              </a:rPr>
              <a:t>Testers</a:t>
            </a:r>
            <a:endParaRPr lang="en-US" sz="1400" b="1" dirty="0">
              <a:solidFill>
                <a:schemeClr val="tx1"/>
              </a:solidFill>
              <a:cs typeface="Times New Roman" pitchFamily="18" charset="0"/>
            </a:endParaRPr>
          </a:p>
        </p:txBody>
      </p:sp>
      <p:sp>
        <p:nvSpPr>
          <p:cNvPr id="29" name="TextBox 28"/>
          <p:cNvSpPr txBox="1"/>
          <p:nvPr/>
        </p:nvSpPr>
        <p:spPr>
          <a:xfrm>
            <a:off x="457200" y="5587425"/>
            <a:ext cx="3083256" cy="738664"/>
          </a:xfrm>
          <a:prstGeom prst="rect">
            <a:avLst/>
          </a:prstGeom>
          <a:noFill/>
        </p:spPr>
        <p:txBody>
          <a:bodyPr wrap="square" rtlCol="0">
            <a:spAutoFit/>
          </a:bodyPr>
          <a:lstStyle/>
          <a:p>
            <a:pPr algn="ctr"/>
            <a:r>
              <a:rPr lang="en-US" sz="1400" b="1" dirty="0" smtClean="0">
                <a:latin typeface="+mn-lt"/>
              </a:rPr>
              <a:t>+ </a:t>
            </a:r>
          </a:p>
          <a:p>
            <a:pPr algn="ctr"/>
            <a:r>
              <a:rPr lang="en-US" sz="1400" b="1" dirty="0" smtClean="0">
                <a:latin typeface="+mn-lt"/>
                <a:cs typeface="Times New Roman" pitchFamily="18" charset="0"/>
              </a:rPr>
              <a:t>Product Owner, Scrum Master, Other roles (designer, analyst)</a:t>
            </a:r>
            <a:endParaRPr lang="en-US" sz="1400" b="1" dirty="0">
              <a:latin typeface="+mn-lt"/>
              <a:cs typeface="Times New Roman" pitchFamily="18" charset="0"/>
            </a:endParaRPr>
          </a:p>
        </p:txBody>
      </p:sp>
      <p:sp>
        <p:nvSpPr>
          <p:cNvPr id="30" name="Rectangle 29"/>
          <p:cNvSpPr/>
          <p:nvPr/>
        </p:nvSpPr>
        <p:spPr bwMode="auto">
          <a:xfrm>
            <a:off x="443552" y="4569528"/>
            <a:ext cx="3110552" cy="1755071"/>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smtClean="0">
              <a:ln>
                <a:noFill/>
              </a:ln>
              <a:solidFill>
                <a:schemeClr val="tx1"/>
              </a:solidFill>
              <a:effectLst/>
              <a:latin typeface="Arial" charset="0"/>
            </a:endParaRPr>
          </a:p>
        </p:txBody>
      </p:sp>
      <p:sp>
        <p:nvSpPr>
          <p:cNvPr id="31" name="Rounded Rectangle 30"/>
          <p:cNvSpPr/>
          <p:nvPr/>
        </p:nvSpPr>
        <p:spPr>
          <a:xfrm>
            <a:off x="762000" y="6194418"/>
            <a:ext cx="2482884" cy="5111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1"/>
                </a:solidFill>
                <a:latin typeface="Times New Roman" pitchFamily="18" charset="0"/>
                <a:cs typeface="Times New Roman" pitchFamily="18" charset="0"/>
              </a:rPr>
              <a:t>Scrum Team</a:t>
            </a:r>
            <a:endParaRPr lang="en-US" sz="1600" b="1" i="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2000"/>
                                        <p:tgtEl>
                                          <p:spTgt spid="10"/>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400" decel="100000"/>
                                        <p:tgtEl>
                                          <p:spTgt spid="7"/>
                                        </p:tgtEl>
                                      </p:cBhvr>
                                    </p:animEffect>
                                    <p:anim calcmode="lin" valueType="num">
                                      <p:cBhvr>
                                        <p:cTn id="16" dur="400" decel="100000" fill="hold"/>
                                        <p:tgtEl>
                                          <p:spTgt spid="7"/>
                                        </p:tgtEl>
                                        <p:attrNameLst>
                                          <p:attrName>style.rotation</p:attrName>
                                        </p:attrNameLst>
                                      </p:cBhvr>
                                      <p:tavLst>
                                        <p:tav tm="0">
                                          <p:val>
                                            <p:fltVal val="-90"/>
                                          </p:val>
                                        </p:tav>
                                        <p:tav tm="100000">
                                          <p:val>
                                            <p:fltVal val="0"/>
                                          </p:val>
                                        </p:tav>
                                      </p:tavLst>
                                    </p:anim>
                                    <p:anim calcmode="lin" valueType="num">
                                      <p:cBhvr>
                                        <p:cTn id="17" dur="400" decel="100000" fill="hold"/>
                                        <p:tgtEl>
                                          <p:spTgt spid="7"/>
                                        </p:tgtEl>
                                        <p:attrNameLst>
                                          <p:attrName>ppt_x</p:attrName>
                                        </p:attrNameLst>
                                      </p:cBhvr>
                                      <p:tavLst>
                                        <p:tav tm="0">
                                          <p:val>
                                            <p:strVal val="#ppt_x+0.4"/>
                                          </p:val>
                                        </p:tav>
                                        <p:tav tm="100000">
                                          <p:val>
                                            <p:strVal val="#ppt_x-0.05"/>
                                          </p:val>
                                        </p:tav>
                                      </p:tavLst>
                                    </p:anim>
                                    <p:anim calcmode="lin" valueType="num">
                                      <p:cBhvr>
                                        <p:cTn id="18" dur="400" decel="100000" fill="hold"/>
                                        <p:tgtEl>
                                          <p:spTgt spid="7"/>
                                        </p:tgtEl>
                                        <p:attrNameLst>
                                          <p:attrName>ppt_y</p:attrName>
                                        </p:attrNameLst>
                                      </p:cBhvr>
                                      <p:tavLst>
                                        <p:tav tm="0">
                                          <p:val>
                                            <p:strVal val="#ppt_y-0.4"/>
                                          </p:val>
                                        </p:tav>
                                        <p:tav tm="100000">
                                          <p:val>
                                            <p:strVal val="#ppt_y+0.1"/>
                                          </p:val>
                                        </p:tav>
                                      </p:tavLst>
                                    </p:anim>
                                    <p:anim calcmode="lin" valueType="num">
                                      <p:cBhvr>
                                        <p:cTn id="19"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20"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1000"/>
                                        <p:tgtEl>
                                          <p:spTgt spid="14"/>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8" presetClass="entr" presetSubtype="0" accel="5000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3" dur="500" fill="hold"/>
                                        <p:tgtEl>
                                          <p:spTgt spid="8"/>
                                        </p:tgtEl>
                                        <p:attrNameLst>
                                          <p:attrName>ppt_x</p:attrName>
                                        </p:attrNameLst>
                                      </p:cBhvr>
                                      <p:tavLst>
                                        <p:tav tm="0">
                                          <p:val>
                                            <p:fltVal val="-1"/>
                                          </p:val>
                                        </p:tav>
                                        <p:tav tm="50000">
                                          <p:val>
                                            <p:fltVal val="0.95"/>
                                          </p:val>
                                        </p:tav>
                                        <p:tav tm="100000">
                                          <p:val>
                                            <p:strVal val="#ppt_x"/>
                                          </p:val>
                                        </p:tav>
                                      </p:tavLst>
                                    </p:anim>
                                    <p:anim calcmode="lin" valueType="num">
                                      <p:cBhvr>
                                        <p:cTn id="34" dur="500" fill="hold"/>
                                        <p:tgtEl>
                                          <p:spTgt spid="8"/>
                                        </p:tgtEl>
                                        <p:attrNameLst>
                                          <p:attrName>ppt_y</p:attrName>
                                        </p:attrNameLst>
                                      </p:cBhvr>
                                      <p:tavLst>
                                        <p:tav tm="0">
                                          <p:val>
                                            <p:strVal val="#ppt_y"/>
                                          </p:val>
                                        </p:tav>
                                        <p:tav tm="100000">
                                          <p:val>
                                            <p:strVal val="#ppt_y"/>
                                          </p:val>
                                        </p:tav>
                                      </p:tavLst>
                                    </p:anim>
                                    <p:animEffect transition="in" filter="fade">
                                      <p:cBhvr>
                                        <p:cTn id="35" dur="500"/>
                                        <p:tgtEl>
                                          <p:spTgt spid="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1000"/>
                                        <p:tgtEl>
                                          <p:spTgt spid="19"/>
                                        </p:tgtEl>
                                      </p:cBhvr>
                                    </p:animEffect>
                                  </p:childTnLst>
                                </p:cTn>
                              </p:par>
                            </p:childTnLst>
                          </p:cTn>
                        </p:par>
                        <p:par>
                          <p:cTn id="40" fill="hold">
                            <p:stCondLst>
                              <p:cond delay="1500"/>
                            </p:stCondLst>
                            <p:childTnLst>
                              <p:par>
                                <p:cTn id="41" presetID="1"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par>
                          <p:cTn id="43" fill="hold">
                            <p:stCondLst>
                              <p:cond delay="1500"/>
                            </p:stCondLst>
                            <p:childTnLst>
                              <p:par>
                                <p:cTn id="44" presetID="22" presetClass="entr" presetSubtype="4"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down)">
                                      <p:cBhvr>
                                        <p:cTn id="46" dur="1000"/>
                                        <p:tgtEl>
                                          <p:spTgt spid="25"/>
                                        </p:tgtEl>
                                      </p:cBhvr>
                                    </p:animEffect>
                                  </p:childTnLst>
                                </p:cTn>
                              </p:par>
                            </p:childTnLst>
                          </p:cTn>
                        </p:par>
                        <p:par>
                          <p:cTn id="47" fill="hold">
                            <p:stCondLst>
                              <p:cond delay="2500"/>
                            </p:stCondLst>
                            <p:childTnLst>
                              <p:par>
                                <p:cTn id="48" presetID="1" presetClass="entr" presetSubtype="0" fill="hold" grpId="0" nodeType="after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childTnLst>
                          </p:cTn>
                        </p:par>
                        <p:par>
                          <p:cTn id="50" fill="hold">
                            <p:stCondLst>
                              <p:cond delay="2500"/>
                            </p:stCondLst>
                            <p:childTnLst>
                              <p:par>
                                <p:cTn id="51" presetID="1"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54" presetClass="entr" presetSubtype="0" accel="10000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strVal val="#ppt_w*0.05"/>
                                          </p:val>
                                        </p:tav>
                                        <p:tav tm="100000">
                                          <p:val>
                                            <p:strVal val="#ppt_w"/>
                                          </p:val>
                                        </p:tav>
                                      </p:tavLst>
                                    </p:anim>
                                    <p:anim calcmode="lin" valueType="num">
                                      <p:cBhvr>
                                        <p:cTn id="58" dur="500" fill="hold"/>
                                        <p:tgtEl>
                                          <p:spTgt spid="9"/>
                                        </p:tgtEl>
                                        <p:attrNameLst>
                                          <p:attrName>ppt_h</p:attrName>
                                        </p:attrNameLst>
                                      </p:cBhvr>
                                      <p:tavLst>
                                        <p:tav tm="0">
                                          <p:val>
                                            <p:strVal val="#ppt_h"/>
                                          </p:val>
                                        </p:tav>
                                        <p:tav tm="100000">
                                          <p:val>
                                            <p:strVal val="#ppt_h"/>
                                          </p:val>
                                        </p:tav>
                                      </p:tavLst>
                                    </p:anim>
                                    <p:anim calcmode="lin" valueType="num">
                                      <p:cBhvr>
                                        <p:cTn id="59" dur="500" fill="hold"/>
                                        <p:tgtEl>
                                          <p:spTgt spid="9"/>
                                        </p:tgtEl>
                                        <p:attrNameLst>
                                          <p:attrName>ppt_x</p:attrName>
                                        </p:attrNameLst>
                                      </p:cBhvr>
                                      <p:tavLst>
                                        <p:tav tm="0">
                                          <p:val>
                                            <p:strVal val="#ppt_x-.2"/>
                                          </p:val>
                                        </p:tav>
                                        <p:tav tm="100000">
                                          <p:val>
                                            <p:strVal val="#ppt_x"/>
                                          </p:val>
                                        </p:tav>
                                      </p:tavLst>
                                    </p:anim>
                                    <p:anim calcmode="lin" valueType="num">
                                      <p:cBhvr>
                                        <p:cTn id="60" dur="500" fill="hold"/>
                                        <p:tgtEl>
                                          <p:spTgt spid="9"/>
                                        </p:tgtEl>
                                        <p:attrNameLst>
                                          <p:attrName>ppt_y</p:attrName>
                                        </p:attrNameLst>
                                      </p:cBhvr>
                                      <p:tavLst>
                                        <p:tav tm="0">
                                          <p:val>
                                            <p:strVal val="#ppt_y"/>
                                          </p:val>
                                        </p:tav>
                                        <p:tav tm="100000">
                                          <p:val>
                                            <p:strVal val="#ppt_y"/>
                                          </p:val>
                                        </p:tav>
                                      </p:tavLst>
                                    </p:anim>
                                    <p:animEffect transition="in" filter="fade">
                                      <p:cBhvr>
                                        <p:cTn id="61" dur="500"/>
                                        <p:tgtEl>
                                          <p:spTgt spid="9"/>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p:bldP spid="17" grpId="0"/>
      <p:bldP spid="18" grpId="0"/>
      <p:bldP spid="28" grpId="0"/>
      <p:bldP spid="29" grpId="0"/>
      <p:bldP spid="30" grpId="0" animBg="1"/>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838200" y="2590800"/>
            <a:ext cx="7772400" cy="762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dirty="0" smtClean="0"/>
              <a:t>Scrum Work Products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6705600" cy="723900"/>
          </a:xfrm>
        </p:spPr>
        <p:txBody>
          <a:bodyPr/>
          <a:lstStyle/>
          <a:p>
            <a:pPr lvl="0"/>
            <a:r>
              <a:rPr lang="en-US" dirty="0" smtClean="0"/>
              <a:t>Product Backlog</a:t>
            </a:r>
            <a:r>
              <a:rPr lang="en-US" i="1" dirty="0" smtClean="0">
                <a:solidFill>
                  <a:srgbClr val="0070C0"/>
                </a:solidFill>
              </a:rPr>
              <a:t/>
            </a:r>
            <a:br>
              <a:rPr lang="en-US" i="1" dirty="0" smtClean="0">
                <a:solidFill>
                  <a:srgbClr val="0070C0"/>
                </a:solidFill>
              </a:rPr>
            </a:br>
            <a:endParaRPr lang="en-US" dirty="0"/>
          </a:p>
        </p:txBody>
      </p:sp>
      <p:sp>
        <p:nvSpPr>
          <p:cNvPr id="5" name="Content Placeholder 2"/>
          <p:cNvSpPr>
            <a:spLocks noGrp="1"/>
          </p:cNvSpPr>
          <p:nvPr>
            <p:ph sz="quarter" idx="4294967295"/>
          </p:nvPr>
        </p:nvSpPr>
        <p:spPr>
          <a:xfrm>
            <a:off x="5029200" y="1219200"/>
            <a:ext cx="3886200" cy="4062376"/>
          </a:xfrm>
          <a:prstGeom prst="rect">
            <a:avLst/>
          </a:prstGeom>
        </p:spPr>
        <p:txBody>
          <a:bodyPr/>
          <a:lstStyle/>
          <a:p>
            <a:r>
              <a:rPr lang="en-US" sz="1800" dirty="0" smtClean="0"/>
              <a:t>Planning for a Release is done once the Product Backlog is available</a:t>
            </a:r>
          </a:p>
          <a:p>
            <a:pPr algn="l"/>
            <a:r>
              <a:rPr lang="en-US" sz="1800" dirty="0" smtClean="0"/>
              <a:t>Release Planning includes selection of features to be Released in a particular Release</a:t>
            </a:r>
          </a:p>
          <a:p>
            <a:r>
              <a:rPr lang="en-US" sz="1800" dirty="0" smtClean="0"/>
              <a:t>Created by Product Owner with input from other stakeholders</a:t>
            </a:r>
          </a:p>
          <a:p>
            <a:r>
              <a:rPr lang="en-US" sz="1800" dirty="0" smtClean="0"/>
              <a:t>Owned and Prioritized by Product Owner</a:t>
            </a:r>
          </a:p>
          <a:p>
            <a:r>
              <a:rPr lang="en-US" sz="1800" dirty="0" smtClean="0"/>
              <a:t>A Queue of “Stories” (Work Items) for the team</a:t>
            </a:r>
          </a:p>
          <a:p>
            <a:r>
              <a:rPr lang="en-US" sz="1800" dirty="0" smtClean="0"/>
              <a:t>Continuously Evolving</a:t>
            </a:r>
            <a:endParaRPr lang="en-US" sz="1800" dirty="0"/>
          </a:p>
        </p:txBody>
      </p:sp>
      <p:grpSp>
        <p:nvGrpSpPr>
          <p:cNvPr id="7" name="Group 6"/>
          <p:cNvGrpSpPr/>
          <p:nvPr/>
        </p:nvGrpSpPr>
        <p:grpSpPr>
          <a:xfrm>
            <a:off x="242131" y="990600"/>
            <a:ext cx="4528414" cy="4986378"/>
            <a:chOff x="195986" y="1042950"/>
            <a:chExt cx="5659515" cy="5586489"/>
          </a:xfrm>
        </p:grpSpPr>
        <p:sp>
          <p:nvSpPr>
            <p:cNvPr id="8" name="Rectangle 7"/>
            <p:cNvSpPr/>
            <p:nvPr/>
          </p:nvSpPr>
          <p:spPr>
            <a:xfrm>
              <a:off x="195986" y="1042950"/>
              <a:ext cx="5659515" cy="5586489"/>
            </a:xfrm>
            <a:prstGeom prst="rect">
              <a:avLst/>
            </a:prstGeom>
            <a:solidFill>
              <a:schemeClr val="accent3">
                <a:lumMod val="50000"/>
              </a:schemeClr>
            </a:solidFill>
          </p:spPr>
          <p:style>
            <a:lnRef idx="3">
              <a:schemeClr val="lt1"/>
            </a:lnRef>
            <a:fillRef idx="1">
              <a:schemeClr val="accent5"/>
            </a:fillRef>
            <a:effectRef idx="1">
              <a:schemeClr val="accent5"/>
            </a:effectRef>
            <a:fontRef idx="minor">
              <a:schemeClr val="lt1"/>
            </a:fontRef>
          </p:style>
          <p:txBody>
            <a:bodyPr rtlCol="0" anchor="t"/>
            <a:lstStyle/>
            <a:p>
              <a:endParaRPr lang="en-US" sz="2800" b="1" dirty="0">
                <a:latin typeface="Arial" pitchFamily="34" charset="0"/>
                <a:cs typeface="Arial" pitchFamily="34" charset="0"/>
              </a:endParaRPr>
            </a:p>
          </p:txBody>
        </p:sp>
        <p:grpSp>
          <p:nvGrpSpPr>
            <p:cNvPr id="9" name="Group 225"/>
            <p:cNvGrpSpPr/>
            <p:nvPr/>
          </p:nvGrpSpPr>
          <p:grpSpPr>
            <a:xfrm>
              <a:off x="342038" y="1627158"/>
              <a:ext cx="766772" cy="693747"/>
              <a:chOff x="1072298" y="2065314"/>
              <a:chExt cx="2487595" cy="1022364"/>
            </a:xfrm>
          </p:grpSpPr>
          <p:pic>
            <p:nvPicPr>
              <p:cNvPr id="221" name="Picture 22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222" name="Straight Connector 22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23" name="Straight Connector 22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24" name="Straight Connector 22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25" name="Rectangle 22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0" name="TextBox 9"/>
            <p:cNvSpPr txBox="1"/>
            <p:nvPr/>
          </p:nvSpPr>
          <p:spPr>
            <a:xfrm>
              <a:off x="305525" y="1141393"/>
              <a:ext cx="5206605" cy="413781"/>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Product Backlog</a:t>
              </a:r>
              <a:endParaRPr lang="en-US" b="1" spc="150" dirty="0">
                <a:ln w="11430"/>
                <a:solidFill>
                  <a:srgbClr val="F8F8F8"/>
                </a:solidFill>
                <a:effectLst>
                  <a:outerShdw blurRad="25400" algn="tl" rotWithShape="0">
                    <a:srgbClr val="000000">
                      <a:alpha val="43000"/>
                    </a:srgbClr>
                  </a:outerShdw>
                </a:effectLst>
              </a:endParaRPr>
            </a:p>
          </p:txBody>
        </p:sp>
        <p:grpSp>
          <p:nvGrpSpPr>
            <p:cNvPr id="11" name="Group 232"/>
            <p:cNvGrpSpPr/>
            <p:nvPr/>
          </p:nvGrpSpPr>
          <p:grpSpPr>
            <a:xfrm>
              <a:off x="1254863" y="1627158"/>
              <a:ext cx="766772" cy="693747"/>
              <a:chOff x="1072298" y="2065314"/>
              <a:chExt cx="2487595" cy="1022364"/>
            </a:xfrm>
          </p:grpSpPr>
          <p:pic>
            <p:nvPicPr>
              <p:cNvPr id="216" name="Picture 21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217" name="Straight Connector 21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18" name="Straight Connector 21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19" name="Straight Connector 21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20" name="Rectangle 21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2" name="Group 238"/>
            <p:cNvGrpSpPr/>
            <p:nvPr/>
          </p:nvGrpSpPr>
          <p:grpSpPr>
            <a:xfrm>
              <a:off x="2167688" y="1627158"/>
              <a:ext cx="766772" cy="693747"/>
              <a:chOff x="1072298" y="2065314"/>
              <a:chExt cx="2487595" cy="1022364"/>
            </a:xfrm>
          </p:grpSpPr>
          <p:pic>
            <p:nvPicPr>
              <p:cNvPr id="211" name="Picture 21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212" name="Straight Connector 21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13" name="Straight Connector 21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14" name="Straight Connector 21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15" name="Rectangle 21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3" name="Group 244"/>
            <p:cNvGrpSpPr/>
            <p:nvPr/>
          </p:nvGrpSpPr>
          <p:grpSpPr>
            <a:xfrm>
              <a:off x="3080512" y="1627158"/>
              <a:ext cx="766772" cy="693747"/>
              <a:chOff x="1072298" y="2065314"/>
              <a:chExt cx="2487595" cy="1022364"/>
            </a:xfrm>
          </p:grpSpPr>
          <p:pic>
            <p:nvPicPr>
              <p:cNvPr id="206" name="Picture 20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207" name="Straight Connector 20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08" name="Straight Connector 20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09" name="Straight Connector 20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10" name="Rectangle 20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4" name="Group 250"/>
            <p:cNvGrpSpPr/>
            <p:nvPr/>
          </p:nvGrpSpPr>
          <p:grpSpPr>
            <a:xfrm>
              <a:off x="3993337" y="1627158"/>
              <a:ext cx="766772" cy="693747"/>
              <a:chOff x="1072298" y="2065314"/>
              <a:chExt cx="2487595" cy="1022364"/>
            </a:xfrm>
          </p:grpSpPr>
          <p:pic>
            <p:nvPicPr>
              <p:cNvPr id="201" name="Picture 20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202" name="Straight Connector 20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03" name="Straight Connector 20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04" name="Straight Connector 20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05" name="Rectangle 20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5" name="Group 256"/>
            <p:cNvGrpSpPr/>
            <p:nvPr/>
          </p:nvGrpSpPr>
          <p:grpSpPr>
            <a:xfrm>
              <a:off x="4906162" y="1627158"/>
              <a:ext cx="766772" cy="693747"/>
              <a:chOff x="1072298" y="2065314"/>
              <a:chExt cx="2487595" cy="1022364"/>
            </a:xfrm>
          </p:grpSpPr>
          <p:pic>
            <p:nvPicPr>
              <p:cNvPr id="196" name="Picture 19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97" name="Straight Connector 19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98" name="Straight Connector 19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99" name="Straight Connector 19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00" name="Rectangle 19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6" name="Group 262"/>
            <p:cNvGrpSpPr/>
            <p:nvPr/>
          </p:nvGrpSpPr>
          <p:grpSpPr>
            <a:xfrm>
              <a:off x="342038" y="2430444"/>
              <a:ext cx="766772" cy="693747"/>
              <a:chOff x="1072298" y="2065314"/>
              <a:chExt cx="2487595" cy="1022364"/>
            </a:xfrm>
          </p:grpSpPr>
          <p:pic>
            <p:nvPicPr>
              <p:cNvPr id="191" name="Picture 19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92" name="Straight Connector 19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95" name="Rectangle 19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7" name="Group 268"/>
            <p:cNvGrpSpPr/>
            <p:nvPr/>
          </p:nvGrpSpPr>
          <p:grpSpPr>
            <a:xfrm>
              <a:off x="1254863" y="2430444"/>
              <a:ext cx="766772" cy="693747"/>
              <a:chOff x="1072298" y="2065314"/>
              <a:chExt cx="2487595" cy="1022364"/>
            </a:xfrm>
          </p:grpSpPr>
          <p:pic>
            <p:nvPicPr>
              <p:cNvPr id="186" name="Picture 18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87" name="Straight Connector 18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90" name="Rectangle 18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8" name="Group 274"/>
            <p:cNvGrpSpPr/>
            <p:nvPr/>
          </p:nvGrpSpPr>
          <p:grpSpPr>
            <a:xfrm>
              <a:off x="2167688" y="2430444"/>
              <a:ext cx="766772" cy="693747"/>
              <a:chOff x="1072298" y="2065314"/>
              <a:chExt cx="2487595" cy="1022364"/>
            </a:xfrm>
          </p:grpSpPr>
          <p:pic>
            <p:nvPicPr>
              <p:cNvPr id="181" name="Picture 18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82" name="Straight Connector 18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83" name="Straight Connector 18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84" name="Straight Connector 18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85" name="Rectangle 18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9" name="Group 280"/>
            <p:cNvGrpSpPr/>
            <p:nvPr/>
          </p:nvGrpSpPr>
          <p:grpSpPr>
            <a:xfrm>
              <a:off x="3080512" y="2430444"/>
              <a:ext cx="766772" cy="693747"/>
              <a:chOff x="1072298" y="2065314"/>
              <a:chExt cx="2487595" cy="1022364"/>
            </a:xfrm>
          </p:grpSpPr>
          <p:pic>
            <p:nvPicPr>
              <p:cNvPr id="176" name="Picture 17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77" name="Straight Connector 17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80" name="Rectangle 17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0" name="Group 286"/>
            <p:cNvGrpSpPr/>
            <p:nvPr/>
          </p:nvGrpSpPr>
          <p:grpSpPr>
            <a:xfrm>
              <a:off x="3993337" y="2430444"/>
              <a:ext cx="766772" cy="693747"/>
              <a:chOff x="1072298" y="2065314"/>
              <a:chExt cx="2487595" cy="1022364"/>
            </a:xfrm>
          </p:grpSpPr>
          <p:pic>
            <p:nvPicPr>
              <p:cNvPr id="171" name="Picture 17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72" name="Straight Connector 17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75" name="Rectangle 17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1" name="Group 292"/>
            <p:cNvGrpSpPr/>
            <p:nvPr/>
          </p:nvGrpSpPr>
          <p:grpSpPr>
            <a:xfrm>
              <a:off x="4906162" y="2430444"/>
              <a:ext cx="766772" cy="693747"/>
              <a:chOff x="1072298" y="2065314"/>
              <a:chExt cx="2487595" cy="1022364"/>
            </a:xfrm>
          </p:grpSpPr>
          <p:pic>
            <p:nvPicPr>
              <p:cNvPr id="166" name="Picture 16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67" name="Straight Connector 16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70" name="Rectangle 16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2" name="Group 298"/>
            <p:cNvGrpSpPr/>
            <p:nvPr/>
          </p:nvGrpSpPr>
          <p:grpSpPr>
            <a:xfrm>
              <a:off x="342038" y="3270243"/>
              <a:ext cx="766772" cy="693747"/>
              <a:chOff x="1072298" y="2065314"/>
              <a:chExt cx="2487595" cy="1022364"/>
            </a:xfrm>
          </p:grpSpPr>
          <p:pic>
            <p:nvPicPr>
              <p:cNvPr id="161" name="Picture 16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62" name="Straight Connector 16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63" name="Straight Connector 16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64" name="Straight Connector 16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65" name="Rectangle 16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3" name="Group 304"/>
            <p:cNvGrpSpPr/>
            <p:nvPr/>
          </p:nvGrpSpPr>
          <p:grpSpPr>
            <a:xfrm>
              <a:off x="1254863" y="3270243"/>
              <a:ext cx="766772" cy="693747"/>
              <a:chOff x="1072298" y="2065314"/>
              <a:chExt cx="2487595" cy="1022364"/>
            </a:xfrm>
          </p:grpSpPr>
          <p:pic>
            <p:nvPicPr>
              <p:cNvPr id="156" name="Picture 15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57" name="Straight Connector 15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60" name="Rectangle 15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4" name="Group 310"/>
            <p:cNvGrpSpPr/>
            <p:nvPr/>
          </p:nvGrpSpPr>
          <p:grpSpPr>
            <a:xfrm>
              <a:off x="2167688" y="3270243"/>
              <a:ext cx="766772" cy="693747"/>
              <a:chOff x="1072298" y="2065314"/>
              <a:chExt cx="2487595" cy="1022364"/>
            </a:xfrm>
          </p:grpSpPr>
          <p:pic>
            <p:nvPicPr>
              <p:cNvPr id="151" name="Picture 15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52" name="Straight Connector 15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55" name="Rectangle 15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5" name="Group 316"/>
            <p:cNvGrpSpPr/>
            <p:nvPr/>
          </p:nvGrpSpPr>
          <p:grpSpPr>
            <a:xfrm>
              <a:off x="3080512" y="3270243"/>
              <a:ext cx="766772" cy="693747"/>
              <a:chOff x="1072298" y="2065314"/>
              <a:chExt cx="2487595" cy="1022364"/>
            </a:xfrm>
          </p:grpSpPr>
          <p:pic>
            <p:nvPicPr>
              <p:cNvPr id="146" name="Picture 14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47" name="Straight Connector 14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48" name="Straight Connector 14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49" name="Straight Connector 14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50" name="Rectangle 14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6" name="Group 322"/>
            <p:cNvGrpSpPr/>
            <p:nvPr/>
          </p:nvGrpSpPr>
          <p:grpSpPr>
            <a:xfrm>
              <a:off x="3993337" y="3270243"/>
              <a:ext cx="766772" cy="693747"/>
              <a:chOff x="1072298" y="2065314"/>
              <a:chExt cx="2487595" cy="1022364"/>
            </a:xfrm>
          </p:grpSpPr>
          <p:pic>
            <p:nvPicPr>
              <p:cNvPr id="141" name="Picture 14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42" name="Straight Connector 14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43" name="Straight Connector 14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44" name="Straight Connector 14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45" name="Rectangle 14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7" name="Group 328"/>
            <p:cNvGrpSpPr/>
            <p:nvPr/>
          </p:nvGrpSpPr>
          <p:grpSpPr>
            <a:xfrm>
              <a:off x="4906162" y="3270243"/>
              <a:ext cx="766772" cy="693747"/>
              <a:chOff x="1072298" y="2065314"/>
              <a:chExt cx="2487595" cy="1022364"/>
            </a:xfrm>
          </p:grpSpPr>
          <p:pic>
            <p:nvPicPr>
              <p:cNvPr id="136" name="Picture 13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37" name="Straight Connector 13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38" name="Straight Connector 13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39" name="Straight Connector 13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40" name="Rectangle 13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8" name="Group 334"/>
            <p:cNvGrpSpPr/>
            <p:nvPr/>
          </p:nvGrpSpPr>
          <p:grpSpPr>
            <a:xfrm>
              <a:off x="342038" y="4110042"/>
              <a:ext cx="766772" cy="693747"/>
              <a:chOff x="1072298" y="2065314"/>
              <a:chExt cx="2487595" cy="1022364"/>
            </a:xfrm>
          </p:grpSpPr>
          <p:pic>
            <p:nvPicPr>
              <p:cNvPr id="131" name="Picture 13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32" name="Straight Connector 13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33" name="Straight Connector 13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35" name="Rectangle 13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9" name="Group 340"/>
            <p:cNvGrpSpPr/>
            <p:nvPr/>
          </p:nvGrpSpPr>
          <p:grpSpPr>
            <a:xfrm>
              <a:off x="1254863" y="4110042"/>
              <a:ext cx="766772" cy="693747"/>
              <a:chOff x="1072298" y="2065314"/>
              <a:chExt cx="2487595" cy="1022364"/>
            </a:xfrm>
          </p:grpSpPr>
          <p:pic>
            <p:nvPicPr>
              <p:cNvPr id="126" name="Picture 12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27" name="Straight Connector 12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28" name="Straight Connector 12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29" name="Straight Connector 12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30" name="Rectangle 12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0" name="Group 346"/>
            <p:cNvGrpSpPr/>
            <p:nvPr/>
          </p:nvGrpSpPr>
          <p:grpSpPr>
            <a:xfrm>
              <a:off x="2167688" y="4110042"/>
              <a:ext cx="766772" cy="693747"/>
              <a:chOff x="1072298" y="2065314"/>
              <a:chExt cx="2487595" cy="1022364"/>
            </a:xfrm>
          </p:grpSpPr>
          <p:pic>
            <p:nvPicPr>
              <p:cNvPr id="121" name="Picture 12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22" name="Straight Connector 12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23" name="Straight Connector 12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24" name="Straight Connector 12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25" name="Rectangle 12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1" name="Group 352"/>
            <p:cNvGrpSpPr/>
            <p:nvPr/>
          </p:nvGrpSpPr>
          <p:grpSpPr>
            <a:xfrm>
              <a:off x="3080512" y="4110042"/>
              <a:ext cx="766772" cy="693747"/>
              <a:chOff x="1072298" y="2065314"/>
              <a:chExt cx="2487595" cy="1022364"/>
            </a:xfrm>
          </p:grpSpPr>
          <p:pic>
            <p:nvPicPr>
              <p:cNvPr id="116" name="Picture 11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17" name="Straight Connector 11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20" name="Rectangle 11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2" name="Group 358"/>
            <p:cNvGrpSpPr/>
            <p:nvPr/>
          </p:nvGrpSpPr>
          <p:grpSpPr>
            <a:xfrm>
              <a:off x="3993337" y="4110042"/>
              <a:ext cx="766772" cy="693747"/>
              <a:chOff x="1072298" y="2065314"/>
              <a:chExt cx="2487595" cy="1022364"/>
            </a:xfrm>
          </p:grpSpPr>
          <p:pic>
            <p:nvPicPr>
              <p:cNvPr id="111" name="Picture 11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12" name="Straight Connector 11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14" name="Straight Connector 11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15" name="Rectangle 11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3" name="Group 364"/>
            <p:cNvGrpSpPr/>
            <p:nvPr/>
          </p:nvGrpSpPr>
          <p:grpSpPr>
            <a:xfrm>
              <a:off x="4906162" y="4110042"/>
              <a:ext cx="766772" cy="693747"/>
              <a:chOff x="1072298" y="2065314"/>
              <a:chExt cx="2487595" cy="1022364"/>
            </a:xfrm>
          </p:grpSpPr>
          <p:pic>
            <p:nvPicPr>
              <p:cNvPr id="106" name="Picture 10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07" name="Straight Connector 10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09" name="Straight Connector 10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10" name="Rectangle 10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4" name="Group 370"/>
            <p:cNvGrpSpPr/>
            <p:nvPr/>
          </p:nvGrpSpPr>
          <p:grpSpPr>
            <a:xfrm>
              <a:off x="342038" y="4913328"/>
              <a:ext cx="766772" cy="693747"/>
              <a:chOff x="1072298" y="2065314"/>
              <a:chExt cx="2487595" cy="1022364"/>
            </a:xfrm>
          </p:grpSpPr>
          <p:pic>
            <p:nvPicPr>
              <p:cNvPr id="101" name="Picture 10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02" name="Straight Connector 10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05" name="Rectangle 10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5" name="Group 376"/>
            <p:cNvGrpSpPr/>
            <p:nvPr/>
          </p:nvGrpSpPr>
          <p:grpSpPr>
            <a:xfrm>
              <a:off x="1254863" y="4913328"/>
              <a:ext cx="766772" cy="693747"/>
              <a:chOff x="1072298" y="2065314"/>
              <a:chExt cx="2487595" cy="1022364"/>
            </a:xfrm>
          </p:grpSpPr>
          <p:pic>
            <p:nvPicPr>
              <p:cNvPr id="96" name="Picture 9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97" name="Straight Connector 9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00" name="Rectangle 9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6" name="Group 382"/>
            <p:cNvGrpSpPr/>
            <p:nvPr/>
          </p:nvGrpSpPr>
          <p:grpSpPr>
            <a:xfrm>
              <a:off x="2167688" y="4913328"/>
              <a:ext cx="766772" cy="693747"/>
              <a:chOff x="1072298" y="2065314"/>
              <a:chExt cx="2487595" cy="1022364"/>
            </a:xfrm>
          </p:grpSpPr>
          <p:pic>
            <p:nvPicPr>
              <p:cNvPr id="91" name="Picture 9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92" name="Straight Connector 9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95" name="Rectangle 9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7" name="Group 388"/>
            <p:cNvGrpSpPr/>
            <p:nvPr/>
          </p:nvGrpSpPr>
          <p:grpSpPr>
            <a:xfrm>
              <a:off x="3080512" y="4913328"/>
              <a:ext cx="766772" cy="693747"/>
              <a:chOff x="1072298" y="2065314"/>
              <a:chExt cx="2487595" cy="1022364"/>
            </a:xfrm>
          </p:grpSpPr>
          <p:pic>
            <p:nvPicPr>
              <p:cNvPr id="86" name="Picture 8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87" name="Straight Connector 8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90" name="Rectangle 8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8" name="Group 394"/>
            <p:cNvGrpSpPr/>
            <p:nvPr/>
          </p:nvGrpSpPr>
          <p:grpSpPr>
            <a:xfrm>
              <a:off x="3993337" y="4913328"/>
              <a:ext cx="766772" cy="693747"/>
              <a:chOff x="1072298" y="2065314"/>
              <a:chExt cx="2487595" cy="1022364"/>
            </a:xfrm>
          </p:grpSpPr>
          <p:pic>
            <p:nvPicPr>
              <p:cNvPr id="81" name="Picture 8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82" name="Straight Connector 8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85" name="Rectangle 8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9" name="Group 400"/>
            <p:cNvGrpSpPr/>
            <p:nvPr/>
          </p:nvGrpSpPr>
          <p:grpSpPr>
            <a:xfrm>
              <a:off x="4906162" y="4913328"/>
              <a:ext cx="766772" cy="693747"/>
              <a:chOff x="1072298" y="2065314"/>
              <a:chExt cx="2487595" cy="1022364"/>
            </a:xfrm>
          </p:grpSpPr>
          <p:pic>
            <p:nvPicPr>
              <p:cNvPr id="76" name="Picture 7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77" name="Straight Connector 7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80" name="Rectangle 7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0" name="Group 406"/>
            <p:cNvGrpSpPr/>
            <p:nvPr/>
          </p:nvGrpSpPr>
          <p:grpSpPr>
            <a:xfrm>
              <a:off x="342038" y="5753127"/>
              <a:ext cx="766772" cy="693747"/>
              <a:chOff x="1072298" y="2065314"/>
              <a:chExt cx="2487595" cy="1022364"/>
            </a:xfrm>
          </p:grpSpPr>
          <p:pic>
            <p:nvPicPr>
              <p:cNvPr id="71" name="Picture 7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72" name="Straight Connector 7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75" name="Rectangle 7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1" name="Group 412"/>
            <p:cNvGrpSpPr/>
            <p:nvPr/>
          </p:nvGrpSpPr>
          <p:grpSpPr>
            <a:xfrm>
              <a:off x="1254863" y="5753127"/>
              <a:ext cx="766772" cy="693747"/>
              <a:chOff x="1072298" y="2065314"/>
              <a:chExt cx="2487595" cy="1022364"/>
            </a:xfrm>
          </p:grpSpPr>
          <p:pic>
            <p:nvPicPr>
              <p:cNvPr id="66" name="Picture 6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67" name="Straight Connector 6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70" name="Rectangle 6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2" name="Group 418"/>
            <p:cNvGrpSpPr/>
            <p:nvPr/>
          </p:nvGrpSpPr>
          <p:grpSpPr>
            <a:xfrm>
              <a:off x="2167688" y="5753127"/>
              <a:ext cx="766772" cy="693747"/>
              <a:chOff x="1072298" y="2065314"/>
              <a:chExt cx="2487595" cy="1022364"/>
            </a:xfrm>
          </p:grpSpPr>
          <p:pic>
            <p:nvPicPr>
              <p:cNvPr id="61" name="Picture 6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62" name="Straight Connector 6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65" name="Rectangle 6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3" name="Group 424"/>
            <p:cNvGrpSpPr/>
            <p:nvPr/>
          </p:nvGrpSpPr>
          <p:grpSpPr>
            <a:xfrm>
              <a:off x="3080512" y="5753127"/>
              <a:ext cx="766772" cy="693747"/>
              <a:chOff x="1072298" y="2065314"/>
              <a:chExt cx="2487595" cy="1022364"/>
            </a:xfrm>
          </p:grpSpPr>
          <p:pic>
            <p:nvPicPr>
              <p:cNvPr id="56" name="Picture 5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57" name="Straight Connector 5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60" name="Rectangle 5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4" name="Group 430"/>
            <p:cNvGrpSpPr/>
            <p:nvPr/>
          </p:nvGrpSpPr>
          <p:grpSpPr>
            <a:xfrm>
              <a:off x="3993337" y="5753127"/>
              <a:ext cx="766772" cy="693747"/>
              <a:chOff x="1072298" y="2065314"/>
              <a:chExt cx="2487595" cy="1022364"/>
            </a:xfrm>
          </p:grpSpPr>
          <p:pic>
            <p:nvPicPr>
              <p:cNvPr id="51" name="Picture 50"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52" name="Straight Connector 51"/>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55" name="Rectangle 54"/>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5" name="Group 436"/>
            <p:cNvGrpSpPr/>
            <p:nvPr/>
          </p:nvGrpSpPr>
          <p:grpSpPr>
            <a:xfrm>
              <a:off x="4906162" y="5753127"/>
              <a:ext cx="766772" cy="693747"/>
              <a:chOff x="1072298" y="2065314"/>
              <a:chExt cx="2487595" cy="1022364"/>
            </a:xfrm>
          </p:grpSpPr>
          <p:pic>
            <p:nvPicPr>
              <p:cNvPr id="46" name="Picture 45"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47" name="Straight Connector 46"/>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50" name="Rectangle 49"/>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sp>
        <p:nvSpPr>
          <p:cNvPr id="236" name="TextBox 235"/>
          <p:cNvSpPr txBox="1"/>
          <p:nvPr/>
        </p:nvSpPr>
        <p:spPr>
          <a:xfrm>
            <a:off x="396766" y="1736834"/>
            <a:ext cx="609600" cy="246221"/>
          </a:xfrm>
          <a:prstGeom prst="rect">
            <a:avLst/>
          </a:prstGeom>
          <a:noFill/>
        </p:spPr>
        <p:txBody>
          <a:bodyPr wrap="square" rtlCol="0">
            <a:spAutoFit/>
          </a:bodyPr>
          <a:lstStyle/>
          <a:p>
            <a:r>
              <a:rPr lang="en-US" sz="1000" b="1" dirty="0" smtClean="0"/>
              <a:t>REQ 1</a:t>
            </a:r>
            <a:endParaRPr lang="en-US" sz="1000" b="1" dirty="0"/>
          </a:p>
        </p:txBody>
      </p:sp>
      <p:sp>
        <p:nvSpPr>
          <p:cNvPr id="237" name="TextBox 236"/>
          <p:cNvSpPr txBox="1"/>
          <p:nvPr/>
        </p:nvSpPr>
        <p:spPr>
          <a:xfrm>
            <a:off x="1082566" y="1736834"/>
            <a:ext cx="609600" cy="246221"/>
          </a:xfrm>
          <a:prstGeom prst="rect">
            <a:avLst/>
          </a:prstGeom>
          <a:noFill/>
        </p:spPr>
        <p:txBody>
          <a:bodyPr wrap="square" rtlCol="0">
            <a:spAutoFit/>
          </a:bodyPr>
          <a:lstStyle/>
          <a:p>
            <a:r>
              <a:rPr lang="en-US" sz="1000" b="1" dirty="0" smtClean="0"/>
              <a:t>REQ 2</a:t>
            </a:r>
            <a:endParaRPr lang="en-US" sz="1000" b="1" dirty="0"/>
          </a:p>
        </p:txBody>
      </p:sp>
      <p:sp>
        <p:nvSpPr>
          <p:cNvPr id="238" name="TextBox 237"/>
          <p:cNvSpPr txBox="1"/>
          <p:nvPr/>
        </p:nvSpPr>
        <p:spPr>
          <a:xfrm>
            <a:off x="1831430" y="1736834"/>
            <a:ext cx="609600" cy="246221"/>
          </a:xfrm>
          <a:prstGeom prst="rect">
            <a:avLst/>
          </a:prstGeom>
          <a:noFill/>
        </p:spPr>
        <p:txBody>
          <a:bodyPr wrap="square" rtlCol="0">
            <a:spAutoFit/>
          </a:bodyPr>
          <a:lstStyle/>
          <a:p>
            <a:r>
              <a:rPr lang="en-US" sz="1000" b="1" dirty="0" smtClean="0"/>
              <a:t>REQ 3</a:t>
            </a:r>
            <a:endParaRPr lang="en-US" sz="1000" b="1" dirty="0"/>
          </a:p>
        </p:txBody>
      </p:sp>
      <p:sp>
        <p:nvSpPr>
          <p:cNvPr id="239" name="TextBox 238"/>
          <p:cNvSpPr txBox="1"/>
          <p:nvPr/>
        </p:nvSpPr>
        <p:spPr>
          <a:xfrm>
            <a:off x="4022834" y="5439102"/>
            <a:ext cx="609600" cy="246221"/>
          </a:xfrm>
          <a:prstGeom prst="rect">
            <a:avLst/>
          </a:prstGeom>
          <a:noFill/>
        </p:spPr>
        <p:txBody>
          <a:bodyPr wrap="square" rtlCol="0">
            <a:spAutoFit/>
          </a:bodyPr>
          <a:lstStyle/>
          <a:p>
            <a:r>
              <a:rPr lang="en-US" sz="1000" b="1" dirty="0" smtClean="0"/>
              <a:t>REQ N</a:t>
            </a:r>
            <a:endParaRPr lang="en-US" sz="1000" b="1" dirty="0"/>
          </a:p>
        </p:txBody>
      </p:sp>
    </p:spTree>
    <p:extLst>
      <p:ext uri="{BB962C8B-B14F-4D97-AF65-F5344CB8AC3E}">
        <p14:creationId xmlns:p14="http://schemas.microsoft.com/office/powerpoint/2010/main" xmlns="" val="147804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152400" y="427037"/>
            <a:ext cx="6705600" cy="411163"/>
          </a:xfrm>
          <a:noFill/>
        </p:spPr>
        <p:txBody>
          <a:bodyPr lIns="92075" tIns="46038" rIns="92075" bIns="46038" anchor="t"/>
          <a:lstStyle/>
          <a:p>
            <a:pPr eaLnBrk="1" hangingPunct="1"/>
            <a:r>
              <a:rPr lang="en-US" dirty="0" smtClean="0"/>
              <a:t>Product Backlog    …</a:t>
            </a:r>
            <a:r>
              <a:rPr lang="en-US" dirty="0" err="1" smtClean="0"/>
              <a:t>Contd</a:t>
            </a:r>
            <a:endParaRPr lang="en-US" i="1" dirty="0" smtClean="0">
              <a:solidFill>
                <a:srgbClr val="0070C0"/>
              </a:solidFill>
            </a:endParaRPr>
          </a:p>
        </p:txBody>
      </p:sp>
      <p:sp>
        <p:nvSpPr>
          <p:cNvPr id="40964" name="Rectangle 3"/>
          <p:cNvSpPr>
            <a:spLocks noGrp="1" noChangeArrowheads="1"/>
          </p:cNvSpPr>
          <p:nvPr>
            <p:ph type="body" idx="1"/>
          </p:nvPr>
        </p:nvSpPr>
        <p:spPr>
          <a:xfrm>
            <a:off x="590550" y="1066800"/>
            <a:ext cx="7800975" cy="5175250"/>
          </a:xfrm>
          <a:noFill/>
        </p:spPr>
        <p:txBody>
          <a:bodyPr lIns="92075" tIns="46038" rIns="92075" bIns="46038"/>
          <a:lstStyle/>
          <a:p>
            <a:pPr eaLnBrk="1" hangingPunct="1"/>
            <a:r>
              <a:rPr lang="en-US" sz="2000" dirty="0" smtClean="0">
                <a:solidFill>
                  <a:srgbClr val="000000"/>
                </a:solidFill>
              </a:rPr>
              <a:t>The product backlog consists of three types of items:</a:t>
            </a:r>
          </a:p>
          <a:p>
            <a:pPr lvl="1" eaLnBrk="1" hangingPunct="1"/>
            <a:r>
              <a:rPr lang="en-US" sz="2000" i="1" dirty="0" smtClean="0">
                <a:solidFill>
                  <a:srgbClr val="000000"/>
                </a:solidFill>
              </a:rPr>
              <a:t>Product functionality - what functions could the system perform to deliver the value anticipated in the product vision.</a:t>
            </a:r>
          </a:p>
          <a:p>
            <a:pPr lvl="1" eaLnBrk="1" hangingPunct="1"/>
            <a:r>
              <a:rPr lang="en-US" sz="2000" i="1" dirty="0" smtClean="0">
                <a:solidFill>
                  <a:srgbClr val="000000"/>
                </a:solidFill>
              </a:rPr>
              <a:t>Non-functional requirements - for the product to deliver the necessary value, what operational aspects must it demonstrate, such as performance, security, reliability, and cost requirements</a:t>
            </a:r>
          </a:p>
          <a:p>
            <a:pPr lvl="1" eaLnBrk="1" hangingPunct="1"/>
            <a:r>
              <a:rPr lang="en-US" sz="2000" i="1" dirty="0" smtClean="0">
                <a:solidFill>
                  <a:srgbClr val="000000"/>
                </a:solidFill>
              </a:rPr>
              <a:t>Environmental requirements - what capabilities and environments must be in place for the product to be developed and delivered</a:t>
            </a:r>
          </a:p>
          <a:p>
            <a:pPr eaLnBrk="1" hangingPunct="1">
              <a:buSzPct val="150000"/>
              <a:buFont typeface="Wingdings" pitchFamily="2" charset="2"/>
              <a:buChar char="Ø"/>
            </a:pPr>
            <a:endParaRPr lang="en-US" sz="2000" dirty="0" smtClean="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Release Plan </a:t>
            </a:r>
            <a:endParaRPr lang="en-US" dirty="0"/>
          </a:p>
        </p:txBody>
      </p:sp>
      <p:grpSp>
        <p:nvGrpSpPr>
          <p:cNvPr id="5" name="Group 4"/>
          <p:cNvGrpSpPr/>
          <p:nvPr/>
        </p:nvGrpSpPr>
        <p:grpSpPr>
          <a:xfrm>
            <a:off x="162647" y="1033429"/>
            <a:ext cx="3952153" cy="4224371"/>
            <a:chOff x="195986" y="1042950"/>
            <a:chExt cx="5659515" cy="5586489"/>
          </a:xfrm>
        </p:grpSpPr>
        <p:sp>
          <p:nvSpPr>
            <p:cNvPr id="6" name="Rectangle 5"/>
            <p:cNvSpPr/>
            <p:nvPr/>
          </p:nvSpPr>
          <p:spPr>
            <a:xfrm>
              <a:off x="195986" y="1042950"/>
              <a:ext cx="5659515" cy="5586489"/>
            </a:xfrm>
            <a:prstGeom prst="rect">
              <a:avLst/>
            </a:prstGeom>
            <a:solidFill>
              <a:schemeClr val="accent3">
                <a:lumMod val="50000"/>
              </a:schemeClr>
            </a:solidFill>
          </p:spPr>
          <p:style>
            <a:lnRef idx="3">
              <a:schemeClr val="lt1"/>
            </a:lnRef>
            <a:fillRef idx="1">
              <a:schemeClr val="accent5"/>
            </a:fillRef>
            <a:effectRef idx="1">
              <a:schemeClr val="accent5"/>
            </a:effectRef>
            <a:fontRef idx="minor">
              <a:schemeClr val="lt1"/>
            </a:fontRef>
          </p:style>
          <p:txBody>
            <a:bodyPr rtlCol="0" anchor="t"/>
            <a:lstStyle/>
            <a:p>
              <a:endParaRPr lang="en-US" sz="2800" b="1" dirty="0">
                <a:latin typeface="Arial" pitchFamily="34" charset="0"/>
                <a:cs typeface="Arial" pitchFamily="34" charset="0"/>
              </a:endParaRPr>
            </a:p>
          </p:txBody>
        </p:sp>
        <p:grpSp>
          <p:nvGrpSpPr>
            <p:cNvPr id="7" name="Group 225"/>
            <p:cNvGrpSpPr/>
            <p:nvPr/>
          </p:nvGrpSpPr>
          <p:grpSpPr>
            <a:xfrm>
              <a:off x="342038" y="1627158"/>
              <a:ext cx="766772" cy="693747"/>
              <a:chOff x="1072298" y="2065314"/>
              <a:chExt cx="2487595" cy="1022364"/>
            </a:xfrm>
          </p:grpSpPr>
          <p:pic>
            <p:nvPicPr>
              <p:cNvPr id="219" name="Picture 21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220" name="Straight Connector 21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21" name="Straight Connector 22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22" name="Straight Connector 22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23" name="Rectangle 22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8" name="TextBox 7"/>
            <p:cNvSpPr txBox="1"/>
            <p:nvPr/>
          </p:nvSpPr>
          <p:spPr>
            <a:xfrm>
              <a:off x="305524" y="1079463"/>
              <a:ext cx="3505248" cy="439785"/>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1600" b="1" spc="150" dirty="0" smtClean="0">
                  <a:ln w="11430"/>
                  <a:solidFill>
                    <a:srgbClr val="F8F8F8"/>
                  </a:solidFill>
                  <a:effectLst>
                    <a:outerShdw blurRad="25400" algn="tl" rotWithShape="0">
                      <a:srgbClr val="000000">
                        <a:alpha val="43000"/>
                      </a:srgbClr>
                    </a:outerShdw>
                  </a:effectLst>
                </a:rPr>
                <a:t>Product Backlog</a:t>
              </a:r>
              <a:endParaRPr lang="en-US" sz="1600" b="1" spc="150" dirty="0">
                <a:ln w="11430"/>
                <a:solidFill>
                  <a:srgbClr val="F8F8F8"/>
                </a:solidFill>
                <a:effectLst>
                  <a:outerShdw blurRad="25400" algn="tl" rotWithShape="0">
                    <a:srgbClr val="000000">
                      <a:alpha val="43000"/>
                    </a:srgbClr>
                  </a:outerShdw>
                </a:effectLst>
              </a:endParaRPr>
            </a:p>
          </p:txBody>
        </p:sp>
        <p:grpSp>
          <p:nvGrpSpPr>
            <p:cNvPr id="9" name="Group 232"/>
            <p:cNvGrpSpPr/>
            <p:nvPr/>
          </p:nvGrpSpPr>
          <p:grpSpPr>
            <a:xfrm>
              <a:off x="1254863" y="1627158"/>
              <a:ext cx="766772" cy="693747"/>
              <a:chOff x="1072298" y="2065314"/>
              <a:chExt cx="2487595" cy="1022364"/>
            </a:xfrm>
          </p:grpSpPr>
          <p:pic>
            <p:nvPicPr>
              <p:cNvPr id="214" name="Picture 21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215" name="Straight Connector 21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16" name="Straight Connector 21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17" name="Straight Connector 21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18" name="Rectangle 21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0" name="Group 238"/>
            <p:cNvGrpSpPr/>
            <p:nvPr/>
          </p:nvGrpSpPr>
          <p:grpSpPr>
            <a:xfrm>
              <a:off x="2167688" y="1627158"/>
              <a:ext cx="766772" cy="693747"/>
              <a:chOff x="1072298" y="2065314"/>
              <a:chExt cx="2487595" cy="1022364"/>
            </a:xfrm>
          </p:grpSpPr>
          <p:pic>
            <p:nvPicPr>
              <p:cNvPr id="209" name="Picture 20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210" name="Straight Connector 20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11" name="Straight Connector 21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12" name="Straight Connector 21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13" name="Rectangle 21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1" name="Group 244"/>
            <p:cNvGrpSpPr/>
            <p:nvPr/>
          </p:nvGrpSpPr>
          <p:grpSpPr>
            <a:xfrm>
              <a:off x="3080512" y="1627158"/>
              <a:ext cx="766772" cy="693747"/>
              <a:chOff x="1072298" y="2065314"/>
              <a:chExt cx="2487595" cy="1022364"/>
            </a:xfrm>
          </p:grpSpPr>
          <p:pic>
            <p:nvPicPr>
              <p:cNvPr id="204" name="Picture 20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205" name="Straight Connector 20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06" name="Straight Connector 20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07" name="Straight Connector 20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08" name="Rectangle 20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2" name="Group 250"/>
            <p:cNvGrpSpPr/>
            <p:nvPr/>
          </p:nvGrpSpPr>
          <p:grpSpPr>
            <a:xfrm>
              <a:off x="3993337" y="1627158"/>
              <a:ext cx="766772" cy="693747"/>
              <a:chOff x="1072298" y="2065314"/>
              <a:chExt cx="2487595" cy="1022364"/>
            </a:xfrm>
          </p:grpSpPr>
          <p:pic>
            <p:nvPicPr>
              <p:cNvPr id="199" name="Picture 19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200" name="Straight Connector 19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01" name="Straight Connector 20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202" name="Straight Connector 20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203" name="Rectangle 20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3" name="Group 256"/>
            <p:cNvGrpSpPr/>
            <p:nvPr/>
          </p:nvGrpSpPr>
          <p:grpSpPr>
            <a:xfrm>
              <a:off x="4906162" y="1627158"/>
              <a:ext cx="766772" cy="693747"/>
              <a:chOff x="1072298" y="2065314"/>
              <a:chExt cx="2487595" cy="1022364"/>
            </a:xfrm>
          </p:grpSpPr>
          <p:pic>
            <p:nvPicPr>
              <p:cNvPr id="194" name="Picture 19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95" name="Straight Connector 19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96" name="Straight Connector 19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97" name="Straight Connector 19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98" name="Rectangle 19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4" name="Group 262"/>
            <p:cNvGrpSpPr/>
            <p:nvPr/>
          </p:nvGrpSpPr>
          <p:grpSpPr>
            <a:xfrm>
              <a:off x="342038" y="2430444"/>
              <a:ext cx="766772" cy="693747"/>
              <a:chOff x="1072298" y="2065314"/>
              <a:chExt cx="2487595" cy="1022364"/>
            </a:xfrm>
          </p:grpSpPr>
          <p:pic>
            <p:nvPicPr>
              <p:cNvPr id="189" name="Picture 18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90" name="Straight Connector 18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93" name="Rectangle 19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5" name="Group 268"/>
            <p:cNvGrpSpPr/>
            <p:nvPr/>
          </p:nvGrpSpPr>
          <p:grpSpPr>
            <a:xfrm>
              <a:off x="1254863" y="2430444"/>
              <a:ext cx="766772" cy="693747"/>
              <a:chOff x="1072298" y="2065314"/>
              <a:chExt cx="2487595" cy="1022364"/>
            </a:xfrm>
          </p:grpSpPr>
          <p:pic>
            <p:nvPicPr>
              <p:cNvPr id="184" name="Picture 18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85" name="Straight Connector 18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88" name="Rectangle 18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6" name="Group 274"/>
            <p:cNvGrpSpPr/>
            <p:nvPr/>
          </p:nvGrpSpPr>
          <p:grpSpPr>
            <a:xfrm>
              <a:off x="2167688" y="2430444"/>
              <a:ext cx="766772" cy="693747"/>
              <a:chOff x="1072298" y="2065314"/>
              <a:chExt cx="2487595" cy="1022364"/>
            </a:xfrm>
          </p:grpSpPr>
          <p:pic>
            <p:nvPicPr>
              <p:cNvPr id="179" name="Picture 17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80" name="Straight Connector 17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81" name="Straight Connector 18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82" name="Straight Connector 18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83" name="Rectangle 18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7" name="Group 280"/>
            <p:cNvGrpSpPr/>
            <p:nvPr/>
          </p:nvGrpSpPr>
          <p:grpSpPr>
            <a:xfrm>
              <a:off x="3080512" y="2430444"/>
              <a:ext cx="766772" cy="693747"/>
              <a:chOff x="1072298" y="2065314"/>
              <a:chExt cx="2487595" cy="1022364"/>
            </a:xfrm>
          </p:grpSpPr>
          <p:pic>
            <p:nvPicPr>
              <p:cNvPr id="174" name="Picture 17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75" name="Straight Connector 17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78" name="Rectangle 17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8" name="Group 286"/>
            <p:cNvGrpSpPr/>
            <p:nvPr/>
          </p:nvGrpSpPr>
          <p:grpSpPr>
            <a:xfrm>
              <a:off x="3993337" y="2430444"/>
              <a:ext cx="766772" cy="693747"/>
              <a:chOff x="1072298" y="2065314"/>
              <a:chExt cx="2487595" cy="1022364"/>
            </a:xfrm>
          </p:grpSpPr>
          <p:pic>
            <p:nvPicPr>
              <p:cNvPr id="169" name="Picture 16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70" name="Straight Connector 16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73" name="Rectangle 17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9" name="Group 292"/>
            <p:cNvGrpSpPr/>
            <p:nvPr/>
          </p:nvGrpSpPr>
          <p:grpSpPr>
            <a:xfrm>
              <a:off x="4906162" y="2430444"/>
              <a:ext cx="766772" cy="693747"/>
              <a:chOff x="1072298" y="2065314"/>
              <a:chExt cx="2487595" cy="1022364"/>
            </a:xfrm>
          </p:grpSpPr>
          <p:pic>
            <p:nvPicPr>
              <p:cNvPr id="164" name="Picture 16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65" name="Straight Connector 16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66" name="Straight Connector 16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68" name="Rectangle 16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0" name="Group 298"/>
            <p:cNvGrpSpPr/>
            <p:nvPr/>
          </p:nvGrpSpPr>
          <p:grpSpPr>
            <a:xfrm>
              <a:off x="342038" y="3270243"/>
              <a:ext cx="766772" cy="693747"/>
              <a:chOff x="1072298" y="2065314"/>
              <a:chExt cx="2487595" cy="1022364"/>
            </a:xfrm>
          </p:grpSpPr>
          <p:pic>
            <p:nvPicPr>
              <p:cNvPr id="159" name="Picture 15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60" name="Straight Connector 15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63" name="Rectangle 16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1" name="Group 304"/>
            <p:cNvGrpSpPr/>
            <p:nvPr/>
          </p:nvGrpSpPr>
          <p:grpSpPr>
            <a:xfrm>
              <a:off x="1254863" y="3270243"/>
              <a:ext cx="766772" cy="693747"/>
              <a:chOff x="1072298" y="2065314"/>
              <a:chExt cx="2487595" cy="1022364"/>
            </a:xfrm>
          </p:grpSpPr>
          <p:pic>
            <p:nvPicPr>
              <p:cNvPr id="154" name="Picture 15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55" name="Straight Connector 15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58" name="Rectangle 15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2" name="Group 310"/>
            <p:cNvGrpSpPr/>
            <p:nvPr/>
          </p:nvGrpSpPr>
          <p:grpSpPr>
            <a:xfrm>
              <a:off x="2167688" y="3270243"/>
              <a:ext cx="766772" cy="693747"/>
              <a:chOff x="1072298" y="2065314"/>
              <a:chExt cx="2487595" cy="1022364"/>
            </a:xfrm>
          </p:grpSpPr>
          <p:pic>
            <p:nvPicPr>
              <p:cNvPr id="149" name="Picture 14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50" name="Straight Connector 14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51" name="Straight Connector 15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52" name="Straight Connector 15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53" name="Rectangle 15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3" name="Group 316"/>
            <p:cNvGrpSpPr/>
            <p:nvPr/>
          </p:nvGrpSpPr>
          <p:grpSpPr>
            <a:xfrm>
              <a:off x="3080512" y="3270243"/>
              <a:ext cx="766772" cy="693747"/>
              <a:chOff x="1072298" y="2065314"/>
              <a:chExt cx="2487595" cy="1022364"/>
            </a:xfrm>
          </p:grpSpPr>
          <p:pic>
            <p:nvPicPr>
              <p:cNvPr id="144" name="Picture 14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45" name="Straight Connector 14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46" name="Straight Connector 14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47" name="Straight Connector 14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48" name="Rectangle 14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4" name="Group 322"/>
            <p:cNvGrpSpPr/>
            <p:nvPr/>
          </p:nvGrpSpPr>
          <p:grpSpPr>
            <a:xfrm>
              <a:off x="3993337" y="3270243"/>
              <a:ext cx="766772" cy="693747"/>
              <a:chOff x="1072298" y="2065314"/>
              <a:chExt cx="2487595" cy="1022364"/>
            </a:xfrm>
          </p:grpSpPr>
          <p:pic>
            <p:nvPicPr>
              <p:cNvPr id="139" name="Picture 13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40" name="Straight Connector 13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41" name="Straight Connector 14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42" name="Straight Connector 14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43" name="Rectangle 14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5" name="Group 328"/>
            <p:cNvGrpSpPr/>
            <p:nvPr/>
          </p:nvGrpSpPr>
          <p:grpSpPr>
            <a:xfrm>
              <a:off x="4906162" y="3270243"/>
              <a:ext cx="766772" cy="693747"/>
              <a:chOff x="1072298" y="2065314"/>
              <a:chExt cx="2487595" cy="1022364"/>
            </a:xfrm>
          </p:grpSpPr>
          <p:pic>
            <p:nvPicPr>
              <p:cNvPr id="134" name="Picture 13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35" name="Straight Connector 13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37" name="Straight Connector 13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38" name="Rectangle 13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6" name="Group 334"/>
            <p:cNvGrpSpPr/>
            <p:nvPr/>
          </p:nvGrpSpPr>
          <p:grpSpPr>
            <a:xfrm>
              <a:off x="342038" y="4110042"/>
              <a:ext cx="766772" cy="693747"/>
              <a:chOff x="1072298" y="2065314"/>
              <a:chExt cx="2487595" cy="1022364"/>
            </a:xfrm>
          </p:grpSpPr>
          <p:pic>
            <p:nvPicPr>
              <p:cNvPr id="129" name="Picture 12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30" name="Straight Connector 12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31" name="Straight Connector 13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32" name="Straight Connector 13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33" name="Rectangle 13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7" name="Group 340"/>
            <p:cNvGrpSpPr/>
            <p:nvPr/>
          </p:nvGrpSpPr>
          <p:grpSpPr>
            <a:xfrm>
              <a:off x="1254863" y="4110042"/>
              <a:ext cx="766772" cy="693747"/>
              <a:chOff x="1072298" y="2065314"/>
              <a:chExt cx="2487595" cy="1022364"/>
            </a:xfrm>
          </p:grpSpPr>
          <p:pic>
            <p:nvPicPr>
              <p:cNvPr id="124" name="Picture 12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25" name="Straight Connector 12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26" name="Straight Connector 12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28" name="Rectangle 12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8" name="Group 346"/>
            <p:cNvGrpSpPr/>
            <p:nvPr/>
          </p:nvGrpSpPr>
          <p:grpSpPr>
            <a:xfrm>
              <a:off x="2167688" y="4110042"/>
              <a:ext cx="766772" cy="693747"/>
              <a:chOff x="1072298" y="2065314"/>
              <a:chExt cx="2487595" cy="1022364"/>
            </a:xfrm>
          </p:grpSpPr>
          <p:pic>
            <p:nvPicPr>
              <p:cNvPr id="119" name="Picture 11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20" name="Straight Connector 11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21" name="Straight Connector 12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23" name="Rectangle 12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9" name="Group 352"/>
            <p:cNvGrpSpPr/>
            <p:nvPr/>
          </p:nvGrpSpPr>
          <p:grpSpPr>
            <a:xfrm>
              <a:off x="3080512" y="4110042"/>
              <a:ext cx="766772" cy="693747"/>
              <a:chOff x="1072298" y="2065314"/>
              <a:chExt cx="2487595" cy="1022364"/>
            </a:xfrm>
          </p:grpSpPr>
          <p:pic>
            <p:nvPicPr>
              <p:cNvPr id="114" name="Picture 11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15" name="Straight Connector 11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18" name="Rectangle 11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0" name="Group 358"/>
            <p:cNvGrpSpPr/>
            <p:nvPr/>
          </p:nvGrpSpPr>
          <p:grpSpPr>
            <a:xfrm>
              <a:off x="3993337" y="4110042"/>
              <a:ext cx="766772" cy="693747"/>
              <a:chOff x="1072298" y="2065314"/>
              <a:chExt cx="2487595" cy="1022364"/>
            </a:xfrm>
          </p:grpSpPr>
          <p:pic>
            <p:nvPicPr>
              <p:cNvPr id="109" name="Picture 10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10" name="Straight Connector 10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13" name="Rectangle 11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1" name="Group 364"/>
            <p:cNvGrpSpPr/>
            <p:nvPr/>
          </p:nvGrpSpPr>
          <p:grpSpPr>
            <a:xfrm>
              <a:off x="4906162" y="4110042"/>
              <a:ext cx="766772" cy="693747"/>
              <a:chOff x="1072298" y="2065314"/>
              <a:chExt cx="2487595" cy="1022364"/>
            </a:xfrm>
          </p:grpSpPr>
          <p:pic>
            <p:nvPicPr>
              <p:cNvPr id="104" name="Picture 10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05" name="Straight Connector 10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08" name="Rectangle 10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2" name="Group 370"/>
            <p:cNvGrpSpPr/>
            <p:nvPr/>
          </p:nvGrpSpPr>
          <p:grpSpPr>
            <a:xfrm>
              <a:off x="342038" y="4913328"/>
              <a:ext cx="766772" cy="693747"/>
              <a:chOff x="1072298" y="2065314"/>
              <a:chExt cx="2487595" cy="1022364"/>
            </a:xfrm>
          </p:grpSpPr>
          <p:pic>
            <p:nvPicPr>
              <p:cNvPr id="99" name="Picture 9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100" name="Straight Connector 9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103" name="Rectangle 10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3" name="Group 376"/>
            <p:cNvGrpSpPr/>
            <p:nvPr/>
          </p:nvGrpSpPr>
          <p:grpSpPr>
            <a:xfrm>
              <a:off x="1254863" y="4913328"/>
              <a:ext cx="766772" cy="693747"/>
              <a:chOff x="1072298" y="2065314"/>
              <a:chExt cx="2487595" cy="1022364"/>
            </a:xfrm>
          </p:grpSpPr>
          <p:pic>
            <p:nvPicPr>
              <p:cNvPr id="94" name="Picture 9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95" name="Straight Connector 9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97" name="Straight Connector 9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98" name="Rectangle 9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4" name="Group 382"/>
            <p:cNvGrpSpPr/>
            <p:nvPr/>
          </p:nvGrpSpPr>
          <p:grpSpPr>
            <a:xfrm>
              <a:off x="2167688" y="4913328"/>
              <a:ext cx="766772" cy="693747"/>
              <a:chOff x="1072298" y="2065314"/>
              <a:chExt cx="2487595" cy="1022364"/>
            </a:xfrm>
          </p:grpSpPr>
          <p:pic>
            <p:nvPicPr>
              <p:cNvPr id="89" name="Picture 8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90" name="Straight Connector 8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93" name="Rectangle 9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5" name="Group 388"/>
            <p:cNvGrpSpPr/>
            <p:nvPr/>
          </p:nvGrpSpPr>
          <p:grpSpPr>
            <a:xfrm>
              <a:off x="3080512" y="4913328"/>
              <a:ext cx="766772" cy="693747"/>
              <a:chOff x="1072298" y="2065314"/>
              <a:chExt cx="2487595" cy="1022364"/>
            </a:xfrm>
          </p:grpSpPr>
          <p:pic>
            <p:nvPicPr>
              <p:cNvPr id="84" name="Picture 8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85" name="Straight Connector 8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87" name="Straight Connector 8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88" name="Rectangle 8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6" name="Group 394"/>
            <p:cNvGrpSpPr/>
            <p:nvPr/>
          </p:nvGrpSpPr>
          <p:grpSpPr>
            <a:xfrm>
              <a:off x="3993337" y="4913328"/>
              <a:ext cx="766772" cy="693747"/>
              <a:chOff x="1072298" y="2065314"/>
              <a:chExt cx="2487595" cy="1022364"/>
            </a:xfrm>
          </p:grpSpPr>
          <p:pic>
            <p:nvPicPr>
              <p:cNvPr id="79" name="Picture 7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80" name="Straight Connector 7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82" name="Straight Connector 8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83" name="Rectangle 8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7" name="Group 400"/>
            <p:cNvGrpSpPr/>
            <p:nvPr/>
          </p:nvGrpSpPr>
          <p:grpSpPr>
            <a:xfrm>
              <a:off x="4906162" y="4913328"/>
              <a:ext cx="766772" cy="693747"/>
              <a:chOff x="1072298" y="2065314"/>
              <a:chExt cx="2487595" cy="1022364"/>
            </a:xfrm>
          </p:grpSpPr>
          <p:pic>
            <p:nvPicPr>
              <p:cNvPr id="74" name="Picture 7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75" name="Straight Connector 7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77" name="Straight Connector 7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78" name="Rectangle 7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8" name="Group 406"/>
            <p:cNvGrpSpPr/>
            <p:nvPr/>
          </p:nvGrpSpPr>
          <p:grpSpPr>
            <a:xfrm>
              <a:off x="342038" y="5753127"/>
              <a:ext cx="766772" cy="693747"/>
              <a:chOff x="1072298" y="2065314"/>
              <a:chExt cx="2487595" cy="1022364"/>
            </a:xfrm>
          </p:grpSpPr>
          <p:pic>
            <p:nvPicPr>
              <p:cNvPr id="69" name="Picture 6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70" name="Straight Connector 6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73" name="Rectangle 7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9" name="Group 412"/>
            <p:cNvGrpSpPr/>
            <p:nvPr/>
          </p:nvGrpSpPr>
          <p:grpSpPr>
            <a:xfrm>
              <a:off x="1254863" y="5753127"/>
              <a:ext cx="766772" cy="693747"/>
              <a:chOff x="1072298" y="2065314"/>
              <a:chExt cx="2487595" cy="1022364"/>
            </a:xfrm>
          </p:grpSpPr>
          <p:pic>
            <p:nvPicPr>
              <p:cNvPr id="64" name="Picture 6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65" name="Straight Connector 6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68" name="Rectangle 6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0" name="Group 418"/>
            <p:cNvGrpSpPr/>
            <p:nvPr/>
          </p:nvGrpSpPr>
          <p:grpSpPr>
            <a:xfrm>
              <a:off x="2167688" y="5753127"/>
              <a:ext cx="766772" cy="693747"/>
              <a:chOff x="1072298" y="2065314"/>
              <a:chExt cx="2487595" cy="1022364"/>
            </a:xfrm>
          </p:grpSpPr>
          <p:pic>
            <p:nvPicPr>
              <p:cNvPr id="59" name="Picture 5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60" name="Straight Connector 5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63" name="Rectangle 6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1" name="Group 424"/>
            <p:cNvGrpSpPr/>
            <p:nvPr/>
          </p:nvGrpSpPr>
          <p:grpSpPr>
            <a:xfrm>
              <a:off x="3080512" y="5753127"/>
              <a:ext cx="766772" cy="693747"/>
              <a:chOff x="1072298" y="2065314"/>
              <a:chExt cx="2487595" cy="1022364"/>
            </a:xfrm>
          </p:grpSpPr>
          <p:pic>
            <p:nvPicPr>
              <p:cNvPr id="54" name="Picture 5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55" name="Straight Connector 5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58" name="Rectangle 5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2" name="Group 430"/>
            <p:cNvGrpSpPr/>
            <p:nvPr/>
          </p:nvGrpSpPr>
          <p:grpSpPr>
            <a:xfrm>
              <a:off x="3993337" y="5753127"/>
              <a:ext cx="766772" cy="693747"/>
              <a:chOff x="1072298" y="2065314"/>
              <a:chExt cx="2487595" cy="1022364"/>
            </a:xfrm>
          </p:grpSpPr>
          <p:pic>
            <p:nvPicPr>
              <p:cNvPr id="49" name="Picture 48"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50" name="Straight Connector 49"/>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53" name="Rectangle 52"/>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3" name="Group 436"/>
            <p:cNvGrpSpPr/>
            <p:nvPr/>
          </p:nvGrpSpPr>
          <p:grpSpPr>
            <a:xfrm>
              <a:off x="4906162" y="5753127"/>
              <a:ext cx="766772" cy="693747"/>
              <a:chOff x="1072298" y="2065314"/>
              <a:chExt cx="2487595" cy="1022364"/>
            </a:xfrm>
          </p:grpSpPr>
          <p:pic>
            <p:nvPicPr>
              <p:cNvPr id="44" name="Picture 43" descr="Sticky Note6.jpg"/>
              <p:cNvPicPr>
                <a:picLocks noChangeAspect="1"/>
              </p:cNvPicPr>
              <p:nvPr/>
            </p:nvPicPr>
            <p:blipFill>
              <a:blip r:embed="rId2" cstate="print"/>
              <a:srcRect b="57576"/>
              <a:stretch>
                <a:fillRect/>
              </a:stretch>
            </p:blipFill>
            <p:spPr>
              <a:xfrm>
                <a:off x="1072298" y="2065315"/>
                <a:ext cx="2487595" cy="1022363"/>
              </a:xfrm>
              <a:prstGeom prst="rect">
                <a:avLst/>
              </a:prstGeom>
            </p:spPr>
          </p:pic>
          <p:cxnSp>
            <p:nvCxnSpPr>
              <p:cNvPr id="45" name="Straight Connector 44"/>
              <p:cNvCxnSpPr/>
              <p:nvPr/>
            </p:nvCxnSpPr>
            <p:spPr>
              <a:xfrm>
                <a:off x="1145324" y="2393931"/>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1145324" y="2647934"/>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1145324" y="2905113"/>
                <a:ext cx="2336832" cy="1588"/>
              </a:xfrm>
              <a:prstGeom prst="line">
                <a:avLst/>
              </a:prstGeom>
              <a:ln>
                <a:solidFill>
                  <a:schemeClr val="bg1">
                    <a:lumMod val="65000"/>
                  </a:schemeClr>
                </a:solidFill>
              </a:ln>
              <a:effectLst/>
            </p:spPr>
            <p:style>
              <a:lnRef idx="2">
                <a:schemeClr val="dk1"/>
              </a:lnRef>
              <a:fillRef idx="0">
                <a:schemeClr val="dk1"/>
              </a:fillRef>
              <a:effectRef idx="1">
                <a:schemeClr val="dk1"/>
              </a:effectRef>
              <a:fontRef idx="minor">
                <a:schemeClr val="tx1"/>
              </a:fontRef>
            </p:style>
          </p:cxnSp>
          <p:sp>
            <p:nvSpPr>
              <p:cNvPr id="48" name="Rectangle 47"/>
              <p:cNvSpPr/>
              <p:nvPr/>
            </p:nvSpPr>
            <p:spPr>
              <a:xfrm>
                <a:off x="1072298" y="2065314"/>
                <a:ext cx="2482884" cy="219078"/>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pic>
        <p:nvPicPr>
          <p:cNvPr id="224" name="Picture 223"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304800" y="1481172"/>
            <a:ext cx="483103" cy="412829"/>
          </a:xfrm>
          <a:prstGeom prst="rect">
            <a:avLst/>
          </a:prstGeom>
        </p:spPr>
      </p:pic>
      <p:pic>
        <p:nvPicPr>
          <p:cNvPr id="225" name="Picture 224"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990600" y="2090772"/>
            <a:ext cx="483103" cy="412829"/>
          </a:xfrm>
          <a:prstGeom prst="rect">
            <a:avLst/>
          </a:prstGeom>
        </p:spPr>
      </p:pic>
      <p:pic>
        <p:nvPicPr>
          <p:cNvPr id="226" name="Picture 225"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384899" y="4018005"/>
            <a:ext cx="483103" cy="412829"/>
          </a:xfrm>
          <a:prstGeom prst="rect">
            <a:avLst/>
          </a:prstGeom>
        </p:spPr>
      </p:pic>
      <p:pic>
        <p:nvPicPr>
          <p:cNvPr id="227" name="Picture 226"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1600200" y="1481172"/>
            <a:ext cx="483103" cy="412829"/>
          </a:xfrm>
          <a:prstGeom prst="rect">
            <a:avLst/>
          </a:prstGeom>
        </p:spPr>
      </p:pic>
      <p:pic>
        <p:nvPicPr>
          <p:cNvPr id="228" name="Picture 227"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2819400" y="2776572"/>
            <a:ext cx="483103" cy="412829"/>
          </a:xfrm>
          <a:prstGeom prst="rect">
            <a:avLst/>
          </a:prstGeom>
        </p:spPr>
      </p:pic>
      <p:pic>
        <p:nvPicPr>
          <p:cNvPr id="229" name="Picture 228"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2171698" y="3981492"/>
            <a:ext cx="483103" cy="412829"/>
          </a:xfrm>
          <a:prstGeom prst="rect">
            <a:avLst/>
          </a:prstGeom>
        </p:spPr>
      </p:pic>
      <p:pic>
        <p:nvPicPr>
          <p:cNvPr id="230" name="Picture 229"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1600200" y="3386172"/>
            <a:ext cx="483103" cy="412829"/>
          </a:xfrm>
          <a:prstGeom prst="rect">
            <a:avLst/>
          </a:prstGeom>
        </p:spPr>
      </p:pic>
      <p:pic>
        <p:nvPicPr>
          <p:cNvPr id="231" name="Picture 230"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3429000" y="4071972"/>
            <a:ext cx="483103" cy="412829"/>
          </a:xfrm>
          <a:prstGeom prst="rect">
            <a:avLst/>
          </a:prstGeom>
        </p:spPr>
      </p:pic>
      <p:pic>
        <p:nvPicPr>
          <p:cNvPr id="232" name="Picture 231"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3429000" y="1481172"/>
            <a:ext cx="483103" cy="412829"/>
          </a:xfrm>
          <a:prstGeom prst="rect">
            <a:avLst/>
          </a:prstGeom>
        </p:spPr>
      </p:pic>
      <p:pic>
        <p:nvPicPr>
          <p:cNvPr id="233" name="Picture 232"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914400" y="4681572"/>
            <a:ext cx="483103" cy="412829"/>
          </a:xfrm>
          <a:prstGeom prst="rect">
            <a:avLst/>
          </a:prstGeom>
        </p:spPr>
      </p:pic>
      <p:pic>
        <p:nvPicPr>
          <p:cNvPr id="234" name="Picture 233"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1600200" y="2776572"/>
            <a:ext cx="483103" cy="412829"/>
          </a:xfrm>
          <a:prstGeom prst="rect">
            <a:avLst/>
          </a:prstGeom>
        </p:spPr>
      </p:pic>
      <p:pic>
        <p:nvPicPr>
          <p:cNvPr id="235" name="Picture 234"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2209800" y="4681572"/>
            <a:ext cx="483103" cy="412829"/>
          </a:xfrm>
          <a:prstGeom prst="rect">
            <a:avLst/>
          </a:prstGeom>
        </p:spPr>
      </p:pic>
      <p:pic>
        <p:nvPicPr>
          <p:cNvPr id="236" name="Picture 235"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304800" y="2776572"/>
            <a:ext cx="483103" cy="412829"/>
          </a:xfrm>
          <a:prstGeom prst="rect">
            <a:avLst/>
          </a:prstGeom>
        </p:spPr>
      </p:pic>
      <p:pic>
        <p:nvPicPr>
          <p:cNvPr id="237" name="Picture 236"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2819400" y="2090772"/>
            <a:ext cx="483103" cy="412829"/>
          </a:xfrm>
          <a:prstGeom prst="rect">
            <a:avLst/>
          </a:prstGeom>
        </p:spPr>
      </p:pic>
      <p:pic>
        <p:nvPicPr>
          <p:cNvPr id="238" name="Picture 237" descr="Correct.jpg"/>
          <p:cNvPicPr>
            <a:picLocks noChangeAspect="1"/>
          </p:cNvPicPr>
          <p:nvPr/>
        </p:nvPicPr>
        <p:blipFill>
          <a:blip r:embed="rId3" cstate="print">
            <a:clrChange>
              <a:clrFrom>
                <a:srgbClr val="FFFFFF"/>
              </a:clrFrom>
              <a:clrTo>
                <a:srgbClr val="FFFFFF">
                  <a:alpha val="0"/>
                </a:srgbClr>
              </a:clrTo>
            </a:clrChange>
            <a:duotone>
              <a:prstClr val="black"/>
              <a:schemeClr val="tx1">
                <a:lumMod val="95000"/>
                <a:lumOff val="5000"/>
                <a:tint val="45000"/>
                <a:satMod val="400000"/>
              </a:schemeClr>
            </a:duotone>
          </a:blip>
          <a:srcRect t="11840"/>
          <a:stretch>
            <a:fillRect/>
          </a:stretch>
        </p:blipFill>
        <p:spPr>
          <a:xfrm>
            <a:off x="914400" y="3386172"/>
            <a:ext cx="483103" cy="412829"/>
          </a:xfrm>
          <a:prstGeom prst="rect">
            <a:avLst/>
          </a:prstGeom>
        </p:spPr>
      </p:pic>
      <p:sp>
        <p:nvSpPr>
          <p:cNvPr id="239" name="Rectangle 238"/>
          <p:cNvSpPr/>
          <p:nvPr/>
        </p:nvSpPr>
        <p:spPr>
          <a:xfrm>
            <a:off x="4648200" y="952247"/>
            <a:ext cx="4162482" cy="3072073"/>
          </a:xfrm>
          <a:prstGeom prst="rect">
            <a:avLst/>
          </a:prstGeom>
          <a:solidFill>
            <a:schemeClr val="tx2">
              <a:lumMod val="50000"/>
            </a:schemeClr>
          </a:solidFill>
        </p:spPr>
        <p:style>
          <a:lnRef idx="3">
            <a:schemeClr val="lt1"/>
          </a:lnRef>
          <a:fillRef idx="1">
            <a:schemeClr val="accent4"/>
          </a:fillRef>
          <a:effectRef idx="1">
            <a:schemeClr val="accent4"/>
          </a:effectRef>
          <a:fontRef idx="minor">
            <a:schemeClr val="lt1"/>
          </a:fontRef>
        </p:style>
        <p:txBody>
          <a:bodyPr rtlCol="0" anchor="t"/>
          <a:lstStyle/>
          <a:p>
            <a:endParaRPr lang="en-US" sz="2800" b="1" dirty="0">
              <a:latin typeface="Arial" pitchFamily="34" charset="0"/>
              <a:cs typeface="Arial" pitchFamily="34" charset="0"/>
            </a:endParaRPr>
          </a:p>
        </p:txBody>
      </p:sp>
      <p:sp>
        <p:nvSpPr>
          <p:cNvPr id="240" name="TextBox 239"/>
          <p:cNvSpPr txBox="1"/>
          <p:nvPr/>
        </p:nvSpPr>
        <p:spPr>
          <a:xfrm>
            <a:off x="4668947" y="962209"/>
            <a:ext cx="3505248" cy="52322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2800" b="1" spc="150" dirty="0" smtClean="0">
                <a:ln w="11430"/>
                <a:solidFill>
                  <a:srgbClr val="F8F8F8"/>
                </a:solidFill>
                <a:effectLst>
                  <a:outerShdw blurRad="25400" algn="tl" rotWithShape="0">
                    <a:srgbClr val="000000">
                      <a:alpha val="43000"/>
                    </a:srgbClr>
                  </a:outerShdw>
                </a:effectLst>
              </a:rPr>
              <a:t>Release Plan</a:t>
            </a:r>
            <a:endParaRPr lang="en-US" sz="2800" b="1" spc="150" dirty="0">
              <a:ln w="11430"/>
              <a:solidFill>
                <a:srgbClr val="F8F8F8"/>
              </a:solidFill>
              <a:effectLst>
                <a:outerShdw blurRad="25400" algn="tl" rotWithShape="0">
                  <a:srgbClr val="000000">
                    <a:alpha val="43000"/>
                  </a:srgbClr>
                </a:outerShdw>
              </a:effectLst>
            </a:endParaRPr>
          </a:p>
        </p:txBody>
      </p:sp>
      <p:pic>
        <p:nvPicPr>
          <p:cNvPr id="241" name="Picture 240" descr="Sticky Note7.png"/>
          <p:cNvPicPr>
            <a:picLocks noChangeAspect="1"/>
          </p:cNvPicPr>
          <p:nvPr/>
        </p:nvPicPr>
        <p:blipFill>
          <a:blip r:embed="rId4" cstate="print"/>
          <a:stretch>
            <a:fillRect/>
          </a:stretch>
        </p:blipFill>
        <p:spPr>
          <a:xfrm>
            <a:off x="4756542" y="1504923"/>
            <a:ext cx="694944" cy="694944"/>
          </a:xfrm>
          <a:prstGeom prst="rect">
            <a:avLst/>
          </a:prstGeom>
        </p:spPr>
      </p:pic>
      <p:pic>
        <p:nvPicPr>
          <p:cNvPr id="242" name="Picture 241" descr="Sticky Note7.png"/>
          <p:cNvPicPr>
            <a:picLocks noChangeAspect="1"/>
          </p:cNvPicPr>
          <p:nvPr/>
        </p:nvPicPr>
        <p:blipFill>
          <a:blip r:embed="rId4" cstate="print"/>
          <a:stretch>
            <a:fillRect/>
          </a:stretch>
        </p:blipFill>
        <p:spPr>
          <a:xfrm>
            <a:off x="5559828" y="1504923"/>
            <a:ext cx="694944" cy="694944"/>
          </a:xfrm>
          <a:prstGeom prst="rect">
            <a:avLst/>
          </a:prstGeom>
        </p:spPr>
      </p:pic>
      <p:pic>
        <p:nvPicPr>
          <p:cNvPr id="243" name="Picture 242" descr="Sticky Note7.png"/>
          <p:cNvPicPr>
            <a:picLocks noChangeAspect="1"/>
          </p:cNvPicPr>
          <p:nvPr/>
        </p:nvPicPr>
        <p:blipFill>
          <a:blip r:embed="rId4" cstate="print"/>
          <a:stretch>
            <a:fillRect/>
          </a:stretch>
        </p:blipFill>
        <p:spPr>
          <a:xfrm>
            <a:off x="6363114" y="1503726"/>
            <a:ext cx="694944" cy="694944"/>
          </a:xfrm>
          <a:prstGeom prst="rect">
            <a:avLst/>
          </a:prstGeom>
        </p:spPr>
      </p:pic>
      <p:pic>
        <p:nvPicPr>
          <p:cNvPr id="244" name="Picture 243" descr="Sticky Note7.png"/>
          <p:cNvPicPr>
            <a:picLocks noChangeAspect="1"/>
          </p:cNvPicPr>
          <p:nvPr/>
        </p:nvPicPr>
        <p:blipFill>
          <a:blip r:embed="rId4" cstate="print"/>
          <a:stretch>
            <a:fillRect/>
          </a:stretch>
        </p:blipFill>
        <p:spPr>
          <a:xfrm>
            <a:off x="7166400" y="1503726"/>
            <a:ext cx="694944" cy="694944"/>
          </a:xfrm>
          <a:prstGeom prst="rect">
            <a:avLst/>
          </a:prstGeom>
        </p:spPr>
      </p:pic>
      <p:pic>
        <p:nvPicPr>
          <p:cNvPr id="245" name="Picture 244" descr="Sticky Note7.png"/>
          <p:cNvPicPr>
            <a:picLocks noChangeAspect="1"/>
          </p:cNvPicPr>
          <p:nvPr/>
        </p:nvPicPr>
        <p:blipFill>
          <a:blip r:embed="rId4" cstate="print"/>
          <a:stretch>
            <a:fillRect/>
          </a:stretch>
        </p:blipFill>
        <p:spPr>
          <a:xfrm>
            <a:off x="7969686" y="1504923"/>
            <a:ext cx="694944" cy="694944"/>
          </a:xfrm>
          <a:prstGeom prst="rect">
            <a:avLst/>
          </a:prstGeom>
        </p:spPr>
      </p:pic>
      <p:pic>
        <p:nvPicPr>
          <p:cNvPr id="246" name="Picture 245" descr="Sticky Note7.png"/>
          <p:cNvPicPr>
            <a:picLocks noChangeAspect="1"/>
          </p:cNvPicPr>
          <p:nvPr/>
        </p:nvPicPr>
        <p:blipFill>
          <a:blip r:embed="rId4" cstate="print"/>
          <a:stretch>
            <a:fillRect/>
          </a:stretch>
        </p:blipFill>
        <p:spPr>
          <a:xfrm>
            <a:off x="4757739" y="2307012"/>
            <a:ext cx="694944" cy="694944"/>
          </a:xfrm>
          <a:prstGeom prst="rect">
            <a:avLst/>
          </a:prstGeom>
        </p:spPr>
      </p:pic>
      <p:pic>
        <p:nvPicPr>
          <p:cNvPr id="247" name="Picture 246" descr="Sticky Note7.png"/>
          <p:cNvPicPr>
            <a:picLocks noChangeAspect="1"/>
          </p:cNvPicPr>
          <p:nvPr/>
        </p:nvPicPr>
        <p:blipFill>
          <a:blip r:embed="rId4" cstate="print"/>
          <a:stretch>
            <a:fillRect/>
          </a:stretch>
        </p:blipFill>
        <p:spPr>
          <a:xfrm>
            <a:off x="5561025" y="2307012"/>
            <a:ext cx="694944" cy="694944"/>
          </a:xfrm>
          <a:prstGeom prst="rect">
            <a:avLst/>
          </a:prstGeom>
        </p:spPr>
      </p:pic>
      <p:pic>
        <p:nvPicPr>
          <p:cNvPr id="248" name="Picture 247" descr="Sticky Note7.png"/>
          <p:cNvPicPr>
            <a:picLocks noChangeAspect="1"/>
          </p:cNvPicPr>
          <p:nvPr/>
        </p:nvPicPr>
        <p:blipFill>
          <a:blip r:embed="rId4" cstate="print"/>
          <a:stretch>
            <a:fillRect/>
          </a:stretch>
        </p:blipFill>
        <p:spPr>
          <a:xfrm>
            <a:off x="6364311" y="2305815"/>
            <a:ext cx="694944" cy="694944"/>
          </a:xfrm>
          <a:prstGeom prst="rect">
            <a:avLst/>
          </a:prstGeom>
        </p:spPr>
      </p:pic>
      <p:pic>
        <p:nvPicPr>
          <p:cNvPr id="249" name="Picture 248" descr="Sticky Note7.png"/>
          <p:cNvPicPr>
            <a:picLocks noChangeAspect="1"/>
          </p:cNvPicPr>
          <p:nvPr/>
        </p:nvPicPr>
        <p:blipFill>
          <a:blip r:embed="rId4" cstate="print"/>
          <a:stretch>
            <a:fillRect/>
          </a:stretch>
        </p:blipFill>
        <p:spPr>
          <a:xfrm>
            <a:off x="7167597" y="2305815"/>
            <a:ext cx="694944" cy="694944"/>
          </a:xfrm>
          <a:prstGeom prst="rect">
            <a:avLst/>
          </a:prstGeom>
        </p:spPr>
      </p:pic>
      <p:pic>
        <p:nvPicPr>
          <p:cNvPr id="250" name="Picture 249" descr="Sticky Note7.png"/>
          <p:cNvPicPr>
            <a:picLocks noChangeAspect="1"/>
          </p:cNvPicPr>
          <p:nvPr/>
        </p:nvPicPr>
        <p:blipFill>
          <a:blip r:embed="rId4" cstate="print"/>
          <a:stretch>
            <a:fillRect/>
          </a:stretch>
        </p:blipFill>
        <p:spPr>
          <a:xfrm>
            <a:off x="7970883" y="2307012"/>
            <a:ext cx="694944" cy="694944"/>
          </a:xfrm>
          <a:prstGeom prst="rect">
            <a:avLst/>
          </a:prstGeom>
        </p:spPr>
      </p:pic>
      <p:pic>
        <p:nvPicPr>
          <p:cNvPr id="251" name="Picture 250" descr="Sticky Note7.png"/>
          <p:cNvPicPr>
            <a:picLocks noChangeAspect="1"/>
          </p:cNvPicPr>
          <p:nvPr/>
        </p:nvPicPr>
        <p:blipFill>
          <a:blip r:embed="rId4" cstate="print"/>
          <a:stretch>
            <a:fillRect/>
          </a:stretch>
        </p:blipFill>
        <p:spPr>
          <a:xfrm>
            <a:off x="4757739" y="3110298"/>
            <a:ext cx="694944" cy="694944"/>
          </a:xfrm>
          <a:prstGeom prst="rect">
            <a:avLst/>
          </a:prstGeom>
        </p:spPr>
      </p:pic>
      <p:pic>
        <p:nvPicPr>
          <p:cNvPr id="252" name="Picture 251" descr="Sticky Note7.png"/>
          <p:cNvPicPr>
            <a:picLocks noChangeAspect="1"/>
          </p:cNvPicPr>
          <p:nvPr/>
        </p:nvPicPr>
        <p:blipFill>
          <a:blip r:embed="rId4" cstate="print"/>
          <a:stretch>
            <a:fillRect/>
          </a:stretch>
        </p:blipFill>
        <p:spPr>
          <a:xfrm>
            <a:off x="5561025" y="3110298"/>
            <a:ext cx="694944" cy="694944"/>
          </a:xfrm>
          <a:prstGeom prst="rect">
            <a:avLst/>
          </a:prstGeom>
        </p:spPr>
      </p:pic>
      <p:pic>
        <p:nvPicPr>
          <p:cNvPr id="253" name="Picture 252" descr="Sticky Note7.png"/>
          <p:cNvPicPr>
            <a:picLocks noChangeAspect="1"/>
          </p:cNvPicPr>
          <p:nvPr/>
        </p:nvPicPr>
        <p:blipFill>
          <a:blip r:embed="rId4" cstate="print"/>
          <a:stretch>
            <a:fillRect/>
          </a:stretch>
        </p:blipFill>
        <p:spPr>
          <a:xfrm>
            <a:off x="6364311" y="3109101"/>
            <a:ext cx="694944" cy="694944"/>
          </a:xfrm>
          <a:prstGeom prst="rect">
            <a:avLst/>
          </a:prstGeom>
        </p:spPr>
      </p:pic>
      <p:pic>
        <p:nvPicPr>
          <p:cNvPr id="254" name="Picture 253" descr="Sticky Note7.png"/>
          <p:cNvPicPr>
            <a:picLocks noChangeAspect="1"/>
          </p:cNvPicPr>
          <p:nvPr/>
        </p:nvPicPr>
        <p:blipFill>
          <a:blip r:embed="rId4" cstate="print"/>
          <a:stretch>
            <a:fillRect/>
          </a:stretch>
        </p:blipFill>
        <p:spPr>
          <a:xfrm>
            <a:off x="7167597" y="3109101"/>
            <a:ext cx="694944" cy="694944"/>
          </a:xfrm>
          <a:prstGeom prst="rect">
            <a:avLst/>
          </a:prstGeom>
        </p:spPr>
      </p:pic>
      <p:pic>
        <p:nvPicPr>
          <p:cNvPr id="255" name="Picture 254" descr="Sticky Note7.png"/>
          <p:cNvPicPr>
            <a:picLocks noChangeAspect="1"/>
          </p:cNvPicPr>
          <p:nvPr/>
        </p:nvPicPr>
        <p:blipFill>
          <a:blip r:embed="rId4" cstate="print"/>
          <a:stretch>
            <a:fillRect/>
          </a:stretch>
        </p:blipFill>
        <p:spPr>
          <a:xfrm>
            <a:off x="7970883" y="3110298"/>
            <a:ext cx="694944" cy="694944"/>
          </a:xfrm>
          <a:prstGeom prst="rect">
            <a:avLst/>
          </a:prstGeom>
        </p:spPr>
      </p:pic>
      <p:sp>
        <p:nvSpPr>
          <p:cNvPr id="256" name="Content Placeholder 2"/>
          <p:cNvSpPr>
            <a:spLocks noGrp="1"/>
          </p:cNvSpPr>
          <p:nvPr>
            <p:ph sz="quarter" idx="4294967295"/>
          </p:nvPr>
        </p:nvSpPr>
        <p:spPr>
          <a:xfrm>
            <a:off x="4572000" y="4448142"/>
            <a:ext cx="4419600" cy="2409858"/>
          </a:xfrm>
          <a:prstGeom prst="rect">
            <a:avLst/>
          </a:prstGeom>
        </p:spPr>
        <p:txBody>
          <a:bodyPr/>
          <a:lstStyle/>
          <a:p>
            <a:pPr marL="390525" lvl="1" indent="-390525">
              <a:buFont typeface="Wingdings" pitchFamily="2" charset="2"/>
              <a:buChar char="q"/>
            </a:pPr>
            <a:r>
              <a:rPr lang="en-US" sz="1600" dirty="0" smtClean="0"/>
              <a:t>Product Owner chooses Release Plan Features and Release Date for a Release</a:t>
            </a:r>
          </a:p>
          <a:p>
            <a:pPr marL="606425" lvl="2" indent="-390525">
              <a:buClr>
                <a:schemeClr val="tx1"/>
              </a:buClr>
              <a:buFont typeface="Wingdings" pitchFamily="2" charset="2"/>
              <a:buChar char="ü"/>
            </a:pPr>
            <a:r>
              <a:rPr lang="en-US" sz="1600" dirty="0" smtClean="0"/>
              <a:t>Prioritizes Features / Outcomes of Release Plan According to Market Value</a:t>
            </a:r>
          </a:p>
          <a:p>
            <a:pPr marL="606425" lvl="2" indent="-390525">
              <a:buClr>
                <a:schemeClr val="tx1"/>
              </a:buClr>
              <a:buFont typeface="Wingdings" pitchFamily="2" charset="2"/>
              <a:buChar char="ü"/>
            </a:pPr>
            <a:r>
              <a:rPr lang="en-US" sz="1600" dirty="0" smtClean="0"/>
              <a:t>Adjusts Features / Outcomes and Priority of Release As Needed</a:t>
            </a:r>
          </a:p>
        </p:txBody>
      </p:sp>
      <p:sp>
        <p:nvSpPr>
          <p:cNvPr id="257" name="TextBox 256"/>
          <p:cNvSpPr txBox="1"/>
          <p:nvPr/>
        </p:nvSpPr>
        <p:spPr>
          <a:xfrm>
            <a:off x="4829820" y="1649746"/>
            <a:ext cx="548640" cy="338554"/>
          </a:xfrm>
          <a:prstGeom prst="rect">
            <a:avLst/>
          </a:prstGeom>
          <a:noFill/>
        </p:spPr>
        <p:txBody>
          <a:bodyPr wrap="square" rtlCol="0">
            <a:spAutoFit/>
          </a:bodyPr>
          <a:lstStyle/>
          <a:p>
            <a:pPr algn="ctr"/>
            <a:r>
              <a:rPr lang="en-US" sz="1600" b="1" dirty="0" smtClean="0"/>
              <a:t>1</a:t>
            </a:r>
            <a:r>
              <a:rPr lang="en-US" sz="1600" b="1" baseline="30000" dirty="0" smtClean="0"/>
              <a:t>st</a:t>
            </a:r>
            <a:endParaRPr lang="en-US" sz="1600" b="1" dirty="0"/>
          </a:p>
        </p:txBody>
      </p:sp>
      <p:sp>
        <p:nvSpPr>
          <p:cNvPr id="258" name="TextBox 257"/>
          <p:cNvSpPr txBox="1"/>
          <p:nvPr/>
        </p:nvSpPr>
        <p:spPr>
          <a:xfrm>
            <a:off x="5633106" y="1652508"/>
            <a:ext cx="548640" cy="338554"/>
          </a:xfrm>
          <a:prstGeom prst="rect">
            <a:avLst/>
          </a:prstGeom>
          <a:noFill/>
        </p:spPr>
        <p:txBody>
          <a:bodyPr wrap="square" rtlCol="0">
            <a:spAutoFit/>
          </a:bodyPr>
          <a:lstStyle/>
          <a:p>
            <a:pPr algn="ctr"/>
            <a:r>
              <a:rPr lang="en-US" sz="1600" b="1" dirty="0" smtClean="0"/>
              <a:t>2</a:t>
            </a:r>
            <a:r>
              <a:rPr lang="en-US" sz="1600" b="1" baseline="30000" dirty="0" smtClean="0"/>
              <a:t>nd</a:t>
            </a:r>
            <a:endParaRPr lang="en-US" sz="1600" b="1" dirty="0"/>
          </a:p>
        </p:txBody>
      </p:sp>
      <p:sp>
        <p:nvSpPr>
          <p:cNvPr id="259" name="TextBox 258"/>
          <p:cNvSpPr txBox="1"/>
          <p:nvPr/>
        </p:nvSpPr>
        <p:spPr>
          <a:xfrm>
            <a:off x="6436392" y="1650975"/>
            <a:ext cx="548640" cy="338554"/>
          </a:xfrm>
          <a:prstGeom prst="rect">
            <a:avLst/>
          </a:prstGeom>
          <a:noFill/>
        </p:spPr>
        <p:txBody>
          <a:bodyPr wrap="square" rtlCol="0">
            <a:spAutoFit/>
          </a:bodyPr>
          <a:lstStyle/>
          <a:p>
            <a:pPr algn="ctr"/>
            <a:r>
              <a:rPr lang="en-US" sz="1600" b="1" dirty="0" smtClean="0"/>
              <a:t>3</a:t>
            </a:r>
            <a:r>
              <a:rPr lang="en-US" sz="1600" b="1" baseline="30000" dirty="0" smtClean="0"/>
              <a:t>rd</a:t>
            </a:r>
            <a:endParaRPr lang="en-US" sz="1600" b="1" dirty="0"/>
          </a:p>
        </p:txBody>
      </p:sp>
      <p:sp>
        <p:nvSpPr>
          <p:cNvPr id="260" name="TextBox 259"/>
          <p:cNvSpPr txBox="1"/>
          <p:nvPr/>
        </p:nvSpPr>
        <p:spPr>
          <a:xfrm>
            <a:off x="7223912" y="1652508"/>
            <a:ext cx="548640" cy="338554"/>
          </a:xfrm>
          <a:prstGeom prst="rect">
            <a:avLst/>
          </a:prstGeom>
          <a:noFill/>
        </p:spPr>
        <p:txBody>
          <a:bodyPr wrap="square" rtlCol="0">
            <a:spAutoFit/>
          </a:bodyPr>
          <a:lstStyle/>
          <a:p>
            <a:pPr algn="ctr"/>
            <a:r>
              <a:rPr lang="en-US" sz="1600" b="1" dirty="0" smtClean="0"/>
              <a:t>4</a:t>
            </a:r>
            <a:r>
              <a:rPr lang="en-US" sz="1600" b="1" baseline="30000" dirty="0" smtClean="0"/>
              <a:t>th</a:t>
            </a:r>
            <a:endParaRPr lang="en-US" sz="1600" b="1" dirty="0"/>
          </a:p>
        </p:txBody>
      </p:sp>
      <p:sp>
        <p:nvSpPr>
          <p:cNvPr id="261" name="TextBox 260"/>
          <p:cNvSpPr txBox="1"/>
          <p:nvPr/>
        </p:nvSpPr>
        <p:spPr>
          <a:xfrm>
            <a:off x="8027198" y="1650975"/>
            <a:ext cx="548640" cy="338554"/>
          </a:xfrm>
          <a:prstGeom prst="rect">
            <a:avLst/>
          </a:prstGeom>
          <a:noFill/>
        </p:spPr>
        <p:txBody>
          <a:bodyPr wrap="square" rtlCol="0">
            <a:spAutoFit/>
          </a:bodyPr>
          <a:lstStyle/>
          <a:p>
            <a:pPr algn="ctr"/>
            <a:r>
              <a:rPr lang="en-US" sz="1600" b="1" dirty="0" smtClean="0"/>
              <a:t>5</a:t>
            </a:r>
            <a:r>
              <a:rPr lang="en-US" sz="1600" b="1" baseline="30000" dirty="0" smtClean="0"/>
              <a:t>th</a:t>
            </a:r>
            <a:endParaRPr lang="en-US" sz="1600" b="1" dirty="0"/>
          </a:p>
        </p:txBody>
      </p:sp>
      <p:sp>
        <p:nvSpPr>
          <p:cNvPr id="262" name="TextBox 261"/>
          <p:cNvSpPr txBox="1"/>
          <p:nvPr/>
        </p:nvSpPr>
        <p:spPr>
          <a:xfrm>
            <a:off x="4830765" y="2454261"/>
            <a:ext cx="548640" cy="338554"/>
          </a:xfrm>
          <a:prstGeom prst="rect">
            <a:avLst/>
          </a:prstGeom>
          <a:noFill/>
        </p:spPr>
        <p:txBody>
          <a:bodyPr wrap="square" rtlCol="0">
            <a:spAutoFit/>
          </a:bodyPr>
          <a:lstStyle/>
          <a:p>
            <a:pPr algn="ctr"/>
            <a:r>
              <a:rPr lang="en-US" sz="1600" b="1" dirty="0" smtClean="0"/>
              <a:t>6</a:t>
            </a:r>
            <a:r>
              <a:rPr lang="en-US" sz="1600" b="1" baseline="30000" dirty="0" smtClean="0"/>
              <a:t>th</a:t>
            </a:r>
            <a:endParaRPr lang="en-US" sz="1600" b="1" dirty="0"/>
          </a:p>
        </p:txBody>
      </p:sp>
      <p:sp>
        <p:nvSpPr>
          <p:cNvPr id="263" name="TextBox 262"/>
          <p:cNvSpPr txBox="1"/>
          <p:nvPr/>
        </p:nvSpPr>
        <p:spPr>
          <a:xfrm>
            <a:off x="5634051" y="2457023"/>
            <a:ext cx="548640" cy="338554"/>
          </a:xfrm>
          <a:prstGeom prst="rect">
            <a:avLst/>
          </a:prstGeom>
          <a:noFill/>
        </p:spPr>
        <p:txBody>
          <a:bodyPr wrap="square" rtlCol="0">
            <a:spAutoFit/>
          </a:bodyPr>
          <a:lstStyle/>
          <a:p>
            <a:pPr algn="ctr"/>
            <a:r>
              <a:rPr lang="en-US" sz="1600" b="1" dirty="0" smtClean="0"/>
              <a:t>7</a:t>
            </a:r>
            <a:r>
              <a:rPr lang="en-US" sz="1600" b="1" baseline="30000" dirty="0" smtClean="0"/>
              <a:t>th</a:t>
            </a:r>
            <a:endParaRPr lang="en-US" sz="1600" b="1" dirty="0"/>
          </a:p>
        </p:txBody>
      </p:sp>
      <p:sp>
        <p:nvSpPr>
          <p:cNvPr id="264" name="TextBox 263"/>
          <p:cNvSpPr txBox="1"/>
          <p:nvPr/>
        </p:nvSpPr>
        <p:spPr>
          <a:xfrm>
            <a:off x="6437337" y="2455490"/>
            <a:ext cx="548640" cy="338554"/>
          </a:xfrm>
          <a:prstGeom prst="rect">
            <a:avLst/>
          </a:prstGeom>
          <a:noFill/>
        </p:spPr>
        <p:txBody>
          <a:bodyPr wrap="square" rtlCol="0">
            <a:spAutoFit/>
          </a:bodyPr>
          <a:lstStyle/>
          <a:p>
            <a:pPr algn="ctr"/>
            <a:r>
              <a:rPr lang="en-US" sz="1600" b="1" dirty="0" smtClean="0"/>
              <a:t>8</a:t>
            </a:r>
            <a:r>
              <a:rPr lang="en-US" sz="1600" b="1" baseline="30000" dirty="0" smtClean="0"/>
              <a:t>th</a:t>
            </a:r>
            <a:endParaRPr lang="en-US" sz="1600" b="1" dirty="0"/>
          </a:p>
        </p:txBody>
      </p:sp>
      <p:sp>
        <p:nvSpPr>
          <p:cNvPr id="265" name="TextBox 264"/>
          <p:cNvSpPr txBox="1"/>
          <p:nvPr/>
        </p:nvSpPr>
        <p:spPr>
          <a:xfrm>
            <a:off x="7224857" y="2457023"/>
            <a:ext cx="548640" cy="338554"/>
          </a:xfrm>
          <a:prstGeom prst="rect">
            <a:avLst/>
          </a:prstGeom>
          <a:noFill/>
        </p:spPr>
        <p:txBody>
          <a:bodyPr wrap="square" rtlCol="0">
            <a:spAutoFit/>
          </a:bodyPr>
          <a:lstStyle/>
          <a:p>
            <a:pPr algn="ctr"/>
            <a:r>
              <a:rPr lang="en-US" sz="1600" b="1" dirty="0" smtClean="0"/>
              <a:t>9</a:t>
            </a:r>
            <a:r>
              <a:rPr lang="en-US" sz="1600" b="1" baseline="30000" dirty="0" smtClean="0"/>
              <a:t>th</a:t>
            </a:r>
            <a:endParaRPr lang="en-US" sz="1600" b="1" dirty="0"/>
          </a:p>
        </p:txBody>
      </p:sp>
      <p:sp>
        <p:nvSpPr>
          <p:cNvPr id="266" name="TextBox 265"/>
          <p:cNvSpPr txBox="1"/>
          <p:nvPr/>
        </p:nvSpPr>
        <p:spPr>
          <a:xfrm>
            <a:off x="8028143" y="2455490"/>
            <a:ext cx="548640" cy="338554"/>
          </a:xfrm>
          <a:prstGeom prst="rect">
            <a:avLst/>
          </a:prstGeom>
          <a:noFill/>
        </p:spPr>
        <p:txBody>
          <a:bodyPr wrap="square" rtlCol="0">
            <a:spAutoFit/>
          </a:bodyPr>
          <a:lstStyle/>
          <a:p>
            <a:pPr algn="ctr"/>
            <a:r>
              <a:rPr lang="en-US" sz="1600" b="1" dirty="0" smtClean="0"/>
              <a:t>10</a:t>
            </a:r>
            <a:r>
              <a:rPr lang="en-US" sz="1600" b="1" baseline="30000" dirty="0" smtClean="0"/>
              <a:t>th</a:t>
            </a:r>
            <a:endParaRPr lang="en-US" sz="1600" b="1" dirty="0"/>
          </a:p>
        </p:txBody>
      </p:sp>
      <p:sp>
        <p:nvSpPr>
          <p:cNvPr id="267" name="TextBox 266"/>
          <p:cNvSpPr txBox="1"/>
          <p:nvPr/>
        </p:nvSpPr>
        <p:spPr>
          <a:xfrm>
            <a:off x="4830765" y="3292831"/>
            <a:ext cx="548640" cy="338554"/>
          </a:xfrm>
          <a:prstGeom prst="rect">
            <a:avLst/>
          </a:prstGeom>
          <a:noFill/>
        </p:spPr>
        <p:txBody>
          <a:bodyPr wrap="square" rtlCol="0">
            <a:spAutoFit/>
          </a:bodyPr>
          <a:lstStyle/>
          <a:p>
            <a:pPr algn="ctr"/>
            <a:r>
              <a:rPr lang="en-US" sz="1600" b="1" dirty="0" smtClean="0"/>
              <a:t>11</a:t>
            </a:r>
            <a:r>
              <a:rPr lang="en-US" sz="1600" b="1" baseline="30000" dirty="0" smtClean="0"/>
              <a:t>th</a:t>
            </a:r>
            <a:endParaRPr lang="en-US" sz="1600" b="1" dirty="0"/>
          </a:p>
        </p:txBody>
      </p:sp>
      <p:sp>
        <p:nvSpPr>
          <p:cNvPr id="268" name="TextBox 267"/>
          <p:cNvSpPr txBox="1"/>
          <p:nvPr/>
        </p:nvSpPr>
        <p:spPr>
          <a:xfrm>
            <a:off x="5634051" y="3295593"/>
            <a:ext cx="548640" cy="338554"/>
          </a:xfrm>
          <a:prstGeom prst="rect">
            <a:avLst/>
          </a:prstGeom>
          <a:noFill/>
        </p:spPr>
        <p:txBody>
          <a:bodyPr wrap="square" rtlCol="0">
            <a:spAutoFit/>
          </a:bodyPr>
          <a:lstStyle/>
          <a:p>
            <a:pPr algn="ctr"/>
            <a:r>
              <a:rPr lang="en-US" sz="1600" b="1" dirty="0" smtClean="0"/>
              <a:t>12</a:t>
            </a:r>
            <a:r>
              <a:rPr lang="en-US" sz="1600" b="1" baseline="30000" dirty="0" smtClean="0"/>
              <a:t>th</a:t>
            </a:r>
            <a:endParaRPr lang="en-US" sz="1600" b="1" dirty="0"/>
          </a:p>
        </p:txBody>
      </p:sp>
      <p:sp>
        <p:nvSpPr>
          <p:cNvPr id="269" name="TextBox 268"/>
          <p:cNvSpPr txBox="1"/>
          <p:nvPr/>
        </p:nvSpPr>
        <p:spPr>
          <a:xfrm>
            <a:off x="6437337" y="3294060"/>
            <a:ext cx="548640" cy="338554"/>
          </a:xfrm>
          <a:prstGeom prst="rect">
            <a:avLst/>
          </a:prstGeom>
          <a:noFill/>
        </p:spPr>
        <p:txBody>
          <a:bodyPr wrap="square" rtlCol="0">
            <a:spAutoFit/>
          </a:bodyPr>
          <a:lstStyle/>
          <a:p>
            <a:pPr algn="ctr"/>
            <a:r>
              <a:rPr lang="en-US" sz="1600" b="1" dirty="0" smtClean="0"/>
              <a:t>13</a:t>
            </a:r>
            <a:r>
              <a:rPr lang="en-US" sz="1600" b="1" baseline="30000" dirty="0" smtClean="0"/>
              <a:t>th</a:t>
            </a:r>
            <a:endParaRPr lang="en-US" sz="1600" b="1" dirty="0"/>
          </a:p>
        </p:txBody>
      </p:sp>
      <p:sp>
        <p:nvSpPr>
          <p:cNvPr id="270" name="TextBox 269"/>
          <p:cNvSpPr txBox="1"/>
          <p:nvPr/>
        </p:nvSpPr>
        <p:spPr>
          <a:xfrm>
            <a:off x="7224857" y="3295593"/>
            <a:ext cx="548640" cy="338554"/>
          </a:xfrm>
          <a:prstGeom prst="rect">
            <a:avLst/>
          </a:prstGeom>
          <a:noFill/>
        </p:spPr>
        <p:txBody>
          <a:bodyPr wrap="square" rtlCol="0">
            <a:spAutoFit/>
          </a:bodyPr>
          <a:lstStyle/>
          <a:p>
            <a:pPr algn="ctr"/>
            <a:r>
              <a:rPr lang="en-US" sz="1600" b="1" dirty="0" smtClean="0"/>
              <a:t>14</a:t>
            </a:r>
            <a:r>
              <a:rPr lang="en-US" sz="1600" b="1" baseline="30000" dirty="0" smtClean="0"/>
              <a:t>th</a:t>
            </a:r>
            <a:endParaRPr lang="en-US" sz="1600" b="1" dirty="0"/>
          </a:p>
        </p:txBody>
      </p:sp>
      <p:sp>
        <p:nvSpPr>
          <p:cNvPr id="271" name="TextBox 270"/>
          <p:cNvSpPr txBox="1"/>
          <p:nvPr/>
        </p:nvSpPr>
        <p:spPr>
          <a:xfrm>
            <a:off x="8028143" y="3294060"/>
            <a:ext cx="548640" cy="338554"/>
          </a:xfrm>
          <a:prstGeom prst="rect">
            <a:avLst/>
          </a:prstGeom>
          <a:noFill/>
        </p:spPr>
        <p:txBody>
          <a:bodyPr wrap="square" rtlCol="0">
            <a:spAutoFit/>
          </a:bodyPr>
          <a:lstStyle/>
          <a:p>
            <a:pPr algn="ctr"/>
            <a:r>
              <a:rPr lang="en-US" sz="1600" b="1" dirty="0" smtClean="0"/>
              <a:t>15</a:t>
            </a:r>
            <a:r>
              <a:rPr lang="en-US" sz="1600" b="1" baseline="30000" dirty="0" smtClean="0"/>
              <a:t>th</a:t>
            </a:r>
            <a:endParaRPr lang="en-US" sz="1600" b="1" dirty="0"/>
          </a:p>
        </p:txBody>
      </p:sp>
      <p:sp>
        <p:nvSpPr>
          <p:cNvPr id="272" name="Content Placeholder 2"/>
          <p:cNvSpPr>
            <a:spLocks noGrp="1"/>
          </p:cNvSpPr>
          <p:nvPr>
            <p:ph sz="quarter" idx="4294967295"/>
          </p:nvPr>
        </p:nvSpPr>
        <p:spPr>
          <a:xfrm>
            <a:off x="152400" y="5486400"/>
            <a:ext cx="4648200" cy="1524000"/>
          </a:xfrm>
          <a:prstGeom prst="rect">
            <a:avLst/>
          </a:prstGeom>
        </p:spPr>
        <p:txBody>
          <a:bodyPr/>
          <a:lstStyle/>
          <a:p>
            <a:pPr marL="390525" lvl="1" indent="-390525">
              <a:buFont typeface="Wingdings" pitchFamily="2" charset="2"/>
              <a:buChar char="q"/>
            </a:pPr>
            <a:r>
              <a:rPr lang="en-US" sz="1600" dirty="0" smtClean="0"/>
              <a:t>Items (tick marks) from Product log (User stories) are selected for a release and then prioritized. Release Plan is a sub-set of Product backlog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Effect transition="in" filter="wipe(up)">
                                      <p:cBhvr>
                                        <p:cTn id="7" dur="1000"/>
                                        <p:tgtEl>
                                          <p:spTgt spid="256">
                                            <p:txEl>
                                              <p:pRg st="0" end="0"/>
                                            </p:txEl>
                                          </p:spTgt>
                                        </p:tgtEl>
                                      </p:cBhvr>
                                    </p:animEffect>
                                  </p:childTnLst>
                                </p:cTn>
                              </p:par>
                              <p:par>
                                <p:cTn id="8" presetID="1" presetClass="exit" presetSubtype="0" fill="hold" nodeType="withEffect">
                                  <p:stCondLst>
                                    <p:cond delay="500"/>
                                  </p:stCondLst>
                                  <p:childTnLst>
                                    <p:set>
                                      <p:cBhvr>
                                        <p:cTn id="9" dur="1" fill="hold">
                                          <p:stCondLst>
                                            <p:cond delay="0"/>
                                          </p:stCondLst>
                                        </p:cTn>
                                        <p:tgtEl>
                                          <p:spTgt spid="224"/>
                                        </p:tgtEl>
                                        <p:attrNameLst>
                                          <p:attrName>style.visibility</p:attrName>
                                        </p:attrNameLst>
                                      </p:cBhvr>
                                      <p:to>
                                        <p:strVal val="hidden"/>
                                      </p:to>
                                    </p:set>
                                  </p:childTnLst>
                                </p:cTn>
                              </p:par>
                            </p:childTnLst>
                          </p:cTn>
                        </p:par>
                        <p:par>
                          <p:cTn id="10" fill="hold">
                            <p:stCondLst>
                              <p:cond delay="1000"/>
                            </p:stCondLst>
                            <p:childTnLst>
                              <p:par>
                                <p:cTn id="11" presetID="1" presetClass="entr" presetSubtype="0" fill="hold" nodeType="afterEffect">
                                  <p:stCondLst>
                                    <p:cond delay="300"/>
                                  </p:stCondLst>
                                  <p:childTnLst>
                                    <p:set>
                                      <p:cBhvr>
                                        <p:cTn id="12" dur="1" fill="hold">
                                          <p:stCondLst>
                                            <p:cond delay="0"/>
                                          </p:stCondLst>
                                        </p:cTn>
                                        <p:tgtEl>
                                          <p:spTgt spid="241"/>
                                        </p:tgtEl>
                                        <p:attrNameLst>
                                          <p:attrName>style.visibility</p:attrName>
                                        </p:attrNameLst>
                                      </p:cBhvr>
                                      <p:to>
                                        <p:strVal val="visible"/>
                                      </p:to>
                                    </p:set>
                                  </p:childTnLst>
                                </p:cTn>
                              </p:par>
                            </p:childTnLst>
                          </p:cTn>
                        </p:par>
                        <p:par>
                          <p:cTn id="13" fill="hold">
                            <p:stCondLst>
                              <p:cond delay="1300"/>
                            </p:stCondLst>
                            <p:childTnLst>
                              <p:par>
                                <p:cTn id="14" presetID="1" presetClass="exit" presetSubtype="0" fill="hold" nodeType="afterEffect">
                                  <p:stCondLst>
                                    <p:cond delay="300"/>
                                  </p:stCondLst>
                                  <p:childTnLst>
                                    <p:set>
                                      <p:cBhvr>
                                        <p:cTn id="15" dur="1" fill="hold">
                                          <p:stCondLst>
                                            <p:cond delay="0"/>
                                          </p:stCondLst>
                                        </p:cTn>
                                        <p:tgtEl>
                                          <p:spTgt spid="225"/>
                                        </p:tgtEl>
                                        <p:attrNameLst>
                                          <p:attrName>style.visibility</p:attrName>
                                        </p:attrNameLst>
                                      </p:cBhvr>
                                      <p:to>
                                        <p:strVal val="hidden"/>
                                      </p:to>
                                    </p:set>
                                  </p:childTnLst>
                                </p:cTn>
                              </p:par>
                            </p:childTnLst>
                          </p:cTn>
                        </p:par>
                        <p:par>
                          <p:cTn id="16" fill="hold">
                            <p:stCondLst>
                              <p:cond delay="1600"/>
                            </p:stCondLst>
                            <p:childTnLst>
                              <p:par>
                                <p:cTn id="17" presetID="1" presetClass="entr" presetSubtype="0" fill="hold" nodeType="afterEffect">
                                  <p:stCondLst>
                                    <p:cond delay="300"/>
                                  </p:stCondLst>
                                  <p:childTnLst>
                                    <p:set>
                                      <p:cBhvr>
                                        <p:cTn id="18" dur="1" fill="hold">
                                          <p:stCondLst>
                                            <p:cond delay="0"/>
                                          </p:stCondLst>
                                        </p:cTn>
                                        <p:tgtEl>
                                          <p:spTgt spid="242"/>
                                        </p:tgtEl>
                                        <p:attrNameLst>
                                          <p:attrName>style.visibility</p:attrName>
                                        </p:attrNameLst>
                                      </p:cBhvr>
                                      <p:to>
                                        <p:strVal val="visible"/>
                                      </p:to>
                                    </p:set>
                                  </p:childTnLst>
                                </p:cTn>
                              </p:par>
                            </p:childTnLst>
                          </p:cTn>
                        </p:par>
                        <p:par>
                          <p:cTn id="19" fill="hold">
                            <p:stCondLst>
                              <p:cond delay="1900"/>
                            </p:stCondLst>
                            <p:childTnLst>
                              <p:par>
                                <p:cTn id="20" presetID="1" presetClass="exit" presetSubtype="0" fill="hold" nodeType="afterEffect">
                                  <p:stCondLst>
                                    <p:cond delay="300"/>
                                  </p:stCondLst>
                                  <p:childTnLst>
                                    <p:set>
                                      <p:cBhvr>
                                        <p:cTn id="21" dur="1" fill="hold">
                                          <p:stCondLst>
                                            <p:cond delay="0"/>
                                          </p:stCondLst>
                                        </p:cTn>
                                        <p:tgtEl>
                                          <p:spTgt spid="226"/>
                                        </p:tgtEl>
                                        <p:attrNameLst>
                                          <p:attrName>style.visibility</p:attrName>
                                        </p:attrNameLst>
                                      </p:cBhvr>
                                      <p:to>
                                        <p:strVal val="hidden"/>
                                      </p:to>
                                    </p:set>
                                  </p:childTnLst>
                                </p:cTn>
                              </p:par>
                            </p:childTnLst>
                          </p:cTn>
                        </p:par>
                        <p:par>
                          <p:cTn id="22" fill="hold">
                            <p:stCondLst>
                              <p:cond delay="2200"/>
                            </p:stCondLst>
                            <p:childTnLst>
                              <p:par>
                                <p:cTn id="23" presetID="1" presetClass="entr" presetSubtype="0" fill="hold" nodeType="afterEffect">
                                  <p:stCondLst>
                                    <p:cond delay="300"/>
                                  </p:stCondLst>
                                  <p:childTnLst>
                                    <p:set>
                                      <p:cBhvr>
                                        <p:cTn id="24" dur="1" fill="hold">
                                          <p:stCondLst>
                                            <p:cond delay="0"/>
                                          </p:stCondLst>
                                        </p:cTn>
                                        <p:tgtEl>
                                          <p:spTgt spid="243"/>
                                        </p:tgtEl>
                                        <p:attrNameLst>
                                          <p:attrName>style.visibility</p:attrName>
                                        </p:attrNameLst>
                                      </p:cBhvr>
                                      <p:to>
                                        <p:strVal val="visible"/>
                                      </p:to>
                                    </p:set>
                                  </p:childTnLst>
                                </p:cTn>
                              </p:par>
                            </p:childTnLst>
                          </p:cTn>
                        </p:par>
                        <p:par>
                          <p:cTn id="25" fill="hold">
                            <p:stCondLst>
                              <p:cond delay="2500"/>
                            </p:stCondLst>
                            <p:childTnLst>
                              <p:par>
                                <p:cTn id="26" presetID="1" presetClass="exit" presetSubtype="0" fill="hold" nodeType="afterEffect">
                                  <p:stCondLst>
                                    <p:cond delay="300"/>
                                  </p:stCondLst>
                                  <p:childTnLst>
                                    <p:set>
                                      <p:cBhvr>
                                        <p:cTn id="27" dur="1" fill="hold">
                                          <p:stCondLst>
                                            <p:cond delay="0"/>
                                          </p:stCondLst>
                                        </p:cTn>
                                        <p:tgtEl>
                                          <p:spTgt spid="227"/>
                                        </p:tgtEl>
                                        <p:attrNameLst>
                                          <p:attrName>style.visibility</p:attrName>
                                        </p:attrNameLst>
                                      </p:cBhvr>
                                      <p:to>
                                        <p:strVal val="hidden"/>
                                      </p:to>
                                    </p:set>
                                  </p:childTnLst>
                                </p:cTn>
                              </p:par>
                            </p:childTnLst>
                          </p:cTn>
                        </p:par>
                        <p:par>
                          <p:cTn id="28" fill="hold">
                            <p:stCondLst>
                              <p:cond delay="2800"/>
                            </p:stCondLst>
                            <p:childTnLst>
                              <p:par>
                                <p:cTn id="29" presetID="1" presetClass="entr" presetSubtype="0" fill="hold" nodeType="afterEffect">
                                  <p:stCondLst>
                                    <p:cond delay="300"/>
                                  </p:stCondLst>
                                  <p:childTnLst>
                                    <p:set>
                                      <p:cBhvr>
                                        <p:cTn id="30" dur="1" fill="hold">
                                          <p:stCondLst>
                                            <p:cond delay="0"/>
                                          </p:stCondLst>
                                        </p:cTn>
                                        <p:tgtEl>
                                          <p:spTgt spid="244"/>
                                        </p:tgtEl>
                                        <p:attrNameLst>
                                          <p:attrName>style.visibility</p:attrName>
                                        </p:attrNameLst>
                                      </p:cBhvr>
                                      <p:to>
                                        <p:strVal val="visible"/>
                                      </p:to>
                                    </p:set>
                                  </p:childTnLst>
                                </p:cTn>
                              </p:par>
                            </p:childTnLst>
                          </p:cTn>
                        </p:par>
                        <p:par>
                          <p:cTn id="31" fill="hold">
                            <p:stCondLst>
                              <p:cond delay="3100"/>
                            </p:stCondLst>
                            <p:childTnLst>
                              <p:par>
                                <p:cTn id="32" presetID="1" presetClass="exit" presetSubtype="0" fill="hold" nodeType="afterEffect">
                                  <p:stCondLst>
                                    <p:cond delay="300"/>
                                  </p:stCondLst>
                                  <p:childTnLst>
                                    <p:set>
                                      <p:cBhvr>
                                        <p:cTn id="33" dur="1" fill="hold">
                                          <p:stCondLst>
                                            <p:cond delay="0"/>
                                          </p:stCondLst>
                                        </p:cTn>
                                        <p:tgtEl>
                                          <p:spTgt spid="228"/>
                                        </p:tgtEl>
                                        <p:attrNameLst>
                                          <p:attrName>style.visibility</p:attrName>
                                        </p:attrNameLst>
                                      </p:cBhvr>
                                      <p:to>
                                        <p:strVal val="hidden"/>
                                      </p:to>
                                    </p:set>
                                  </p:childTnLst>
                                </p:cTn>
                              </p:par>
                            </p:childTnLst>
                          </p:cTn>
                        </p:par>
                        <p:par>
                          <p:cTn id="34" fill="hold">
                            <p:stCondLst>
                              <p:cond delay="3400"/>
                            </p:stCondLst>
                            <p:childTnLst>
                              <p:par>
                                <p:cTn id="35" presetID="1" presetClass="entr" presetSubtype="0" fill="hold" nodeType="afterEffect">
                                  <p:stCondLst>
                                    <p:cond delay="300"/>
                                  </p:stCondLst>
                                  <p:childTnLst>
                                    <p:set>
                                      <p:cBhvr>
                                        <p:cTn id="36" dur="1" fill="hold">
                                          <p:stCondLst>
                                            <p:cond delay="0"/>
                                          </p:stCondLst>
                                        </p:cTn>
                                        <p:tgtEl>
                                          <p:spTgt spid="245"/>
                                        </p:tgtEl>
                                        <p:attrNameLst>
                                          <p:attrName>style.visibility</p:attrName>
                                        </p:attrNameLst>
                                      </p:cBhvr>
                                      <p:to>
                                        <p:strVal val="visible"/>
                                      </p:to>
                                    </p:set>
                                  </p:childTnLst>
                                </p:cTn>
                              </p:par>
                            </p:childTnLst>
                          </p:cTn>
                        </p:par>
                        <p:par>
                          <p:cTn id="37" fill="hold">
                            <p:stCondLst>
                              <p:cond delay="3700"/>
                            </p:stCondLst>
                            <p:childTnLst>
                              <p:par>
                                <p:cTn id="38" presetID="1" presetClass="exit" presetSubtype="0" fill="hold" nodeType="afterEffect">
                                  <p:stCondLst>
                                    <p:cond delay="300"/>
                                  </p:stCondLst>
                                  <p:childTnLst>
                                    <p:set>
                                      <p:cBhvr>
                                        <p:cTn id="39" dur="1" fill="hold">
                                          <p:stCondLst>
                                            <p:cond delay="0"/>
                                          </p:stCondLst>
                                        </p:cTn>
                                        <p:tgtEl>
                                          <p:spTgt spid="229"/>
                                        </p:tgtEl>
                                        <p:attrNameLst>
                                          <p:attrName>style.visibility</p:attrName>
                                        </p:attrNameLst>
                                      </p:cBhvr>
                                      <p:to>
                                        <p:strVal val="hidden"/>
                                      </p:to>
                                    </p:set>
                                  </p:childTnLst>
                                </p:cTn>
                              </p:par>
                            </p:childTnLst>
                          </p:cTn>
                        </p:par>
                        <p:par>
                          <p:cTn id="40" fill="hold">
                            <p:stCondLst>
                              <p:cond delay="4000"/>
                            </p:stCondLst>
                            <p:childTnLst>
                              <p:par>
                                <p:cTn id="41" presetID="1" presetClass="entr" presetSubtype="0" fill="hold" nodeType="afterEffect">
                                  <p:stCondLst>
                                    <p:cond delay="300"/>
                                  </p:stCondLst>
                                  <p:childTnLst>
                                    <p:set>
                                      <p:cBhvr>
                                        <p:cTn id="42" dur="1" fill="hold">
                                          <p:stCondLst>
                                            <p:cond delay="0"/>
                                          </p:stCondLst>
                                        </p:cTn>
                                        <p:tgtEl>
                                          <p:spTgt spid="246"/>
                                        </p:tgtEl>
                                        <p:attrNameLst>
                                          <p:attrName>style.visibility</p:attrName>
                                        </p:attrNameLst>
                                      </p:cBhvr>
                                      <p:to>
                                        <p:strVal val="visible"/>
                                      </p:to>
                                    </p:set>
                                  </p:childTnLst>
                                </p:cTn>
                              </p:par>
                            </p:childTnLst>
                          </p:cTn>
                        </p:par>
                        <p:par>
                          <p:cTn id="43" fill="hold">
                            <p:stCondLst>
                              <p:cond delay="4300"/>
                            </p:stCondLst>
                            <p:childTnLst>
                              <p:par>
                                <p:cTn id="44" presetID="1" presetClass="exit" presetSubtype="0" fill="hold" nodeType="afterEffect">
                                  <p:stCondLst>
                                    <p:cond delay="300"/>
                                  </p:stCondLst>
                                  <p:childTnLst>
                                    <p:set>
                                      <p:cBhvr>
                                        <p:cTn id="45" dur="1" fill="hold">
                                          <p:stCondLst>
                                            <p:cond delay="0"/>
                                          </p:stCondLst>
                                        </p:cTn>
                                        <p:tgtEl>
                                          <p:spTgt spid="230"/>
                                        </p:tgtEl>
                                        <p:attrNameLst>
                                          <p:attrName>style.visibility</p:attrName>
                                        </p:attrNameLst>
                                      </p:cBhvr>
                                      <p:to>
                                        <p:strVal val="hidden"/>
                                      </p:to>
                                    </p:set>
                                  </p:childTnLst>
                                </p:cTn>
                              </p:par>
                            </p:childTnLst>
                          </p:cTn>
                        </p:par>
                        <p:par>
                          <p:cTn id="46" fill="hold">
                            <p:stCondLst>
                              <p:cond delay="4600"/>
                            </p:stCondLst>
                            <p:childTnLst>
                              <p:par>
                                <p:cTn id="47" presetID="1" presetClass="entr" presetSubtype="0" fill="hold" nodeType="afterEffect">
                                  <p:stCondLst>
                                    <p:cond delay="300"/>
                                  </p:stCondLst>
                                  <p:childTnLst>
                                    <p:set>
                                      <p:cBhvr>
                                        <p:cTn id="48" dur="1" fill="hold">
                                          <p:stCondLst>
                                            <p:cond delay="0"/>
                                          </p:stCondLst>
                                        </p:cTn>
                                        <p:tgtEl>
                                          <p:spTgt spid="247"/>
                                        </p:tgtEl>
                                        <p:attrNameLst>
                                          <p:attrName>style.visibility</p:attrName>
                                        </p:attrNameLst>
                                      </p:cBhvr>
                                      <p:to>
                                        <p:strVal val="visible"/>
                                      </p:to>
                                    </p:set>
                                  </p:childTnLst>
                                </p:cTn>
                              </p:par>
                            </p:childTnLst>
                          </p:cTn>
                        </p:par>
                        <p:par>
                          <p:cTn id="49" fill="hold">
                            <p:stCondLst>
                              <p:cond delay="4900"/>
                            </p:stCondLst>
                            <p:childTnLst>
                              <p:par>
                                <p:cTn id="50" presetID="1" presetClass="exit" presetSubtype="0" fill="hold" nodeType="afterEffect">
                                  <p:stCondLst>
                                    <p:cond delay="300"/>
                                  </p:stCondLst>
                                  <p:childTnLst>
                                    <p:set>
                                      <p:cBhvr>
                                        <p:cTn id="51" dur="1" fill="hold">
                                          <p:stCondLst>
                                            <p:cond delay="0"/>
                                          </p:stCondLst>
                                        </p:cTn>
                                        <p:tgtEl>
                                          <p:spTgt spid="231"/>
                                        </p:tgtEl>
                                        <p:attrNameLst>
                                          <p:attrName>style.visibility</p:attrName>
                                        </p:attrNameLst>
                                      </p:cBhvr>
                                      <p:to>
                                        <p:strVal val="hidden"/>
                                      </p:to>
                                    </p:set>
                                  </p:childTnLst>
                                </p:cTn>
                              </p:par>
                            </p:childTnLst>
                          </p:cTn>
                        </p:par>
                        <p:par>
                          <p:cTn id="52" fill="hold">
                            <p:stCondLst>
                              <p:cond delay="5200"/>
                            </p:stCondLst>
                            <p:childTnLst>
                              <p:par>
                                <p:cTn id="53" presetID="1" presetClass="entr" presetSubtype="0" fill="hold" nodeType="afterEffect">
                                  <p:stCondLst>
                                    <p:cond delay="300"/>
                                  </p:stCondLst>
                                  <p:childTnLst>
                                    <p:set>
                                      <p:cBhvr>
                                        <p:cTn id="54" dur="1" fill="hold">
                                          <p:stCondLst>
                                            <p:cond delay="0"/>
                                          </p:stCondLst>
                                        </p:cTn>
                                        <p:tgtEl>
                                          <p:spTgt spid="248"/>
                                        </p:tgtEl>
                                        <p:attrNameLst>
                                          <p:attrName>style.visibility</p:attrName>
                                        </p:attrNameLst>
                                      </p:cBhvr>
                                      <p:to>
                                        <p:strVal val="visible"/>
                                      </p:to>
                                    </p:set>
                                  </p:childTnLst>
                                </p:cTn>
                              </p:par>
                            </p:childTnLst>
                          </p:cTn>
                        </p:par>
                        <p:par>
                          <p:cTn id="55" fill="hold">
                            <p:stCondLst>
                              <p:cond delay="5500"/>
                            </p:stCondLst>
                            <p:childTnLst>
                              <p:par>
                                <p:cTn id="56" presetID="1" presetClass="exit" presetSubtype="0" fill="hold" nodeType="afterEffect">
                                  <p:stCondLst>
                                    <p:cond delay="300"/>
                                  </p:stCondLst>
                                  <p:childTnLst>
                                    <p:set>
                                      <p:cBhvr>
                                        <p:cTn id="57" dur="1" fill="hold">
                                          <p:stCondLst>
                                            <p:cond delay="0"/>
                                          </p:stCondLst>
                                        </p:cTn>
                                        <p:tgtEl>
                                          <p:spTgt spid="232"/>
                                        </p:tgtEl>
                                        <p:attrNameLst>
                                          <p:attrName>style.visibility</p:attrName>
                                        </p:attrNameLst>
                                      </p:cBhvr>
                                      <p:to>
                                        <p:strVal val="hidden"/>
                                      </p:to>
                                    </p:set>
                                  </p:childTnLst>
                                </p:cTn>
                              </p:par>
                            </p:childTnLst>
                          </p:cTn>
                        </p:par>
                        <p:par>
                          <p:cTn id="58" fill="hold">
                            <p:stCondLst>
                              <p:cond delay="5800"/>
                            </p:stCondLst>
                            <p:childTnLst>
                              <p:par>
                                <p:cTn id="59" presetID="1" presetClass="entr" presetSubtype="0" fill="hold" nodeType="afterEffect">
                                  <p:stCondLst>
                                    <p:cond delay="300"/>
                                  </p:stCondLst>
                                  <p:childTnLst>
                                    <p:set>
                                      <p:cBhvr>
                                        <p:cTn id="60" dur="1" fill="hold">
                                          <p:stCondLst>
                                            <p:cond delay="0"/>
                                          </p:stCondLst>
                                        </p:cTn>
                                        <p:tgtEl>
                                          <p:spTgt spid="249"/>
                                        </p:tgtEl>
                                        <p:attrNameLst>
                                          <p:attrName>style.visibility</p:attrName>
                                        </p:attrNameLst>
                                      </p:cBhvr>
                                      <p:to>
                                        <p:strVal val="visible"/>
                                      </p:to>
                                    </p:set>
                                  </p:childTnLst>
                                </p:cTn>
                              </p:par>
                            </p:childTnLst>
                          </p:cTn>
                        </p:par>
                        <p:par>
                          <p:cTn id="61" fill="hold">
                            <p:stCondLst>
                              <p:cond delay="6100"/>
                            </p:stCondLst>
                            <p:childTnLst>
                              <p:par>
                                <p:cTn id="62" presetID="1" presetClass="exit" presetSubtype="0" fill="hold" nodeType="afterEffect">
                                  <p:stCondLst>
                                    <p:cond delay="300"/>
                                  </p:stCondLst>
                                  <p:childTnLst>
                                    <p:set>
                                      <p:cBhvr>
                                        <p:cTn id="63" dur="1" fill="hold">
                                          <p:stCondLst>
                                            <p:cond delay="0"/>
                                          </p:stCondLst>
                                        </p:cTn>
                                        <p:tgtEl>
                                          <p:spTgt spid="233"/>
                                        </p:tgtEl>
                                        <p:attrNameLst>
                                          <p:attrName>style.visibility</p:attrName>
                                        </p:attrNameLst>
                                      </p:cBhvr>
                                      <p:to>
                                        <p:strVal val="hidden"/>
                                      </p:to>
                                    </p:set>
                                  </p:childTnLst>
                                </p:cTn>
                              </p:par>
                            </p:childTnLst>
                          </p:cTn>
                        </p:par>
                        <p:par>
                          <p:cTn id="64" fill="hold">
                            <p:stCondLst>
                              <p:cond delay="6400"/>
                            </p:stCondLst>
                            <p:childTnLst>
                              <p:par>
                                <p:cTn id="65" presetID="1" presetClass="entr" presetSubtype="0" fill="hold" nodeType="afterEffect">
                                  <p:stCondLst>
                                    <p:cond delay="300"/>
                                  </p:stCondLst>
                                  <p:childTnLst>
                                    <p:set>
                                      <p:cBhvr>
                                        <p:cTn id="66" dur="1" fill="hold">
                                          <p:stCondLst>
                                            <p:cond delay="0"/>
                                          </p:stCondLst>
                                        </p:cTn>
                                        <p:tgtEl>
                                          <p:spTgt spid="250"/>
                                        </p:tgtEl>
                                        <p:attrNameLst>
                                          <p:attrName>style.visibility</p:attrName>
                                        </p:attrNameLst>
                                      </p:cBhvr>
                                      <p:to>
                                        <p:strVal val="visible"/>
                                      </p:to>
                                    </p:set>
                                  </p:childTnLst>
                                </p:cTn>
                              </p:par>
                            </p:childTnLst>
                          </p:cTn>
                        </p:par>
                        <p:par>
                          <p:cTn id="67" fill="hold">
                            <p:stCondLst>
                              <p:cond delay="6700"/>
                            </p:stCondLst>
                            <p:childTnLst>
                              <p:par>
                                <p:cTn id="68" presetID="1" presetClass="exit" presetSubtype="0" fill="hold" nodeType="afterEffect">
                                  <p:stCondLst>
                                    <p:cond delay="300"/>
                                  </p:stCondLst>
                                  <p:childTnLst>
                                    <p:set>
                                      <p:cBhvr>
                                        <p:cTn id="69" dur="1" fill="hold">
                                          <p:stCondLst>
                                            <p:cond delay="0"/>
                                          </p:stCondLst>
                                        </p:cTn>
                                        <p:tgtEl>
                                          <p:spTgt spid="234"/>
                                        </p:tgtEl>
                                        <p:attrNameLst>
                                          <p:attrName>style.visibility</p:attrName>
                                        </p:attrNameLst>
                                      </p:cBhvr>
                                      <p:to>
                                        <p:strVal val="hidden"/>
                                      </p:to>
                                    </p:set>
                                  </p:childTnLst>
                                </p:cTn>
                              </p:par>
                            </p:childTnLst>
                          </p:cTn>
                        </p:par>
                        <p:par>
                          <p:cTn id="70" fill="hold">
                            <p:stCondLst>
                              <p:cond delay="7000"/>
                            </p:stCondLst>
                            <p:childTnLst>
                              <p:par>
                                <p:cTn id="71" presetID="1" presetClass="entr" presetSubtype="0" fill="hold" nodeType="afterEffect">
                                  <p:stCondLst>
                                    <p:cond delay="300"/>
                                  </p:stCondLst>
                                  <p:childTnLst>
                                    <p:set>
                                      <p:cBhvr>
                                        <p:cTn id="72" dur="1" fill="hold">
                                          <p:stCondLst>
                                            <p:cond delay="0"/>
                                          </p:stCondLst>
                                        </p:cTn>
                                        <p:tgtEl>
                                          <p:spTgt spid="251"/>
                                        </p:tgtEl>
                                        <p:attrNameLst>
                                          <p:attrName>style.visibility</p:attrName>
                                        </p:attrNameLst>
                                      </p:cBhvr>
                                      <p:to>
                                        <p:strVal val="visible"/>
                                      </p:to>
                                    </p:set>
                                  </p:childTnLst>
                                </p:cTn>
                              </p:par>
                            </p:childTnLst>
                          </p:cTn>
                        </p:par>
                        <p:par>
                          <p:cTn id="73" fill="hold">
                            <p:stCondLst>
                              <p:cond delay="7300"/>
                            </p:stCondLst>
                            <p:childTnLst>
                              <p:par>
                                <p:cTn id="74" presetID="1" presetClass="exit" presetSubtype="0" fill="hold" nodeType="afterEffect">
                                  <p:stCondLst>
                                    <p:cond delay="300"/>
                                  </p:stCondLst>
                                  <p:childTnLst>
                                    <p:set>
                                      <p:cBhvr>
                                        <p:cTn id="75" dur="1" fill="hold">
                                          <p:stCondLst>
                                            <p:cond delay="0"/>
                                          </p:stCondLst>
                                        </p:cTn>
                                        <p:tgtEl>
                                          <p:spTgt spid="235"/>
                                        </p:tgtEl>
                                        <p:attrNameLst>
                                          <p:attrName>style.visibility</p:attrName>
                                        </p:attrNameLst>
                                      </p:cBhvr>
                                      <p:to>
                                        <p:strVal val="hidden"/>
                                      </p:to>
                                    </p:set>
                                  </p:childTnLst>
                                </p:cTn>
                              </p:par>
                            </p:childTnLst>
                          </p:cTn>
                        </p:par>
                        <p:par>
                          <p:cTn id="76" fill="hold">
                            <p:stCondLst>
                              <p:cond delay="7600"/>
                            </p:stCondLst>
                            <p:childTnLst>
                              <p:par>
                                <p:cTn id="77" presetID="1" presetClass="entr" presetSubtype="0" fill="hold" nodeType="afterEffect">
                                  <p:stCondLst>
                                    <p:cond delay="300"/>
                                  </p:stCondLst>
                                  <p:childTnLst>
                                    <p:set>
                                      <p:cBhvr>
                                        <p:cTn id="78" dur="1" fill="hold">
                                          <p:stCondLst>
                                            <p:cond delay="0"/>
                                          </p:stCondLst>
                                        </p:cTn>
                                        <p:tgtEl>
                                          <p:spTgt spid="252"/>
                                        </p:tgtEl>
                                        <p:attrNameLst>
                                          <p:attrName>style.visibility</p:attrName>
                                        </p:attrNameLst>
                                      </p:cBhvr>
                                      <p:to>
                                        <p:strVal val="visible"/>
                                      </p:to>
                                    </p:set>
                                  </p:childTnLst>
                                </p:cTn>
                              </p:par>
                            </p:childTnLst>
                          </p:cTn>
                        </p:par>
                        <p:par>
                          <p:cTn id="79" fill="hold">
                            <p:stCondLst>
                              <p:cond delay="7900"/>
                            </p:stCondLst>
                            <p:childTnLst>
                              <p:par>
                                <p:cTn id="80" presetID="1" presetClass="exit" presetSubtype="0" fill="hold" nodeType="afterEffect">
                                  <p:stCondLst>
                                    <p:cond delay="300"/>
                                  </p:stCondLst>
                                  <p:childTnLst>
                                    <p:set>
                                      <p:cBhvr>
                                        <p:cTn id="81" dur="1" fill="hold">
                                          <p:stCondLst>
                                            <p:cond delay="0"/>
                                          </p:stCondLst>
                                        </p:cTn>
                                        <p:tgtEl>
                                          <p:spTgt spid="236"/>
                                        </p:tgtEl>
                                        <p:attrNameLst>
                                          <p:attrName>style.visibility</p:attrName>
                                        </p:attrNameLst>
                                      </p:cBhvr>
                                      <p:to>
                                        <p:strVal val="hidden"/>
                                      </p:to>
                                    </p:set>
                                  </p:childTnLst>
                                </p:cTn>
                              </p:par>
                            </p:childTnLst>
                          </p:cTn>
                        </p:par>
                        <p:par>
                          <p:cTn id="82" fill="hold">
                            <p:stCondLst>
                              <p:cond delay="8200"/>
                            </p:stCondLst>
                            <p:childTnLst>
                              <p:par>
                                <p:cTn id="83" presetID="1" presetClass="entr" presetSubtype="0" fill="hold" nodeType="afterEffect">
                                  <p:stCondLst>
                                    <p:cond delay="300"/>
                                  </p:stCondLst>
                                  <p:childTnLst>
                                    <p:set>
                                      <p:cBhvr>
                                        <p:cTn id="84" dur="1" fill="hold">
                                          <p:stCondLst>
                                            <p:cond delay="0"/>
                                          </p:stCondLst>
                                        </p:cTn>
                                        <p:tgtEl>
                                          <p:spTgt spid="253"/>
                                        </p:tgtEl>
                                        <p:attrNameLst>
                                          <p:attrName>style.visibility</p:attrName>
                                        </p:attrNameLst>
                                      </p:cBhvr>
                                      <p:to>
                                        <p:strVal val="visible"/>
                                      </p:to>
                                    </p:set>
                                  </p:childTnLst>
                                </p:cTn>
                              </p:par>
                            </p:childTnLst>
                          </p:cTn>
                        </p:par>
                        <p:par>
                          <p:cTn id="85" fill="hold">
                            <p:stCondLst>
                              <p:cond delay="8500"/>
                            </p:stCondLst>
                            <p:childTnLst>
                              <p:par>
                                <p:cTn id="86" presetID="1" presetClass="exit" presetSubtype="0" fill="hold" nodeType="afterEffect">
                                  <p:stCondLst>
                                    <p:cond delay="300"/>
                                  </p:stCondLst>
                                  <p:childTnLst>
                                    <p:set>
                                      <p:cBhvr>
                                        <p:cTn id="87" dur="1" fill="hold">
                                          <p:stCondLst>
                                            <p:cond delay="0"/>
                                          </p:stCondLst>
                                        </p:cTn>
                                        <p:tgtEl>
                                          <p:spTgt spid="237"/>
                                        </p:tgtEl>
                                        <p:attrNameLst>
                                          <p:attrName>style.visibility</p:attrName>
                                        </p:attrNameLst>
                                      </p:cBhvr>
                                      <p:to>
                                        <p:strVal val="hidden"/>
                                      </p:to>
                                    </p:set>
                                  </p:childTnLst>
                                </p:cTn>
                              </p:par>
                            </p:childTnLst>
                          </p:cTn>
                        </p:par>
                        <p:par>
                          <p:cTn id="88" fill="hold">
                            <p:stCondLst>
                              <p:cond delay="8800"/>
                            </p:stCondLst>
                            <p:childTnLst>
                              <p:par>
                                <p:cTn id="89" presetID="1" presetClass="entr" presetSubtype="0" fill="hold" nodeType="afterEffect">
                                  <p:stCondLst>
                                    <p:cond delay="300"/>
                                  </p:stCondLst>
                                  <p:childTnLst>
                                    <p:set>
                                      <p:cBhvr>
                                        <p:cTn id="90" dur="1" fill="hold">
                                          <p:stCondLst>
                                            <p:cond delay="0"/>
                                          </p:stCondLst>
                                        </p:cTn>
                                        <p:tgtEl>
                                          <p:spTgt spid="254"/>
                                        </p:tgtEl>
                                        <p:attrNameLst>
                                          <p:attrName>style.visibility</p:attrName>
                                        </p:attrNameLst>
                                      </p:cBhvr>
                                      <p:to>
                                        <p:strVal val="visible"/>
                                      </p:to>
                                    </p:set>
                                  </p:childTnLst>
                                </p:cTn>
                              </p:par>
                            </p:childTnLst>
                          </p:cTn>
                        </p:par>
                        <p:par>
                          <p:cTn id="91" fill="hold">
                            <p:stCondLst>
                              <p:cond delay="9100"/>
                            </p:stCondLst>
                            <p:childTnLst>
                              <p:par>
                                <p:cTn id="92" presetID="1" presetClass="exit" presetSubtype="0" fill="hold" nodeType="afterEffect">
                                  <p:stCondLst>
                                    <p:cond delay="300"/>
                                  </p:stCondLst>
                                  <p:childTnLst>
                                    <p:set>
                                      <p:cBhvr>
                                        <p:cTn id="93" dur="1" fill="hold">
                                          <p:stCondLst>
                                            <p:cond delay="0"/>
                                          </p:stCondLst>
                                        </p:cTn>
                                        <p:tgtEl>
                                          <p:spTgt spid="238"/>
                                        </p:tgtEl>
                                        <p:attrNameLst>
                                          <p:attrName>style.visibility</p:attrName>
                                        </p:attrNameLst>
                                      </p:cBhvr>
                                      <p:to>
                                        <p:strVal val="hidden"/>
                                      </p:to>
                                    </p:set>
                                  </p:childTnLst>
                                </p:cTn>
                              </p:par>
                            </p:childTnLst>
                          </p:cTn>
                        </p:par>
                        <p:par>
                          <p:cTn id="94" fill="hold">
                            <p:stCondLst>
                              <p:cond delay="9400"/>
                            </p:stCondLst>
                            <p:childTnLst>
                              <p:par>
                                <p:cTn id="95" presetID="1" presetClass="entr" presetSubtype="0" fill="hold" nodeType="afterEffect">
                                  <p:stCondLst>
                                    <p:cond delay="300"/>
                                  </p:stCondLst>
                                  <p:childTnLst>
                                    <p:set>
                                      <p:cBhvr>
                                        <p:cTn id="96" dur="1" fill="hold">
                                          <p:stCondLst>
                                            <p:cond delay="0"/>
                                          </p:stCondLst>
                                        </p:cTn>
                                        <p:tgtEl>
                                          <p:spTgt spid="25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56">
                                            <p:txEl>
                                              <p:pRg st="1" end="1"/>
                                            </p:txEl>
                                          </p:spTgt>
                                        </p:tgtEl>
                                        <p:attrNameLst>
                                          <p:attrName>style.visibility</p:attrName>
                                        </p:attrNameLst>
                                      </p:cBhvr>
                                      <p:to>
                                        <p:strVal val="visible"/>
                                      </p:to>
                                    </p:set>
                                    <p:animEffect transition="in" filter="wipe(up)">
                                      <p:cBhvr>
                                        <p:cTn id="101" dur="2000"/>
                                        <p:tgtEl>
                                          <p:spTgt spid="256">
                                            <p:txEl>
                                              <p:pRg st="1" end="1"/>
                                            </p:txEl>
                                          </p:spTgt>
                                        </p:tgtEl>
                                      </p:cBhvr>
                                    </p:animEffect>
                                  </p:childTnLst>
                                </p:cTn>
                              </p:par>
                            </p:childTnLst>
                          </p:cTn>
                        </p:par>
                        <p:par>
                          <p:cTn id="102" fill="hold">
                            <p:stCondLst>
                              <p:cond delay="2000"/>
                            </p:stCondLst>
                            <p:childTnLst>
                              <p:par>
                                <p:cTn id="103" presetID="22" presetClass="entr" presetSubtype="1" fill="hold" grpId="0" nodeType="afterEffect">
                                  <p:stCondLst>
                                    <p:cond delay="0"/>
                                  </p:stCondLst>
                                  <p:childTnLst>
                                    <p:set>
                                      <p:cBhvr>
                                        <p:cTn id="104" dur="1" fill="hold">
                                          <p:stCondLst>
                                            <p:cond delay="0"/>
                                          </p:stCondLst>
                                        </p:cTn>
                                        <p:tgtEl>
                                          <p:spTgt spid="256">
                                            <p:txEl>
                                              <p:pRg st="2" end="2"/>
                                            </p:txEl>
                                          </p:spTgt>
                                        </p:tgtEl>
                                        <p:attrNameLst>
                                          <p:attrName>style.visibility</p:attrName>
                                        </p:attrNameLst>
                                      </p:cBhvr>
                                      <p:to>
                                        <p:strVal val="visible"/>
                                      </p:to>
                                    </p:set>
                                    <p:animEffect transition="in" filter="wipe(up)">
                                      <p:cBhvr>
                                        <p:cTn id="105" dur="2000"/>
                                        <p:tgtEl>
                                          <p:spTgt spid="256">
                                            <p:txEl>
                                              <p:pRg st="2" end="2"/>
                                            </p:txEl>
                                          </p:spTgt>
                                        </p:tgtEl>
                                      </p:cBhvr>
                                    </p:animEffect>
                                  </p:childTnLst>
                                </p:cTn>
                              </p:par>
                            </p:childTnLst>
                          </p:cTn>
                        </p:par>
                        <p:par>
                          <p:cTn id="106" fill="hold">
                            <p:stCondLst>
                              <p:cond delay="4000"/>
                            </p:stCondLst>
                            <p:childTnLst>
                              <p:par>
                                <p:cTn id="107" presetID="1" presetClass="entr" presetSubtype="0" fill="hold" grpId="0" nodeType="afterEffect">
                                  <p:stCondLst>
                                    <p:cond delay="1000"/>
                                  </p:stCondLst>
                                  <p:childTnLst>
                                    <p:set>
                                      <p:cBhvr>
                                        <p:cTn id="108" dur="1" fill="hold">
                                          <p:stCondLst>
                                            <p:cond delay="0"/>
                                          </p:stCondLst>
                                        </p:cTn>
                                        <p:tgtEl>
                                          <p:spTgt spid="257"/>
                                        </p:tgtEl>
                                        <p:attrNameLst>
                                          <p:attrName>style.visibility</p:attrName>
                                        </p:attrNameLst>
                                      </p:cBhvr>
                                      <p:to>
                                        <p:strVal val="visible"/>
                                      </p:to>
                                    </p:set>
                                  </p:childTnLst>
                                </p:cTn>
                              </p:par>
                            </p:childTnLst>
                          </p:cTn>
                        </p:par>
                        <p:par>
                          <p:cTn id="109" fill="hold">
                            <p:stCondLst>
                              <p:cond delay="5000"/>
                            </p:stCondLst>
                            <p:childTnLst>
                              <p:par>
                                <p:cTn id="110" presetID="1" presetClass="entr" presetSubtype="0" fill="hold" grpId="0" nodeType="afterEffect">
                                  <p:stCondLst>
                                    <p:cond delay="200"/>
                                  </p:stCondLst>
                                  <p:childTnLst>
                                    <p:set>
                                      <p:cBhvr>
                                        <p:cTn id="111" dur="1" fill="hold">
                                          <p:stCondLst>
                                            <p:cond delay="0"/>
                                          </p:stCondLst>
                                        </p:cTn>
                                        <p:tgtEl>
                                          <p:spTgt spid="258"/>
                                        </p:tgtEl>
                                        <p:attrNameLst>
                                          <p:attrName>style.visibility</p:attrName>
                                        </p:attrNameLst>
                                      </p:cBhvr>
                                      <p:to>
                                        <p:strVal val="visible"/>
                                      </p:to>
                                    </p:set>
                                  </p:childTnLst>
                                </p:cTn>
                              </p:par>
                            </p:childTnLst>
                          </p:cTn>
                        </p:par>
                        <p:par>
                          <p:cTn id="112" fill="hold">
                            <p:stCondLst>
                              <p:cond delay="5200"/>
                            </p:stCondLst>
                            <p:childTnLst>
                              <p:par>
                                <p:cTn id="113" presetID="1" presetClass="entr" presetSubtype="0" fill="hold" grpId="0" nodeType="afterEffect">
                                  <p:stCondLst>
                                    <p:cond delay="200"/>
                                  </p:stCondLst>
                                  <p:childTnLst>
                                    <p:set>
                                      <p:cBhvr>
                                        <p:cTn id="114" dur="1" fill="hold">
                                          <p:stCondLst>
                                            <p:cond delay="0"/>
                                          </p:stCondLst>
                                        </p:cTn>
                                        <p:tgtEl>
                                          <p:spTgt spid="259"/>
                                        </p:tgtEl>
                                        <p:attrNameLst>
                                          <p:attrName>style.visibility</p:attrName>
                                        </p:attrNameLst>
                                      </p:cBhvr>
                                      <p:to>
                                        <p:strVal val="visible"/>
                                      </p:to>
                                    </p:set>
                                  </p:childTnLst>
                                </p:cTn>
                              </p:par>
                            </p:childTnLst>
                          </p:cTn>
                        </p:par>
                        <p:par>
                          <p:cTn id="115" fill="hold">
                            <p:stCondLst>
                              <p:cond delay="5400"/>
                            </p:stCondLst>
                            <p:childTnLst>
                              <p:par>
                                <p:cTn id="116" presetID="1" presetClass="entr" presetSubtype="0" fill="hold" grpId="0" nodeType="afterEffect">
                                  <p:stCondLst>
                                    <p:cond delay="200"/>
                                  </p:stCondLst>
                                  <p:childTnLst>
                                    <p:set>
                                      <p:cBhvr>
                                        <p:cTn id="117" dur="1" fill="hold">
                                          <p:stCondLst>
                                            <p:cond delay="0"/>
                                          </p:stCondLst>
                                        </p:cTn>
                                        <p:tgtEl>
                                          <p:spTgt spid="260"/>
                                        </p:tgtEl>
                                        <p:attrNameLst>
                                          <p:attrName>style.visibility</p:attrName>
                                        </p:attrNameLst>
                                      </p:cBhvr>
                                      <p:to>
                                        <p:strVal val="visible"/>
                                      </p:to>
                                    </p:set>
                                  </p:childTnLst>
                                </p:cTn>
                              </p:par>
                            </p:childTnLst>
                          </p:cTn>
                        </p:par>
                        <p:par>
                          <p:cTn id="118" fill="hold">
                            <p:stCondLst>
                              <p:cond delay="5600"/>
                            </p:stCondLst>
                            <p:childTnLst>
                              <p:par>
                                <p:cTn id="119" presetID="1" presetClass="entr" presetSubtype="0" fill="hold" grpId="0" nodeType="afterEffect">
                                  <p:stCondLst>
                                    <p:cond delay="200"/>
                                  </p:stCondLst>
                                  <p:childTnLst>
                                    <p:set>
                                      <p:cBhvr>
                                        <p:cTn id="120" dur="1" fill="hold">
                                          <p:stCondLst>
                                            <p:cond delay="0"/>
                                          </p:stCondLst>
                                        </p:cTn>
                                        <p:tgtEl>
                                          <p:spTgt spid="261"/>
                                        </p:tgtEl>
                                        <p:attrNameLst>
                                          <p:attrName>style.visibility</p:attrName>
                                        </p:attrNameLst>
                                      </p:cBhvr>
                                      <p:to>
                                        <p:strVal val="visible"/>
                                      </p:to>
                                    </p:set>
                                  </p:childTnLst>
                                </p:cTn>
                              </p:par>
                            </p:childTnLst>
                          </p:cTn>
                        </p:par>
                        <p:par>
                          <p:cTn id="121" fill="hold">
                            <p:stCondLst>
                              <p:cond delay="5800"/>
                            </p:stCondLst>
                            <p:childTnLst>
                              <p:par>
                                <p:cTn id="122" presetID="1" presetClass="entr" presetSubtype="0" fill="hold" grpId="0" nodeType="afterEffect">
                                  <p:stCondLst>
                                    <p:cond delay="200"/>
                                  </p:stCondLst>
                                  <p:childTnLst>
                                    <p:set>
                                      <p:cBhvr>
                                        <p:cTn id="123" dur="1" fill="hold">
                                          <p:stCondLst>
                                            <p:cond delay="0"/>
                                          </p:stCondLst>
                                        </p:cTn>
                                        <p:tgtEl>
                                          <p:spTgt spid="262"/>
                                        </p:tgtEl>
                                        <p:attrNameLst>
                                          <p:attrName>style.visibility</p:attrName>
                                        </p:attrNameLst>
                                      </p:cBhvr>
                                      <p:to>
                                        <p:strVal val="visible"/>
                                      </p:to>
                                    </p:set>
                                  </p:childTnLst>
                                </p:cTn>
                              </p:par>
                            </p:childTnLst>
                          </p:cTn>
                        </p:par>
                        <p:par>
                          <p:cTn id="124" fill="hold">
                            <p:stCondLst>
                              <p:cond delay="6000"/>
                            </p:stCondLst>
                            <p:childTnLst>
                              <p:par>
                                <p:cTn id="125" presetID="1" presetClass="entr" presetSubtype="0" fill="hold" grpId="0" nodeType="afterEffect">
                                  <p:stCondLst>
                                    <p:cond delay="200"/>
                                  </p:stCondLst>
                                  <p:childTnLst>
                                    <p:set>
                                      <p:cBhvr>
                                        <p:cTn id="126" dur="1" fill="hold">
                                          <p:stCondLst>
                                            <p:cond delay="0"/>
                                          </p:stCondLst>
                                        </p:cTn>
                                        <p:tgtEl>
                                          <p:spTgt spid="263"/>
                                        </p:tgtEl>
                                        <p:attrNameLst>
                                          <p:attrName>style.visibility</p:attrName>
                                        </p:attrNameLst>
                                      </p:cBhvr>
                                      <p:to>
                                        <p:strVal val="visible"/>
                                      </p:to>
                                    </p:set>
                                  </p:childTnLst>
                                </p:cTn>
                              </p:par>
                            </p:childTnLst>
                          </p:cTn>
                        </p:par>
                        <p:par>
                          <p:cTn id="127" fill="hold">
                            <p:stCondLst>
                              <p:cond delay="6200"/>
                            </p:stCondLst>
                            <p:childTnLst>
                              <p:par>
                                <p:cTn id="128" presetID="1" presetClass="entr" presetSubtype="0" fill="hold" grpId="0" nodeType="afterEffect">
                                  <p:stCondLst>
                                    <p:cond delay="200"/>
                                  </p:stCondLst>
                                  <p:childTnLst>
                                    <p:set>
                                      <p:cBhvr>
                                        <p:cTn id="129" dur="1" fill="hold">
                                          <p:stCondLst>
                                            <p:cond delay="0"/>
                                          </p:stCondLst>
                                        </p:cTn>
                                        <p:tgtEl>
                                          <p:spTgt spid="264"/>
                                        </p:tgtEl>
                                        <p:attrNameLst>
                                          <p:attrName>style.visibility</p:attrName>
                                        </p:attrNameLst>
                                      </p:cBhvr>
                                      <p:to>
                                        <p:strVal val="visible"/>
                                      </p:to>
                                    </p:set>
                                  </p:childTnLst>
                                </p:cTn>
                              </p:par>
                            </p:childTnLst>
                          </p:cTn>
                        </p:par>
                        <p:par>
                          <p:cTn id="130" fill="hold">
                            <p:stCondLst>
                              <p:cond delay="6400"/>
                            </p:stCondLst>
                            <p:childTnLst>
                              <p:par>
                                <p:cTn id="131" presetID="1" presetClass="entr" presetSubtype="0" fill="hold" grpId="0" nodeType="afterEffect">
                                  <p:stCondLst>
                                    <p:cond delay="200"/>
                                  </p:stCondLst>
                                  <p:childTnLst>
                                    <p:set>
                                      <p:cBhvr>
                                        <p:cTn id="132" dur="1" fill="hold">
                                          <p:stCondLst>
                                            <p:cond delay="0"/>
                                          </p:stCondLst>
                                        </p:cTn>
                                        <p:tgtEl>
                                          <p:spTgt spid="265"/>
                                        </p:tgtEl>
                                        <p:attrNameLst>
                                          <p:attrName>style.visibility</p:attrName>
                                        </p:attrNameLst>
                                      </p:cBhvr>
                                      <p:to>
                                        <p:strVal val="visible"/>
                                      </p:to>
                                    </p:set>
                                  </p:childTnLst>
                                </p:cTn>
                              </p:par>
                            </p:childTnLst>
                          </p:cTn>
                        </p:par>
                        <p:par>
                          <p:cTn id="133" fill="hold">
                            <p:stCondLst>
                              <p:cond delay="6600"/>
                            </p:stCondLst>
                            <p:childTnLst>
                              <p:par>
                                <p:cTn id="134" presetID="1" presetClass="entr" presetSubtype="0" fill="hold" grpId="0" nodeType="afterEffect">
                                  <p:stCondLst>
                                    <p:cond delay="200"/>
                                  </p:stCondLst>
                                  <p:childTnLst>
                                    <p:set>
                                      <p:cBhvr>
                                        <p:cTn id="135" dur="1" fill="hold">
                                          <p:stCondLst>
                                            <p:cond delay="0"/>
                                          </p:stCondLst>
                                        </p:cTn>
                                        <p:tgtEl>
                                          <p:spTgt spid="266"/>
                                        </p:tgtEl>
                                        <p:attrNameLst>
                                          <p:attrName>style.visibility</p:attrName>
                                        </p:attrNameLst>
                                      </p:cBhvr>
                                      <p:to>
                                        <p:strVal val="visible"/>
                                      </p:to>
                                    </p:set>
                                  </p:childTnLst>
                                </p:cTn>
                              </p:par>
                            </p:childTnLst>
                          </p:cTn>
                        </p:par>
                        <p:par>
                          <p:cTn id="136" fill="hold">
                            <p:stCondLst>
                              <p:cond delay="6800"/>
                            </p:stCondLst>
                            <p:childTnLst>
                              <p:par>
                                <p:cTn id="137" presetID="1" presetClass="entr" presetSubtype="0" fill="hold" grpId="0" nodeType="afterEffect">
                                  <p:stCondLst>
                                    <p:cond delay="200"/>
                                  </p:stCondLst>
                                  <p:childTnLst>
                                    <p:set>
                                      <p:cBhvr>
                                        <p:cTn id="138" dur="1" fill="hold">
                                          <p:stCondLst>
                                            <p:cond delay="0"/>
                                          </p:stCondLst>
                                        </p:cTn>
                                        <p:tgtEl>
                                          <p:spTgt spid="267"/>
                                        </p:tgtEl>
                                        <p:attrNameLst>
                                          <p:attrName>style.visibility</p:attrName>
                                        </p:attrNameLst>
                                      </p:cBhvr>
                                      <p:to>
                                        <p:strVal val="visible"/>
                                      </p:to>
                                    </p:set>
                                  </p:childTnLst>
                                </p:cTn>
                              </p:par>
                            </p:childTnLst>
                          </p:cTn>
                        </p:par>
                        <p:par>
                          <p:cTn id="139" fill="hold">
                            <p:stCondLst>
                              <p:cond delay="7000"/>
                            </p:stCondLst>
                            <p:childTnLst>
                              <p:par>
                                <p:cTn id="140" presetID="1" presetClass="entr" presetSubtype="0" fill="hold" grpId="0" nodeType="afterEffect">
                                  <p:stCondLst>
                                    <p:cond delay="200"/>
                                  </p:stCondLst>
                                  <p:childTnLst>
                                    <p:set>
                                      <p:cBhvr>
                                        <p:cTn id="141" dur="1" fill="hold">
                                          <p:stCondLst>
                                            <p:cond delay="0"/>
                                          </p:stCondLst>
                                        </p:cTn>
                                        <p:tgtEl>
                                          <p:spTgt spid="268"/>
                                        </p:tgtEl>
                                        <p:attrNameLst>
                                          <p:attrName>style.visibility</p:attrName>
                                        </p:attrNameLst>
                                      </p:cBhvr>
                                      <p:to>
                                        <p:strVal val="visible"/>
                                      </p:to>
                                    </p:set>
                                  </p:childTnLst>
                                </p:cTn>
                              </p:par>
                            </p:childTnLst>
                          </p:cTn>
                        </p:par>
                        <p:par>
                          <p:cTn id="142" fill="hold">
                            <p:stCondLst>
                              <p:cond delay="7200"/>
                            </p:stCondLst>
                            <p:childTnLst>
                              <p:par>
                                <p:cTn id="143" presetID="1" presetClass="entr" presetSubtype="0" fill="hold" grpId="0" nodeType="afterEffect">
                                  <p:stCondLst>
                                    <p:cond delay="200"/>
                                  </p:stCondLst>
                                  <p:childTnLst>
                                    <p:set>
                                      <p:cBhvr>
                                        <p:cTn id="144" dur="1" fill="hold">
                                          <p:stCondLst>
                                            <p:cond delay="0"/>
                                          </p:stCondLst>
                                        </p:cTn>
                                        <p:tgtEl>
                                          <p:spTgt spid="269"/>
                                        </p:tgtEl>
                                        <p:attrNameLst>
                                          <p:attrName>style.visibility</p:attrName>
                                        </p:attrNameLst>
                                      </p:cBhvr>
                                      <p:to>
                                        <p:strVal val="visible"/>
                                      </p:to>
                                    </p:set>
                                  </p:childTnLst>
                                </p:cTn>
                              </p:par>
                            </p:childTnLst>
                          </p:cTn>
                        </p:par>
                        <p:par>
                          <p:cTn id="145" fill="hold">
                            <p:stCondLst>
                              <p:cond delay="7400"/>
                            </p:stCondLst>
                            <p:childTnLst>
                              <p:par>
                                <p:cTn id="146" presetID="1" presetClass="entr" presetSubtype="0" fill="hold" grpId="0" nodeType="afterEffect">
                                  <p:stCondLst>
                                    <p:cond delay="200"/>
                                  </p:stCondLst>
                                  <p:childTnLst>
                                    <p:set>
                                      <p:cBhvr>
                                        <p:cTn id="147" dur="1" fill="hold">
                                          <p:stCondLst>
                                            <p:cond delay="0"/>
                                          </p:stCondLst>
                                        </p:cTn>
                                        <p:tgtEl>
                                          <p:spTgt spid="270"/>
                                        </p:tgtEl>
                                        <p:attrNameLst>
                                          <p:attrName>style.visibility</p:attrName>
                                        </p:attrNameLst>
                                      </p:cBhvr>
                                      <p:to>
                                        <p:strVal val="visible"/>
                                      </p:to>
                                    </p:set>
                                  </p:childTnLst>
                                </p:cTn>
                              </p:par>
                            </p:childTnLst>
                          </p:cTn>
                        </p:par>
                        <p:par>
                          <p:cTn id="148" fill="hold">
                            <p:stCondLst>
                              <p:cond delay="7600"/>
                            </p:stCondLst>
                            <p:childTnLst>
                              <p:par>
                                <p:cTn id="149" presetID="1" presetClass="entr" presetSubtype="0" fill="hold" grpId="0" nodeType="afterEffect">
                                  <p:stCondLst>
                                    <p:cond delay="200"/>
                                  </p:stCondLst>
                                  <p:childTnLst>
                                    <p:set>
                                      <p:cBhvr>
                                        <p:cTn id="150" dur="1" fill="hold">
                                          <p:stCondLst>
                                            <p:cond delay="0"/>
                                          </p:stCondLst>
                                        </p:cTn>
                                        <p:tgtEl>
                                          <p:spTgt spid="271"/>
                                        </p:tgtEl>
                                        <p:attrNameLst>
                                          <p:attrName>style.visibility</p:attrName>
                                        </p:attrNameLst>
                                      </p:cBhvr>
                                      <p:to>
                                        <p:strVal val="visible"/>
                                      </p:to>
                                    </p:set>
                                  </p:childTnLst>
                                </p:cTn>
                              </p:par>
                            </p:childTnLst>
                          </p:cTn>
                        </p:par>
                        <p:par>
                          <p:cTn id="151" fill="hold">
                            <p:stCondLst>
                              <p:cond delay="7800"/>
                            </p:stCondLst>
                            <p:childTnLst>
                              <p:par>
                                <p:cTn id="152" presetID="22" presetClass="entr" presetSubtype="1" fill="hold" grpId="0" nodeType="afterEffect">
                                  <p:stCondLst>
                                    <p:cond delay="0"/>
                                  </p:stCondLst>
                                  <p:childTnLst>
                                    <p:set>
                                      <p:cBhvr>
                                        <p:cTn id="153" dur="1" fill="hold">
                                          <p:stCondLst>
                                            <p:cond delay="0"/>
                                          </p:stCondLst>
                                        </p:cTn>
                                        <p:tgtEl>
                                          <p:spTgt spid="272">
                                            <p:txEl>
                                              <p:pRg st="0" end="0"/>
                                            </p:txEl>
                                          </p:spTgt>
                                        </p:tgtEl>
                                        <p:attrNameLst>
                                          <p:attrName>style.visibility</p:attrName>
                                        </p:attrNameLst>
                                      </p:cBhvr>
                                      <p:to>
                                        <p:strVal val="visible"/>
                                      </p:to>
                                    </p:set>
                                    <p:animEffect transition="in" filter="wipe(up)">
                                      <p:cBhvr>
                                        <p:cTn id="154" dur="1000"/>
                                        <p:tgtEl>
                                          <p:spTgt spid="2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build="p" bldLvl="5"/>
      <p:bldP spid="257" grpId="0"/>
      <p:bldP spid="258" grpId="0"/>
      <p:bldP spid="259" grpId="0"/>
      <p:bldP spid="260" grpId="0"/>
      <p:bldP spid="261" grpId="0"/>
      <p:bldP spid="262" grpId="0"/>
      <p:bldP spid="263" grpId="0"/>
      <p:bldP spid="264" grpId="0"/>
      <p:bldP spid="265" grpId="0"/>
      <p:bldP spid="266" grpId="0"/>
      <p:bldP spid="267" grpId="0"/>
      <p:bldP spid="268" grpId="0"/>
      <p:bldP spid="269" grpId="0"/>
      <p:bldP spid="270" grpId="0"/>
      <p:bldP spid="271" grpId="0"/>
      <p:bldP spid="272" grpId="0" build="p" bldLvl="5"/>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Product Backlog / Release 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632601425"/>
              </p:ext>
            </p:extLst>
          </p:nvPr>
        </p:nvGraphicFramePr>
        <p:xfrm>
          <a:off x="228600" y="914398"/>
          <a:ext cx="8458201" cy="2895602"/>
        </p:xfrm>
        <a:graphic>
          <a:graphicData uri="http://schemas.openxmlformats.org/drawingml/2006/table">
            <a:tbl>
              <a:tblPr/>
              <a:tblGrid>
                <a:gridCol w="586568"/>
                <a:gridCol w="531232"/>
                <a:gridCol w="2147059"/>
                <a:gridCol w="597635"/>
                <a:gridCol w="589335"/>
                <a:gridCol w="589335"/>
                <a:gridCol w="589335"/>
                <a:gridCol w="586568"/>
                <a:gridCol w="572734"/>
                <a:gridCol w="605936"/>
                <a:gridCol w="531232"/>
                <a:gridCol w="531232"/>
              </a:tblGrid>
              <a:tr h="201743">
                <a:tc gridSpan="12">
                  <a:txBody>
                    <a:bodyPr/>
                    <a:lstStyle/>
                    <a:p>
                      <a:pPr algn="l" fontAlgn="b"/>
                      <a:r>
                        <a:rPr lang="en-US" sz="900" b="1" i="0" u="none" strike="noStrike">
                          <a:effectLst/>
                          <a:latin typeface="Arial"/>
                        </a:rPr>
                        <a:t>Company Confidential           Product Backlog Template                        ITS-E-T026C I 2.0</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1079">
                <a:tc>
                  <a:txBody>
                    <a:bodyPr/>
                    <a:lstStyle/>
                    <a:p>
                      <a:pPr algn="ctr" fontAlgn="b"/>
                      <a:r>
                        <a:rPr lang="en-US" sz="1000" b="1" i="0" u="none" strike="noStrike">
                          <a:effectLst/>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1" i="0" u="none" strike="noStrike">
                          <a:effectLst/>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gridSpan="10">
                  <a:txBody>
                    <a:bodyPr/>
                    <a:lstStyle/>
                    <a:p>
                      <a:pPr algn="l" fontAlgn="b"/>
                      <a:r>
                        <a:rPr lang="en-US" sz="900" b="0" i="0" u="none" strike="noStrike">
                          <a:effectLst/>
                          <a:latin typeface="Arial"/>
                        </a:rPr>
                        <a:t>(Can be also used as a Release Backlog for capturing user-stories for a release)</a:t>
                      </a:r>
                    </a:p>
                  </a:txBody>
                  <a:tcPr marL="0" marR="0" marT="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03485">
                <a:tc>
                  <a:txBody>
                    <a:bodyPr/>
                    <a:lstStyle/>
                    <a:p>
                      <a:pPr algn="ctr" fontAlgn="b"/>
                      <a:r>
                        <a:rPr lang="en-US" sz="900" b="1" i="0" u="none" strike="noStrike">
                          <a:effectLst/>
                          <a:latin typeface="Arial"/>
                        </a:rPr>
                        <a:t>Priority</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1" i="0" u="none" strike="noStrike">
                          <a:effectLst/>
                          <a:latin typeface="Arial"/>
                        </a:rPr>
                        <a:t>Item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1" i="0" u="none" strike="noStrike">
                          <a:effectLst/>
                          <a:latin typeface="Arial"/>
                        </a:rPr>
                        <a:t>User Story / High level Task Description</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1" i="0" u="none" strike="noStrike">
                          <a:effectLst/>
                          <a:latin typeface="Arial"/>
                        </a:rPr>
                        <a:t>Effort </a:t>
                      </a:r>
                      <a:br>
                        <a:rPr lang="en-US" sz="900" b="1" i="0" u="none" strike="noStrike">
                          <a:effectLst/>
                          <a:latin typeface="Arial"/>
                        </a:rPr>
                      </a:br>
                      <a:r>
                        <a:rPr lang="en-US" sz="900" b="1" i="0" u="none" strike="noStrike">
                          <a:effectLst/>
                          <a:latin typeface="Arial"/>
                        </a:rPr>
                        <a:t>Estimate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1" i="0" u="none" strike="noStrike">
                          <a:effectLst/>
                          <a:latin typeface="Arial"/>
                        </a:rPr>
                        <a:t>Size </a:t>
                      </a:r>
                      <a:br>
                        <a:rPr lang="en-US" sz="900" b="1" i="0" u="none" strike="noStrike">
                          <a:effectLst/>
                          <a:latin typeface="Arial"/>
                        </a:rPr>
                      </a:br>
                      <a:r>
                        <a:rPr lang="en-US" sz="900" b="1" i="0" u="none" strike="noStrike">
                          <a:effectLst/>
                          <a:latin typeface="Arial"/>
                        </a:rPr>
                        <a:t>Estimate</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1" i="0" u="none" strike="noStrike">
                          <a:effectLst/>
                          <a:latin typeface="Arial"/>
                        </a:rPr>
                        <a:t>Release</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1" i="0" u="none" strike="noStrike">
                          <a:effectLst/>
                          <a:latin typeface="Arial"/>
                        </a:rPr>
                        <a:t>Iteration no</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1" i="0" u="none" strike="noStrike">
                          <a:effectLst/>
                          <a:latin typeface="Arial"/>
                        </a:rPr>
                        <a:t>Business Value</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1" i="0" u="none" strike="noStrike">
                          <a:effectLst/>
                          <a:latin typeface="Arial"/>
                        </a:rPr>
                        <a:t>By</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1" i="0" u="none" strike="noStrike">
                          <a:effectLst/>
                          <a:latin typeface="Arial"/>
                        </a:rPr>
                        <a:t>Status</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1" i="0" u="none" strike="noStrike">
                          <a:effectLst/>
                          <a:latin typeface="Arial"/>
                        </a:rPr>
                        <a:t>Release Date</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l" fontAlgn="b"/>
                      <a:endParaRPr lang="en-US" sz="900" b="0" i="0" u="none" strike="noStrike">
                        <a:effectLst/>
                        <a:latin typeface="Ari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01743">
                <a:tc>
                  <a:txBody>
                    <a:bodyPr/>
                    <a:lstStyle/>
                    <a:p>
                      <a:pPr algn="ctr" fontAlgn="b"/>
                      <a:r>
                        <a:rPr lang="en-US" sz="900" b="0" i="0" u="none" strike="noStrike">
                          <a:effectLst/>
                          <a:latin typeface="Arial"/>
                        </a:rPr>
                        <a:t>1</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effectLst/>
                          <a:latin typeface="Arial"/>
                        </a:rPr>
                        <a:t>1</a:t>
                      </a:r>
                    </a:p>
                  </a:txBody>
                  <a:tcPr marL="0" marR="0" marT="0" marB="0" anchor="b">
                    <a:lnL>
                      <a:noFill/>
                    </a:lnL>
                    <a:lnR>
                      <a:noFill/>
                    </a:lnR>
                    <a:lnT>
                      <a:noFill/>
                    </a:lnT>
                    <a:lnB>
                      <a:noFill/>
                    </a:lnB>
                  </a:tcPr>
                </a:tc>
                <a:tc>
                  <a:txBody>
                    <a:bodyPr/>
                    <a:lstStyle/>
                    <a:p>
                      <a:pPr algn="l" fontAlgn="b"/>
                      <a:r>
                        <a:rPr lang="en-US" sz="900" b="1" i="0" u="none" strike="noStrike">
                          <a:effectLst/>
                          <a:latin typeface="Arial"/>
                        </a:rPr>
                        <a:t>US1 - Finish database versioning</a:t>
                      </a:r>
                    </a:p>
                  </a:txBody>
                  <a:tcPr marL="0" marR="0" marT="0" marB="0" anchor="b">
                    <a:lnL>
                      <a:noFill/>
                    </a:lnL>
                    <a:lnR>
                      <a:noFill/>
                    </a:lnR>
                    <a:lnT>
                      <a:noFill/>
                    </a:lnT>
                    <a:lnB>
                      <a:noFill/>
                    </a:lnB>
                  </a:tcPr>
                </a:tc>
                <a:tc>
                  <a:txBody>
                    <a:bodyPr/>
                    <a:lstStyle/>
                    <a:p>
                      <a:pPr algn="ctr" fontAlgn="b"/>
                      <a:r>
                        <a:rPr lang="en-US" sz="900" b="1" i="0" u="none" strike="noStrike">
                          <a:effectLst/>
                          <a:latin typeface="Arial"/>
                        </a:rPr>
                        <a:t>16</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3</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R1</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I1.0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400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AM</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In Progress</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900" b="0" i="0" u="none" strike="noStrike">
                        <a:effectLst/>
                        <a:latin typeface="Arial"/>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403485">
                <a:tc>
                  <a:txBody>
                    <a:bodyPr/>
                    <a:lstStyle/>
                    <a:p>
                      <a:pPr algn="ctr" fontAlgn="b"/>
                      <a:r>
                        <a:rPr lang="en-US" sz="900" b="0" i="0" u="none" strike="noStrike">
                          <a:effectLst/>
                          <a:latin typeface="Arial"/>
                        </a:rPr>
                        <a:t>2</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effectLst/>
                          <a:latin typeface="Arial"/>
                        </a:rPr>
                        <a:t>2</a:t>
                      </a:r>
                    </a:p>
                  </a:txBody>
                  <a:tcPr marL="0" marR="0" marT="0" marB="0" anchor="b">
                    <a:lnL>
                      <a:noFill/>
                    </a:lnL>
                    <a:lnR>
                      <a:noFill/>
                    </a:lnR>
                    <a:lnT>
                      <a:noFill/>
                    </a:lnT>
                    <a:lnB>
                      <a:noFill/>
                    </a:lnB>
                  </a:tcPr>
                </a:tc>
                <a:tc>
                  <a:txBody>
                    <a:bodyPr/>
                    <a:lstStyle/>
                    <a:p>
                      <a:pPr algn="l" fontAlgn="b"/>
                      <a:r>
                        <a:rPr lang="en-US" sz="900" b="1" i="0" u="none" strike="noStrike">
                          <a:effectLst/>
                          <a:latin typeface="Arial"/>
                        </a:rPr>
                        <a:t>US2 - Get rid of unneeded shared Java in database</a:t>
                      </a:r>
                    </a:p>
                  </a:txBody>
                  <a:tcPr marL="0" marR="0" marT="0" marB="0" anchor="b">
                    <a:lnL>
                      <a:noFill/>
                    </a:lnL>
                    <a:lnR>
                      <a:noFill/>
                    </a:lnR>
                    <a:lnT>
                      <a:noFill/>
                    </a:lnT>
                    <a:lnB>
                      <a:noFill/>
                    </a:lnB>
                  </a:tcPr>
                </a:tc>
                <a:tc>
                  <a:txBody>
                    <a:bodyPr/>
                    <a:lstStyle/>
                    <a:p>
                      <a:pPr algn="ctr" fontAlgn="b"/>
                      <a:r>
                        <a:rPr lang="en-US" sz="900" b="1" i="0" u="none" strike="noStrike">
                          <a:effectLst/>
                          <a:latin typeface="Arial"/>
                        </a:rPr>
                        <a:t>8</a:t>
                      </a: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r>
                        <a:rPr lang="en-US" sz="900" b="0" i="0" u="none" strike="noStrike">
                          <a:effectLst/>
                          <a:latin typeface="Arial"/>
                        </a:rPr>
                        <a:t>400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MK</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Pending</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900" b="0" i="0" u="none" strike="noStrike">
                        <a:effectLst/>
                        <a:latin typeface="Arial"/>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01743">
                <a:tc>
                  <a:txBody>
                    <a:bodyPr/>
                    <a:lstStyle/>
                    <a:p>
                      <a:pPr algn="ctr" fontAlgn="b"/>
                      <a:r>
                        <a:rPr lang="en-US" sz="900" b="0" i="0" u="none" strike="noStrike">
                          <a:effectLst/>
                          <a:latin typeface="Arial"/>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effectLst/>
                          <a:latin typeface="Arial"/>
                        </a:rPr>
                        <a:t>3</a:t>
                      </a:r>
                    </a:p>
                  </a:txBody>
                  <a:tcPr marL="0" marR="0" marT="0" marB="0" anchor="b">
                    <a:lnL>
                      <a:noFill/>
                    </a:lnL>
                    <a:lnR>
                      <a:noFill/>
                    </a:lnR>
                    <a:lnT>
                      <a:noFill/>
                    </a:lnT>
                    <a:lnB>
                      <a:noFill/>
                    </a:lnB>
                  </a:tcPr>
                </a:tc>
                <a:tc>
                  <a:txBody>
                    <a:bodyPr/>
                    <a:lstStyle/>
                    <a:p>
                      <a:pPr algn="l" fontAlgn="b"/>
                      <a:r>
                        <a:rPr lang="en-US" sz="900" b="1" i="0" u="none" strike="noStrike">
                          <a:effectLst/>
                          <a:latin typeface="Arial"/>
                        </a:rPr>
                        <a:t>  US2.1 - Add licensing</a:t>
                      </a:r>
                    </a:p>
                  </a:txBody>
                  <a:tcPr marL="0" marR="0" marT="0" marB="0" anchor="b">
                    <a:lnL>
                      <a:noFill/>
                    </a:lnL>
                    <a:lnR>
                      <a:noFill/>
                    </a:lnR>
                    <a:lnT>
                      <a:noFill/>
                    </a:lnT>
                    <a:lnB>
                      <a:noFill/>
                    </a:lnB>
                  </a:tcPr>
                </a:tc>
                <a:tc>
                  <a:txBody>
                    <a:bodyPr/>
                    <a:lstStyle/>
                    <a:p>
                      <a:pPr algn="ctr" fontAlgn="b"/>
                      <a:r>
                        <a:rPr lang="en-US" sz="900" b="1" i="0" u="none" strike="noStrike">
                          <a:effectLst/>
                          <a:latin typeface="Arial"/>
                        </a:rPr>
                        <a:t>41</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10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R1</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I1.0</a:t>
                      </a: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r>
                        <a:rPr lang="en-US" sz="900" b="0" i="0" u="none" strike="noStrike">
                          <a:effectLst/>
                          <a:latin typeface="Arial"/>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900" b="0" i="0" u="none" strike="noStrike">
                        <a:effectLst/>
                        <a:latin typeface="Arial"/>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01743">
                <a:tc>
                  <a:txBody>
                    <a:bodyPr/>
                    <a:lstStyle/>
                    <a:p>
                      <a:pPr algn="ctr" fontAlgn="b"/>
                      <a:r>
                        <a:rPr lang="en-US" sz="900" b="0" i="0" u="none" strike="noStrike">
                          <a:effectLst/>
                          <a:latin typeface="Arial"/>
                        </a:rPr>
                        <a:t>3</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effectLst/>
                          <a:latin typeface="Arial"/>
                        </a:rPr>
                        <a:t>4</a:t>
                      </a:r>
                    </a:p>
                  </a:txBody>
                  <a:tcPr marL="0" marR="0" marT="0" marB="0" anchor="b">
                    <a:lnL>
                      <a:noFill/>
                    </a:lnL>
                    <a:lnR>
                      <a:noFill/>
                    </a:lnR>
                    <a:lnT>
                      <a:noFill/>
                    </a:lnT>
                    <a:lnB>
                      <a:noFill/>
                    </a:lnB>
                  </a:tcPr>
                </a:tc>
                <a:tc>
                  <a:txBody>
                    <a:bodyPr/>
                    <a:lstStyle/>
                    <a:p>
                      <a:pPr algn="l" fontAlgn="b"/>
                      <a:r>
                        <a:rPr lang="en-US" sz="900" b="1" i="0" u="none" strike="noStrike">
                          <a:effectLst/>
                          <a:latin typeface="Arial"/>
                        </a:rPr>
                        <a:t>US3 - Analysis Manager- Part1</a:t>
                      </a:r>
                    </a:p>
                  </a:txBody>
                  <a:tcPr marL="0" marR="0" marT="0" marB="0" anchor="b">
                    <a:lnL>
                      <a:noFill/>
                    </a:lnL>
                    <a:lnR>
                      <a:noFill/>
                    </a:lnR>
                    <a:lnT>
                      <a:noFill/>
                    </a:lnT>
                    <a:lnB>
                      <a:noFill/>
                    </a:lnB>
                  </a:tcPr>
                </a:tc>
                <a:tc>
                  <a:txBody>
                    <a:bodyPr/>
                    <a:lstStyle/>
                    <a:p>
                      <a:pPr algn="ctr" fontAlgn="b"/>
                      <a:r>
                        <a:rPr lang="en-US" sz="900" b="1" i="0" u="none" strike="noStrike">
                          <a:effectLst/>
                          <a:latin typeface="Arial"/>
                        </a:rPr>
                        <a:t>410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10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R1</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I2.0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300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AC</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Completed</a:t>
                      </a:r>
                    </a:p>
                  </a:txBody>
                  <a:tcPr marL="0" marR="0" marT="0" marB="0" anchor="b">
                    <a:lnL>
                      <a:noFill/>
                    </a:lnL>
                    <a:lnR>
                      <a:noFill/>
                    </a:lnR>
                    <a:lnT>
                      <a:noFill/>
                    </a:lnT>
                    <a:lnB>
                      <a:noFill/>
                    </a:lnB>
                  </a:tcPr>
                </a:tc>
                <a:tc>
                  <a:txBody>
                    <a:bodyPr/>
                    <a:lstStyle/>
                    <a:p>
                      <a:pPr algn="ctr" fontAlgn="b"/>
                      <a:r>
                        <a:rPr lang="en-US" sz="900" b="0" i="0" u="none" strike="noStrike">
                          <a:solidFill>
                            <a:srgbClr val="FF0000"/>
                          </a:solidFill>
                          <a:effectLst/>
                          <a:latin typeface="Arial"/>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900" b="0" i="0" u="none" strike="noStrike">
                        <a:effectLst/>
                        <a:latin typeface="Arial"/>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01743">
                <a:tc>
                  <a:txBody>
                    <a:bodyPr/>
                    <a:lstStyle/>
                    <a:p>
                      <a:pPr algn="ctr" fontAlgn="b"/>
                      <a:r>
                        <a:rPr lang="en-US" sz="900" b="0" i="0" u="none" strike="noStrike">
                          <a:effectLst/>
                          <a:latin typeface="Arial"/>
                        </a:rPr>
                        <a:t>4</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effectLst/>
                          <a:latin typeface="Arial"/>
                        </a:rPr>
                        <a:t>5</a:t>
                      </a:r>
                    </a:p>
                  </a:txBody>
                  <a:tcPr marL="0" marR="0" marT="0" marB="0" anchor="b">
                    <a:lnL>
                      <a:noFill/>
                    </a:lnL>
                    <a:lnR>
                      <a:noFill/>
                    </a:lnR>
                    <a:lnT>
                      <a:noFill/>
                    </a:lnT>
                    <a:lnB>
                      <a:noFill/>
                    </a:lnB>
                  </a:tcPr>
                </a:tc>
                <a:tc>
                  <a:txBody>
                    <a:bodyPr/>
                    <a:lstStyle/>
                    <a:p>
                      <a:pPr algn="l" fontAlgn="b"/>
                      <a:r>
                        <a:rPr lang="en-US" sz="900" b="1" i="0" u="none" strike="noStrike">
                          <a:effectLst/>
                          <a:latin typeface="Arial"/>
                        </a:rPr>
                        <a:t>US4 - Enforce unique names</a:t>
                      </a:r>
                    </a:p>
                  </a:txBody>
                  <a:tcPr marL="0" marR="0" marT="0" marB="0" anchor="b">
                    <a:lnL>
                      <a:noFill/>
                    </a:lnL>
                    <a:lnR>
                      <a:noFill/>
                    </a:lnR>
                    <a:lnT>
                      <a:noFill/>
                    </a:lnT>
                    <a:lnB>
                      <a:noFill/>
                    </a:lnB>
                  </a:tcPr>
                </a:tc>
                <a:tc>
                  <a:txBody>
                    <a:bodyPr/>
                    <a:lstStyle/>
                    <a:p>
                      <a:pPr algn="ctr" fontAlgn="b"/>
                      <a:r>
                        <a:rPr lang="en-US" sz="900" b="1" i="0" u="none" strike="noStrike">
                          <a:effectLst/>
                          <a:latin typeface="Arial"/>
                        </a:rPr>
                        <a:t>57</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15</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R1</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I2.0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200</a:t>
                      </a: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r>
                        <a:rPr lang="en-US" sz="900" b="0" i="0" u="none" strike="noStrike">
                          <a:effectLst/>
                          <a:latin typeface="Arial"/>
                        </a:rPr>
                        <a:t>Dropped</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900" b="0" i="0" u="none" strike="noStrike">
                        <a:effectLst/>
                        <a:latin typeface="Arial"/>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01743">
                <a:tc>
                  <a:txBody>
                    <a:bodyPr/>
                    <a:lstStyle/>
                    <a:p>
                      <a:pPr algn="ctr" fontAlgn="b"/>
                      <a:r>
                        <a:rPr lang="en-US" sz="900" b="0" i="0" u="none" strike="noStrike">
                          <a:effectLst/>
                          <a:latin typeface="Arial"/>
                        </a:rPr>
                        <a:t>5</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effectLst/>
                          <a:latin typeface="Arial"/>
                        </a:rPr>
                        <a:t>6</a:t>
                      </a:r>
                    </a:p>
                  </a:txBody>
                  <a:tcPr marL="0" marR="0" marT="0" marB="0" anchor="b">
                    <a:lnL>
                      <a:noFill/>
                    </a:lnL>
                    <a:lnR>
                      <a:noFill/>
                    </a:lnR>
                    <a:lnT>
                      <a:noFill/>
                    </a:lnT>
                    <a:lnB>
                      <a:noFill/>
                    </a:lnB>
                  </a:tcPr>
                </a:tc>
                <a:tc>
                  <a:txBody>
                    <a:bodyPr/>
                    <a:lstStyle/>
                    <a:p>
                      <a:pPr algn="l" fontAlgn="b"/>
                      <a:r>
                        <a:rPr lang="en-US" sz="900" b="1" i="0" u="none" strike="noStrike">
                          <a:effectLst/>
                          <a:latin typeface="Arial"/>
                        </a:rPr>
                        <a:t>US5-Admin Programs</a:t>
                      </a:r>
                    </a:p>
                  </a:txBody>
                  <a:tcPr marL="0" marR="0" marT="0" marB="0" anchor="b">
                    <a:lnL>
                      <a:noFill/>
                    </a:lnL>
                    <a:lnR>
                      <a:noFill/>
                    </a:lnR>
                    <a:lnT>
                      <a:noFill/>
                    </a:lnT>
                    <a:lnB>
                      <a:noFill/>
                    </a:lnB>
                  </a:tcPr>
                </a:tc>
                <a:tc>
                  <a:txBody>
                    <a:bodyPr/>
                    <a:lstStyle/>
                    <a:p>
                      <a:pPr algn="ctr" fontAlgn="b"/>
                      <a:r>
                        <a:rPr lang="en-US" sz="900" b="1" i="0" u="none" strike="noStrike">
                          <a:effectLst/>
                          <a:latin typeface="Arial"/>
                        </a:rPr>
                        <a:t>20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8</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R1</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I2.0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200</a:t>
                      </a: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r>
                        <a:rPr lang="en-US" sz="900" b="0" i="0" u="none" strike="noStrike">
                          <a:effectLst/>
                          <a:latin typeface="Arial"/>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900" b="0" i="0" u="none" strike="noStrike">
                        <a:effectLst/>
                        <a:latin typeface="Arial"/>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01743">
                <a:tc>
                  <a:txBody>
                    <a:bodyPr/>
                    <a:lstStyle/>
                    <a:p>
                      <a:pPr algn="ctr" fontAlgn="b"/>
                      <a:r>
                        <a:rPr lang="en-US" sz="900" b="0" i="0" u="none" strike="noStrike">
                          <a:effectLst/>
                          <a:latin typeface="Arial"/>
                        </a:rPr>
                        <a:t>6</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effectLst/>
                          <a:latin typeface="Arial"/>
                        </a:rPr>
                        <a:t>7</a:t>
                      </a:r>
                    </a:p>
                  </a:txBody>
                  <a:tcPr marL="0" marR="0" marT="0" marB="0" anchor="b">
                    <a:lnL>
                      <a:noFill/>
                    </a:lnL>
                    <a:lnR>
                      <a:noFill/>
                    </a:lnR>
                    <a:lnT>
                      <a:noFill/>
                    </a:lnT>
                    <a:lnB>
                      <a:noFill/>
                    </a:lnB>
                  </a:tcPr>
                </a:tc>
                <a:tc>
                  <a:txBody>
                    <a:bodyPr/>
                    <a:lstStyle/>
                    <a:p>
                      <a:pPr algn="l" fontAlgn="b"/>
                      <a:r>
                        <a:rPr lang="en-US" sz="900" b="1" i="0" u="none" strike="noStrike">
                          <a:effectLst/>
                          <a:latin typeface="Arial"/>
                        </a:rPr>
                        <a:t>US6-Analysis Manager - Part2</a:t>
                      </a:r>
                    </a:p>
                  </a:txBody>
                  <a:tcPr marL="0" marR="0" marT="0" marB="0" anchor="b">
                    <a:lnL>
                      <a:noFill/>
                    </a:lnL>
                    <a:lnR>
                      <a:noFill/>
                    </a:lnR>
                    <a:lnT>
                      <a:noFill/>
                    </a:lnT>
                    <a:lnB>
                      <a:noFill/>
                    </a:lnB>
                  </a:tcPr>
                </a:tc>
                <a:tc>
                  <a:txBody>
                    <a:bodyPr/>
                    <a:lstStyle/>
                    <a:p>
                      <a:pPr algn="ctr" fontAlgn="b"/>
                      <a:r>
                        <a:rPr lang="en-US" sz="900" b="1" i="0" u="none" strike="noStrike">
                          <a:effectLst/>
                          <a:latin typeface="Arial"/>
                        </a:rPr>
                        <a:t>40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13</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R1</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I2.0</a:t>
                      </a:r>
                    </a:p>
                  </a:txBody>
                  <a:tcPr marL="0" marR="0" marT="0" marB="0" anchor="b">
                    <a:lnL>
                      <a:noFill/>
                    </a:lnL>
                    <a:lnR>
                      <a:noFill/>
                    </a:lnR>
                    <a:lnT>
                      <a:noFill/>
                    </a:lnT>
                    <a:lnB>
                      <a:noFill/>
                    </a:lnB>
                  </a:tcPr>
                </a:tc>
                <a:tc>
                  <a:txBody>
                    <a:bodyPr/>
                    <a:lstStyle/>
                    <a:p>
                      <a:pPr algn="ctr" fontAlgn="b"/>
                      <a:r>
                        <a:rPr lang="en-US" sz="900" b="0" i="0" u="none" strike="noStrike">
                          <a:effectLst/>
                          <a:latin typeface="Arial"/>
                        </a:rPr>
                        <a:t>100</a:t>
                      </a: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r>
                        <a:rPr lang="en-US" sz="900" b="0" i="0" u="none" strike="noStrike">
                          <a:effectLst/>
                          <a:latin typeface="Arial"/>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900" b="0" i="0" u="none" strike="noStrike">
                        <a:effectLst/>
                        <a:latin typeface="Arial"/>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01743">
                <a:tc>
                  <a:txBody>
                    <a:bodyPr/>
                    <a:lstStyle/>
                    <a:p>
                      <a:pPr algn="ctr" fontAlgn="b"/>
                      <a:r>
                        <a:rPr lang="en-US" sz="900" b="0" i="0" u="none" strike="noStrike">
                          <a:effectLst/>
                          <a:latin typeface="Arial"/>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effectLst/>
                          <a:latin typeface="Arial"/>
                        </a:rPr>
                        <a:t>8</a:t>
                      </a:r>
                    </a:p>
                  </a:txBody>
                  <a:tcPr marL="0" marR="0" marT="0" marB="0" anchor="b">
                    <a:lnL>
                      <a:noFill/>
                    </a:lnL>
                    <a:lnR>
                      <a:noFill/>
                    </a:lnR>
                    <a:lnT>
                      <a:noFill/>
                    </a:lnT>
                    <a:lnB>
                      <a:noFill/>
                    </a:lnB>
                  </a:tcPr>
                </a:tc>
                <a:tc>
                  <a:txBody>
                    <a:bodyPr/>
                    <a:lstStyle/>
                    <a:p>
                      <a:pPr algn="l" fontAlgn="b"/>
                      <a:r>
                        <a:rPr lang="en-US" sz="900" b="1" i="0" u="none" strike="noStrike">
                          <a:effectLst/>
                          <a:latin typeface="Arial"/>
                        </a:rPr>
                        <a:t>Task10 - Delete Settings</a:t>
                      </a:r>
                    </a:p>
                  </a:txBody>
                  <a:tcPr marL="0" marR="0" marT="0" marB="0" anchor="b">
                    <a:lnL>
                      <a:noFill/>
                    </a:lnL>
                    <a:lnR>
                      <a:noFill/>
                    </a:lnR>
                    <a:lnT>
                      <a:noFill/>
                    </a:lnT>
                    <a:lnB>
                      <a:noFill/>
                    </a:lnB>
                  </a:tcPr>
                </a:tc>
                <a:tc>
                  <a:txBody>
                    <a:bodyPr/>
                    <a:lstStyle/>
                    <a:p>
                      <a:pPr algn="ctr" fontAlgn="b"/>
                      <a:r>
                        <a:rPr lang="en-US" sz="900" b="1" i="0" u="none" strike="noStrike">
                          <a:effectLst/>
                          <a:latin typeface="Arial"/>
                        </a:rPr>
                        <a:t>15</a:t>
                      </a: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r>
                        <a:rPr lang="en-US" sz="900" b="0" i="0" u="none" strike="noStrike">
                          <a:effectLst/>
                          <a:latin typeface="Arial"/>
                        </a:rPr>
                        <a:t>R1</a:t>
                      </a: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ctr" fontAlgn="b"/>
                      <a:r>
                        <a:rPr lang="en-US" sz="900" b="0" i="0" u="none" strike="noStrike">
                          <a:effectLst/>
                          <a:latin typeface="Arial"/>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900" b="0" i="0" u="none" strike="noStrike">
                        <a:effectLst/>
                        <a:latin typeface="Arial"/>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13609">
                <a:tc>
                  <a:txBody>
                    <a:bodyPr/>
                    <a:lstStyle/>
                    <a:p>
                      <a:pPr algn="ctr" fontAlgn="b"/>
                      <a:r>
                        <a:rPr lang="en-US" sz="900" b="0" i="0" u="none" strike="noStrike">
                          <a:effectLst/>
                          <a:latin typeface="Arial"/>
                        </a:rPr>
                        <a:t>7</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a:rPr>
                        <a:t>9</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1" i="0" u="none" strike="noStrike">
                          <a:effectLst/>
                          <a:latin typeface="Arial"/>
                        </a:rPr>
                        <a:t>US7-Analysis Manager - Part3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1" i="0" u="none" strike="noStrike">
                          <a:effectLst/>
                          <a:latin typeface="Arial"/>
                        </a:rPr>
                        <a:t>204</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a:rPr>
                        <a:t>17</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a:rPr>
                        <a:t>R1</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a:rPr>
                        <a:t>I2.0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a:rPr>
                        <a:t>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effectLst/>
                        <a:latin typeface="Arial"/>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bl>
          </a:graphicData>
        </a:graphic>
      </p:graphicFrame>
      <p:graphicFrame>
        <p:nvGraphicFramePr>
          <p:cNvPr id="5" name="Object 4">
            <a:hlinkClick r:id="" action="ppaction://ole?verb=1"/>
          </p:cNvPr>
          <p:cNvGraphicFramePr>
            <a:graphicFrameLocks noChangeAspect="1"/>
          </p:cNvGraphicFramePr>
          <p:nvPr>
            <p:extLst>
              <p:ext uri="{D42A27DB-BD31-4B8C-83A1-F6EECF244321}">
                <p14:modId xmlns:p14="http://schemas.microsoft.com/office/powerpoint/2010/main" xmlns="" val="4209458399"/>
              </p:ext>
            </p:extLst>
          </p:nvPr>
        </p:nvGraphicFramePr>
        <p:xfrm>
          <a:off x="6629400" y="4419600"/>
          <a:ext cx="1371600" cy="1071563"/>
        </p:xfrm>
        <a:graphic>
          <a:graphicData uri="http://schemas.openxmlformats.org/presentationml/2006/ole">
            <p:oleObj spid="_x0000_s284728" name="Worksheet" showAsIcon="1" r:id="rId3" imgW="914400" imgH="714375" progId="Excel.Sheet.8">
              <p:embed/>
            </p:oleObj>
          </a:graphicData>
        </a:graphic>
      </p:graphicFrame>
    </p:spTree>
    <p:extLst>
      <p:ext uri="{BB962C8B-B14F-4D97-AF65-F5344CB8AC3E}">
        <p14:creationId xmlns:p14="http://schemas.microsoft.com/office/powerpoint/2010/main" xmlns="" val="3530937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Backlog</a:t>
            </a:r>
            <a:endParaRPr lang="en-US" dirty="0"/>
          </a:p>
        </p:txBody>
      </p:sp>
      <p:grpSp>
        <p:nvGrpSpPr>
          <p:cNvPr id="4" name="Group 3"/>
          <p:cNvGrpSpPr/>
          <p:nvPr/>
        </p:nvGrpSpPr>
        <p:grpSpPr>
          <a:xfrm>
            <a:off x="4572000" y="4237083"/>
            <a:ext cx="4235508" cy="1424006"/>
            <a:chOff x="6366683" y="1189002"/>
            <a:chExt cx="4235508" cy="1424006"/>
          </a:xfrm>
        </p:grpSpPr>
        <p:sp>
          <p:nvSpPr>
            <p:cNvPr id="5" name="Rectangle 4"/>
            <p:cNvSpPr/>
            <p:nvPr/>
          </p:nvSpPr>
          <p:spPr>
            <a:xfrm>
              <a:off x="6366683" y="1189002"/>
              <a:ext cx="4235508" cy="1424006"/>
            </a:xfrm>
            <a:prstGeom prst="rect">
              <a:avLst/>
            </a:prstGeom>
            <a:solidFill>
              <a:schemeClr val="accent6">
                <a:lumMod val="50000"/>
              </a:schemeClr>
            </a:solidFill>
            <a:ln>
              <a:solidFill>
                <a:srgbClr val="FFFF00"/>
              </a:solidFill>
            </a:ln>
          </p:spPr>
          <p:style>
            <a:lnRef idx="3">
              <a:schemeClr val="lt1"/>
            </a:lnRef>
            <a:fillRef idx="1">
              <a:schemeClr val="accent5"/>
            </a:fillRef>
            <a:effectRef idx="1">
              <a:schemeClr val="accent5"/>
            </a:effectRef>
            <a:fontRef idx="minor">
              <a:schemeClr val="lt1"/>
            </a:fontRef>
          </p:style>
          <p:txBody>
            <a:bodyPr rtlCol="0" anchor="t"/>
            <a:lstStyle/>
            <a:p>
              <a:endParaRPr lang="en-US" sz="2800" b="1" dirty="0">
                <a:latin typeface="Arial" pitchFamily="34" charset="0"/>
                <a:cs typeface="Arial" pitchFamily="34" charset="0"/>
              </a:endParaRPr>
            </a:p>
          </p:txBody>
        </p:sp>
        <p:sp>
          <p:nvSpPr>
            <p:cNvPr id="6" name="TextBox 5"/>
            <p:cNvSpPr txBox="1"/>
            <p:nvPr/>
          </p:nvSpPr>
          <p:spPr>
            <a:xfrm>
              <a:off x="6403196" y="1225515"/>
              <a:ext cx="3505248" cy="52322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2800" b="1" spc="150" dirty="0" smtClean="0">
                  <a:ln w="11430"/>
                  <a:solidFill>
                    <a:srgbClr val="F8F8F8"/>
                  </a:solidFill>
                  <a:effectLst>
                    <a:outerShdw blurRad="25400" algn="tl" rotWithShape="0">
                      <a:srgbClr val="000000">
                        <a:alpha val="43000"/>
                      </a:srgbClr>
                    </a:outerShdw>
                  </a:effectLst>
                </a:rPr>
                <a:t>Sprint Backlog 3</a:t>
              </a:r>
              <a:endParaRPr lang="en-US" sz="2800" b="1" spc="150" dirty="0">
                <a:ln w="11430"/>
                <a:solidFill>
                  <a:srgbClr val="F8F8F8"/>
                </a:solidFill>
                <a:effectLst>
                  <a:outerShdw blurRad="25400" algn="tl" rotWithShape="0">
                    <a:srgbClr val="000000">
                      <a:alpha val="43000"/>
                    </a:srgbClr>
                  </a:outerShdw>
                </a:effectLst>
              </a:endParaRPr>
            </a:p>
          </p:txBody>
        </p:sp>
      </p:grpSp>
      <p:grpSp>
        <p:nvGrpSpPr>
          <p:cNvPr id="7" name="Group 6"/>
          <p:cNvGrpSpPr/>
          <p:nvPr/>
        </p:nvGrpSpPr>
        <p:grpSpPr>
          <a:xfrm>
            <a:off x="4572000" y="2593999"/>
            <a:ext cx="4235508" cy="1424006"/>
            <a:chOff x="6366683" y="1189002"/>
            <a:chExt cx="4235508" cy="1424006"/>
          </a:xfrm>
        </p:grpSpPr>
        <p:sp>
          <p:nvSpPr>
            <p:cNvPr id="8" name="Rectangle 7"/>
            <p:cNvSpPr/>
            <p:nvPr/>
          </p:nvSpPr>
          <p:spPr>
            <a:xfrm>
              <a:off x="6366683" y="1189002"/>
              <a:ext cx="4235508" cy="1424006"/>
            </a:xfrm>
            <a:prstGeom prst="rect">
              <a:avLst/>
            </a:prstGeom>
            <a:solidFill>
              <a:schemeClr val="accent6">
                <a:lumMod val="50000"/>
              </a:schemeClr>
            </a:solidFill>
            <a:ln>
              <a:solidFill>
                <a:srgbClr val="FFFF00"/>
              </a:solidFill>
            </a:ln>
          </p:spPr>
          <p:style>
            <a:lnRef idx="3">
              <a:schemeClr val="lt1"/>
            </a:lnRef>
            <a:fillRef idx="1">
              <a:schemeClr val="accent5"/>
            </a:fillRef>
            <a:effectRef idx="1">
              <a:schemeClr val="accent5"/>
            </a:effectRef>
            <a:fontRef idx="minor">
              <a:schemeClr val="lt1"/>
            </a:fontRef>
          </p:style>
          <p:txBody>
            <a:bodyPr rtlCol="0" anchor="t"/>
            <a:lstStyle/>
            <a:p>
              <a:endParaRPr lang="en-US" sz="2800" b="1" dirty="0">
                <a:latin typeface="Arial" pitchFamily="34" charset="0"/>
                <a:cs typeface="Arial" pitchFamily="34" charset="0"/>
              </a:endParaRPr>
            </a:p>
          </p:txBody>
        </p:sp>
        <p:sp>
          <p:nvSpPr>
            <p:cNvPr id="9" name="TextBox 8"/>
            <p:cNvSpPr txBox="1"/>
            <p:nvPr/>
          </p:nvSpPr>
          <p:spPr>
            <a:xfrm>
              <a:off x="6403196" y="1225515"/>
              <a:ext cx="3505248" cy="52322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2800" b="1" spc="150" dirty="0" smtClean="0">
                  <a:ln w="11430"/>
                  <a:solidFill>
                    <a:srgbClr val="F8F8F8"/>
                  </a:solidFill>
                  <a:effectLst>
                    <a:outerShdw blurRad="25400" algn="tl" rotWithShape="0">
                      <a:srgbClr val="000000">
                        <a:alpha val="43000"/>
                      </a:srgbClr>
                    </a:outerShdw>
                  </a:effectLst>
                </a:rPr>
                <a:t>Sprint Backlog 2</a:t>
              </a:r>
              <a:endParaRPr lang="en-US" sz="2800" b="1" spc="150" dirty="0">
                <a:ln w="11430"/>
                <a:solidFill>
                  <a:srgbClr val="F8F8F8"/>
                </a:solidFill>
                <a:effectLst>
                  <a:outerShdw blurRad="25400" algn="tl" rotWithShape="0">
                    <a:srgbClr val="000000">
                      <a:alpha val="43000"/>
                    </a:srgbClr>
                  </a:outerShdw>
                </a:effectLst>
              </a:endParaRPr>
            </a:p>
          </p:txBody>
        </p:sp>
      </p:grpSp>
      <p:grpSp>
        <p:nvGrpSpPr>
          <p:cNvPr id="10" name="Group 9"/>
          <p:cNvGrpSpPr/>
          <p:nvPr/>
        </p:nvGrpSpPr>
        <p:grpSpPr>
          <a:xfrm>
            <a:off x="4572000" y="914400"/>
            <a:ext cx="4235508" cy="1424006"/>
            <a:chOff x="6366683" y="1189002"/>
            <a:chExt cx="4235508" cy="1424006"/>
          </a:xfrm>
        </p:grpSpPr>
        <p:sp>
          <p:nvSpPr>
            <p:cNvPr id="11" name="Rectangle 10"/>
            <p:cNvSpPr/>
            <p:nvPr/>
          </p:nvSpPr>
          <p:spPr>
            <a:xfrm>
              <a:off x="6366683" y="1189002"/>
              <a:ext cx="4235508" cy="1424006"/>
            </a:xfrm>
            <a:prstGeom prst="rect">
              <a:avLst/>
            </a:prstGeom>
            <a:solidFill>
              <a:schemeClr val="accent6">
                <a:lumMod val="50000"/>
              </a:schemeClr>
            </a:solidFill>
            <a:ln>
              <a:solidFill>
                <a:srgbClr val="FFFF00"/>
              </a:solidFill>
            </a:ln>
          </p:spPr>
          <p:style>
            <a:lnRef idx="3">
              <a:schemeClr val="lt1"/>
            </a:lnRef>
            <a:fillRef idx="1">
              <a:schemeClr val="accent5"/>
            </a:fillRef>
            <a:effectRef idx="1">
              <a:schemeClr val="accent5"/>
            </a:effectRef>
            <a:fontRef idx="minor">
              <a:schemeClr val="lt1"/>
            </a:fontRef>
          </p:style>
          <p:txBody>
            <a:bodyPr rtlCol="0" anchor="t"/>
            <a:lstStyle/>
            <a:p>
              <a:endParaRPr lang="en-US" sz="2800" b="1" dirty="0">
                <a:latin typeface="Arial" pitchFamily="34" charset="0"/>
                <a:cs typeface="Arial" pitchFamily="34" charset="0"/>
              </a:endParaRPr>
            </a:p>
          </p:txBody>
        </p:sp>
        <p:sp>
          <p:nvSpPr>
            <p:cNvPr id="12" name="TextBox 11"/>
            <p:cNvSpPr txBox="1"/>
            <p:nvPr/>
          </p:nvSpPr>
          <p:spPr>
            <a:xfrm>
              <a:off x="6403196" y="1225515"/>
              <a:ext cx="3505248" cy="52322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2800" b="1" spc="150" dirty="0" smtClean="0">
                  <a:ln w="11430"/>
                  <a:solidFill>
                    <a:srgbClr val="F8F8F8"/>
                  </a:solidFill>
                  <a:effectLst>
                    <a:outerShdw blurRad="25400" algn="tl" rotWithShape="0">
                      <a:srgbClr val="000000">
                        <a:alpha val="43000"/>
                      </a:srgbClr>
                    </a:outerShdw>
                  </a:effectLst>
                </a:rPr>
                <a:t>Sprint Backlog 1</a:t>
              </a:r>
              <a:endParaRPr lang="en-US" sz="2800" b="1" spc="150" dirty="0">
                <a:ln w="11430"/>
                <a:solidFill>
                  <a:srgbClr val="F8F8F8"/>
                </a:solidFill>
                <a:effectLst>
                  <a:outerShdw blurRad="25400" algn="tl" rotWithShape="0">
                    <a:srgbClr val="000000">
                      <a:alpha val="43000"/>
                    </a:srgbClr>
                  </a:outerShdw>
                </a:effectLst>
              </a:endParaRPr>
            </a:p>
          </p:txBody>
        </p:sp>
      </p:grpSp>
      <p:sp>
        <p:nvSpPr>
          <p:cNvPr id="13" name="Rectangle 12"/>
          <p:cNvSpPr/>
          <p:nvPr/>
        </p:nvSpPr>
        <p:spPr>
          <a:xfrm>
            <a:off x="348386" y="925185"/>
            <a:ext cx="3233014" cy="2884815"/>
          </a:xfrm>
          <a:prstGeom prst="rect">
            <a:avLst/>
          </a:prstGeom>
          <a:solidFill>
            <a:schemeClr val="tx2">
              <a:lumMod val="50000"/>
            </a:schemeClr>
          </a:solidFill>
        </p:spPr>
        <p:style>
          <a:lnRef idx="3">
            <a:schemeClr val="lt1"/>
          </a:lnRef>
          <a:fillRef idx="1">
            <a:schemeClr val="accent4"/>
          </a:fillRef>
          <a:effectRef idx="1">
            <a:schemeClr val="accent4"/>
          </a:effectRef>
          <a:fontRef idx="minor">
            <a:schemeClr val="lt1"/>
          </a:fontRef>
        </p:style>
        <p:txBody>
          <a:bodyPr rtlCol="0" anchor="t"/>
          <a:lstStyle/>
          <a:p>
            <a:endParaRPr lang="en-US" sz="2800" b="1" dirty="0">
              <a:latin typeface="Arial" pitchFamily="34" charset="0"/>
              <a:cs typeface="Arial" pitchFamily="34" charset="0"/>
            </a:endParaRPr>
          </a:p>
        </p:txBody>
      </p:sp>
      <p:sp>
        <p:nvSpPr>
          <p:cNvPr id="14" name="TextBox 13"/>
          <p:cNvSpPr txBox="1"/>
          <p:nvPr/>
        </p:nvSpPr>
        <p:spPr>
          <a:xfrm>
            <a:off x="369133" y="935147"/>
            <a:ext cx="2907467" cy="40011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2000" b="1" spc="150" dirty="0" smtClean="0">
                <a:ln w="11430"/>
                <a:solidFill>
                  <a:srgbClr val="F8F8F8"/>
                </a:solidFill>
                <a:effectLst>
                  <a:outerShdw blurRad="25400" algn="tl" rotWithShape="0">
                    <a:srgbClr val="000000">
                      <a:alpha val="43000"/>
                    </a:srgbClr>
                  </a:outerShdw>
                </a:effectLst>
              </a:rPr>
              <a:t>Release Plan </a:t>
            </a:r>
            <a:endParaRPr lang="en-US" sz="2000" b="1" spc="150" dirty="0">
              <a:ln w="11430"/>
              <a:solidFill>
                <a:srgbClr val="F8F8F8"/>
              </a:solidFill>
              <a:effectLst>
                <a:outerShdw blurRad="25400" algn="tl" rotWithShape="0">
                  <a:srgbClr val="000000">
                    <a:alpha val="43000"/>
                  </a:srgbClr>
                </a:outerShdw>
              </a:effectLst>
            </a:endParaRPr>
          </a:p>
        </p:txBody>
      </p:sp>
      <p:grpSp>
        <p:nvGrpSpPr>
          <p:cNvPr id="15" name="Group 14"/>
          <p:cNvGrpSpPr/>
          <p:nvPr/>
        </p:nvGrpSpPr>
        <p:grpSpPr>
          <a:xfrm>
            <a:off x="1066800" y="1477861"/>
            <a:ext cx="519931" cy="574364"/>
            <a:chOff x="1107614" y="1705165"/>
            <a:chExt cx="694944" cy="694944"/>
          </a:xfrm>
        </p:grpSpPr>
        <p:pic>
          <p:nvPicPr>
            <p:cNvPr id="16" name="Picture 15" descr="Sticky Note7.png"/>
            <p:cNvPicPr>
              <a:picLocks noChangeAspect="1"/>
            </p:cNvPicPr>
            <p:nvPr/>
          </p:nvPicPr>
          <p:blipFill>
            <a:blip r:embed="rId2" cstate="print"/>
            <a:stretch>
              <a:fillRect/>
            </a:stretch>
          </p:blipFill>
          <p:spPr>
            <a:xfrm>
              <a:off x="1107614" y="1705165"/>
              <a:ext cx="694944" cy="694944"/>
            </a:xfrm>
            <a:prstGeom prst="rect">
              <a:avLst/>
            </a:prstGeom>
          </p:spPr>
        </p:pic>
        <p:sp>
          <p:nvSpPr>
            <p:cNvPr id="17" name="TextBox 16"/>
            <p:cNvSpPr txBox="1"/>
            <p:nvPr/>
          </p:nvSpPr>
          <p:spPr>
            <a:xfrm>
              <a:off x="1180892" y="1852748"/>
              <a:ext cx="548640" cy="335151"/>
            </a:xfrm>
            <a:prstGeom prst="rect">
              <a:avLst/>
            </a:prstGeom>
            <a:noFill/>
          </p:spPr>
          <p:txBody>
            <a:bodyPr wrap="square" rtlCol="0">
              <a:spAutoFit/>
            </a:bodyPr>
            <a:lstStyle/>
            <a:p>
              <a:pPr algn="ctr"/>
              <a:r>
                <a:rPr lang="en-US" sz="1200" b="1" dirty="0" smtClean="0"/>
                <a:t>2</a:t>
              </a:r>
              <a:r>
                <a:rPr lang="en-US" sz="1200" b="1" baseline="30000" dirty="0" smtClean="0"/>
                <a:t>nd</a:t>
              </a:r>
              <a:endParaRPr lang="en-US" sz="1200" b="1" dirty="0"/>
            </a:p>
          </p:txBody>
        </p:sp>
      </p:grpSp>
      <p:grpSp>
        <p:nvGrpSpPr>
          <p:cNvPr id="18" name="Group 17"/>
          <p:cNvGrpSpPr/>
          <p:nvPr/>
        </p:nvGrpSpPr>
        <p:grpSpPr>
          <a:xfrm>
            <a:off x="1676400" y="1476664"/>
            <a:ext cx="519931" cy="574364"/>
            <a:chOff x="1910900" y="1703968"/>
            <a:chExt cx="694944" cy="694944"/>
          </a:xfrm>
        </p:grpSpPr>
        <p:pic>
          <p:nvPicPr>
            <p:cNvPr id="19" name="Picture 18" descr="Sticky Note7.png"/>
            <p:cNvPicPr>
              <a:picLocks noChangeAspect="1"/>
            </p:cNvPicPr>
            <p:nvPr/>
          </p:nvPicPr>
          <p:blipFill>
            <a:blip r:embed="rId2" cstate="print"/>
            <a:stretch>
              <a:fillRect/>
            </a:stretch>
          </p:blipFill>
          <p:spPr>
            <a:xfrm>
              <a:off x="1910900" y="1703968"/>
              <a:ext cx="694944" cy="694944"/>
            </a:xfrm>
            <a:prstGeom prst="rect">
              <a:avLst/>
            </a:prstGeom>
          </p:spPr>
        </p:pic>
        <p:sp>
          <p:nvSpPr>
            <p:cNvPr id="20" name="TextBox 19"/>
            <p:cNvSpPr txBox="1"/>
            <p:nvPr/>
          </p:nvSpPr>
          <p:spPr>
            <a:xfrm>
              <a:off x="1984178" y="1851217"/>
              <a:ext cx="548640" cy="335151"/>
            </a:xfrm>
            <a:prstGeom prst="rect">
              <a:avLst/>
            </a:prstGeom>
            <a:noFill/>
          </p:spPr>
          <p:txBody>
            <a:bodyPr wrap="square" rtlCol="0">
              <a:spAutoFit/>
            </a:bodyPr>
            <a:lstStyle/>
            <a:p>
              <a:pPr algn="ctr"/>
              <a:r>
                <a:rPr lang="en-US" sz="1200" b="1" dirty="0" smtClean="0"/>
                <a:t>3</a:t>
              </a:r>
              <a:r>
                <a:rPr lang="en-US" sz="1200" b="1" baseline="30000" dirty="0" smtClean="0"/>
                <a:t>rd</a:t>
              </a:r>
              <a:endParaRPr lang="en-US" sz="1200" b="1" dirty="0"/>
            </a:p>
          </p:txBody>
        </p:sp>
      </p:grpSp>
      <p:grpSp>
        <p:nvGrpSpPr>
          <p:cNvPr id="21" name="Group 20"/>
          <p:cNvGrpSpPr/>
          <p:nvPr/>
        </p:nvGrpSpPr>
        <p:grpSpPr>
          <a:xfrm>
            <a:off x="2271932" y="1476664"/>
            <a:ext cx="519931" cy="574364"/>
            <a:chOff x="2714186" y="1703968"/>
            <a:chExt cx="694944" cy="694944"/>
          </a:xfrm>
        </p:grpSpPr>
        <p:pic>
          <p:nvPicPr>
            <p:cNvPr id="22" name="Picture 21" descr="Sticky Note7.png"/>
            <p:cNvPicPr>
              <a:picLocks noChangeAspect="1"/>
            </p:cNvPicPr>
            <p:nvPr/>
          </p:nvPicPr>
          <p:blipFill>
            <a:blip r:embed="rId2" cstate="print"/>
            <a:stretch>
              <a:fillRect/>
            </a:stretch>
          </p:blipFill>
          <p:spPr>
            <a:xfrm>
              <a:off x="2714186" y="1703968"/>
              <a:ext cx="694944" cy="694944"/>
            </a:xfrm>
            <a:prstGeom prst="rect">
              <a:avLst/>
            </a:prstGeom>
          </p:spPr>
        </p:pic>
        <p:sp>
          <p:nvSpPr>
            <p:cNvPr id="23" name="TextBox 22"/>
            <p:cNvSpPr txBox="1"/>
            <p:nvPr/>
          </p:nvSpPr>
          <p:spPr>
            <a:xfrm>
              <a:off x="2771698" y="1852750"/>
              <a:ext cx="548640" cy="335151"/>
            </a:xfrm>
            <a:prstGeom prst="rect">
              <a:avLst/>
            </a:prstGeom>
            <a:noFill/>
          </p:spPr>
          <p:txBody>
            <a:bodyPr wrap="square" rtlCol="0">
              <a:spAutoFit/>
            </a:bodyPr>
            <a:lstStyle/>
            <a:p>
              <a:pPr algn="ctr"/>
              <a:r>
                <a:rPr lang="en-US" sz="1200" b="1" dirty="0" smtClean="0"/>
                <a:t>4</a:t>
              </a:r>
              <a:r>
                <a:rPr lang="en-US" sz="1200" b="1" baseline="30000" dirty="0" smtClean="0"/>
                <a:t>th</a:t>
              </a:r>
              <a:endParaRPr lang="en-US" sz="1200" b="1" dirty="0"/>
            </a:p>
          </p:txBody>
        </p:sp>
      </p:grpSp>
      <p:grpSp>
        <p:nvGrpSpPr>
          <p:cNvPr id="24" name="Group 23"/>
          <p:cNvGrpSpPr/>
          <p:nvPr/>
        </p:nvGrpSpPr>
        <p:grpSpPr>
          <a:xfrm>
            <a:off x="2895600" y="1477861"/>
            <a:ext cx="519931" cy="574364"/>
            <a:chOff x="3517472" y="1705165"/>
            <a:chExt cx="694944" cy="694944"/>
          </a:xfrm>
        </p:grpSpPr>
        <p:pic>
          <p:nvPicPr>
            <p:cNvPr id="25" name="Picture 24" descr="Sticky Note7.png"/>
            <p:cNvPicPr>
              <a:picLocks noChangeAspect="1"/>
            </p:cNvPicPr>
            <p:nvPr/>
          </p:nvPicPr>
          <p:blipFill>
            <a:blip r:embed="rId2" cstate="print"/>
            <a:stretch>
              <a:fillRect/>
            </a:stretch>
          </p:blipFill>
          <p:spPr>
            <a:xfrm>
              <a:off x="3517472" y="1705165"/>
              <a:ext cx="694944" cy="694944"/>
            </a:xfrm>
            <a:prstGeom prst="rect">
              <a:avLst/>
            </a:prstGeom>
          </p:spPr>
        </p:pic>
        <p:sp>
          <p:nvSpPr>
            <p:cNvPr id="26" name="TextBox 25"/>
            <p:cNvSpPr txBox="1"/>
            <p:nvPr/>
          </p:nvSpPr>
          <p:spPr>
            <a:xfrm>
              <a:off x="3574984" y="1851216"/>
              <a:ext cx="548640" cy="335151"/>
            </a:xfrm>
            <a:prstGeom prst="rect">
              <a:avLst/>
            </a:prstGeom>
            <a:noFill/>
          </p:spPr>
          <p:txBody>
            <a:bodyPr wrap="square" rtlCol="0">
              <a:spAutoFit/>
            </a:bodyPr>
            <a:lstStyle/>
            <a:p>
              <a:pPr algn="ctr"/>
              <a:r>
                <a:rPr lang="en-US" sz="1200" b="1" dirty="0" smtClean="0"/>
                <a:t>5</a:t>
              </a:r>
              <a:r>
                <a:rPr lang="en-US" sz="1200" b="1" baseline="30000" dirty="0" smtClean="0"/>
                <a:t>th</a:t>
              </a:r>
              <a:endParaRPr lang="en-US" sz="1200" b="1" dirty="0"/>
            </a:p>
          </p:txBody>
        </p:sp>
      </p:grpSp>
      <p:grpSp>
        <p:nvGrpSpPr>
          <p:cNvPr id="27" name="Group 26"/>
          <p:cNvGrpSpPr/>
          <p:nvPr/>
        </p:nvGrpSpPr>
        <p:grpSpPr>
          <a:xfrm>
            <a:off x="1677597" y="2278753"/>
            <a:ext cx="519931" cy="574364"/>
            <a:chOff x="1912097" y="2506057"/>
            <a:chExt cx="694944" cy="694944"/>
          </a:xfrm>
        </p:grpSpPr>
        <p:pic>
          <p:nvPicPr>
            <p:cNvPr id="28" name="Picture 27" descr="Sticky Note7.png"/>
            <p:cNvPicPr>
              <a:picLocks noChangeAspect="1"/>
            </p:cNvPicPr>
            <p:nvPr/>
          </p:nvPicPr>
          <p:blipFill>
            <a:blip r:embed="rId2" cstate="print"/>
            <a:stretch>
              <a:fillRect/>
            </a:stretch>
          </p:blipFill>
          <p:spPr>
            <a:xfrm>
              <a:off x="1912097" y="2506057"/>
              <a:ext cx="694944" cy="694944"/>
            </a:xfrm>
            <a:prstGeom prst="rect">
              <a:avLst/>
            </a:prstGeom>
          </p:spPr>
        </p:pic>
        <p:sp>
          <p:nvSpPr>
            <p:cNvPr id="29" name="TextBox 28"/>
            <p:cNvSpPr txBox="1"/>
            <p:nvPr/>
          </p:nvSpPr>
          <p:spPr>
            <a:xfrm>
              <a:off x="1985123" y="2655732"/>
              <a:ext cx="548640" cy="335151"/>
            </a:xfrm>
            <a:prstGeom prst="rect">
              <a:avLst/>
            </a:prstGeom>
            <a:noFill/>
          </p:spPr>
          <p:txBody>
            <a:bodyPr wrap="square" rtlCol="0">
              <a:spAutoFit/>
            </a:bodyPr>
            <a:lstStyle/>
            <a:p>
              <a:pPr algn="ctr"/>
              <a:r>
                <a:rPr lang="en-US" sz="1200" b="1" dirty="0" smtClean="0"/>
                <a:t>8</a:t>
              </a:r>
              <a:r>
                <a:rPr lang="en-US" sz="1200" b="1" baseline="30000" dirty="0" smtClean="0"/>
                <a:t>th</a:t>
              </a:r>
              <a:endParaRPr lang="en-US" sz="1200" b="1" dirty="0"/>
            </a:p>
          </p:txBody>
        </p:sp>
      </p:grpSp>
      <p:grpSp>
        <p:nvGrpSpPr>
          <p:cNvPr id="30" name="Group 29"/>
          <p:cNvGrpSpPr/>
          <p:nvPr/>
        </p:nvGrpSpPr>
        <p:grpSpPr>
          <a:xfrm>
            <a:off x="2273129" y="2278753"/>
            <a:ext cx="519931" cy="574364"/>
            <a:chOff x="2715383" y="2506057"/>
            <a:chExt cx="694944" cy="694944"/>
          </a:xfrm>
        </p:grpSpPr>
        <p:pic>
          <p:nvPicPr>
            <p:cNvPr id="31" name="Picture 30" descr="Sticky Note7.png"/>
            <p:cNvPicPr>
              <a:picLocks noChangeAspect="1"/>
            </p:cNvPicPr>
            <p:nvPr/>
          </p:nvPicPr>
          <p:blipFill>
            <a:blip r:embed="rId2" cstate="print"/>
            <a:stretch>
              <a:fillRect/>
            </a:stretch>
          </p:blipFill>
          <p:spPr>
            <a:xfrm>
              <a:off x="2715383" y="2506057"/>
              <a:ext cx="694944" cy="694944"/>
            </a:xfrm>
            <a:prstGeom prst="rect">
              <a:avLst/>
            </a:prstGeom>
          </p:spPr>
        </p:pic>
        <p:sp>
          <p:nvSpPr>
            <p:cNvPr id="32" name="TextBox 31"/>
            <p:cNvSpPr txBox="1"/>
            <p:nvPr/>
          </p:nvSpPr>
          <p:spPr>
            <a:xfrm>
              <a:off x="2772643" y="2657265"/>
              <a:ext cx="548640" cy="335151"/>
            </a:xfrm>
            <a:prstGeom prst="rect">
              <a:avLst/>
            </a:prstGeom>
            <a:noFill/>
          </p:spPr>
          <p:txBody>
            <a:bodyPr wrap="square" rtlCol="0">
              <a:spAutoFit/>
            </a:bodyPr>
            <a:lstStyle/>
            <a:p>
              <a:pPr algn="ctr"/>
              <a:r>
                <a:rPr lang="en-US" sz="1200" b="1" dirty="0" smtClean="0"/>
                <a:t>9</a:t>
              </a:r>
              <a:r>
                <a:rPr lang="en-US" sz="1200" b="1" baseline="30000" dirty="0" smtClean="0"/>
                <a:t>th</a:t>
              </a:r>
              <a:endParaRPr lang="en-US" sz="1200" b="1" dirty="0"/>
            </a:p>
          </p:txBody>
        </p:sp>
      </p:grpSp>
      <p:grpSp>
        <p:nvGrpSpPr>
          <p:cNvPr id="33" name="Group 32"/>
          <p:cNvGrpSpPr/>
          <p:nvPr/>
        </p:nvGrpSpPr>
        <p:grpSpPr>
          <a:xfrm>
            <a:off x="2896794" y="2279947"/>
            <a:ext cx="532204" cy="574363"/>
            <a:chOff x="3518669" y="2507254"/>
            <a:chExt cx="711349" cy="694944"/>
          </a:xfrm>
        </p:grpSpPr>
        <p:pic>
          <p:nvPicPr>
            <p:cNvPr id="34" name="Picture 33" descr="Sticky Note7.png"/>
            <p:cNvPicPr>
              <a:picLocks noChangeAspect="1"/>
            </p:cNvPicPr>
            <p:nvPr/>
          </p:nvPicPr>
          <p:blipFill>
            <a:blip r:embed="rId2" cstate="print"/>
            <a:stretch>
              <a:fillRect/>
            </a:stretch>
          </p:blipFill>
          <p:spPr>
            <a:xfrm>
              <a:off x="3518669" y="2507254"/>
              <a:ext cx="694944" cy="694944"/>
            </a:xfrm>
            <a:prstGeom prst="rect">
              <a:avLst/>
            </a:prstGeom>
          </p:spPr>
        </p:pic>
        <p:sp>
          <p:nvSpPr>
            <p:cNvPr id="35" name="TextBox 34"/>
            <p:cNvSpPr txBox="1"/>
            <p:nvPr/>
          </p:nvSpPr>
          <p:spPr>
            <a:xfrm>
              <a:off x="3575931" y="2655734"/>
              <a:ext cx="654087" cy="335152"/>
            </a:xfrm>
            <a:prstGeom prst="rect">
              <a:avLst/>
            </a:prstGeom>
            <a:noFill/>
          </p:spPr>
          <p:txBody>
            <a:bodyPr wrap="square" rtlCol="0">
              <a:spAutoFit/>
            </a:bodyPr>
            <a:lstStyle/>
            <a:p>
              <a:pPr algn="ctr"/>
              <a:r>
                <a:rPr lang="en-US" sz="1200" b="1" dirty="0" smtClean="0"/>
                <a:t>10</a:t>
              </a:r>
              <a:r>
                <a:rPr lang="en-US" sz="1200" b="1" baseline="30000" dirty="0" smtClean="0"/>
                <a:t>th</a:t>
              </a:r>
              <a:endParaRPr lang="en-US" sz="1200" b="1" dirty="0"/>
            </a:p>
          </p:txBody>
        </p:sp>
      </p:grpSp>
      <p:grpSp>
        <p:nvGrpSpPr>
          <p:cNvPr id="36" name="Group 35"/>
          <p:cNvGrpSpPr/>
          <p:nvPr/>
        </p:nvGrpSpPr>
        <p:grpSpPr>
          <a:xfrm>
            <a:off x="457925" y="3083237"/>
            <a:ext cx="532675" cy="574364"/>
            <a:chOff x="305525" y="3310540"/>
            <a:chExt cx="711978" cy="694944"/>
          </a:xfrm>
        </p:grpSpPr>
        <p:pic>
          <p:nvPicPr>
            <p:cNvPr id="37" name="Picture 36" descr="Sticky Note7.png"/>
            <p:cNvPicPr>
              <a:picLocks noChangeAspect="1"/>
            </p:cNvPicPr>
            <p:nvPr/>
          </p:nvPicPr>
          <p:blipFill>
            <a:blip r:embed="rId2" cstate="print"/>
            <a:stretch>
              <a:fillRect/>
            </a:stretch>
          </p:blipFill>
          <p:spPr>
            <a:xfrm>
              <a:off x="305525" y="3310540"/>
              <a:ext cx="694944" cy="694944"/>
            </a:xfrm>
            <a:prstGeom prst="rect">
              <a:avLst/>
            </a:prstGeom>
          </p:spPr>
        </p:pic>
        <p:sp>
          <p:nvSpPr>
            <p:cNvPr id="38" name="TextBox 37"/>
            <p:cNvSpPr txBox="1"/>
            <p:nvPr/>
          </p:nvSpPr>
          <p:spPr>
            <a:xfrm>
              <a:off x="378551" y="3493071"/>
              <a:ext cx="638952" cy="335151"/>
            </a:xfrm>
            <a:prstGeom prst="rect">
              <a:avLst/>
            </a:prstGeom>
            <a:noFill/>
          </p:spPr>
          <p:txBody>
            <a:bodyPr wrap="square" rtlCol="0">
              <a:spAutoFit/>
            </a:bodyPr>
            <a:lstStyle/>
            <a:p>
              <a:pPr algn="ctr"/>
              <a:r>
                <a:rPr lang="en-US" sz="1200" b="1" dirty="0" smtClean="0"/>
                <a:t>11</a:t>
              </a:r>
              <a:r>
                <a:rPr lang="en-US" sz="1200" b="1" baseline="30000" dirty="0" smtClean="0"/>
                <a:t>th</a:t>
              </a:r>
              <a:endParaRPr lang="en-US" sz="1200" b="1" dirty="0"/>
            </a:p>
          </p:txBody>
        </p:sp>
      </p:grpSp>
      <p:grpSp>
        <p:nvGrpSpPr>
          <p:cNvPr id="39" name="Group 38"/>
          <p:cNvGrpSpPr/>
          <p:nvPr/>
        </p:nvGrpSpPr>
        <p:grpSpPr>
          <a:xfrm>
            <a:off x="1067996" y="3083231"/>
            <a:ext cx="608404" cy="574363"/>
            <a:chOff x="1108811" y="3310540"/>
            <a:chExt cx="813198" cy="694944"/>
          </a:xfrm>
        </p:grpSpPr>
        <p:pic>
          <p:nvPicPr>
            <p:cNvPr id="40" name="Picture 39" descr="Sticky Note7.png"/>
            <p:cNvPicPr>
              <a:picLocks noChangeAspect="1"/>
            </p:cNvPicPr>
            <p:nvPr/>
          </p:nvPicPr>
          <p:blipFill>
            <a:blip r:embed="rId2" cstate="print"/>
            <a:stretch>
              <a:fillRect/>
            </a:stretch>
          </p:blipFill>
          <p:spPr>
            <a:xfrm>
              <a:off x="1108811" y="3310540"/>
              <a:ext cx="694944" cy="694944"/>
            </a:xfrm>
            <a:prstGeom prst="rect">
              <a:avLst/>
            </a:prstGeom>
          </p:spPr>
        </p:pic>
        <p:sp>
          <p:nvSpPr>
            <p:cNvPr id="41" name="TextBox 40"/>
            <p:cNvSpPr txBox="1"/>
            <p:nvPr/>
          </p:nvSpPr>
          <p:spPr>
            <a:xfrm>
              <a:off x="1181838" y="3495837"/>
              <a:ext cx="740171" cy="335152"/>
            </a:xfrm>
            <a:prstGeom prst="rect">
              <a:avLst/>
            </a:prstGeom>
            <a:noFill/>
          </p:spPr>
          <p:txBody>
            <a:bodyPr wrap="square" rtlCol="0">
              <a:spAutoFit/>
            </a:bodyPr>
            <a:lstStyle/>
            <a:p>
              <a:pPr algn="ctr"/>
              <a:r>
                <a:rPr lang="en-US" sz="1200" b="1" dirty="0" smtClean="0"/>
                <a:t>12</a:t>
              </a:r>
              <a:r>
                <a:rPr lang="en-US" sz="1200" b="1" baseline="30000" dirty="0" smtClean="0"/>
                <a:t>th</a:t>
              </a:r>
              <a:endParaRPr lang="en-US" sz="1200" b="1" dirty="0"/>
            </a:p>
          </p:txBody>
        </p:sp>
      </p:grpSp>
      <p:grpSp>
        <p:nvGrpSpPr>
          <p:cNvPr id="42" name="Group 41"/>
          <p:cNvGrpSpPr/>
          <p:nvPr/>
        </p:nvGrpSpPr>
        <p:grpSpPr>
          <a:xfrm>
            <a:off x="1677597" y="3082039"/>
            <a:ext cx="608404" cy="574364"/>
            <a:chOff x="1912097" y="3309343"/>
            <a:chExt cx="813198" cy="694944"/>
          </a:xfrm>
        </p:grpSpPr>
        <p:pic>
          <p:nvPicPr>
            <p:cNvPr id="43" name="Picture 42" descr="Sticky Note7.png"/>
            <p:cNvPicPr>
              <a:picLocks noChangeAspect="1"/>
            </p:cNvPicPr>
            <p:nvPr/>
          </p:nvPicPr>
          <p:blipFill>
            <a:blip r:embed="rId2" cstate="print"/>
            <a:stretch>
              <a:fillRect/>
            </a:stretch>
          </p:blipFill>
          <p:spPr>
            <a:xfrm>
              <a:off x="1912097" y="3309343"/>
              <a:ext cx="694944" cy="694944"/>
            </a:xfrm>
            <a:prstGeom prst="rect">
              <a:avLst/>
            </a:prstGeom>
          </p:spPr>
        </p:pic>
        <p:sp>
          <p:nvSpPr>
            <p:cNvPr id="44" name="TextBox 43"/>
            <p:cNvSpPr txBox="1"/>
            <p:nvPr/>
          </p:nvSpPr>
          <p:spPr>
            <a:xfrm>
              <a:off x="1985124" y="3494301"/>
              <a:ext cx="740171" cy="335151"/>
            </a:xfrm>
            <a:prstGeom prst="rect">
              <a:avLst/>
            </a:prstGeom>
            <a:noFill/>
          </p:spPr>
          <p:txBody>
            <a:bodyPr wrap="square" rtlCol="0">
              <a:spAutoFit/>
            </a:bodyPr>
            <a:lstStyle/>
            <a:p>
              <a:pPr algn="ctr"/>
              <a:r>
                <a:rPr lang="en-US" sz="1200" b="1" dirty="0" smtClean="0"/>
                <a:t>13</a:t>
              </a:r>
              <a:r>
                <a:rPr lang="en-US" sz="1200" b="1" baseline="30000" dirty="0" smtClean="0"/>
                <a:t>th</a:t>
              </a:r>
              <a:endParaRPr lang="en-US" sz="1200" b="1" dirty="0"/>
            </a:p>
          </p:txBody>
        </p:sp>
      </p:grpSp>
      <p:grpSp>
        <p:nvGrpSpPr>
          <p:cNvPr id="45" name="Group 44"/>
          <p:cNvGrpSpPr/>
          <p:nvPr/>
        </p:nvGrpSpPr>
        <p:grpSpPr>
          <a:xfrm>
            <a:off x="2273129" y="3082039"/>
            <a:ext cx="622471" cy="574364"/>
            <a:chOff x="2715383" y="3309343"/>
            <a:chExt cx="832000" cy="694944"/>
          </a:xfrm>
        </p:grpSpPr>
        <p:pic>
          <p:nvPicPr>
            <p:cNvPr id="46" name="Picture 45" descr="Sticky Note7.png"/>
            <p:cNvPicPr>
              <a:picLocks noChangeAspect="1"/>
            </p:cNvPicPr>
            <p:nvPr/>
          </p:nvPicPr>
          <p:blipFill>
            <a:blip r:embed="rId2" cstate="print"/>
            <a:stretch>
              <a:fillRect/>
            </a:stretch>
          </p:blipFill>
          <p:spPr>
            <a:xfrm>
              <a:off x="2715383" y="3309343"/>
              <a:ext cx="694944" cy="694944"/>
            </a:xfrm>
            <a:prstGeom prst="rect">
              <a:avLst/>
            </a:prstGeom>
          </p:spPr>
        </p:pic>
        <p:sp>
          <p:nvSpPr>
            <p:cNvPr id="47" name="TextBox 46"/>
            <p:cNvSpPr txBox="1"/>
            <p:nvPr/>
          </p:nvSpPr>
          <p:spPr>
            <a:xfrm>
              <a:off x="2772643" y="3495834"/>
              <a:ext cx="774740" cy="335151"/>
            </a:xfrm>
            <a:prstGeom prst="rect">
              <a:avLst/>
            </a:prstGeom>
            <a:noFill/>
          </p:spPr>
          <p:txBody>
            <a:bodyPr wrap="square" rtlCol="0">
              <a:spAutoFit/>
            </a:bodyPr>
            <a:lstStyle/>
            <a:p>
              <a:pPr algn="ctr"/>
              <a:r>
                <a:rPr lang="en-US" sz="1200" b="1" dirty="0" smtClean="0"/>
                <a:t>14</a:t>
              </a:r>
              <a:r>
                <a:rPr lang="en-US" sz="1200" b="1" baseline="30000" dirty="0" smtClean="0"/>
                <a:t>th</a:t>
              </a:r>
              <a:endParaRPr lang="en-US" sz="1200" b="1" dirty="0"/>
            </a:p>
          </p:txBody>
        </p:sp>
      </p:grpSp>
      <p:grpSp>
        <p:nvGrpSpPr>
          <p:cNvPr id="48" name="Group 47"/>
          <p:cNvGrpSpPr/>
          <p:nvPr/>
        </p:nvGrpSpPr>
        <p:grpSpPr>
          <a:xfrm>
            <a:off x="2896794" y="3083231"/>
            <a:ext cx="532204" cy="574363"/>
            <a:chOff x="3518669" y="3310540"/>
            <a:chExt cx="711349" cy="694944"/>
          </a:xfrm>
        </p:grpSpPr>
        <p:pic>
          <p:nvPicPr>
            <p:cNvPr id="49" name="Picture 48" descr="Sticky Note7.png"/>
            <p:cNvPicPr>
              <a:picLocks noChangeAspect="1"/>
            </p:cNvPicPr>
            <p:nvPr/>
          </p:nvPicPr>
          <p:blipFill>
            <a:blip r:embed="rId2" cstate="print"/>
            <a:stretch>
              <a:fillRect/>
            </a:stretch>
          </p:blipFill>
          <p:spPr>
            <a:xfrm>
              <a:off x="3518669" y="3310540"/>
              <a:ext cx="694944" cy="694944"/>
            </a:xfrm>
            <a:prstGeom prst="rect">
              <a:avLst/>
            </a:prstGeom>
          </p:spPr>
        </p:pic>
        <p:sp>
          <p:nvSpPr>
            <p:cNvPr id="50" name="TextBox 49"/>
            <p:cNvSpPr txBox="1"/>
            <p:nvPr/>
          </p:nvSpPr>
          <p:spPr>
            <a:xfrm>
              <a:off x="3575931" y="3494304"/>
              <a:ext cx="654087" cy="335152"/>
            </a:xfrm>
            <a:prstGeom prst="rect">
              <a:avLst/>
            </a:prstGeom>
            <a:noFill/>
          </p:spPr>
          <p:txBody>
            <a:bodyPr wrap="square" rtlCol="0">
              <a:spAutoFit/>
            </a:bodyPr>
            <a:lstStyle/>
            <a:p>
              <a:pPr algn="ctr"/>
              <a:r>
                <a:rPr lang="en-US" sz="1200" b="1" dirty="0" smtClean="0"/>
                <a:t>15</a:t>
              </a:r>
              <a:r>
                <a:rPr lang="en-US" sz="1200" b="1" baseline="30000" dirty="0" smtClean="0"/>
                <a:t>th</a:t>
              </a:r>
              <a:endParaRPr lang="en-US" sz="1200" b="1" dirty="0"/>
            </a:p>
          </p:txBody>
        </p:sp>
      </p:grpSp>
      <p:grpSp>
        <p:nvGrpSpPr>
          <p:cNvPr id="51" name="Group 50"/>
          <p:cNvGrpSpPr/>
          <p:nvPr/>
        </p:nvGrpSpPr>
        <p:grpSpPr>
          <a:xfrm>
            <a:off x="4681539" y="1520178"/>
            <a:ext cx="694944" cy="694944"/>
            <a:chOff x="304328" y="1705165"/>
            <a:chExt cx="694944" cy="694944"/>
          </a:xfrm>
        </p:grpSpPr>
        <p:pic>
          <p:nvPicPr>
            <p:cNvPr id="52" name="Picture 51" descr="Sticky Note7.png"/>
            <p:cNvPicPr>
              <a:picLocks noChangeAspect="1"/>
            </p:cNvPicPr>
            <p:nvPr/>
          </p:nvPicPr>
          <p:blipFill>
            <a:blip r:embed="rId3" cstate="print"/>
            <a:stretch>
              <a:fillRect/>
            </a:stretch>
          </p:blipFill>
          <p:spPr>
            <a:xfrm>
              <a:off x="304328" y="1705165"/>
              <a:ext cx="694944" cy="694944"/>
            </a:xfrm>
            <a:prstGeom prst="rect">
              <a:avLst/>
            </a:prstGeom>
          </p:spPr>
        </p:pic>
        <p:sp>
          <p:nvSpPr>
            <p:cNvPr id="53" name="TextBox 52"/>
            <p:cNvSpPr txBox="1"/>
            <p:nvPr/>
          </p:nvSpPr>
          <p:spPr>
            <a:xfrm>
              <a:off x="377606" y="1849988"/>
              <a:ext cx="548640" cy="338554"/>
            </a:xfrm>
            <a:prstGeom prst="rect">
              <a:avLst/>
            </a:prstGeom>
            <a:noFill/>
          </p:spPr>
          <p:txBody>
            <a:bodyPr wrap="square" rtlCol="0">
              <a:spAutoFit/>
            </a:bodyPr>
            <a:lstStyle/>
            <a:p>
              <a:pPr algn="ctr"/>
              <a:r>
                <a:rPr lang="en-US" sz="1600" b="1" dirty="0" smtClean="0"/>
                <a:t>1</a:t>
              </a:r>
              <a:r>
                <a:rPr lang="en-US" sz="1600" b="1" baseline="30000" dirty="0" smtClean="0"/>
                <a:t>st</a:t>
              </a:r>
              <a:endParaRPr lang="en-US" sz="1600" b="1" dirty="0"/>
            </a:p>
          </p:txBody>
        </p:sp>
      </p:grpSp>
      <p:grpSp>
        <p:nvGrpSpPr>
          <p:cNvPr id="54" name="Group 53"/>
          <p:cNvGrpSpPr/>
          <p:nvPr/>
        </p:nvGrpSpPr>
        <p:grpSpPr>
          <a:xfrm>
            <a:off x="5484825" y="1520178"/>
            <a:ext cx="694944" cy="694944"/>
            <a:chOff x="1107614" y="1705165"/>
            <a:chExt cx="694944" cy="694944"/>
          </a:xfrm>
        </p:grpSpPr>
        <p:pic>
          <p:nvPicPr>
            <p:cNvPr id="55" name="Picture 54" descr="Sticky Note7.png"/>
            <p:cNvPicPr>
              <a:picLocks noChangeAspect="1"/>
            </p:cNvPicPr>
            <p:nvPr/>
          </p:nvPicPr>
          <p:blipFill>
            <a:blip r:embed="rId3" cstate="print"/>
            <a:stretch>
              <a:fillRect/>
            </a:stretch>
          </p:blipFill>
          <p:spPr>
            <a:xfrm>
              <a:off x="1107614" y="1705165"/>
              <a:ext cx="694944" cy="694944"/>
            </a:xfrm>
            <a:prstGeom prst="rect">
              <a:avLst/>
            </a:prstGeom>
          </p:spPr>
        </p:pic>
        <p:sp>
          <p:nvSpPr>
            <p:cNvPr id="56" name="TextBox 55"/>
            <p:cNvSpPr txBox="1"/>
            <p:nvPr/>
          </p:nvSpPr>
          <p:spPr>
            <a:xfrm>
              <a:off x="1180892" y="1852750"/>
              <a:ext cx="548640" cy="338554"/>
            </a:xfrm>
            <a:prstGeom prst="rect">
              <a:avLst/>
            </a:prstGeom>
            <a:noFill/>
          </p:spPr>
          <p:txBody>
            <a:bodyPr wrap="square" rtlCol="0">
              <a:spAutoFit/>
            </a:bodyPr>
            <a:lstStyle/>
            <a:p>
              <a:pPr algn="ctr"/>
              <a:r>
                <a:rPr lang="en-US" sz="1600" b="1" dirty="0" smtClean="0"/>
                <a:t>2</a:t>
              </a:r>
              <a:r>
                <a:rPr lang="en-US" sz="1600" b="1" baseline="30000" dirty="0" smtClean="0"/>
                <a:t>nd</a:t>
              </a:r>
              <a:endParaRPr lang="en-US" sz="1600" b="1" dirty="0"/>
            </a:p>
          </p:txBody>
        </p:sp>
      </p:grpSp>
      <p:grpSp>
        <p:nvGrpSpPr>
          <p:cNvPr id="57" name="Group 56"/>
          <p:cNvGrpSpPr/>
          <p:nvPr/>
        </p:nvGrpSpPr>
        <p:grpSpPr>
          <a:xfrm>
            <a:off x="6288111" y="1518981"/>
            <a:ext cx="694944" cy="694944"/>
            <a:chOff x="1910900" y="1703968"/>
            <a:chExt cx="694944" cy="694944"/>
          </a:xfrm>
        </p:grpSpPr>
        <p:pic>
          <p:nvPicPr>
            <p:cNvPr id="58" name="Picture 57" descr="Sticky Note7.png"/>
            <p:cNvPicPr>
              <a:picLocks noChangeAspect="1"/>
            </p:cNvPicPr>
            <p:nvPr/>
          </p:nvPicPr>
          <p:blipFill>
            <a:blip r:embed="rId3" cstate="print"/>
            <a:stretch>
              <a:fillRect/>
            </a:stretch>
          </p:blipFill>
          <p:spPr>
            <a:xfrm>
              <a:off x="1910900" y="1703968"/>
              <a:ext cx="694944" cy="694944"/>
            </a:xfrm>
            <a:prstGeom prst="rect">
              <a:avLst/>
            </a:prstGeom>
          </p:spPr>
        </p:pic>
        <p:sp>
          <p:nvSpPr>
            <p:cNvPr id="59" name="TextBox 58"/>
            <p:cNvSpPr txBox="1"/>
            <p:nvPr/>
          </p:nvSpPr>
          <p:spPr>
            <a:xfrm>
              <a:off x="1984178" y="1851217"/>
              <a:ext cx="548640" cy="338554"/>
            </a:xfrm>
            <a:prstGeom prst="rect">
              <a:avLst/>
            </a:prstGeom>
            <a:noFill/>
          </p:spPr>
          <p:txBody>
            <a:bodyPr wrap="square" rtlCol="0">
              <a:spAutoFit/>
            </a:bodyPr>
            <a:lstStyle/>
            <a:p>
              <a:pPr algn="ctr"/>
              <a:r>
                <a:rPr lang="en-US" sz="1600" b="1" dirty="0" smtClean="0"/>
                <a:t>3</a:t>
              </a:r>
              <a:r>
                <a:rPr lang="en-US" sz="1600" b="1" baseline="30000" dirty="0" smtClean="0"/>
                <a:t>rd</a:t>
              </a:r>
              <a:endParaRPr lang="en-US" sz="1600" b="1" dirty="0"/>
            </a:p>
          </p:txBody>
        </p:sp>
      </p:grpSp>
      <p:grpSp>
        <p:nvGrpSpPr>
          <p:cNvPr id="60" name="Group 59"/>
          <p:cNvGrpSpPr/>
          <p:nvPr/>
        </p:nvGrpSpPr>
        <p:grpSpPr>
          <a:xfrm>
            <a:off x="7091397" y="1518981"/>
            <a:ext cx="694944" cy="694944"/>
            <a:chOff x="2714186" y="1703968"/>
            <a:chExt cx="694944" cy="694944"/>
          </a:xfrm>
        </p:grpSpPr>
        <p:pic>
          <p:nvPicPr>
            <p:cNvPr id="61" name="Picture 60" descr="Sticky Note7.png"/>
            <p:cNvPicPr>
              <a:picLocks noChangeAspect="1"/>
            </p:cNvPicPr>
            <p:nvPr/>
          </p:nvPicPr>
          <p:blipFill>
            <a:blip r:embed="rId3" cstate="print"/>
            <a:stretch>
              <a:fillRect/>
            </a:stretch>
          </p:blipFill>
          <p:spPr>
            <a:xfrm>
              <a:off x="2714186" y="1703968"/>
              <a:ext cx="694944" cy="694944"/>
            </a:xfrm>
            <a:prstGeom prst="rect">
              <a:avLst/>
            </a:prstGeom>
          </p:spPr>
        </p:pic>
        <p:sp>
          <p:nvSpPr>
            <p:cNvPr id="62" name="TextBox 61"/>
            <p:cNvSpPr txBox="1"/>
            <p:nvPr/>
          </p:nvSpPr>
          <p:spPr>
            <a:xfrm>
              <a:off x="2771698" y="1852750"/>
              <a:ext cx="548640" cy="338554"/>
            </a:xfrm>
            <a:prstGeom prst="rect">
              <a:avLst/>
            </a:prstGeom>
            <a:noFill/>
          </p:spPr>
          <p:txBody>
            <a:bodyPr wrap="square" rtlCol="0">
              <a:spAutoFit/>
            </a:bodyPr>
            <a:lstStyle/>
            <a:p>
              <a:pPr algn="ctr"/>
              <a:r>
                <a:rPr lang="en-US" sz="1600" b="1" dirty="0" smtClean="0"/>
                <a:t>4</a:t>
              </a:r>
              <a:r>
                <a:rPr lang="en-US" sz="1600" b="1" baseline="30000" dirty="0" smtClean="0"/>
                <a:t>th</a:t>
              </a:r>
              <a:endParaRPr lang="en-US" sz="1600" b="1" dirty="0"/>
            </a:p>
          </p:txBody>
        </p:sp>
      </p:grpSp>
      <p:grpSp>
        <p:nvGrpSpPr>
          <p:cNvPr id="63" name="Group 62"/>
          <p:cNvGrpSpPr/>
          <p:nvPr/>
        </p:nvGrpSpPr>
        <p:grpSpPr>
          <a:xfrm>
            <a:off x="7894683" y="1520178"/>
            <a:ext cx="694944" cy="694944"/>
            <a:chOff x="3517472" y="1705165"/>
            <a:chExt cx="694944" cy="694944"/>
          </a:xfrm>
        </p:grpSpPr>
        <p:pic>
          <p:nvPicPr>
            <p:cNvPr id="64" name="Picture 63" descr="Sticky Note7.png"/>
            <p:cNvPicPr>
              <a:picLocks noChangeAspect="1"/>
            </p:cNvPicPr>
            <p:nvPr/>
          </p:nvPicPr>
          <p:blipFill>
            <a:blip r:embed="rId3" cstate="print"/>
            <a:stretch>
              <a:fillRect/>
            </a:stretch>
          </p:blipFill>
          <p:spPr>
            <a:xfrm>
              <a:off x="3517472" y="1705165"/>
              <a:ext cx="694944" cy="694944"/>
            </a:xfrm>
            <a:prstGeom prst="rect">
              <a:avLst/>
            </a:prstGeom>
          </p:spPr>
        </p:pic>
        <p:sp>
          <p:nvSpPr>
            <p:cNvPr id="65" name="TextBox 64"/>
            <p:cNvSpPr txBox="1"/>
            <p:nvPr/>
          </p:nvSpPr>
          <p:spPr>
            <a:xfrm>
              <a:off x="3574984" y="1851217"/>
              <a:ext cx="548640" cy="338554"/>
            </a:xfrm>
            <a:prstGeom prst="rect">
              <a:avLst/>
            </a:prstGeom>
            <a:noFill/>
          </p:spPr>
          <p:txBody>
            <a:bodyPr wrap="square" rtlCol="0">
              <a:spAutoFit/>
            </a:bodyPr>
            <a:lstStyle/>
            <a:p>
              <a:pPr algn="ctr"/>
              <a:r>
                <a:rPr lang="en-US" sz="1600" b="1" dirty="0" smtClean="0"/>
                <a:t>5</a:t>
              </a:r>
              <a:r>
                <a:rPr lang="en-US" sz="1600" b="1" baseline="30000" dirty="0" smtClean="0"/>
                <a:t>th</a:t>
              </a:r>
              <a:endParaRPr lang="en-US" sz="1600" b="1" dirty="0"/>
            </a:p>
          </p:txBody>
        </p:sp>
      </p:grpSp>
      <p:grpSp>
        <p:nvGrpSpPr>
          <p:cNvPr id="66" name="Group 65"/>
          <p:cNvGrpSpPr/>
          <p:nvPr/>
        </p:nvGrpSpPr>
        <p:grpSpPr>
          <a:xfrm>
            <a:off x="456728" y="1477861"/>
            <a:ext cx="519931" cy="574364"/>
            <a:chOff x="304328" y="1705165"/>
            <a:chExt cx="694944" cy="694944"/>
          </a:xfrm>
        </p:grpSpPr>
        <p:pic>
          <p:nvPicPr>
            <p:cNvPr id="67" name="Picture 66" descr="Sticky Note7.png"/>
            <p:cNvPicPr>
              <a:picLocks noChangeAspect="1"/>
            </p:cNvPicPr>
            <p:nvPr/>
          </p:nvPicPr>
          <p:blipFill>
            <a:blip r:embed="rId2" cstate="print"/>
            <a:stretch>
              <a:fillRect/>
            </a:stretch>
          </p:blipFill>
          <p:spPr>
            <a:xfrm>
              <a:off x="304328" y="1705165"/>
              <a:ext cx="694944" cy="694944"/>
            </a:xfrm>
            <a:prstGeom prst="rect">
              <a:avLst/>
            </a:prstGeom>
          </p:spPr>
        </p:pic>
        <p:sp>
          <p:nvSpPr>
            <p:cNvPr id="68" name="TextBox 67"/>
            <p:cNvSpPr txBox="1"/>
            <p:nvPr/>
          </p:nvSpPr>
          <p:spPr>
            <a:xfrm>
              <a:off x="377606" y="1849988"/>
              <a:ext cx="548640" cy="335151"/>
            </a:xfrm>
            <a:prstGeom prst="rect">
              <a:avLst/>
            </a:prstGeom>
            <a:noFill/>
          </p:spPr>
          <p:txBody>
            <a:bodyPr wrap="square" rtlCol="0">
              <a:spAutoFit/>
            </a:bodyPr>
            <a:lstStyle/>
            <a:p>
              <a:pPr algn="ctr"/>
              <a:r>
                <a:rPr lang="en-US" sz="1200" b="1" dirty="0" smtClean="0"/>
                <a:t>1</a:t>
              </a:r>
              <a:r>
                <a:rPr lang="en-US" sz="1200" b="1" baseline="30000" dirty="0" smtClean="0"/>
                <a:t>st</a:t>
              </a:r>
              <a:endParaRPr lang="en-US" sz="1200" b="1" dirty="0"/>
            </a:p>
          </p:txBody>
        </p:sp>
      </p:grpSp>
      <p:grpSp>
        <p:nvGrpSpPr>
          <p:cNvPr id="69" name="Group 68"/>
          <p:cNvGrpSpPr/>
          <p:nvPr/>
        </p:nvGrpSpPr>
        <p:grpSpPr>
          <a:xfrm>
            <a:off x="4713071" y="3193972"/>
            <a:ext cx="694944" cy="694944"/>
            <a:chOff x="305525" y="2507254"/>
            <a:chExt cx="694944" cy="694944"/>
          </a:xfrm>
        </p:grpSpPr>
        <p:pic>
          <p:nvPicPr>
            <p:cNvPr id="70" name="Picture 69" descr="Sticky Note7.png"/>
            <p:cNvPicPr>
              <a:picLocks noChangeAspect="1"/>
            </p:cNvPicPr>
            <p:nvPr/>
          </p:nvPicPr>
          <p:blipFill>
            <a:blip r:embed="rId3" cstate="print"/>
            <a:stretch>
              <a:fillRect/>
            </a:stretch>
          </p:blipFill>
          <p:spPr>
            <a:xfrm>
              <a:off x="305525" y="2507254"/>
              <a:ext cx="694944" cy="694944"/>
            </a:xfrm>
            <a:prstGeom prst="rect">
              <a:avLst/>
            </a:prstGeom>
          </p:spPr>
        </p:pic>
        <p:sp>
          <p:nvSpPr>
            <p:cNvPr id="71" name="TextBox 70"/>
            <p:cNvSpPr txBox="1"/>
            <p:nvPr/>
          </p:nvSpPr>
          <p:spPr>
            <a:xfrm>
              <a:off x="378551" y="2654503"/>
              <a:ext cx="548640" cy="338554"/>
            </a:xfrm>
            <a:prstGeom prst="rect">
              <a:avLst/>
            </a:prstGeom>
            <a:noFill/>
          </p:spPr>
          <p:txBody>
            <a:bodyPr wrap="square" rtlCol="0">
              <a:spAutoFit/>
            </a:bodyPr>
            <a:lstStyle/>
            <a:p>
              <a:pPr algn="ctr"/>
              <a:r>
                <a:rPr lang="en-US" sz="1600" b="1" dirty="0" smtClean="0"/>
                <a:t>6</a:t>
              </a:r>
              <a:r>
                <a:rPr lang="en-US" sz="1600" b="1" baseline="30000" dirty="0" smtClean="0"/>
                <a:t>th</a:t>
              </a:r>
              <a:endParaRPr lang="en-US" sz="1600" b="1" dirty="0"/>
            </a:p>
          </p:txBody>
        </p:sp>
      </p:grpSp>
      <p:grpSp>
        <p:nvGrpSpPr>
          <p:cNvPr id="72" name="Group 71"/>
          <p:cNvGrpSpPr/>
          <p:nvPr/>
        </p:nvGrpSpPr>
        <p:grpSpPr>
          <a:xfrm>
            <a:off x="5516357" y="3193972"/>
            <a:ext cx="694944" cy="694944"/>
            <a:chOff x="1108811" y="2507254"/>
            <a:chExt cx="694944" cy="694944"/>
          </a:xfrm>
        </p:grpSpPr>
        <p:pic>
          <p:nvPicPr>
            <p:cNvPr id="73" name="Picture 72" descr="Sticky Note7.png"/>
            <p:cNvPicPr>
              <a:picLocks noChangeAspect="1"/>
            </p:cNvPicPr>
            <p:nvPr/>
          </p:nvPicPr>
          <p:blipFill>
            <a:blip r:embed="rId3" cstate="print"/>
            <a:stretch>
              <a:fillRect/>
            </a:stretch>
          </p:blipFill>
          <p:spPr>
            <a:xfrm>
              <a:off x="1108811" y="2507254"/>
              <a:ext cx="694944" cy="694944"/>
            </a:xfrm>
            <a:prstGeom prst="rect">
              <a:avLst/>
            </a:prstGeom>
          </p:spPr>
        </p:pic>
        <p:sp>
          <p:nvSpPr>
            <p:cNvPr id="74" name="TextBox 73"/>
            <p:cNvSpPr txBox="1"/>
            <p:nvPr/>
          </p:nvSpPr>
          <p:spPr>
            <a:xfrm>
              <a:off x="1181837" y="2657265"/>
              <a:ext cx="548640" cy="338554"/>
            </a:xfrm>
            <a:prstGeom prst="rect">
              <a:avLst/>
            </a:prstGeom>
            <a:noFill/>
          </p:spPr>
          <p:txBody>
            <a:bodyPr wrap="square" rtlCol="0">
              <a:spAutoFit/>
            </a:bodyPr>
            <a:lstStyle/>
            <a:p>
              <a:pPr algn="ctr"/>
              <a:r>
                <a:rPr lang="en-US" sz="1600" b="1" dirty="0" smtClean="0"/>
                <a:t>7</a:t>
              </a:r>
              <a:r>
                <a:rPr lang="en-US" sz="1600" b="1" baseline="30000" dirty="0" smtClean="0"/>
                <a:t>th</a:t>
              </a:r>
              <a:endParaRPr lang="en-US" sz="1600" b="1" dirty="0"/>
            </a:p>
          </p:txBody>
        </p:sp>
      </p:grpSp>
      <p:grpSp>
        <p:nvGrpSpPr>
          <p:cNvPr id="75" name="Group 74"/>
          <p:cNvGrpSpPr/>
          <p:nvPr/>
        </p:nvGrpSpPr>
        <p:grpSpPr>
          <a:xfrm>
            <a:off x="6319643" y="3192775"/>
            <a:ext cx="694944" cy="694944"/>
            <a:chOff x="1912097" y="2506057"/>
            <a:chExt cx="694944" cy="694944"/>
          </a:xfrm>
        </p:grpSpPr>
        <p:pic>
          <p:nvPicPr>
            <p:cNvPr id="76" name="Picture 75" descr="Sticky Note7.png"/>
            <p:cNvPicPr>
              <a:picLocks noChangeAspect="1"/>
            </p:cNvPicPr>
            <p:nvPr/>
          </p:nvPicPr>
          <p:blipFill>
            <a:blip r:embed="rId3" cstate="print"/>
            <a:stretch>
              <a:fillRect/>
            </a:stretch>
          </p:blipFill>
          <p:spPr>
            <a:xfrm>
              <a:off x="1912097" y="2506057"/>
              <a:ext cx="694944" cy="694944"/>
            </a:xfrm>
            <a:prstGeom prst="rect">
              <a:avLst/>
            </a:prstGeom>
          </p:spPr>
        </p:pic>
        <p:sp>
          <p:nvSpPr>
            <p:cNvPr id="77" name="TextBox 76"/>
            <p:cNvSpPr txBox="1"/>
            <p:nvPr/>
          </p:nvSpPr>
          <p:spPr>
            <a:xfrm>
              <a:off x="1985123" y="2655732"/>
              <a:ext cx="548640" cy="338554"/>
            </a:xfrm>
            <a:prstGeom prst="rect">
              <a:avLst/>
            </a:prstGeom>
            <a:noFill/>
          </p:spPr>
          <p:txBody>
            <a:bodyPr wrap="square" rtlCol="0">
              <a:spAutoFit/>
            </a:bodyPr>
            <a:lstStyle/>
            <a:p>
              <a:pPr algn="ctr"/>
              <a:r>
                <a:rPr lang="en-US" sz="1600" b="1" dirty="0" smtClean="0"/>
                <a:t>8</a:t>
              </a:r>
              <a:r>
                <a:rPr lang="en-US" sz="1600" b="1" baseline="30000" dirty="0" smtClean="0"/>
                <a:t>th</a:t>
              </a:r>
              <a:endParaRPr lang="en-US" sz="1600" b="1" dirty="0"/>
            </a:p>
          </p:txBody>
        </p:sp>
      </p:grpSp>
      <p:grpSp>
        <p:nvGrpSpPr>
          <p:cNvPr id="78" name="Group 77"/>
          <p:cNvGrpSpPr/>
          <p:nvPr/>
        </p:nvGrpSpPr>
        <p:grpSpPr>
          <a:xfrm>
            <a:off x="7122929" y="3192775"/>
            <a:ext cx="694944" cy="694944"/>
            <a:chOff x="2715383" y="2506057"/>
            <a:chExt cx="694944" cy="694944"/>
          </a:xfrm>
        </p:grpSpPr>
        <p:pic>
          <p:nvPicPr>
            <p:cNvPr id="79" name="Picture 78" descr="Sticky Note7.png"/>
            <p:cNvPicPr>
              <a:picLocks noChangeAspect="1"/>
            </p:cNvPicPr>
            <p:nvPr/>
          </p:nvPicPr>
          <p:blipFill>
            <a:blip r:embed="rId3" cstate="print"/>
            <a:stretch>
              <a:fillRect/>
            </a:stretch>
          </p:blipFill>
          <p:spPr>
            <a:xfrm>
              <a:off x="2715383" y="2506057"/>
              <a:ext cx="694944" cy="694944"/>
            </a:xfrm>
            <a:prstGeom prst="rect">
              <a:avLst/>
            </a:prstGeom>
          </p:spPr>
        </p:pic>
        <p:sp>
          <p:nvSpPr>
            <p:cNvPr id="80" name="TextBox 79"/>
            <p:cNvSpPr txBox="1"/>
            <p:nvPr/>
          </p:nvSpPr>
          <p:spPr>
            <a:xfrm>
              <a:off x="2772643" y="2657265"/>
              <a:ext cx="548640" cy="338554"/>
            </a:xfrm>
            <a:prstGeom prst="rect">
              <a:avLst/>
            </a:prstGeom>
            <a:noFill/>
          </p:spPr>
          <p:txBody>
            <a:bodyPr wrap="square" rtlCol="0">
              <a:spAutoFit/>
            </a:bodyPr>
            <a:lstStyle/>
            <a:p>
              <a:pPr algn="ctr"/>
              <a:r>
                <a:rPr lang="en-US" sz="1600" b="1" dirty="0" smtClean="0"/>
                <a:t>9</a:t>
              </a:r>
              <a:r>
                <a:rPr lang="en-US" sz="1600" b="1" baseline="30000" dirty="0" smtClean="0"/>
                <a:t>th</a:t>
              </a:r>
              <a:endParaRPr lang="en-US" sz="1600" b="1" dirty="0"/>
            </a:p>
          </p:txBody>
        </p:sp>
      </p:grpSp>
      <p:grpSp>
        <p:nvGrpSpPr>
          <p:cNvPr id="81" name="Group 80"/>
          <p:cNvGrpSpPr/>
          <p:nvPr/>
        </p:nvGrpSpPr>
        <p:grpSpPr>
          <a:xfrm>
            <a:off x="7926215" y="3193972"/>
            <a:ext cx="694944" cy="694944"/>
            <a:chOff x="3518669" y="2507254"/>
            <a:chExt cx="694944" cy="694944"/>
          </a:xfrm>
        </p:grpSpPr>
        <p:pic>
          <p:nvPicPr>
            <p:cNvPr id="82" name="Picture 81" descr="Sticky Note7.png"/>
            <p:cNvPicPr>
              <a:picLocks noChangeAspect="1"/>
            </p:cNvPicPr>
            <p:nvPr/>
          </p:nvPicPr>
          <p:blipFill>
            <a:blip r:embed="rId3" cstate="print"/>
            <a:stretch>
              <a:fillRect/>
            </a:stretch>
          </p:blipFill>
          <p:spPr>
            <a:xfrm>
              <a:off x="3518669" y="2507254"/>
              <a:ext cx="694944" cy="694944"/>
            </a:xfrm>
            <a:prstGeom prst="rect">
              <a:avLst/>
            </a:prstGeom>
          </p:spPr>
        </p:pic>
        <p:sp>
          <p:nvSpPr>
            <p:cNvPr id="83" name="TextBox 82"/>
            <p:cNvSpPr txBox="1"/>
            <p:nvPr/>
          </p:nvSpPr>
          <p:spPr>
            <a:xfrm>
              <a:off x="3575929" y="2655732"/>
              <a:ext cx="548640" cy="338554"/>
            </a:xfrm>
            <a:prstGeom prst="rect">
              <a:avLst/>
            </a:prstGeom>
            <a:noFill/>
          </p:spPr>
          <p:txBody>
            <a:bodyPr wrap="square" rtlCol="0">
              <a:spAutoFit/>
            </a:bodyPr>
            <a:lstStyle/>
            <a:p>
              <a:pPr algn="ctr"/>
              <a:r>
                <a:rPr lang="en-US" sz="1600" b="1" dirty="0" smtClean="0"/>
                <a:t>10</a:t>
              </a:r>
              <a:r>
                <a:rPr lang="en-US" sz="1600" b="1" baseline="30000" dirty="0" smtClean="0"/>
                <a:t>th</a:t>
              </a:r>
              <a:endParaRPr lang="en-US" sz="1600" b="1" dirty="0"/>
            </a:p>
          </p:txBody>
        </p:sp>
      </p:grpSp>
      <p:grpSp>
        <p:nvGrpSpPr>
          <p:cNvPr id="84" name="Group 83"/>
          <p:cNvGrpSpPr/>
          <p:nvPr/>
        </p:nvGrpSpPr>
        <p:grpSpPr>
          <a:xfrm>
            <a:off x="4733818" y="4816310"/>
            <a:ext cx="694944" cy="694944"/>
            <a:chOff x="305525" y="3310540"/>
            <a:chExt cx="694944" cy="694944"/>
          </a:xfrm>
        </p:grpSpPr>
        <p:pic>
          <p:nvPicPr>
            <p:cNvPr id="85" name="Picture 84" descr="Sticky Note7.png"/>
            <p:cNvPicPr>
              <a:picLocks noChangeAspect="1"/>
            </p:cNvPicPr>
            <p:nvPr/>
          </p:nvPicPr>
          <p:blipFill>
            <a:blip r:embed="rId3" cstate="print"/>
            <a:stretch>
              <a:fillRect/>
            </a:stretch>
          </p:blipFill>
          <p:spPr>
            <a:xfrm>
              <a:off x="305525" y="3310540"/>
              <a:ext cx="694944" cy="694944"/>
            </a:xfrm>
            <a:prstGeom prst="rect">
              <a:avLst/>
            </a:prstGeom>
          </p:spPr>
        </p:pic>
        <p:sp>
          <p:nvSpPr>
            <p:cNvPr id="86" name="TextBox 85"/>
            <p:cNvSpPr txBox="1"/>
            <p:nvPr/>
          </p:nvSpPr>
          <p:spPr>
            <a:xfrm>
              <a:off x="378551" y="3493073"/>
              <a:ext cx="548640" cy="338554"/>
            </a:xfrm>
            <a:prstGeom prst="rect">
              <a:avLst/>
            </a:prstGeom>
            <a:noFill/>
          </p:spPr>
          <p:txBody>
            <a:bodyPr wrap="square" rtlCol="0">
              <a:spAutoFit/>
            </a:bodyPr>
            <a:lstStyle/>
            <a:p>
              <a:pPr algn="ctr"/>
              <a:r>
                <a:rPr lang="en-US" sz="1600" b="1" dirty="0" smtClean="0"/>
                <a:t>11</a:t>
              </a:r>
              <a:r>
                <a:rPr lang="en-US" sz="1600" b="1" baseline="30000" dirty="0" smtClean="0"/>
                <a:t>th</a:t>
              </a:r>
              <a:endParaRPr lang="en-US" sz="1600" b="1" dirty="0"/>
            </a:p>
          </p:txBody>
        </p:sp>
      </p:grpSp>
      <p:grpSp>
        <p:nvGrpSpPr>
          <p:cNvPr id="87" name="Group 86"/>
          <p:cNvGrpSpPr/>
          <p:nvPr/>
        </p:nvGrpSpPr>
        <p:grpSpPr>
          <a:xfrm>
            <a:off x="5537104" y="4816310"/>
            <a:ext cx="694944" cy="694944"/>
            <a:chOff x="1108811" y="3310540"/>
            <a:chExt cx="694944" cy="694944"/>
          </a:xfrm>
        </p:grpSpPr>
        <p:pic>
          <p:nvPicPr>
            <p:cNvPr id="88" name="Picture 87" descr="Sticky Note7.png"/>
            <p:cNvPicPr>
              <a:picLocks noChangeAspect="1"/>
            </p:cNvPicPr>
            <p:nvPr/>
          </p:nvPicPr>
          <p:blipFill>
            <a:blip r:embed="rId3" cstate="print"/>
            <a:stretch>
              <a:fillRect/>
            </a:stretch>
          </p:blipFill>
          <p:spPr>
            <a:xfrm>
              <a:off x="1108811" y="3310540"/>
              <a:ext cx="694944" cy="694944"/>
            </a:xfrm>
            <a:prstGeom prst="rect">
              <a:avLst/>
            </a:prstGeom>
          </p:spPr>
        </p:pic>
        <p:sp>
          <p:nvSpPr>
            <p:cNvPr id="89" name="TextBox 88"/>
            <p:cNvSpPr txBox="1"/>
            <p:nvPr/>
          </p:nvSpPr>
          <p:spPr>
            <a:xfrm>
              <a:off x="1181837" y="3495835"/>
              <a:ext cx="548640" cy="338554"/>
            </a:xfrm>
            <a:prstGeom prst="rect">
              <a:avLst/>
            </a:prstGeom>
            <a:noFill/>
          </p:spPr>
          <p:txBody>
            <a:bodyPr wrap="square" rtlCol="0">
              <a:spAutoFit/>
            </a:bodyPr>
            <a:lstStyle/>
            <a:p>
              <a:pPr algn="ctr"/>
              <a:r>
                <a:rPr lang="en-US" sz="1600" b="1" dirty="0" smtClean="0"/>
                <a:t>12</a:t>
              </a:r>
              <a:r>
                <a:rPr lang="en-US" sz="1600" b="1" baseline="30000" dirty="0" smtClean="0"/>
                <a:t>th</a:t>
              </a:r>
              <a:endParaRPr lang="en-US" sz="1600" b="1" dirty="0"/>
            </a:p>
          </p:txBody>
        </p:sp>
      </p:grpSp>
      <p:grpSp>
        <p:nvGrpSpPr>
          <p:cNvPr id="90" name="Group 89"/>
          <p:cNvGrpSpPr/>
          <p:nvPr/>
        </p:nvGrpSpPr>
        <p:grpSpPr>
          <a:xfrm>
            <a:off x="6340390" y="4815113"/>
            <a:ext cx="694944" cy="694944"/>
            <a:chOff x="1912097" y="3309343"/>
            <a:chExt cx="694944" cy="694944"/>
          </a:xfrm>
        </p:grpSpPr>
        <p:pic>
          <p:nvPicPr>
            <p:cNvPr id="91" name="Picture 90" descr="Sticky Note7.png"/>
            <p:cNvPicPr>
              <a:picLocks noChangeAspect="1"/>
            </p:cNvPicPr>
            <p:nvPr/>
          </p:nvPicPr>
          <p:blipFill>
            <a:blip r:embed="rId3" cstate="print"/>
            <a:stretch>
              <a:fillRect/>
            </a:stretch>
          </p:blipFill>
          <p:spPr>
            <a:xfrm>
              <a:off x="1912097" y="3309343"/>
              <a:ext cx="694944" cy="694944"/>
            </a:xfrm>
            <a:prstGeom prst="rect">
              <a:avLst/>
            </a:prstGeom>
          </p:spPr>
        </p:pic>
        <p:sp>
          <p:nvSpPr>
            <p:cNvPr id="92" name="TextBox 91"/>
            <p:cNvSpPr txBox="1"/>
            <p:nvPr/>
          </p:nvSpPr>
          <p:spPr>
            <a:xfrm>
              <a:off x="1985123" y="3494302"/>
              <a:ext cx="548640" cy="338554"/>
            </a:xfrm>
            <a:prstGeom prst="rect">
              <a:avLst/>
            </a:prstGeom>
            <a:noFill/>
          </p:spPr>
          <p:txBody>
            <a:bodyPr wrap="square" rtlCol="0">
              <a:spAutoFit/>
            </a:bodyPr>
            <a:lstStyle/>
            <a:p>
              <a:pPr algn="ctr"/>
              <a:r>
                <a:rPr lang="en-US" sz="1600" b="1" dirty="0" smtClean="0"/>
                <a:t>13</a:t>
              </a:r>
              <a:r>
                <a:rPr lang="en-US" sz="1600" b="1" baseline="30000" dirty="0" smtClean="0"/>
                <a:t>th</a:t>
              </a:r>
              <a:endParaRPr lang="en-US" sz="1600" b="1" dirty="0"/>
            </a:p>
          </p:txBody>
        </p:sp>
      </p:grpSp>
      <p:grpSp>
        <p:nvGrpSpPr>
          <p:cNvPr id="93" name="Group 92"/>
          <p:cNvGrpSpPr/>
          <p:nvPr/>
        </p:nvGrpSpPr>
        <p:grpSpPr>
          <a:xfrm>
            <a:off x="7143676" y="4815113"/>
            <a:ext cx="694944" cy="694944"/>
            <a:chOff x="2715383" y="3309343"/>
            <a:chExt cx="694944" cy="694944"/>
          </a:xfrm>
        </p:grpSpPr>
        <p:pic>
          <p:nvPicPr>
            <p:cNvPr id="94" name="Picture 93" descr="Sticky Note7.png"/>
            <p:cNvPicPr>
              <a:picLocks noChangeAspect="1"/>
            </p:cNvPicPr>
            <p:nvPr/>
          </p:nvPicPr>
          <p:blipFill>
            <a:blip r:embed="rId3" cstate="print"/>
            <a:stretch>
              <a:fillRect/>
            </a:stretch>
          </p:blipFill>
          <p:spPr>
            <a:xfrm>
              <a:off x="2715383" y="3309343"/>
              <a:ext cx="694944" cy="694944"/>
            </a:xfrm>
            <a:prstGeom prst="rect">
              <a:avLst/>
            </a:prstGeom>
          </p:spPr>
        </p:pic>
        <p:sp>
          <p:nvSpPr>
            <p:cNvPr id="95" name="TextBox 94"/>
            <p:cNvSpPr txBox="1"/>
            <p:nvPr/>
          </p:nvSpPr>
          <p:spPr>
            <a:xfrm>
              <a:off x="2772643" y="3495835"/>
              <a:ext cx="548640" cy="338554"/>
            </a:xfrm>
            <a:prstGeom prst="rect">
              <a:avLst/>
            </a:prstGeom>
            <a:noFill/>
          </p:spPr>
          <p:txBody>
            <a:bodyPr wrap="square" rtlCol="0">
              <a:spAutoFit/>
            </a:bodyPr>
            <a:lstStyle/>
            <a:p>
              <a:pPr algn="ctr"/>
              <a:r>
                <a:rPr lang="en-US" sz="1600" b="1" dirty="0" smtClean="0"/>
                <a:t>14</a:t>
              </a:r>
              <a:r>
                <a:rPr lang="en-US" sz="1600" b="1" baseline="30000" dirty="0" smtClean="0"/>
                <a:t>th</a:t>
              </a:r>
              <a:endParaRPr lang="en-US" sz="1600" b="1" dirty="0"/>
            </a:p>
          </p:txBody>
        </p:sp>
      </p:grpSp>
      <p:grpSp>
        <p:nvGrpSpPr>
          <p:cNvPr id="96" name="Group 95"/>
          <p:cNvGrpSpPr/>
          <p:nvPr/>
        </p:nvGrpSpPr>
        <p:grpSpPr>
          <a:xfrm>
            <a:off x="7946962" y="4816310"/>
            <a:ext cx="694944" cy="694944"/>
            <a:chOff x="3518669" y="3310540"/>
            <a:chExt cx="694944" cy="694944"/>
          </a:xfrm>
        </p:grpSpPr>
        <p:pic>
          <p:nvPicPr>
            <p:cNvPr id="97" name="Picture 96" descr="Sticky Note7.png"/>
            <p:cNvPicPr>
              <a:picLocks noChangeAspect="1"/>
            </p:cNvPicPr>
            <p:nvPr/>
          </p:nvPicPr>
          <p:blipFill>
            <a:blip r:embed="rId3" cstate="print"/>
            <a:stretch>
              <a:fillRect/>
            </a:stretch>
          </p:blipFill>
          <p:spPr>
            <a:xfrm>
              <a:off x="3518669" y="3310540"/>
              <a:ext cx="694944" cy="694944"/>
            </a:xfrm>
            <a:prstGeom prst="rect">
              <a:avLst/>
            </a:prstGeom>
          </p:spPr>
        </p:pic>
        <p:sp>
          <p:nvSpPr>
            <p:cNvPr id="98" name="TextBox 97"/>
            <p:cNvSpPr txBox="1"/>
            <p:nvPr/>
          </p:nvSpPr>
          <p:spPr>
            <a:xfrm>
              <a:off x="3575929" y="3494302"/>
              <a:ext cx="548640" cy="338554"/>
            </a:xfrm>
            <a:prstGeom prst="rect">
              <a:avLst/>
            </a:prstGeom>
            <a:noFill/>
          </p:spPr>
          <p:txBody>
            <a:bodyPr wrap="square" rtlCol="0">
              <a:spAutoFit/>
            </a:bodyPr>
            <a:lstStyle/>
            <a:p>
              <a:pPr algn="ctr"/>
              <a:r>
                <a:rPr lang="en-US" sz="1600" b="1" dirty="0" smtClean="0"/>
                <a:t>15</a:t>
              </a:r>
              <a:r>
                <a:rPr lang="en-US" sz="1600" b="1" baseline="30000" dirty="0" smtClean="0"/>
                <a:t>th</a:t>
              </a:r>
              <a:endParaRPr lang="en-US" sz="1600" b="1" dirty="0"/>
            </a:p>
          </p:txBody>
        </p:sp>
      </p:grpSp>
      <p:grpSp>
        <p:nvGrpSpPr>
          <p:cNvPr id="99" name="Group 98"/>
          <p:cNvGrpSpPr/>
          <p:nvPr/>
        </p:nvGrpSpPr>
        <p:grpSpPr>
          <a:xfrm>
            <a:off x="457925" y="2279950"/>
            <a:ext cx="519931" cy="574364"/>
            <a:chOff x="305525" y="2507254"/>
            <a:chExt cx="694944" cy="694944"/>
          </a:xfrm>
        </p:grpSpPr>
        <p:pic>
          <p:nvPicPr>
            <p:cNvPr id="100" name="Picture 99" descr="Sticky Note7.png"/>
            <p:cNvPicPr>
              <a:picLocks noChangeAspect="1"/>
            </p:cNvPicPr>
            <p:nvPr/>
          </p:nvPicPr>
          <p:blipFill>
            <a:blip r:embed="rId2" cstate="print"/>
            <a:stretch>
              <a:fillRect/>
            </a:stretch>
          </p:blipFill>
          <p:spPr>
            <a:xfrm>
              <a:off x="305525" y="2507254"/>
              <a:ext cx="694944" cy="694944"/>
            </a:xfrm>
            <a:prstGeom prst="rect">
              <a:avLst/>
            </a:prstGeom>
          </p:spPr>
        </p:pic>
        <p:sp>
          <p:nvSpPr>
            <p:cNvPr id="101" name="TextBox 100"/>
            <p:cNvSpPr txBox="1"/>
            <p:nvPr/>
          </p:nvSpPr>
          <p:spPr>
            <a:xfrm>
              <a:off x="378551" y="2654503"/>
              <a:ext cx="548640" cy="335151"/>
            </a:xfrm>
            <a:prstGeom prst="rect">
              <a:avLst/>
            </a:prstGeom>
            <a:noFill/>
          </p:spPr>
          <p:txBody>
            <a:bodyPr wrap="square" rtlCol="0">
              <a:spAutoFit/>
            </a:bodyPr>
            <a:lstStyle/>
            <a:p>
              <a:pPr algn="ctr"/>
              <a:r>
                <a:rPr lang="en-US" sz="1200" b="1" dirty="0" smtClean="0"/>
                <a:t>6</a:t>
              </a:r>
              <a:r>
                <a:rPr lang="en-US" sz="1200" b="1" baseline="30000" dirty="0" smtClean="0"/>
                <a:t>th</a:t>
              </a:r>
              <a:endParaRPr lang="en-US" sz="1200" b="1" dirty="0"/>
            </a:p>
          </p:txBody>
        </p:sp>
      </p:grpSp>
      <p:sp>
        <p:nvSpPr>
          <p:cNvPr id="102" name="Content Placeholder 2"/>
          <p:cNvSpPr>
            <a:spLocks noGrp="1"/>
          </p:cNvSpPr>
          <p:nvPr>
            <p:ph sz="quarter" idx="4294967295"/>
          </p:nvPr>
        </p:nvSpPr>
        <p:spPr>
          <a:xfrm>
            <a:off x="232499" y="4038600"/>
            <a:ext cx="4527612" cy="2555910"/>
          </a:xfrm>
          <a:prstGeom prst="rect">
            <a:avLst/>
          </a:prstGeom>
        </p:spPr>
        <p:txBody>
          <a:bodyPr/>
          <a:lstStyle/>
          <a:p>
            <a:r>
              <a:rPr lang="en-US" sz="1600" dirty="0" smtClean="0"/>
              <a:t>Evolves During the Sprint</a:t>
            </a:r>
          </a:p>
          <a:p>
            <a:r>
              <a:rPr lang="en-US" sz="1600" dirty="0" smtClean="0"/>
              <a:t>The List of Tasks Required to Get the Agreed Stories Done</a:t>
            </a:r>
          </a:p>
          <a:p>
            <a:r>
              <a:rPr lang="en-US" sz="1600" dirty="0" smtClean="0"/>
              <a:t>Used As The Detailed Plan And Progress Tracking Mechanism</a:t>
            </a:r>
          </a:p>
          <a:p>
            <a:r>
              <a:rPr lang="en-US" sz="1600" dirty="0" smtClean="0"/>
              <a:t>Source of Progress Information</a:t>
            </a:r>
          </a:p>
          <a:p>
            <a:r>
              <a:rPr lang="en-US" sz="1600" dirty="0" smtClean="0"/>
              <a:t>Should be Publicly Visible</a:t>
            </a:r>
          </a:p>
        </p:txBody>
      </p:sp>
      <p:grpSp>
        <p:nvGrpSpPr>
          <p:cNvPr id="103" name="Group 102"/>
          <p:cNvGrpSpPr/>
          <p:nvPr/>
        </p:nvGrpSpPr>
        <p:grpSpPr>
          <a:xfrm>
            <a:off x="1067997" y="2279950"/>
            <a:ext cx="519931" cy="574364"/>
            <a:chOff x="1108811" y="2507254"/>
            <a:chExt cx="694944" cy="694944"/>
          </a:xfrm>
        </p:grpSpPr>
        <p:pic>
          <p:nvPicPr>
            <p:cNvPr id="104" name="Picture 103" descr="Sticky Note7.png"/>
            <p:cNvPicPr>
              <a:picLocks noChangeAspect="1"/>
            </p:cNvPicPr>
            <p:nvPr/>
          </p:nvPicPr>
          <p:blipFill>
            <a:blip r:embed="rId2" cstate="print"/>
            <a:stretch>
              <a:fillRect/>
            </a:stretch>
          </p:blipFill>
          <p:spPr>
            <a:xfrm>
              <a:off x="1108811" y="2507254"/>
              <a:ext cx="694944" cy="694944"/>
            </a:xfrm>
            <a:prstGeom prst="rect">
              <a:avLst/>
            </a:prstGeom>
          </p:spPr>
        </p:pic>
        <p:sp>
          <p:nvSpPr>
            <p:cNvPr id="105" name="TextBox 104"/>
            <p:cNvSpPr txBox="1"/>
            <p:nvPr/>
          </p:nvSpPr>
          <p:spPr>
            <a:xfrm>
              <a:off x="1181837" y="2657266"/>
              <a:ext cx="548640" cy="335151"/>
            </a:xfrm>
            <a:prstGeom prst="rect">
              <a:avLst/>
            </a:prstGeom>
            <a:noFill/>
          </p:spPr>
          <p:txBody>
            <a:bodyPr wrap="square" rtlCol="0">
              <a:spAutoFit/>
            </a:bodyPr>
            <a:lstStyle/>
            <a:p>
              <a:pPr algn="ctr"/>
              <a:r>
                <a:rPr lang="en-US" sz="1200" b="1" dirty="0" smtClean="0"/>
                <a:t>7</a:t>
              </a:r>
              <a:r>
                <a:rPr lang="en-US" sz="1200" b="1" baseline="30000" dirty="0" smtClean="0"/>
                <a:t>th</a:t>
              </a:r>
              <a:endParaRPr lang="en-US" sz="12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par>
                          <p:cTn id="8" fill="hold">
                            <p:stCondLst>
                              <p:cond delay="1000"/>
                            </p:stCondLst>
                            <p:childTnLst>
                              <p:par>
                                <p:cTn id="9" presetID="22" presetClass="entr" presetSubtype="1" fill="hold" nodeType="after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2000"/>
                                        <p:tgtEl>
                                          <p:spTgt spid="7"/>
                                        </p:tgtEl>
                                      </p:cBhvr>
                                    </p:animEffect>
                                  </p:childTnLst>
                                </p:cTn>
                              </p:par>
                            </p:childTnLst>
                          </p:cTn>
                        </p:par>
                        <p:par>
                          <p:cTn id="12" fill="hold">
                            <p:stCondLst>
                              <p:cond delay="3200"/>
                            </p:stCondLst>
                            <p:childTnLst>
                              <p:par>
                                <p:cTn id="13" presetID="22" presetClass="entr" presetSubtype="1" fill="hold" nodeType="afterEffect">
                                  <p:stCondLst>
                                    <p:cond delay="20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4.10367E-6 -3.03965E-6 L 0.57389 -0.00147 " pathEditMode="relative" rAng="0" ptsTypes="AA">
                                      <p:cBhvr>
                                        <p:cTn id="19" dur="1000" fill="hold"/>
                                        <p:tgtEl>
                                          <p:spTgt spid="66"/>
                                        </p:tgtEl>
                                        <p:attrNameLst>
                                          <p:attrName>ppt_x</p:attrName>
                                          <p:attrName>ppt_y</p:attrName>
                                        </p:attrNameLst>
                                      </p:cBhvr>
                                      <p:rCtr x="28700" y="-100"/>
                                    </p:animMotion>
                                  </p:childTnLst>
                                  <p:subTnLst>
                                    <p:set>
                                      <p:cBhvr override="childStyle">
                                        <p:cTn dur="1" fill="hold" display="0" masterRel="sameClick" afterEffect="1">
                                          <p:stCondLst>
                                            <p:cond evt="end" delay="0">
                                              <p:tn val="18"/>
                                            </p:cond>
                                          </p:stCondLst>
                                        </p:cTn>
                                        <p:tgtEl>
                                          <p:spTgt spid="66"/>
                                        </p:tgtEl>
                                        <p:attrNameLst>
                                          <p:attrName>style.visibility</p:attrName>
                                        </p:attrNameLst>
                                      </p:cBhvr>
                                      <p:to>
                                        <p:strVal val="hidden"/>
                                      </p:to>
                                    </p:set>
                                  </p:sub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par>
                          <p:cTn id="23" fill="hold">
                            <p:stCondLst>
                              <p:cond delay="1000"/>
                            </p:stCondLst>
                            <p:childTnLst>
                              <p:par>
                                <p:cTn id="24" presetID="63" presetClass="path" presetSubtype="0" accel="50000" decel="50000" fill="hold" nodeType="afterEffect">
                                  <p:stCondLst>
                                    <p:cond delay="0"/>
                                  </p:stCondLst>
                                  <p:childTnLst>
                                    <p:animMotion origin="layout" path="M 3.66107E-6 -3.03965E-6 L 0.57953 0.00336 " pathEditMode="relative" rAng="0" ptsTypes="AA">
                                      <p:cBhvr>
                                        <p:cTn id="25" dur="1000" fill="hold"/>
                                        <p:tgtEl>
                                          <p:spTgt spid="15"/>
                                        </p:tgtEl>
                                        <p:attrNameLst>
                                          <p:attrName>ppt_x</p:attrName>
                                          <p:attrName>ppt_y</p:attrName>
                                        </p:attrNameLst>
                                      </p:cBhvr>
                                      <p:rCtr x="29000" y="200"/>
                                    </p:animMotion>
                                  </p:childTnLst>
                                  <p:subTnLst>
                                    <p:set>
                                      <p:cBhvr override="childStyle">
                                        <p:cTn dur="1" fill="hold" display="0" masterRel="sameClick" afterEffect="1">
                                          <p:stCondLst>
                                            <p:cond evt="end" delay="0">
                                              <p:tn val="24"/>
                                            </p:cond>
                                          </p:stCondLst>
                                        </p:cTn>
                                        <p:tgtEl>
                                          <p:spTgt spid="15"/>
                                        </p:tgtEl>
                                        <p:attrNameLst>
                                          <p:attrName>style.visibility</p:attrName>
                                        </p:attrNameLst>
                                      </p:cBhvr>
                                      <p:to>
                                        <p:strVal val="hidden"/>
                                      </p:to>
                                    </p:set>
                                  </p:sub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par>
                          <p:cTn id="29" fill="hold">
                            <p:stCondLst>
                              <p:cond delay="2000"/>
                            </p:stCondLst>
                            <p:childTnLst>
                              <p:par>
                                <p:cTn id="30" presetID="63" presetClass="path" presetSubtype="0" accel="50000" decel="50000" fill="hold" nodeType="afterEffect">
                                  <p:stCondLst>
                                    <p:cond delay="0"/>
                                  </p:stCondLst>
                                  <p:childTnLst>
                                    <p:animMotion origin="layout" path="M 1.42581E-6 -3.26411E-6 L 0.57508 0.00357 " pathEditMode="relative" rAng="0" ptsTypes="AA">
                                      <p:cBhvr>
                                        <p:cTn id="31" dur="1000" fill="hold"/>
                                        <p:tgtEl>
                                          <p:spTgt spid="18"/>
                                        </p:tgtEl>
                                        <p:attrNameLst>
                                          <p:attrName>ppt_x</p:attrName>
                                          <p:attrName>ppt_y</p:attrName>
                                        </p:attrNameLst>
                                      </p:cBhvr>
                                      <p:rCtr x="28800" y="200"/>
                                    </p:animMotion>
                                  </p:childTnLst>
                                  <p:subTnLst>
                                    <p:set>
                                      <p:cBhvr override="childStyle">
                                        <p:cTn dur="1" fill="hold" display="0" masterRel="sameClick" afterEffect="1">
                                          <p:stCondLst>
                                            <p:cond evt="end" delay="0">
                                              <p:tn val="30"/>
                                            </p:cond>
                                          </p:stCondLst>
                                        </p:cTn>
                                        <p:tgtEl>
                                          <p:spTgt spid="18"/>
                                        </p:tgtEl>
                                        <p:attrNameLst>
                                          <p:attrName>style.visibility</p:attrName>
                                        </p:attrNameLst>
                                      </p:cBhvr>
                                      <p:to>
                                        <p:strVal val="hidden"/>
                                      </p:to>
                                    </p:set>
                                  </p:subTnLst>
                                </p:cTn>
                              </p:par>
                            </p:childTnLst>
                          </p:cTn>
                        </p:par>
                        <p:par>
                          <p:cTn id="32" fill="hold">
                            <p:stCondLst>
                              <p:cond delay="3000"/>
                            </p:stCondLst>
                            <p:childTnLst>
                              <p:par>
                                <p:cTn id="33" presetID="1" presetClass="entr" presetSubtype="0"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par>
                          <p:cTn id="35" fill="hold">
                            <p:stCondLst>
                              <p:cond delay="3000"/>
                            </p:stCondLst>
                            <p:childTnLst>
                              <p:par>
                                <p:cTn id="36" presetID="63" presetClass="path" presetSubtype="0" accel="50000" decel="50000" fill="hold" nodeType="afterEffect">
                                  <p:stCondLst>
                                    <p:cond delay="0"/>
                                  </p:stCondLst>
                                  <p:childTnLst>
                                    <p:animMotion origin="layout" path="M -8.09446E-7 -3.26411E-6 L 0.58087 0.00357 " pathEditMode="relative" rAng="0" ptsTypes="AA">
                                      <p:cBhvr>
                                        <p:cTn id="37" dur="1000" fill="hold"/>
                                        <p:tgtEl>
                                          <p:spTgt spid="21"/>
                                        </p:tgtEl>
                                        <p:attrNameLst>
                                          <p:attrName>ppt_x</p:attrName>
                                          <p:attrName>ppt_y</p:attrName>
                                        </p:attrNameLst>
                                      </p:cBhvr>
                                      <p:rCtr x="29000" y="200"/>
                                    </p:animMotion>
                                  </p:childTnLst>
                                  <p:subTnLst>
                                    <p:set>
                                      <p:cBhvr override="childStyle">
                                        <p:cTn dur="1" fill="hold" display="0" masterRel="sameClick" afterEffect="1">
                                          <p:stCondLst>
                                            <p:cond evt="end" delay="0">
                                              <p:tn val="36"/>
                                            </p:cond>
                                          </p:stCondLst>
                                        </p:cTn>
                                        <p:tgtEl>
                                          <p:spTgt spid="21"/>
                                        </p:tgtEl>
                                        <p:attrNameLst>
                                          <p:attrName>style.visibility</p:attrName>
                                        </p:attrNameLst>
                                      </p:cBhvr>
                                      <p:to>
                                        <p:strVal val="hidden"/>
                                      </p:to>
                                    </p:set>
                                  </p:subTnLst>
                                </p:cTn>
                              </p:par>
                            </p:childTnLst>
                          </p:cTn>
                        </p:par>
                        <p:par>
                          <p:cTn id="38" fill="hold">
                            <p:stCondLst>
                              <p:cond delay="4000"/>
                            </p:stCondLst>
                            <p:childTnLst>
                              <p:par>
                                <p:cTn id="39" presetID="1" presetClass="entr" presetSubtype="0" fill="hold" nodeType="after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par>
                          <p:cTn id="41" fill="hold">
                            <p:stCondLst>
                              <p:cond delay="4000"/>
                            </p:stCondLst>
                            <p:childTnLst>
                              <p:par>
                                <p:cTn id="42" presetID="63" presetClass="path" presetSubtype="0" accel="50000" decel="50000" fill="hold" nodeType="afterEffect">
                                  <p:stCondLst>
                                    <p:cond delay="0"/>
                                  </p:stCondLst>
                                  <p:childTnLst>
                                    <p:animMotion origin="layout" path="M -3.04471E-6 -3.03965E-6 L 0.57983 0.00336 " pathEditMode="relative" rAng="0" ptsTypes="AA">
                                      <p:cBhvr>
                                        <p:cTn id="43" dur="1000" fill="hold"/>
                                        <p:tgtEl>
                                          <p:spTgt spid="24"/>
                                        </p:tgtEl>
                                        <p:attrNameLst>
                                          <p:attrName>ppt_x</p:attrName>
                                          <p:attrName>ppt_y</p:attrName>
                                        </p:attrNameLst>
                                      </p:cBhvr>
                                      <p:rCtr x="29000" y="200"/>
                                    </p:animMotion>
                                  </p:childTnLst>
                                  <p:subTnLst>
                                    <p:set>
                                      <p:cBhvr override="childStyle">
                                        <p:cTn dur="1" fill="hold" display="0" masterRel="sameClick" afterEffect="1">
                                          <p:stCondLst>
                                            <p:cond evt="end" delay="0">
                                              <p:tn val="42"/>
                                            </p:cond>
                                          </p:stCondLst>
                                        </p:cTn>
                                        <p:tgtEl>
                                          <p:spTgt spid="24"/>
                                        </p:tgtEl>
                                        <p:attrNameLst>
                                          <p:attrName>style.visibility</p:attrName>
                                        </p:attrNameLst>
                                      </p:cBhvr>
                                      <p:to>
                                        <p:strVal val="hidden"/>
                                      </p:to>
                                    </p:set>
                                  </p:subTnLst>
                                </p:cTn>
                              </p:par>
                            </p:childTnLst>
                          </p:cTn>
                        </p:par>
                        <p:par>
                          <p:cTn id="44" fill="hold">
                            <p:stCondLst>
                              <p:cond delay="5000"/>
                            </p:stCondLst>
                            <p:childTnLst>
                              <p:par>
                                <p:cTn id="45" presetID="1" presetClass="entr" presetSubtype="0" fill="hold" nodeType="after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par>
                          <p:cTn id="47" fill="hold">
                            <p:stCondLst>
                              <p:cond delay="5000"/>
                            </p:stCondLst>
                            <p:childTnLst>
                              <p:par>
                                <p:cTn id="48" presetID="63" presetClass="path" presetSubtype="0" accel="50000" decel="50000" fill="hold" nodeType="afterEffect">
                                  <p:stCondLst>
                                    <p:cond delay="0"/>
                                  </p:stCondLst>
                                  <p:childTnLst>
                                    <p:animMotion origin="layout" path="M -2.62587E-6 3.12566E-7 L 0.58043 0.11622 " pathEditMode="relative" rAng="0" ptsTypes="AA">
                                      <p:cBhvr>
                                        <p:cTn id="49" dur="1000" fill="hold"/>
                                        <p:tgtEl>
                                          <p:spTgt spid="99"/>
                                        </p:tgtEl>
                                        <p:attrNameLst>
                                          <p:attrName>ppt_x</p:attrName>
                                          <p:attrName>ppt_y</p:attrName>
                                        </p:attrNameLst>
                                      </p:cBhvr>
                                      <p:rCtr x="29000" y="5800"/>
                                    </p:animMotion>
                                  </p:childTnLst>
                                  <p:subTnLst>
                                    <p:set>
                                      <p:cBhvr override="childStyle">
                                        <p:cTn dur="1" fill="hold" display="0" masterRel="sameClick" afterEffect="1">
                                          <p:stCondLst>
                                            <p:cond evt="end" delay="0">
                                              <p:tn val="48"/>
                                            </p:cond>
                                          </p:stCondLst>
                                        </p:cTn>
                                        <p:tgtEl>
                                          <p:spTgt spid="99"/>
                                        </p:tgtEl>
                                        <p:attrNameLst>
                                          <p:attrName>style.visibility</p:attrName>
                                        </p:attrNameLst>
                                      </p:cBhvr>
                                      <p:to>
                                        <p:strVal val="hidden"/>
                                      </p:to>
                                    </p:set>
                                  </p:subTnLst>
                                </p:cTn>
                              </p:par>
                            </p:childTnLst>
                          </p:cTn>
                        </p:par>
                        <p:par>
                          <p:cTn id="50" fill="hold">
                            <p:stCondLst>
                              <p:cond delay="6000"/>
                            </p:stCondLst>
                            <p:childTnLst>
                              <p:par>
                                <p:cTn id="51" presetID="1" presetClass="entr" presetSubtype="0" fill="hold" nodeType="after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childTnLst>
                          </p:cTn>
                        </p:par>
                        <p:par>
                          <p:cTn id="53" fill="hold">
                            <p:stCondLst>
                              <p:cond delay="6000"/>
                            </p:stCondLst>
                            <p:childTnLst>
                              <p:par>
                                <p:cTn id="54" presetID="63" presetClass="path" presetSubtype="0" accel="50000" decel="50000" fill="hold" nodeType="afterEffect">
                                  <p:stCondLst>
                                    <p:cond delay="0"/>
                                  </p:stCondLst>
                                  <p:childTnLst>
                                    <p:animMotion origin="layout" path="M -4.86113E-6 3.12566E-7 L 0.58281 0.12104 " pathEditMode="relative" rAng="0" ptsTypes="AA">
                                      <p:cBhvr>
                                        <p:cTn id="55" dur="1000" fill="hold"/>
                                        <p:tgtEl>
                                          <p:spTgt spid="103"/>
                                        </p:tgtEl>
                                        <p:attrNameLst>
                                          <p:attrName>ppt_x</p:attrName>
                                          <p:attrName>ppt_y</p:attrName>
                                        </p:attrNameLst>
                                      </p:cBhvr>
                                      <p:rCtr x="29100" y="6000"/>
                                    </p:animMotion>
                                  </p:childTnLst>
                                  <p:subTnLst>
                                    <p:set>
                                      <p:cBhvr override="childStyle">
                                        <p:cTn dur="1" fill="hold" display="0" masterRel="sameClick" afterEffect="1">
                                          <p:stCondLst>
                                            <p:cond evt="end" delay="0">
                                              <p:tn val="54"/>
                                            </p:cond>
                                          </p:stCondLst>
                                        </p:cTn>
                                        <p:tgtEl>
                                          <p:spTgt spid="103"/>
                                        </p:tgtEl>
                                        <p:attrNameLst>
                                          <p:attrName>style.visibility</p:attrName>
                                        </p:attrNameLst>
                                      </p:cBhvr>
                                      <p:to>
                                        <p:strVal val="hidden"/>
                                      </p:to>
                                    </p:set>
                                  </p:subTnLst>
                                </p:cTn>
                              </p:par>
                            </p:childTnLst>
                          </p:cTn>
                        </p:par>
                        <p:par>
                          <p:cTn id="56" fill="hold">
                            <p:stCondLst>
                              <p:cond delay="7000"/>
                            </p:stCondLst>
                            <p:childTnLst>
                              <p:par>
                                <p:cTn id="57" presetID="1" presetClass="entr" presetSubtype="0" fill="hold" nodeType="after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par>
                          <p:cTn id="59" fill="hold">
                            <p:stCondLst>
                              <p:cond delay="7000"/>
                            </p:stCondLst>
                            <p:childTnLst>
                              <p:par>
                                <p:cTn id="60" presetID="63" presetClass="path" presetSubtype="0" accel="50000" decel="50000" fill="hold" nodeType="afterEffect">
                                  <p:stCondLst>
                                    <p:cond delay="0"/>
                                  </p:stCondLst>
                                  <p:childTnLst>
                                    <p:animMotion origin="layout" path="M 2.90361E-6 8.81057E-8 L 0.58176 0.11643 " pathEditMode="relative" rAng="0" ptsTypes="AA">
                                      <p:cBhvr>
                                        <p:cTn id="61" dur="1000" fill="hold"/>
                                        <p:tgtEl>
                                          <p:spTgt spid="27"/>
                                        </p:tgtEl>
                                        <p:attrNameLst>
                                          <p:attrName>ppt_x</p:attrName>
                                          <p:attrName>ppt_y</p:attrName>
                                        </p:attrNameLst>
                                      </p:cBhvr>
                                      <p:rCtr x="29100" y="5800"/>
                                    </p:animMotion>
                                  </p:childTnLst>
                                  <p:subTnLst>
                                    <p:set>
                                      <p:cBhvr override="childStyle">
                                        <p:cTn dur="1" fill="hold" display="0" masterRel="sameClick" afterEffect="1">
                                          <p:stCondLst>
                                            <p:cond evt="end" delay="0">
                                              <p:tn val="60"/>
                                            </p:cond>
                                          </p:stCondLst>
                                        </p:cTn>
                                        <p:tgtEl>
                                          <p:spTgt spid="27"/>
                                        </p:tgtEl>
                                        <p:attrNameLst>
                                          <p:attrName>style.visibility</p:attrName>
                                        </p:attrNameLst>
                                      </p:cBhvr>
                                      <p:to>
                                        <p:strVal val="hidden"/>
                                      </p:to>
                                    </p:set>
                                  </p:subTnLst>
                                </p:cTn>
                              </p:par>
                            </p:childTnLst>
                          </p:cTn>
                        </p:par>
                        <p:par>
                          <p:cTn id="62" fill="hold">
                            <p:stCondLst>
                              <p:cond delay="8000"/>
                            </p:stCondLst>
                            <p:childTnLst>
                              <p:par>
                                <p:cTn id="63" presetID="1" presetClass="entr" presetSubtype="0" fill="hold" nodeType="after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childTnLst>
                          </p:cTn>
                        </p:par>
                        <p:par>
                          <p:cTn id="65" fill="hold">
                            <p:stCondLst>
                              <p:cond delay="8000"/>
                            </p:stCondLst>
                            <p:childTnLst>
                              <p:par>
                                <p:cTn id="66" presetID="63" presetClass="path" presetSubtype="0" accel="50000" decel="50000" fill="hold" nodeType="afterEffect">
                                  <p:stCondLst>
                                    <p:cond delay="0"/>
                                  </p:stCondLst>
                                  <p:childTnLst>
                                    <p:animMotion origin="layout" path="M 6.6835E-7 8.81057E-8 L 0.58072 0.12125 " pathEditMode="relative" rAng="0" ptsTypes="AA">
                                      <p:cBhvr>
                                        <p:cTn id="67" dur="1000" fill="hold"/>
                                        <p:tgtEl>
                                          <p:spTgt spid="30"/>
                                        </p:tgtEl>
                                        <p:attrNameLst>
                                          <p:attrName>ppt_x</p:attrName>
                                          <p:attrName>ppt_y</p:attrName>
                                        </p:attrNameLst>
                                      </p:cBhvr>
                                      <p:rCtr x="29000" y="6100"/>
                                    </p:animMotion>
                                  </p:childTnLst>
                                  <p:subTnLst>
                                    <p:set>
                                      <p:cBhvr override="childStyle">
                                        <p:cTn dur="1" fill="hold" display="0" masterRel="sameClick" afterEffect="1">
                                          <p:stCondLst>
                                            <p:cond evt="end" delay="0">
                                              <p:tn val="66"/>
                                            </p:cond>
                                          </p:stCondLst>
                                        </p:cTn>
                                        <p:tgtEl>
                                          <p:spTgt spid="30"/>
                                        </p:tgtEl>
                                        <p:attrNameLst>
                                          <p:attrName>style.visibility</p:attrName>
                                        </p:attrNameLst>
                                      </p:cBhvr>
                                      <p:to>
                                        <p:strVal val="hidden"/>
                                      </p:to>
                                    </p:set>
                                  </p:subTnLst>
                                </p:cTn>
                              </p:par>
                            </p:childTnLst>
                          </p:cTn>
                        </p:par>
                        <p:par>
                          <p:cTn id="68" fill="hold">
                            <p:stCondLst>
                              <p:cond delay="9000"/>
                            </p:stCondLst>
                            <p:childTnLst>
                              <p:par>
                                <p:cTn id="69" presetID="1" presetClass="entr" presetSubtype="0" fill="hold" nodeType="after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childTnLst>
                          </p:cTn>
                        </p:par>
                        <p:par>
                          <p:cTn id="71" fill="hold">
                            <p:stCondLst>
                              <p:cond delay="9000"/>
                            </p:stCondLst>
                            <p:childTnLst>
                              <p:par>
                                <p:cTn id="72" presetID="63" presetClass="path" presetSubtype="0" accel="50000" decel="50000" fill="hold" nodeType="afterEffect">
                                  <p:stCondLst>
                                    <p:cond delay="0"/>
                                  </p:stCondLst>
                                  <p:childTnLst>
                                    <p:animMotion origin="layout" path="M -1.56691E-6 3.12566E-7 L 0.57627 0.12104 " pathEditMode="relative" rAng="0" ptsTypes="AA">
                                      <p:cBhvr>
                                        <p:cTn id="73" dur="1000" fill="hold"/>
                                        <p:tgtEl>
                                          <p:spTgt spid="33"/>
                                        </p:tgtEl>
                                        <p:attrNameLst>
                                          <p:attrName>ppt_x</p:attrName>
                                          <p:attrName>ppt_y</p:attrName>
                                        </p:attrNameLst>
                                      </p:cBhvr>
                                      <p:rCtr x="28800" y="6000"/>
                                    </p:animMotion>
                                  </p:childTnLst>
                                  <p:subTnLst>
                                    <p:set>
                                      <p:cBhvr override="childStyle">
                                        <p:cTn dur="1" fill="hold" display="0" masterRel="sameClick" afterEffect="1">
                                          <p:stCondLst>
                                            <p:cond evt="end" delay="0">
                                              <p:tn val="72"/>
                                            </p:cond>
                                          </p:stCondLst>
                                        </p:cTn>
                                        <p:tgtEl>
                                          <p:spTgt spid="33"/>
                                        </p:tgtEl>
                                        <p:attrNameLst>
                                          <p:attrName>style.visibility</p:attrName>
                                        </p:attrNameLst>
                                      </p:cBhvr>
                                      <p:to>
                                        <p:strVal val="hidden"/>
                                      </p:to>
                                    </p:set>
                                  </p:subTnLst>
                                </p:cTn>
                              </p:par>
                            </p:childTnLst>
                          </p:cTn>
                        </p:par>
                        <p:par>
                          <p:cTn id="74" fill="hold">
                            <p:stCondLst>
                              <p:cond delay="10000"/>
                            </p:stCondLst>
                            <p:childTnLst>
                              <p:par>
                                <p:cTn id="75" presetID="1" presetClass="entr" presetSubtype="0" fill="hold" nodeType="after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par>
                          <p:cTn id="77" fill="hold">
                            <p:stCondLst>
                              <p:cond delay="10000"/>
                            </p:stCondLst>
                            <p:childTnLst>
                              <p:par>
                                <p:cTn id="78" presetID="63" presetClass="path" presetSubtype="0" accel="50000" decel="50000" fill="hold" nodeType="afterEffect">
                                  <p:stCondLst>
                                    <p:cond delay="0"/>
                                  </p:stCondLst>
                                  <p:childTnLst>
                                    <p:animMotion origin="layout" path="M -2.62587E-6 3.88924E-6 L 0.58043 0.22886 " pathEditMode="relative" rAng="0" ptsTypes="AA">
                                      <p:cBhvr>
                                        <p:cTn id="79" dur="1000" fill="hold"/>
                                        <p:tgtEl>
                                          <p:spTgt spid="36"/>
                                        </p:tgtEl>
                                        <p:attrNameLst>
                                          <p:attrName>ppt_x</p:attrName>
                                          <p:attrName>ppt_y</p:attrName>
                                        </p:attrNameLst>
                                      </p:cBhvr>
                                      <p:rCtr x="29000" y="11400"/>
                                    </p:animMotion>
                                  </p:childTnLst>
                                  <p:subTnLst>
                                    <p:set>
                                      <p:cBhvr override="childStyle">
                                        <p:cTn dur="1" fill="hold" display="0" masterRel="sameClick" afterEffect="1">
                                          <p:stCondLst>
                                            <p:cond evt="end" delay="0">
                                              <p:tn val="78"/>
                                            </p:cond>
                                          </p:stCondLst>
                                        </p:cTn>
                                        <p:tgtEl>
                                          <p:spTgt spid="36"/>
                                        </p:tgtEl>
                                        <p:attrNameLst>
                                          <p:attrName>style.visibility</p:attrName>
                                        </p:attrNameLst>
                                      </p:cBhvr>
                                      <p:to>
                                        <p:strVal val="hidden"/>
                                      </p:to>
                                    </p:set>
                                  </p:subTnLst>
                                </p:cTn>
                              </p:par>
                            </p:childTnLst>
                          </p:cTn>
                        </p:par>
                        <p:par>
                          <p:cTn id="80" fill="hold">
                            <p:stCondLst>
                              <p:cond delay="11000"/>
                            </p:stCondLst>
                            <p:childTnLst>
                              <p:par>
                                <p:cTn id="81" presetID="1" presetClass="entr" presetSubtype="0" fill="hold" nodeType="afterEffect">
                                  <p:stCondLst>
                                    <p:cond delay="0"/>
                                  </p:stCondLst>
                                  <p:childTnLst>
                                    <p:set>
                                      <p:cBhvr>
                                        <p:cTn id="82" dur="1" fill="hold">
                                          <p:stCondLst>
                                            <p:cond delay="0"/>
                                          </p:stCondLst>
                                        </p:cTn>
                                        <p:tgtEl>
                                          <p:spTgt spid="84"/>
                                        </p:tgtEl>
                                        <p:attrNameLst>
                                          <p:attrName>style.visibility</p:attrName>
                                        </p:attrNameLst>
                                      </p:cBhvr>
                                      <p:to>
                                        <p:strVal val="visible"/>
                                      </p:to>
                                    </p:set>
                                  </p:childTnLst>
                                </p:cTn>
                              </p:par>
                            </p:childTnLst>
                          </p:cTn>
                        </p:par>
                        <p:par>
                          <p:cTn id="83" fill="hold">
                            <p:stCondLst>
                              <p:cond delay="11000"/>
                            </p:stCondLst>
                            <p:childTnLst>
                              <p:par>
                                <p:cTn id="84" presetID="63" presetClass="path" presetSubtype="0" accel="50000" decel="50000" fill="hold" nodeType="afterEffect">
                                  <p:stCondLst>
                                    <p:cond delay="0"/>
                                  </p:stCondLst>
                                  <p:childTnLst>
                                    <p:animMotion origin="layout" path="M -4.86113E-6 3.88924E-6 L 0.57939 0.22886 " pathEditMode="relative" rAng="0" ptsTypes="AA">
                                      <p:cBhvr>
                                        <p:cTn id="85" dur="1000" fill="hold"/>
                                        <p:tgtEl>
                                          <p:spTgt spid="39"/>
                                        </p:tgtEl>
                                        <p:attrNameLst>
                                          <p:attrName>ppt_x</p:attrName>
                                          <p:attrName>ppt_y</p:attrName>
                                        </p:attrNameLst>
                                      </p:cBhvr>
                                      <p:rCtr x="29000" y="11400"/>
                                    </p:animMotion>
                                  </p:childTnLst>
                                  <p:subTnLst>
                                    <p:set>
                                      <p:cBhvr override="childStyle">
                                        <p:cTn dur="1" fill="hold" display="0" masterRel="sameClick" afterEffect="1">
                                          <p:stCondLst>
                                            <p:cond evt="end" delay="0">
                                              <p:tn val="84"/>
                                            </p:cond>
                                          </p:stCondLst>
                                        </p:cTn>
                                        <p:tgtEl>
                                          <p:spTgt spid="39"/>
                                        </p:tgtEl>
                                        <p:attrNameLst>
                                          <p:attrName>style.visibility</p:attrName>
                                        </p:attrNameLst>
                                      </p:cBhvr>
                                      <p:to>
                                        <p:strVal val="hidden"/>
                                      </p:to>
                                    </p:set>
                                  </p:subTnLst>
                                </p:cTn>
                              </p:par>
                            </p:childTnLst>
                          </p:cTn>
                        </p:par>
                        <p:par>
                          <p:cTn id="86" fill="hold">
                            <p:stCondLst>
                              <p:cond delay="12000"/>
                            </p:stCondLst>
                            <p:childTnLst>
                              <p:par>
                                <p:cTn id="87" presetID="1" presetClass="entr" presetSubtype="0" fill="hold" nodeType="afterEffect">
                                  <p:stCondLst>
                                    <p:cond delay="0"/>
                                  </p:stCondLst>
                                  <p:childTnLst>
                                    <p:set>
                                      <p:cBhvr>
                                        <p:cTn id="88" dur="1" fill="hold">
                                          <p:stCondLst>
                                            <p:cond delay="0"/>
                                          </p:stCondLst>
                                        </p:cTn>
                                        <p:tgtEl>
                                          <p:spTgt spid="87"/>
                                        </p:tgtEl>
                                        <p:attrNameLst>
                                          <p:attrName>style.visibility</p:attrName>
                                        </p:attrNameLst>
                                      </p:cBhvr>
                                      <p:to>
                                        <p:strVal val="visible"/>
                                      </p:to>
                                    </p:set>
                                  </p:childTnLst>
                                </p:cTn>
                              </p:par>
                            </p:childTnLst>
                          </p:cTn>
                        </p:par>
                        <p:par>
                          <p:cTn id="89" fill="hold">
                            <p:stCondLst>
                              <p:cond delay="12000"/>
                            </p:stCondLst>
                            <p:childTnLst>
                              <p:par>
                                <p:cTn id="90" presetID="63" presetClass="path" presetSubtype="0" accel="50000" decel="50000" fill="hold" nodeType="afterEffect">
                                  <p:stCondLst>
                                    <p:cond delay="0"/>
                                  </p:stCondLst>
                                  <p:childTnLst>
                                    <p:animMotion origin="layout" path="M 2.90361E-6 3.66478E-6 L 0.57834 0.22907 " pathEditMode="relative" rAng="0" ptsTypes="AA">
                                      <p:cBhvr>
                                        <p:cTn id="91" dur="1000" fill="hold"/>
                                        <p:tgtEl>
                                          <p:spTgt spid="42"/>
                                        </p:tgtEl>
                                        <p:attrNameLst>
                                          <p:attrName>ppt_x</p:attrName>
                                          <p:attrName>ppt_y</p:attrName>
                                        </p:attrNameLst>
                                      </p:cBhvr>
                                      <p:rCtr x="28900" y="11500"/>
                                    </p:animMotion>
                                  </p:childTnLst>
                                  <p:subTnLst>
                                    <p:set>
                                      <p:cBhvr override="childStyle">
                                        <p:cTn dur="1" fill="hold" display="0" masterRel="sameClick" afterEffect="1">
                                          <p:stCondLst>
                                            <p:cond evt="end" delay="0">
                                              <p:tn val="90"/>
                                            </p:cond>
                                          </p:stCondLst>
                                        </p:cTn>
                                        <p:tgtEl>
                                          <p:spTgt spid="42"/>
                                        </p:tgtEl>
                                        <p:attrNameLst>
                                          <p:attrName>style.visibility</p:attrName>
                                        </p:attrNameLst>
                                      </p:cBhvr>
                                      <p:to>
                                        <p:strVal val="hidden"/>
                                      </p:to>
                                    </p:set>
                                  </p:subTnLst>
                                </p:cTn>
                              </p:par>
                            </p:childTnLst>
                          </p:cTn>
                        </p:par>
                        <p:par>
                          <p:cTn id="92" fill="hold">
                            <p:stCondLst>
                              <p:cond delay="13000"/>
                            </p:stCondLst>
                            <p:childTnLst>
                              <p:par>
                                <p:cTn id="93" presetID="1" presetClass="entr" presetSubtype="0" fill="hold" nodeType="afterEffect">
                                  <p:stCondLst>
                                    <p:cond delay="0"/>
                                  </p:stCondLst>
                                  <p:childTnLst>
                                    <p:set>
                                      <p:cBhvr>
                                        <p:cTn id="94" dur="1" fill="hold">
                                          <p:stCondLst>
                                            <p:cond delay="0"/>
                                          </p:stCondLst>
                                        </p:cTn>
                                        <p:tgtEl>
                                          <p:spTgt spid="90"/>
                                        </p:tgtEl>
                                        <p:attrNameLst>
                                          <p:attrName>style.visibility</p:attrName>
                                        </p:attrNameLst>
                                      </p:cBhvr>
                                      <p:to>
                                        <p:strVal val="visible"/>
                                      </p:to>
                                    </p:set>
                                  </p:childTnLst>
                                </p:cTn>
                              </p:par>
                            </p:childTnLst>
                          </p:cTn>
                        </p:par>
                        <p:par>
                          <p:cTn id="95" fill="hold">
                            <p:stCondLst>
                              <p:cond delay="13000"/>
                            </p:stCondLst>
                            <p:childTnLst>
                              <p:par>
                                <p:cTn id="96" presetID="63" presetClass="path" presetSubtype="0" accel="50000" decel="50000" fill="hold" nodeType="afterEffect">
                                  <p:stCondLst>
                                    <p:cond delay="0"/>
                                  </p:stCondLst>
                                  <p:childTnLst>
                                    <p:animMotion origin="layout" path="M 6.6835E-7 3.66478E-6 L 0.58072 0.22446 " pathEditMode="relative" rAng="0" ptsTypes="AA">
                                      <p:cBhvr>
                                        <p:cTn id="97" dur="1000" fill="hold"/>
                                        <p:tgtEl>
                                          <p:spTgt spid="45"/>
                                        </p:tgtEl>
                                        <p:attrNameLst>
                                          <p:attrName>ppt_x</p:attrName>
                                          <p:attrName>ppt_y</p:attrName>
                                        </p:attrNameLst>
                                      </p:cBhvr>
                                      <p:rCtr x="29000" y="11200"/>
                                    </p:animMotion>
                                  </p:childTnLst>
                                  <p:subTnLst>
                                    <p:set>
                                      <p:cBhvr override="childStyle">
                                        <p:cTn dur="1" fill="hold" display="0" masterRel="sameClick" afterEffect="1">
                                          <p:stCondLst>
                                            <p:cond evt="end" delay="0">
                                              <p:tn val="96"/>
                                            </p:cond>
                                          </p:stCondLst>
                                        </p:cTn>
                                        <p:tgtEl>
                                          <p:spTgt spid="45"/>
                                        </p:tgtEl>
                                        <p:attrNameLst>
                                          <p:attrName>style.visibility</p:attrName>
                                        </p:attrNameLst>
                                      </p:cBhvr>
                                      <p:to>
                                        <p:strVal val="hidden"/>
                                      </p:to>
                                    </p:set>
                                  </p:subTnLst>
                                </p:cTn>
                              </p:par>
                            </p:childTnLst>
                          </p:cTn>
                        </p:par>
                        <p:par>
                          <p:cTn id="98" fill="hold">
                            <p:stCondLst>
                              <p:cond delay="14000"/>
                            </p:stCondLst>
                            <p:childTnLst>
                              <p:par>
                                <p:cTn id="99" presetID="1" presetClass="entr" presetSubtype="0" fill="hold" nodeType="after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childTnLst>
                          </p:cTn>
                        </p:par>
                        <p:par>
                          <p:cTn id="101" fill="hold">
                            <p:stCondLst>
                              <p:cond delay="14000"/>
                            </p:stCondLst>
                            <p:childTnLst>
                              <p:par>
                                <p:cTn id="102" presetID="63" presetClass="path" presetSubtype="0" accel="50000" decel="50000" fill="hold" nodeType="afterEffect">
                                  <p:stCondLst>
                                    <p:cond delay="0"/>
                                  </p:stCondLst>
                                  <p:childTnLst>
                                    <p:animMotion origin="layout" path="M -1.56691E-6 3.88924E-6 L 0.57627 0.22886 " pathEditMode="relative" rAng="0" ptsTypes="AA">
                                      <p:cBhvr>
                                        <p:cTn id="103" dur="1000" fill="hold"/>
                                        <p:tgtEl>
                                          <p:spTgt spid="48"/>
                                        </p:tgtEl>
                                        <p:attrNameLst>
                                          <p:attrName>ppt_x</p:attrName>
                                          <p:attrName>ppt_y</p:attrName>
                                        </p:attrNameLst>
                                      </p:cBhvr>
                                      <p:rCtr x="28800" y="11400"/>
                                    </p:animMotion>
                                  </p:childTnLst>
                                  <p:subTnLst>
                                    <p:set>
                                      <p:cBhvr override="childStyle">
                                        <p:cTn dur="1" fill="hold" display="0" masterRel="sameClick" afterEffect="1">
                                          <p:stCondLst>
                                            <p:cond evt="end" delay="0">
                                              <p:tn val="102"/>
                                            </p:cond>
                                          </p:stCondLst>
                                        </p:cTn>
                                        <p:tgtEl>
                                          <p:spTgt spid="48"/>
                                        </p:tgtEl>
                                        <p:attrNameLst>
                                          <p:attrName>style.visibility</p:attrName>
                                        </p:attrNameLst>
                                      </p:cBhvr>
                                      <p:to>
                                        <p:strVal val="hidden"/>
                                      </p:to>
                                    </p:set>
                                  </p:subTnLst>
                                </p:cTn>
                              </p:par>
                            </p:childTnLst>
                          </p:cTn>
                        </p:par>
                        <p:par>
                          <p:cTn id="104" fill="hold">
                            <p:stCondLst>
                              <p:cond delay="15000"/>
                            </p:stCondLst>
                            <p:childTnLst>
                              <p:par>
                                <p:cTn id="105" presetID="1" presetClass="entr" presetSubtype="0" fill="hold" nodeType="afterEffect">
                                  <p:stCondLst>
                                    <p:cond delay="0"/>
                                  </p:stCondLst>
                                  <p:childTnLst>
                                    <p:set>
                                      <p:cBhvr>
                                        <p:cTn id="10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Sprint Backlog</a:t>
            </a:r>
            <a:endParaRPr lang="en-US" dirty="0"/>
          </a:p>
        </p:txBody>
      </p:sp>
      <p:pic>
        <p:nvPicPr>
          <p:cNvPr id="4" name="Picture 4"/>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a:xfrm>
            <a:off x="304800" y="685800"/>
            <a:ext cx="5510213" cy="5638800"/>
          </a:xfrm>
        </p:spPr>
      </p:pic>
      <p:graphicFrame>
        <p:nvGraphicFramePr>
          <p:cNvPr id="5" name="Object 4">
            <a:hlinkClick r:id="" action="ppaction://ole?verb=1"/>
          </p:cNvPr>
          <p:cNvGraphicFramePr>
            <a:graphicFrameLocks noChangeAspect="1"/>
          </p:cNvGraphicFramePr>
          <p:nvPr>
            <p:extLst>
              <p:ext uri="{D42A27DB-BD31-4B8C-83A1-F6EECF244321}">
                <p14:modId xmlns:p14="http://schemas.microsoft.com/office/powerpoint/2010/main" xmlns="" val="2747186817"/>
              </p:ext>
            </p:extLst>
          </p:nvPr>
        </p:nvGraphicFramePr>
        <p:xfrm>
          <a:off x="7086600" y="3581400"/>
          <a:ext cx="1219200" cy="952500"/>
        </p:xfrm>
        <a:graphic>
          <a:graphicData uri="http://schemas.openxmlformats.org/presentationml/2006/ole">
            <p:oleObj spid="_x0000_s285751" name="Worksheet" showAsIcon="1" r:id="rId4" imgW="914400" imgH="714375" progId="Excel.Sheet.8">
              <p:embed/>
            </p:oleObj>
          </a:graphicData>
        </a:graphic>
      </p:graphicFrame>
    </p:spTree>
    <p:extLst>
      <p:ext uri="{BB962C8B-B14F-4D97-AF65-F5344CB8AC3E}">
        <p14:creationId xmlns:p14="http://schemas.microsoft.com/office/powerpoint/2010/main" xmlns="" val="1138239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838200" y="2590800"/>
            <a:ext cx="7772400" cy="762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dirty="0" smtClean="0"/>
              <a:t>Scrum Planning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533400" y="2362200"/>
            <a:ext cx="8077200" cy="1295400"/>
          </a:xfrm>
          <a:noFill/>
        </p:spPr>
        <p:txBody>
          <a:bodyPr lIns="92075" tIns="46038" rIns="92075" bIns="46038"/>
          <a:lstStyle/>
          <a:p>
            <a:pPr algn="ctr" eaLnBrk="1" hangingPunct="1"/>
            <a:r>
              <a:rPr lang="en-US" sz="3200" dirty="0" smtClean="0">
                <a:ea typeface="Arial Unicode MS" pitchFamily="34" charset="-128"/>
                <a:cs typeface="Arial Unicode MS" pitchFamily="34" charset="-128"/>
              </a:rPr>
              <a:t>Introduction to AGILE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Planning</a:t>
            </a:r>
            <a:endParaRPr lang="en-US" dirty="0"/>
          </a:p>
        </p:txBody>
      </p:sp>
      <p:sp>
        <p:nvSpPr>
          <p:cNvPr id="4" name="Rectangle 3"/>
          <p:cNvSpPr/>
          <p:nvPr/>
        </p:nvSpPr>
        <p:spPr>
          <a:xfrm>
            <a:off x="3235984" y="3698807"/>
            <a:ext cx="5663394" cy="232099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u="sng" dirty="0" smtClean="0">
                <a:solidFill>
                  <a:schemeClr val="tx1"/>
                </a:solidFill>
                <a:latin typeface="Arial" pitchFamily="34" charset="0"/>
                <a:cs typeface="Arial" pitchFamily="34" charset="0"/>
              </a:rPr>
              <a:t>Daily </a:t>
            </a:r>
            <a:r>
              <a:rPr lang="en-US" sz="2000" dirty="0" smtClean="0">
                <a:solidFill>
                  <a:schemeClr val="tx1"/>
                </a:solidFill>
                <a:latin typeface="Arial" pitchFamily="34" charset="0"/>
                <a:cs typeface="Arial" pitchFamily="34" charset="0"/>
              </a:rPr>
              <a:t>At Scrum Meetings</a:t>
            </a:r>
            <a:endParaRPr lang="en-US" sz="2000" dirty="0">
              <a:solidFill>
                <a:schemeClr val="tx1"/>
              </a:solidFill>
              <a:latin typeface="Arial" pitchFamily="34" charset="0"/>
              <a:cs typeface="Arial" pitchFamily="34" charset="0"/>
            </a:endParaRPr>
          </a:p>
        </p:txBody>
      </p:sp>
      <p:sp>
        <p:nvSpPr>
          <p:cNvPr id="5" name="Rectangle 4"/>
          <p:cNvSpPr/>
          <p:nvPr/>
        </p:nvSpPr>
        <p:spPr>
          <a:xfrm>
            <a:off x="3235984" y="2259154"/>
            <a:ext cx="5663394" cy="124604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u="sng" dirty="0" smtClean="0">
                <a:solidFill>
                  <a:schemeClr val="tx1"/>
                </a:solidFill>
                <a:latin typeface="Arial" pitchFamily="34" charset="0"/>
                <a:cs typeface="Arial" pitchFamily="34" charset="0"/>
              </a:rPr>
              <a:t>Typically Every 2 or 4 Weeks</a:t>
            </a:r>
            <a:endParaRPr lang="en-US" sz="2000" u="sng" dirty="0">
              <a:solidFill>
                <a:schemeClr val="tx1"/>
              </a:solidFill>
              <a:latin typeface="Arial" pitchFamily="34" charset="0"/>
              <a:cs typeface="Arial" pitchFamily="34" charset="0"/>
            </a:endParaRPr>
          </a:p>
        </p:txBody>
      </p:sp>
      <p:sp>
        <p:nvSpPr>
          <p:cNvPr id="6" name="Rectangle 5"/>
          <p:cNvSpPr/>
          <p:nvPr/>
        </p:nvSpPr>
        <p:spPr>
          <a:xfrm>
            <a:off x="3235984" y="811354"/>
            <a:ext cx="5663394" cy="124604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u="sng" dirty="0" smtClean="0">
                <a:solidFill>
                  <a:schemeClr val="tx1"/>
                </a:solidFill>
                <a:latin typeface="Arial" pitchFamily="34" charset="0"/>
                <a:cs typeface="Arial" pitchFamily="34" charset="0"/>
              </a:rPr>
              <a:t>Typically Every 3 or 6 Months</a:t>
            </a:r>
            <a:endParaRPr lang="en-US" sz="2000" u="sng" dirty="0">
              <a:solidFill>
                <a:schemeClr val="tx1"/>
              </a:solidFill>
              <a:latin typeface="Arial" pitchFamily="34" charset="0"/>
              <a:cs typeface="Arial" pitchFamily="34" charset="0"/>
            </a:endParaRPr>
          </a:p>
        </p:txBody>
      </p:sp>
      <p:graphicFrame>
        <p:nvGraphicFramePr>
          <p:cNvPr id="7" name="Content Placeholder 4"/>
          <p:cNvGraphicFramePr>
            <a:graphicFrameLocks noGrp="1"/>
          </p:cNvGraphicFramePr>
          <p:nvPr>
            <p:ph sz="quarter" idx="4294967295"/>
          </p:nvPr>
        </p:nvGraphicFramePr>
        <p:xfrm>
          <a:off x="-457200" y="762000"/>
          <a:ext cx="6629400" cy="5257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7">
                                            <p:graphicEl>
                                              <a:dgm id="{45CCDDB5-C4CB-4518-B262-6D95BFE1AB4B}"/>
                                            </p:graphicEl>
                                          </p:spTgt>
                                        </p:tgtEl>
                                        <p:attrNameLst>
                                          <p:attrName>style.visibility</p:attrName>
                                        </p:attrNameLst>
                                      </p:cBhvr>
                                      <p:to>
                                        <p:strVal val="visible"/>
                                      </p:to>
                                    </p:set>
                                    <p:animEffect transition="in" filter="fade">
                                      <p:cBhvr>
                                        <p:cTn id="7" dur="2000"/>
                                        <p:tgtEl>
                                          <p:spTgt spid="7">
                                            <p:graphicEl>
                                              <a:dgm id="{45CCDDB5-C4CB-4518-B262-6D95BFE1AB4B}"/>
                                            </p:graphicEl>
                                          </p:spTgt>
                                        </p:tgtEl>
                                      </p:cBhvr>
                                    </p:animEffect>
                                    <p:anim calcmode="lin" valueType="num">
                                      <p:cBhvr>
                                        <p:cTn id="8" dur="2000" fill="hold"/>
                                        <p:tgtEl>
                                          <p:spTgt spid="7">
                                            <p:graphicEl>
                                              <a:dgm id="{45CCDDB5-C4CB-4518-B262-6D95BFE1AB4B}"/>
                                            </p:graphicEl>
                                          </p:spTgt>
                                        </p:tgtEl>
                                        <p:attrNameLst>
                                          <p:attrName>style.rotation</p:attrName>
                                        </p:attrNameLst>
                                      </p:cBhvr>
                                      <p:tavLst>
                                        <p:tav tm="0">
                                          <p:val>
                                            <p:fltVal val="720"/>
                                          </p:val>
                                        </p:tav>
                                        <p:tav tm="100000">
                                          <p:val>
                                            <p:fltVal val="0"/>
                                          </p:val>
                                        </p:tav>
                                      </p:tavLst>
                                    </p:anim>
                                    <p:anim calcmode="lin" valueType="num">
                                      <p:cBhvr>
                                        <p:cTn id="9" dur="2000" fill="hold"/>
                                        <p:tgtEl>
                                          <p:spTgt spid="7">
                                            <p:graphicEl>
                                              <a:dgm id="{45CCDDB5-C4CB-4518-B262-6D95BFE1AB4B}"/>
                                            </p:graphicEl>
                                          </p:spTgt>
                                        </p:tgtEl>
                                        <p:attrNameLst>
                                          <p:attrName>ppt_h</p:attrName>
                                        </p:attrNameLst>
                                      </p:cBhvr>
                                      <p:tavLst>
                                        <p:tav tm="0">
                                          <p:val>
                                            <p:fltVal val="0"/>
                                          </p:val>
                                        </p:tav>
                                        <p:tav tm="100000">
                                          <p:val>
                                            <p:strVal val="#ppt_h"/>
                                          </p:val>
                                        </p:tav>
                                      </p:tavLst>
                                    </p:anim>
                                    <p:anim calcmode="lin" valueType="num">
                                      <p:cBhvr>
                                        <p:cTn id="10" dur="2000" fill="hold"/>
                                        <p:tgtEl>
                                          <p:spTgt spid="7">
                                            <p:graphicEl>
                                              <a:dgm id="{45CCDDB5-C4CB-4518-B262-6D95BFE1AB4B}"/>
                                            </p:graphicEl>
                                          </p:spTgt>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2000"/>
                                        <p:tgtEl>
                                          <p:spTgt spid="4"/>
                                        </p:tgtEl>
                                      </p:cBhvr>
                                    </p:animEffect>
                                  </p:childTnLst>
                                </p:cTn>
                              </p:par>
                            </p:childTnLst>
                          </p:cTn>
                        </p:par>
                        <p:par>
                          <p:cTn id="15" fill="hold">
                            <p:stCondLst>
                              <p:cond delay="4000"/>
                            </p:stCondLst>
                            <p:childTnLst>
                              <p:par>
                                <p:cTn id="16" presetID="35" presetClass="entr" presetSubtype="0" fill="hold" grpId="0" nodeType="afterEffect">
                                  <p:stCondLst>
                                    <p:cond delay="0"/>
                                  </p:stCondLst>
                                  <p:childTnLst>
                                    <p:set>
                                      <p:cBhvr>
                                        <p:cTn id="17" dur="1" fill="hold">
                                          <p:stCondLst>
                                            <p:cond delay="0"/>
                                          </p:stCondLst>
                                        </p:cTn>
                                        <p:tgtEl>
                                          <p:spTgt spid="7">
                                            <p:graphicEl>
                                              <a:dgm id="{131821A4-AFA0-4AE2-8D5B-872B01EB2345}"/>
                                            </p:graphicEl>
                                          </p:spTgt>
                                        </p:tgtEl>
                                        <p:attrNameLst>
                                          <p:attrName>style.visibility</p:attrName>
                                        </p:attrNameLst>
                                      </p:cBhvr>
                                      <p:to>
                                        <p:strVal val="visible"/>
                                      </p:to>
                                    </p:set>
                                    <p:animEffect transition="in" filter="fade">
                                      <p:cBhvr>
                                        <p:cTn id="18" dur="2000"/>
                                        <p:tgtEl>
                                          <p:spTgt spid="7">
                                            <p:graphicEl>
                                              <a:dgm id="{131821A4-AFA0-4AE2-8D5B-872B01EB2345}"/>
                                            </p:graphicEl>
                                          </p:spTgt>
                                        </p:tgtEl>
                                      </p:cBhvr>
                                    </p:animEffect>
                                    <p:anim calcmode="lin" valueType="num">
                                      <p:cBhvr>
                                        <p:cTn id="19" dur="2000" fill="hold"/>
                                        <p:tgtEl>
                                          <p:spTgt spid="7">
                                            <p:graphicEl>
                                              <a:dgm id="{131821A4-AFA0-4AE2-8D5B-872B01EB2345}"/>
                                            </p:graphicEl>
                                          </p:spTgt>
                                        </p:tgtEl>
                                        <p:attrNameLst>
                                          <p:attrName>style.rotation</p:attrName>
                                        </p:attrNameLst>
                                      </p:cBhvr>
                                      <p:tavLst>
                                        <p:tav tm="0">
                                          <p:val>
                                            <p:fltVal val="720"/>
                                          </p:val>
                                        </p:tav>
                                        <p:tav tm="100000">
                                          <p:val>
                                            <p:fltVal val="0"/>
                                          </p:val>
                                        </p:tav>
                                      </p:tavLst>
                                    </p:anim>
                                    <p:anim calcmode="lin" valueType="num">
                                      <p:cBhvr>
                                        <p:cTn id="20" dur="2000" fill="hold"/>
                                        <p:tgtEl>
                                          <p:spTgt spid="7">
                                            <p:graphicEl>
                                              <a:dgm id="{131821A4-AFA0-4AE2-8D5B-872B01EB2345}"/>
                                            </p:graphicEl>
                                          </p:spTgt>
                                        </p:tgtEl>
                                        <p:attrNameLst>
                                          <p:attrName>ppt_h</p:attrName>
                                        </p:attrNameLst>
                                      </p:cBhvr>
                                      <p:tavLst>
                                        <p:tav tm="0">
                                          <p:val>
                                            <p:fltVal val="0"/>
                                          </p:val>
                                        </p:tav>
                                        <p:tav tm="100000">
                                          <p:val>
                                            <p:strVal val="#ppt_h"/>
                                          </p:val>
                                        </p:tav>
                                      </p:tavLst>
                                    </p:anim>
                                    <p:anim calcmode="lin" valueType="num">
                                      <p:cBhvr>
                                        <p:cTn id="21" dur="2000" fill="hold"/>
                                        <p:tgtEl>
                                          <p:spTgt spid="7">
                                            <p:graphicEl>
                                              <a:dgm id="{131821A4-AFA0-4AE2-8D5B-872B01EB2345}"/>
                                            </p:graphicEl>
                                          </p:spTgt>
                                        </p:tgtEl>
                                        <p:attrNameLst>
                                          <p:attrName>ppt_w</p:attrName>
                                        </p:attrNameLst>
                                      </p:cBhvr>
                                      <p:tavLst>
                                        <p:tav tm="0">
                                          <p:val>
                                            <p:fltVal val="0"/>
                                          </p:val>
                                        </p:tav>
                                        <p:tav tm="100000">
                                          <p:val>
                                            <p:strVal val="#ppt_w"/>
                                          </p:val>
                                        </p:tav>
                                      </p:tavLst>
                                    </p:anim>
                                  </p:childTnLst>
                                </p:cTn>
                              </p:par>
                            </p:childTnLst>
                          </p:cTn>
                        </p:par>
                        <p:par>
                          <p:cTn id="22" fill="hold">
                            <p:stCondLst>
                              <p:cond delay="600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2000"/>
                                        <p:tgtEl>
                                          <p:spTgt spid="5"/>
                                        </p:tgtEl>
                                      </p:cBhvr>
                                    </p:animEffect>
                                  </p:childTnLst>
                                </p:cTn>
                              </p:par>
                            </p:childTnLst>
                          </p:cTn>
                        </p:par>
                        <p:par>
                          <p:cTn id="26" fill="hold">
                            <p:stCondLst>
                              <p:cond delay="8000"/>
                            </p:stCondLst>
                            <p:childTnLst>
                              <p:par>
                                <p:cTn id="27" presetID="35" presetClass="entr" presetSubtype="0" fill="hold" grpId="0" nodeType="afterEffect">
                                  <p:stCondLst>
                                    <p:cond delay="0"/>
                                  </p:stCondLst>
                                  <p:childTnLst>
                                    <p:set>
                                      <p:cBhvr>
                                        <p:cTn id="28" dur="1" fill="hold">
                                          <p:stCondLst>
                                            <p:cond delay="0"/>
                                          </p:stCondLst>
                                        </p:cTn>
                                        <p:tgtEl>
                                          <p:spTgt spid="7">
                                            <p:graphicEl>
                                              <a:dgm id="{039442AF-9C8B-404E-91D1-2AC4CCB6FDD1}"/>
                                            </p:graphicEl>
                                          </p:spTgt>
                                        </p:tgtEl>
                                        <p:attrNameLst>
                                          <p:attrName>style.visibility</p:attrName>
                                        </p:attrNameLst>
                                      </p:cBhvr>
                                      <p:to>
                                        <p:strVal val="visible"/>
                                      </p:to>
                                    </p:set>
                                    <p:animEffect transition="in" filter="fade">
                                      <p:cBhvr>
                                        <p:cTn id="29" dur="2000"/>
                                        <p:tgtEl>
                                          <p:spTgt spid="7">
                                            <p:graphicEl>
                                              <a:dgm id="{039442AF-9C8B-404E-91D1-2AC4CCB6FDD1}"/>
                                            </p:graphicEl>
                                          </p:spTgt>
                                        </p:tgtEl>
                                      </p:cBhvr>
                                    </p:animEffect>
                                    <p:anim calcmode="lin" valueType="num">
                                      <p:cBhvr>
                                        <p:cTn id="30" dur="2000" fill="hold"/>
                                        <p:tgtEl>
                                          <p:spTgt spid="7">
                                            <p:graphicEl>
                                              <a:dgm id="{039442AF-9C8B-404E-91D1-2AC4CCB6FDD1}"/>
                                            </p:graphicEl>
                                          </p:spTgt>
                                        </p:tgtEl>
                                        <p:attrNameLst>
                                          <p:attrName>style.rotation</p:attrName>
                                        </p:attrNameLst>
                                      </p:cBhvr>
                                      <p:tavLst>
                                        <p:tav tm="0">
                                          <p:val>
                                            <p:fltVal val="720"/>
                                          </p:val>
                                        </p:tav>
                                        <p:tav tm="100000">
                                          <p:val>
                                            <p:fltVal val="0"/>
                                          </p:val>
                                        </p:tav>
                                      </p:tavLst>
                                    </p:anim>
                                    <p:anim calcmode="lin" valueType="num">
                                      <p:cBhvr>
                                        <p:cTn id="31" dur="2000" fill="hold"/>
                                        <p:tgtEl>
                                          <p:spTgt spid="7">
                                            <p:graphicEl>
                                              <a:dgm id="{039442AF-9C8B-404E-91D1-2AC4CCB6FDD1}"/>
                                            </p:graphicEl>
                                          </p:spTgt>
                                        </p:tgtEl>
                                        <p:attrNameLst>
                                          <p:attrName>ppt_h</p:attrName>
                                        </p:attrNameLst>
                                      </p:cBhvr>
                                      <p:tavLst>
                                        <p:tav tm="0">
                                          <p:val>
                                            <p:fltVal val="0"/>
                                          </p:val>
                                        </p:tav>
                                        <p:tav tm="100000">
                                          <p:val>
                                            <p:strVal val="#ppt_h"/>
                                          </p:val>
                                        </p:tav>
                                      </p:tavLst>
                                    </p:anim>
                                    <p:anim calcmode="lin" valueType="num">
                                      <p:cBhvr>
                                        <p:cTn id="32" dur="2000" fill="hold"/>
                                        <p:tgtEl>
                                          <p:spTgt spid="7">
                                            <p:graphicEl>
                                              <a:dgm id="{039442AF-9C8B-404E-91D1-2AC4CCB6FDD1}"/>
                                            </p:graphicEl>
                                          </p:spTgt>
                                        </p:tgtEl>
                                        <p:attrNameLst>
                                          <p:attrName>ppt_w</p:attrName>
                                        </p:attrNameLst>
                                      </p:cBhvr>
                                      <p:tavLst>
                                        <p:tav tm="0">
                                          <p:val>
                                            <p:fltVal val="0"/>
                                          </p:val>
                                        </p:tav>
                                        <p:tav tm="100000">
                                          <p:val>
                                            <p:strVal val="#ppt_w"/>
                                          </p:val>
                                        </p:tav>
                                      </p:tavLst>
                                    </p:anim>
                                  </p:childTnLst>
                                </p:cTn>
                              </p:par>
                            </p:childTnLst>
                          </p:cTn>
                        </p:par>
                        <p:par>
                          <p:cTn id="33" fill="hold">
                            <p:stCondLst>
                              <p:cond delay="10000"/>
                            </p:stCondLst>
                            <p:childTnLst>
                              <p:par>
                                <p:cTn id="34" presetID="22" presetClass="entr" presetSubtype="8"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animBg="1"/>
      <p:bldP spid="5" grpId="0" uiExpand="1" animBg="1"/>
      <p:bldP spid="6" grpId="0" animBg="1"/>
      <p:bldGraphic spid="7" grpId="0" uiExpand="1">
        <p:bldSub>
          <a:bldDgm bld="one" rev="1"/>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a:t>
            </a:r>
            <a:endParaRPr lang="en-US" dirty="0"/>
          </a:p>
        </p:txBody>
      </p:sp>
      <p:sp>
        <p:nvSpPr>
          <p:cNvPr id="4" name="Content Placeholder 2"/>
          <p:cNvSpPr>
            <a:spLocks noGrp="1"/>
          </p:cNvSpPr>
          <p:nvPr>
            <p:ph sz="quarter" idx="4294967295"/>
          </p:nvPr>
        </p:nvSpPr>
        <p:spPr>
          <a:xfrm>
            <a:off x="377102" y="1066800"/>
            <a:ext cx="8157298" cy="5805493"/>
          </a:xfrm>
          <a:prstGeom prst="rect">
            <a:avLst/>
          </a:prstGeom>
        </p:spPr>
        <p:txBody>
          <a:bodyPr/>
          <a:lstStyle/>
          <a:p>
            <a:r>
              <a:rPr lang="en-US" dirty="0" smtClean="0"/>
              <a:t>Typically every 3 months – A goal and a plan  for next release</a:t>
            </a:r>
          </a:p>
          <a:p>
            <a:r>
              <a:rPr lang="en-US" dirty="0" smtClean="0"/>
              <a:t>Stories are allocated to Sprints, based on all relevant factors e.g.:</a:t>
            </a:r>
          </a:p>
          <a:p>
            <a:pPr lvl="1"/>
            <a:r>
              <a:rPr lang="en-US" dirty="0" smtClean="0"/>
              <a:t>Business Values </a:t>
            </a:r>
            <a:r>
              <a:rPr lang="en-US" dirty="0" smtClean="0">
                <a:sym typeface="Wingdings" pitchFamily="2" charset="2"/>
              </a:rPr>
              <a:t> Customer</a:t>
            </a:r>
            <a:endParaRPr lang="en-US" dirty="0" smtClean="0"/>
          </a:p>
          <a:p>
            <a:pPr lvl="1"/>
            <a:r>
              <a:rPr lang="en-US" dirty="0" smtClean="0"/>
              <a:t>Size </a:t>
            </a:r>
            <a:r>
              <a:rPr lang="en-US" dirty="0" smtClean="0">
                <a:sym typeface="Wingdings" pitchFamily="2" charset="2"/>
              </a:rPr>
              <a:t> Team</a:t>
            </a:r>
            <a:endParaRPr lang="en-US" dirty="0" smtClean="0"/>
          </a:p>
          <a:p>
            <a:pPr lvl="1"/>
            <a:r>
              <a:rPr lang="en-US" dirty="0" smtClean="0"/>
              <a:t>Risk </a:t>
            </a:r>
            <a:r>
              <a:rPr lang="en-US" dirty="0" smtClean="0">
                <a:sym typeface="Wingdings" pitchFamily="2" charset="2"/>
              </a:rPr>
              <a:t> Team / Customer</a:t>
            </a:r>
            <a:endParaRPr lang="en-US" dirty="0" smtClean="0"/>
          </a:p>
          <a:p>
            <a:pPr lvl="1"/>
            <a:r>
              <a:rPr lang="en-US" dirty="0" smtClean="0"/>
              <a:t>Dependencies </a:t>
            </a:r>
            <a:r>
              <a:rPr lang="en-US" dirty="0" smtClean="0">
                <a:sym typeface="Wingdings" pitchFamily="2" charset="2"/>
              </a:rPr>
              <a:t> Team</a:t>
            </a:r>
            <a:endParaRPr lang="en-US" dirty="0" smtClean="0"/>
          </a:p>
          <a:p>
            <a:pPr lvl="1"/>
            <a:r>
              <a:rPr lang="en-US" dirty="0" smtClean="0"/>
              <a:t>Constraints </a:t>
            </a:r>
            <a:r>
              <a:rPr lang="en-US" dirty="0" smtClean="0">
                <a:sym typeface="Wingdings" pitchFamily="2" charset="2"/>
              </a:rPr>
              <a:t> Team / Customer</a:t>
            </a:r>
          </a:p>
          <a:p>
            <a:r>
              <a:rPr lang="en-US" dirty="0" smtClean="0">
                <a:sym typeface="Wingdings" pitchFamily="2" charset="2"/>
              </a:rPr>
              <a:t>Release Plan is reflected in Product Backlog</a:t>
            </a:r>
          </a:p>
          <a:p>
            <a:r>
              <a:rPr lang="en-US" dirty="0" smtClean="0">
                <a:sym typeface="Wingdings" pitchFamily="2" charset="2"/>
              </a:rPr>
              <a:t>Updated continuously – At end of every Sprint at least</a:t>
            </a:r>
          </a:p>
          <a:p>
            <a:r>
              <a:rPr lang="en-US" dirty="0" smtClean="0">
                <a:sym typeface="Wingdings" pitchFamily="2" charset="2"/>
                <a:hlinkClick r:id="rId2" action="ppaction://hlinksldjump"/>
              </a:rPr>
              <a:t>Sample Release Plan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1000"/>
                                        <p:tgtEl>
                                          <p:spTgt spid="4">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1000"/>
                                        <p:tgtEl>
                                          <p:spTgt spid="4">
                                            <p:txEl>
                                              <p:pRg st="1" end="1"/>
                                            </p:txEl>
                                          </p:spTgt>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1000"/>
                                        <p:tgtEl>
                                          <p:spTgt spid="4">
                                            <p:txEl>
                                              <p:pRg st="2" end="2"/>
                                            </p:txEl>
                                          </p:spTgt>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up)">
                                      <p:cBhvr>
                                        <p:cTn id="19" dur="1000"/>
                                        <p:tgtEl>
                                          <p:spTgt spid="4">
                                            <p:txEl>
                                              <p:pRg st="3" end="3"/>
                                            </p:txEl>
                                          </p:spTgt>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up)">
                                      <p:cBhvr>
                                        <p:cTn id="23" dur="1000"/>
                                        <p:tgtEl>
                                          <p:spTgt spid="4">
                                            <p:txEl>
                                              <p:pRg st="4" end="4"/>
                                            </p:txEl>
                                          </p:spTgt>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up)">
                                      <p:cBhvr>
                                        <p:cTn id="27" dur="1000"/>
                                        <p:tgtEl>
                                          <p:spTgt spid="4">
                                            <p:txEl>
                                              <p:pRg st="5" end="5"/>
                                            </p:txEl>
                                          </p:spTgt>
                                        </p:tgtEl>
                                      </p:cBhvr>
                                    </p:animEffect>
                                  </p:childTnLst>
                                </p:cTn>
                              </p:par>
                            </p:childTnLst>
                          </p:cTn>
                        </p:par>
                        <p:par>
                          <p:cTn id="28" fill="hold">
                            <p:stCondLst>
                              <p:cond delay="6000"/>
                            </p:stCondLst>
                            <p:childTnLst>
                              <p:par>
                                <p:cTn id="29" presetID="22" presetClass="entr" presetSubtype="1"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up)">
                                      <p:cBhvr>
                                        <p:cTn id="31" dur="1000"/>
                                        <p:tgtEl>
                                          <p:spTgt spid="4">
                                            <p:txEl>
                                              <p:pRg st="6" end="6"/>
                                            </p:txEl>
                                          </p:spTgt>
                                        </p:tgtEl>
                                      </p:cBhvr>
                                    </p:animEffect>
                                  </p:childTnLst>
                                </p:cTn>
                              </p:par>
                            </p:childTnLst>
                          </p:cTn>
                        </p:par>
                        <p:par>
                          <p:cTn id="32" fill="hold">
                            <p:stCondLst>
                              <p:cond delay="7000"/>
                            </p:stCondLst>
                            <p:childTnLst>
                              <p:par>
                                <p:cTn id="33" presetID="22" presetClass="entr" presetSubtype="1" fill="hold" grpId="0"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up)">
                                      <p:cBhvr>
                                        <p:cTn id="35" dur="1000"/>
                                        <p:tgtEl>
                                          <p:spTgt spid="4">
                                            <p:txEl>
                                              <p:pRg st="7" end="7"/>
                                            </p:txEl>
                                          </p:spTgt>
                                        </p:tgtEl>
                                      </p:cBhvr>
                                    </p:animEffect>
                                  </p:childTnLst>
                                </p:cTn>
                              </p:par>
                            </p:childTnLst>
                          </p:cTn>
                        </p:par>
                        <p:par>
                          <p:cTn id="36" fill="hold">
                            <p:stCondLst>
                              <p:cond delay="8000"/>
                            </p:stCondLst>
                            <p:childTnLst>
                              <p:par>
                                <p:cTn id="37" presetID="22" presetClass="entr" presetSubtype="1" fill="hold" grpId="0"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wipe(up)">
                                      <p:cBhvr>
                                        <p:cTn id="39" dur="10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wipe(up)">
                                      <p:cBhvr>
                                        <p:cTn id="44" dur="1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a:t>
            </a:r>
            <a:endParaRPr lang="en-US" dirty="0"/>
          </a:p>
        </p:txBody>
      </p:sp>
      <p:sp>
        <p:nvSpPr>
          <p:cNvPr id="4" name="Content Placeholder 2"/>
          <p:cNvSpPr>
            <a:spLocks noGrp="1"/>
          </p:cNvSpPr>
          <p:nvPr>
            <p:ph sz="quarter" idx="4294967295"/>
          </p:nvPr>
        </p:nvSpPr>
        <p:spPr>
          <a:xfrm>
            <a:off x="72302" y="838200"/>
            <a:ext cx="8843098" cy="5805566"/>
          </a:xfrm>
          <a:prstGeom prst="rect">
            <a:avLst/>
          </a:prstGeom>
        </p:spPr>
        <p:txBody>
          <a:bodyPr/>
          <a:lstStyle/>
          <a:p>
            <a:r>
              <a:rPr lang="en-US" sz="1800" dirty="0" smtClean="0"/>
              <a:t>Sprint Common Length is 2 Weeks or 1 Month, but it can vary from 7 Calendar Days to 30 </a:t>
            </a:r>
            <a:r>
              <a:rPr lang="en-US" sz="1800" dirty="0"/>
              <a:t>C</a:t>
            </a:r>
            <a:r>
              <a:rPr lang="en-US" sz="1800" dirty="0" smtClean="0"/>
              <a:t>alendar Days (i.e. 1 Month) Depending Upon Release Cycle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Each Sprint is Always of </a:t>
            </a:r>
            <a:r>
              <a:rPr lang="en-US" sz="1800" b="1" dirty="0" smtClean="0"/>
              <a:t>Same Duration</a:t>
            </a:r>
          </a:p>
          <a:p>
            <a:r>
              <a:rPr lang="en-US" sz="1800" b="1" dirty="0" smtClean="0"/>
              <a:t>Back To Back </a:t>
            </a:r>
            <a:r>
              <a:rPr lang="en-US" sz="1800" dirty="0" smtClean="0"/>
              <a:t>– No Gaps Between Sprints</a:t>
            </a:r>
          </a:p>
          <a:p>
            <a:r>
              <a:rPr lang="en-US" sz="1800" dirty="0" smtClean="0"/>
              <a:t>Always Creates </a:t>
            </a:r>
            <a:r>
              <a:rPr lang="en-US" sz="1800" b="1" dirty="0" smtClean="0"/>
              <a:t>‘A Potential Shippable Product Increment’</a:t>
            </a:r>
          </a:p>
          <a:p>
            <a:pPr lvl="1"/>
            <a:r>
              <a:rPr lang="en-US" sz="1800" dirty="0" smtClean="0"/>
              <a:t>Could Deliver to ‘Live’, however possibly put into a holding area</a:t>
            </a:r>
          </a:p>
          <a:p>
            <a:pPr lvl="1"/>
            <a:endParaRPr lang="en-US" sz="1800" dirty="0"/>
          </a:p>
          <a:p>
            <a:pPr lvl="1"/>
            <a:endParaRPr lang="en-US" sz="1800" dirty="0" smtClean="0"/>
          </a:p>
          <a:p>
            <a:pPr lvl="1"/>
            <a:endParaRPr lang="en-US" sz="1800" dirty="0"/>
          </a:p>
          <a:p>
            <a:pPr lvl="1"/>
            <a:endParaRPr lang="en-US" sz="1800" dirty="0" smtClean="0"/>
          </a:p>
          <a:p>
            <a:pPr lvl="1"/>
            <a:r>
              <a:rPr lang="en-US" sz="1800" dirty="0" smtClean="0">
                <a:hlinkClick r:id="rId2" action="ppaction://hlinksldjump"/>
              </a:rPr>
              <a:t>Sample Sprint Backlog</a:t>
            </a:r>
            <a:endParaRPr lang="en-US" sz="1800" dirty="0"/>
          </a:p>
        </p:txBody>
      </p:sp>
      <p:grpSp>
        <p:nvGrpSpPr>
          <p:cNvPr id="3" name="Group 4"/>
          <p:cNvGrpSpPr/>
          <p:nvPr/>
        </p:nvGrpSpPr>
        <p:grpSpPr>
          <a:xfrm>
            <a:off x="533401" y="1805399"/>
            <a:ext cx="8305799" cy="1278278"/>
            <a:chOff x="597629" y="2526128"/>
            <a:chExt cx="8945685" cy="1591829"/>
          </a:xfrm>
        </p:grpSpPr>
        <p:sp>
          <p:nvSpPr>
            <p:cNvPr id="6" name="Rectangle 5"/>
            <p:cNvSpPr/>
            <p:nvPr/>
          </p:nvSpPr>
          <p:spPr>
            <a:xfrm>
              <a:off x="597629" y="2526128"/>
              <a:ext cx="109539" cy="120492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9433775" y="2526128"/>
              <a:ext cx="109539" cy="120492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707168" y="3037310"/>
              <a:ext cx="8690094" cy="14605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Half Frame 8"/>
            <p:cNvSpPr/>
            <p:nvPr/>
          </p:nvSpPr>
          <p:spPr>
            <a:xfrm rot="2673219">
              <a:off x="1397034" y="3296782"/>
              <a:ext cx="547695" cy="547695"/>
            </a:xfrm>
            <a:prstGeom prst="halfFrame">
              <a:avLst>
                <a:gd name="adj1" fmla="val 21819"/>
                <a:gd name="adj2" fmla="val 2181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lf Frame 9"/>
            <p:cNvSpPr/>
            <p:nvPr/>
          </p:nvSpPr>
          <p:spPr>
            <a:xfrm rot="2673219">
              <a:off x="8086675" y="3296782"/>
              <a:ext cx="547695" cy="547695"/>
            </a:xfrm>
            <a:prstGeom prst="halfFrame">
              <a:avLst>
                <a:gd name="adj1" fmla="val 21819"/>
                <a:gd name="adj2" fmla="val 2181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072298" y="3658031"/>
              <a:ext cx="1241441" cy="459926"/>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b="1" dirty="0">
                  <a:solidFill>
                    <a:sysClr val="windowText" lastClr="000000"/>
                  </a:solidFill>
                  <a:latin typeface="Arial" pitchFamily="34" charset="0"/>
                  <a:cs typeface="Arial" pitchFamily="34" charset="0"/>
                </a:rPr>
                <a:t>7</a:t>
              </a:r>
              <a:r>
                <a:rPr lang="en-US" b="1" dirty="0" smtClean="0">
                  <a:solidFill>
                    <a:sysClr val="windowText" lastClr="000000"/>
                  </a:solidFill>
                  <a:latin typeface="Arial" pitchFamily="34" charset="0"/>
                  <a:cs typeface="Arial" pitchFamily="34" charset="0"/>
                </a:rPr>
                <a:t> Days</a:t>
              </a:r>
              <a:endParaRPr lang="en-US" b="1" dirty="0">
                <a:solidFill>
                  <a:sysClr val="windowText" lastClr="000000"/>
                </a:solidFill>
                <a:latin typeface="Arial" pitchFamily="34" charset="0"/>
                <a:cs typeface="Arial" pitchFamily="34" charset="0"/>
              </a:endParaRPr>
            </a:p>
          </p:txBody>
        </p:sp>
        <p:sp>
          <p:nvSpPr>
            <p:cNvPr id="12" name="TextBox 11"/>
            <p:cNvSpPr txBox="1"/>
            <p:nvPr/>
          </p:nvSpPr>
          <p:spPr>
            <a:xfrm>
              <a:off x="7754177" y="3658031"/>
              <a:ext cx="1241442" cy="415498"/>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b="1" dirty="0" smtClean="0">
                  <a:solidFill>
                    <a:sysClr val="windowText" lastClr="000000"/>
                  </a:solidFill>
                  <a:latin typeface="Arial" pitchFamily="34" charset="0"/>
                  <a:cs typeface="Arial" pitchFamily="34" charset="0"/>
                </a:rPr>
                <a:t>30 Days</a:t>
              </a:r>
              <a:endParaRPr lang="en-US" b="1" dirty="0">
                <a:solidFill>
                  <a:sysClr val="windowText" lastClr="000000"/>
                </a:solidFill>
                <a:latin typeface="Arial" pitchFamily="34" charset="0"/>
                <a:cs typeface="Arial" pitchFamily="34" charset="0"/>
              </a:endParaRPr>
            </a:p>
          </p:txBody>
        </p:sp>
      </p:grpSp>
      <p:sp>
        <p:nvSpPr>
          <p:cNvPr id="13" name="Rectangle 12"/>
          <p:cNvSpPr/>
          <p:nvPr/>
        </p:nvSpPr>
        <p:spPr>
          <a:xfrm>
            <a:off x="1522425" y="2057400"/>
            <a:ext cx="6249976" cy="384048"/>
          </a:xfrm>
          <a:prstGeom prst="rect">
            <a:avLst/>
          </a:prstGeom>
          <a:solidFill>
            <a:schemeClr val="accent4">
              <a:lumMod val="75000"/>
              <a:alpha val="5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 y="2068816"/>
            <a:ext cx="912825" cy="365760"/>
          </a:xfrm>
          <a:prstGeom prst="rect">
            <a:avLst/>
          </a:prstGeom>
          <a:solidFill>
            <a:schemeClr val="accent4">
              <a:lumMod val="75000"/>
              <a:alpha val="5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1000" y="5105400"/>
            <a:ext cx="8382000" cy="584775"/>
          </a:xfrm>
          <a:prstGeom prst="rect">
            <a:avLst/>
          </a:prstGeom>
          <a:solidFill>
            <a:srgbClr val="FFFF00">
              <a:alpha val="41176"/>
            </a:srgb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smtClean="0">
                <a:solidFill>
                  <a:srgbClr val="FF0000"/>
                </a:solidFill>
              </a:rPr>
              <a:t>Shorter </a:t>
            </a:r>
            <a:r>
              <a:rPr lang="en-US" sz="3200" b="1" dirty="0" smtClean="0">
                <a:solidFill>
                  <a:schemeClr val="tx1"/>
                </a:solidFill>
              </a:rPr>
              <a:t>Release Cycles </a:t>
            </a:r>
            <a:r>
              <a:rPr lang="en-US" sz="3200" b="1" dirty="0" smtClean="0">
                <a:solidFill>
                  <a:schemeClr val="accent4">
                    <a:lumMod val="50000"/>
                  </a:schemeClr>
                </a:solidFill>
              </a:rPr>
              <a:t>=</a:t>
            </a:r>
            <a:r>
              <a:rPr lang="en-US" sz="3200" b="1" dirty="0" smtClean="0"/>
              <a:t> </a:t>
            </a:r>
            <a:r>
              <a:rPr lang="en-US" sz="3200" b="1" dirty="0" smtClean="0">
                <a:solidFill>
                  <a:srgbClr val="FF0000"/>
                </a:solidFill>
              </a:rPr>
              <a:t>Shorter </a:t>
            </a:r>
            <a:r>
              <a:rPr lang="en-US" sz="3200" b="1" dirty="0" smtClean="0">
                <a:solidFill>
                  <a:schemeClr val="tx1"/>
                </a:solidFill>
              </a:rPr>
              <a:t>Sprints</a:t>
            </a:r>
            <a:endParaRPr lang="en-US" sz="32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2000"/>
                                        <p:tgtEl>
                                          <p:spTgt spid="4">
                                            <p:txEl>
                                              <p:pRg st="0" end="0"/>
                                            </p:txEl>
                                          </p:spTgt>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20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3000"/>
                                        <p:tgtEl>
                                          <p:spTgt spid="14"/>
                                        </p:tgtEl>
                                      </p:cBhvr>
                                    </p:animEffect>
                                  </p:childTnLst>
                                </p:cTn>
                              </p:par>
                            </p:childTnLst>
                          </p:cTn>
                        </p:par>
                        <p:par>
                          <p:cTn id="15" fill="hold">
                            <p:stCondLst>
                              <p:cond delay="5000"/>
                            </p:stCondLst>
                            <p:childTnLst>
                              <p:par>
                                <p:cTn id="16" presetID="22" presetClass="entr" presetSubtype="8" fill="hold" grpId="0" nodeType="afterEffect">
                                  <p:stCondLst>
                                    <p:cond delay="40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0"/>
                                        <p:tgtEl>
                                          <p:spTgt spid="13"/>
                                        </p:tgtEl>
                                      </p:cBhvr>
                                    </p:animEffect>
                                  </p:childTnLst>
                                </p:cTn>
                              </p:par>
                            </p:childTnLst>
                          </p:cTn>
                        </p:par>
                        <p:par>
                          <p:cTn id="19" fill="hold">
                            <p:stCondLst>
                              <p:cond delay="10400"/>
                            </p:stCondLst>
                            <p:childTnLst>
                              <p:par>
                                <p:cTn id="20" presetID="22" presetClass="entr" presetSubtype="1" fill="hold" grpId="0" nodeType="after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wipe(up)">
                                      <p:cBhvr>
                                        <p:cTn id="22" dur="2000"/>
                                        <p:tgtEl>
                                          <p:spTgt spid="4">
                                            <p:txEl>
                                              <p:pRg st="7" end="7"/>
                                            </p:txEl>
                                          </p:spTgt>
                                        </p:tgtEl>
                                      </p:cBhvr>
                                    </p:animEffect>
                                  </p:childTnLst>
                                </p:cTn>
                              </p:par>
                            </p:childTnLst>
                          </p:cTn>
                        </p:par>
                        <p:par>
                          <p:cTn id="23" fill="hold">
                            <p:stCondLst>
                              <p:cond delay="12400"/>
                            </p:stCondLst>
                            <p:childTnLst>
                              <p:par>
                                <p:cTn id="24" presetID="22" presetClass="entr" presetSubtype="1" fill="hold" grpId="0" nodeType="after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wipe(up)">
                                      <p:cBhvr>
                                        <p:cTn id="26" dur="2000"/>
                                        <p:tgtEl>
                                          <p:spTgt spid="4">
                                            <p:txEl>
                                              <p:pRg st="8" end="8"/>
                                            </p:txEl>
                                          </p:spTgt>
                                        </p:tgtEl>
                                      </p:cBhvr>
                                    </p:animEffect>
                                  </p:childTnLst>
                                </p:cTn>
                              </p:par>
                            </p:childTnLst>
                          </p:cTn>
                        </p:par>
                        <p:par>
                          <p:cTn id="27" fill="hold">
                            <p:stCondLst>
                              <p:cond delay="14400"/>
                            </p:stCondLst>
                            <p:childTnLst>
                              <p:par>
                                <p:cTn id="28" presetID="22" presetClass="entr" presetSubtype="1" fill="hold" grpId="0" nodeType="after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wipe(up)">
                                      <p:cBhvr>
                                        <p:cTn id="30" dur="2000"/>
                                        <p:tgtEl>
                                          <p:spTgt spid="4">
                                            <p:txEl>
                                              <p:pRg st="9" end="9"/>
                                            </p:txEl>
                                          </p:spTgt>
                                        </p:tgtEl>
                                      </p:cBhvr>
                                    </p:animEffect>
                                  </p:childTnLst>
                                </p:cTn>
                              </p:par>
                            </p:childTnLst>
                          </p:cTn>
                        </p:par>
                        <p:par>
                          <p:cTn id="31" fill="hold">
                            <p:stCondLst>
                              <p:cond delay="16400"/>
                            </p:stCondLst>
                            <p:childTnLst>
                              <p:par>
                                <p:cTn id="32" presetID="22" presetClass="entr" presetSubtype="1" fill="hold" grpId="0" nodeType="after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wipe(up)">
                                      <p:cBhvr>
                                        <p:cTn id="34" dur="2000"/>
                                        <p:tgtEl>
                                          <p:spTgt spid="4">
                                            <p:txEl>
                                              <p:pRg st="10" end="10"/>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wipe(up)">
                                      <p:cBhvr>
                                        <p:cTn id="37" dur="2000"/>
                                        <p:tgtEl>
                                          <p:spTgt spid="4">
                                            <p:txEl>
                                              <p:pRg st="15" end="15"/>
                                            </p:txEl>
                                          </p:spTgt>
                                        </p:tgtEl>
                                      </p:cBhvr>
                                    </p:animEffect>
                                  </p:childTnLst>
                                </p:cTn>
                              </p:par>
                            </p:childTnLst>
                          </p:cTn>
                        </p:par>
                        <p:par>
                          <p:cTn id="38" fill="hold">
                            <p:stCondLst>
                              <p:cond delay="184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3" grpId="0" animBg="1"/>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Planning</a:t>
            </a:r>
            <a:endParaRPr lang="en-US" dirty="0"/>
          </a:p>
        </p:txBody>
      </p:sp>
      <p:sp>
        <p:nvSpPr>
          <p:cNvPr id="4" name="Content Placeholder 2"/>
          <p:cNvSpPr>
            <a:spLocks noGrp="1"/>
          </p:cNvSpPr>
          <p:nvPr>
            <p:ph sz="quarter" idx="4294967295"/>
          </p:nvPr>
        </p:nvSpPr>
        <p:spPr>
          <a:xfrm>
            <a:off x="72302" y="747707"/>
            <a:ext cx="10420350" cy="5805493"/>
          </a:xfrm>
          <a:prstGeom prst="rect">
            <a:avLst/>
          </a:prstGeom>
        </p:spPr>
        <p:txBody>
          <a:bodyPr/>
          <a:lstStyle/>
          <a:p>
            <a:r>
              <a:rPr lang="en-US" dirty="0" smtClean="0"/>
              <a:t>Strictly Time-Limited Meeting/s … </a:t>
            </a:r>
            <a:r>
              <a:rPr lang="en-US" b="1" u="sng" dirty="0" smtClean="0"/>
              <a:t>Max Half a Day Total</a:t>
            </a:r>
          </a:p>
        </p:txBody>
      </p:sp>
      <p:graphicFrame>
        <p:nvGraphicFramePr>
          <p:cNvPr id="5" name="Diagram 4"/>
          <p:cNvGraphicFramePr/>
          <p:nvPr/>
        </p:nvGraphicFramePr>
        <p:xfrm>
          <a:off x="232499" y="1263587"/>
          <a:ext cx="1901101" cy="514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2514600" y="1263587"/>
            <a:ext cx="4527612" cy="5257872"/>
            <a:chOff x="3263078" y="1882749"/>
            <a:chExt cx="4527612" cy="5257872"/>
          </a:xfrm>
        </p:grpSpPr>
        <p:grpSp>
          <p:nvGrpSpPr>
            <p:cNvPr id="7" name="Group 31"/>
            <p:cNvGrpSpPr/>
            <p:nvPr/>
          </p:nvGrpSpPr>
          <p:grpSpPr>
            <a:xfrm>
              <a:off x="3883800" y="1882750"/>
              <a:ext cx="3760838" cy="1424008"/>
              <a:chOff x="3883800" y="1882750"/>
              <a:chExt cx="3760838" cy="1424008"/>
            </a:xfrm>
          </p:grpSpPr>
          <p:grpSp>
            <p:nvGrpSpPr>
              <p:cNvPr id="30" name="Group 5"/>
              <p:cNvGrpSpPr/>
              <p:nvPr/>
            </p:nvGrpSpPr>
            <p:grpSpPr>
              <a:xfrm>
                <a:off x="3883800" y="1882750"/>
                <a:ext cx="1168416" cy="1424008"/>
                <a:chOff x="3883799" y="2211366"/>
                <a:chExt cx="2592423" cy="3095115"/>
              </a:xfrm>
            </p:grpSpPr>
            <p:grpSp>
              <p:nvGrpSpPr>
                <p:cNvPr id="32" name="Group 23"/>
                <p:cNvGrpSpPr/>
                <p:nvPr/>
              </p:nvGrpSpPr>
              <p:grpSpPr>
                <a:xfrm>
                  <a:off x="3883799" y="2211366"/>
                  <a:ext cx="2592423" cy="2300320"/>
                  <a:chOff x="7535099" y="1955775"/>
                  <a:chExt cx="2592423" cy="2300320"/>
                </a:xfrm>
              </p:grpSpPr>
              <p:sp>
                <p:nvSpPr>
                  <p:cNvPr id="34" name="Oval 8"/>
                  <p:cNvSpPr/>
                  <p:nvPr/>
                </p:nvSpPr>
                <p:spPr>
                  <a:xfrm>
                    <a:off x="7535099" y="3598861"/>
                    <a:ext cx="2592423" cy="6572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5" name="Picture 9" descr="man-2-icon.png"/>
                  <p:cNvPicPr>
                    <a:picLocks noChangeAspect="1"/>
                  </p:cNvPicPr>
                  <p:nvPr/>
                </p:nvPicPr>
                <p:blipFill>
                  <a:blip r:embed="rId6" cstate="print"/>
                  <a:srcRect l="9836" r="9836" b="9836"/>
                  <a:stretch>
                    <a:fillRect/>
                  </a:stretch>
                </p:blipFill>
                <p:spPr>
                  <a:xfrm>
                    <a:off x="7941723" y="1955775"/>
                    <a:ext cx="1789137" cy="2008216"/>
                  </a:xfrm>
                  <a:prstGeom prst="rect">
                    <a:avLst/>
                  </a:prstGeom>
                </p:spPr>
              </p:pic>
            </p:grpSp>
            <p:sp>
              <p:nvSpPr>
                <p:cNvPr id="33" name="Rounded Rectangle 7"/>
                <p:cNvSpPr/>
                <p:nvPr/>
              </p:nvSpPr>
              <p:spPr>
                <a:xfrm>
                  <a:off x="3956825" y="4795299"/>
                  <a:ext cx="2482883" cy="5111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dirty="0" smtClean="0">
                      <a:solidFill>
                        <a:schemeClr val="tx1"/>
                      </a:solidFill>
                      <a:latin typeface="Times New Roman" pitchFamily="18" charset="0"/>
                      <a:cs typeface="Times New Roman" pitchFamily="18" charset="0"/>
                    </a:rPr>
                    <a:t>Scrum Master</a:t>
                  </a:r>
                  <a:endParaRPr lang="en-US" sz="1800" b="1" i="1" dirty="0">
                    <a:solidFill>
                      <a:schemeClr val="tx1"/>
                    </a:solidFill>
                    <a:latin typeface="Times New Roman" pitchFamily="18" charset="0"/>
                    <a:cs typeface="Times New Roman" pitchFamily="18" charset="0"/>
                  </a:endParaRPr>
                </a:p>
              </p:txBody>
            </p:sp>
          </p:grpSp>
          <p:sp>
            <p:nvSpPr>
              <p:cNvPr id="31" name="TextBox 10"/>
              <p:cNvSpPr txBox="1"/>
              <p:nvPr/>
            </p:nvSpPr>
            <p:spPr>
              <a:xfrm>
                <a:off x="5709449" y="1992288"/>
                <a:ext cx="1935189" cy="1061829"/>
              </a:xfrm>
              <a:prstGeom prst="rect">
                <a:avLst/>
              </a:prstGeom>
              <a:noFill/>
            </p:spPr>
            <p:txBody>
              <a:bodyPr wrap="square" rtlCol="0">
                <a:spAutoFit/>
              </a:bodyPr>
              <a:lstStyle/>
              <a:p>
                <a:r>
                  <a:rPr lang="en-US" dirty="0" smtClean="0"/>
                  <a:t>Facilitate &amp; Time box the Meeting</a:t>
                </a:r>
                <a:endParaRPr lang="en-US" dirty="0"/>
              </a:p>
            </p:txBody>
          </p:sp>
        </p:grpSp>
        <p:grpSp>
          <p:nvGrpSpPr>
            <p:cNvPr id="8" name="Group 32"/>
            <p:cNvGrpSpPr/>
            <p:nvPr/>
          </p:nvGrpSpPr>
          <p:grpSpPr>
            <a:xfrm>
              <a:off x="3847286" y="3817938"/>
              <a:ext cx="3906891" cy="1387493"/>
              <a:chOff x="3847286" y="3817938"/>
              <a:chExt cx="3906891" cy="1387493"/>
            </a:xfrm>
          </p:grpSpPr>
          <p:grpSp>
            <p:nvGrpSpPr>
              <p:cNvPr id="24" name="Group 11"/>
              <p:cNvGrpSpPr/>
              <p:nvPr/>
            </p:nvGrpSpPr>
            <p:grpSpPr>
              <a:xfrm>
                <a:off x="3847286" y="3817938"/>
                <a:ext cx="1131903" cy="1387493"/>
                <a:chOff x="305524" y="1262028"/>
                <a:chExt cx="1350981" cy="2061419"/>
              </a:xfrm>
            </p:grpSpPr>
            <p:grpSp>
              <p:nvGrpSpPr>
                <p:cNvPr id="26" name="Group 4"/>
                <p:cNvGrpSpPr/>
                <p:nvPr/>
              </p:nvGrpSpPr>
              <p:grpSpPr>
                <a:xfrm>
                  <a:off x="305524" y="1262028"/>
                  <a:ext cx="1350981" cy="1533545"/>
                  <a:chOff x="6512735" y="1627158"/>
                  <a:chExt cx="3103605" cy="3541761"/>
                </a:xfrm>
              </p:grpSpPr>
              <p:sp>
                <p:nvSpPr>
                  <p:cNvPr id="28" name="Oval 27"/>
                  <p:cNvSpPr/>
                  <p:nvPr/>
                </p:nvSpPr>
                <p:spPr>
                  <a:xfrm>
                    <a:off x="6512735" y="4183068"/>
                    <a:ext cx="3103605" cy="985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9" name="Picture 15" descr="Product Owner.png"/>
                  <p:cNvPicPr>
                    <a:picLocks noChangeAspect="1"/>
                  </p:cNvPicPr>
                  <p:nvPr/>
                </p:nvPicPr>
                <p:blipFill>
                  <a:blip r:embed="rId7" cstate="print">
                    <a:clrChange>
                      <a:clrFrom>
                        <a:srgbClr val="000000">
                          <a:alpha val="392"/>
                        </a:srgbClr>
                      </a:clrFrom>
                      <a:clrTo>
                        <a:srgbClr val="000000">
                          <a:alpha val="0"/>
                        </a:srgbClr>
                      </a:clrTo>
                    </a:clrChange>
                  </a:blip>
                  <a:srcRect l="10000" r="11111"/>
                  <a:stretch>
                    <a:fillRect/>
                  </a:stretch>
                </p:blipFill>
                <p:spPr>
                  <a:xfrm>
                    <a:off x="6877865" y="1627158"/>
                    <a:ext cx="2592422" cy="3286171"/>
                  </a:xfrm>
                  <a:prstGeom prst="rect">
                    <a:avLst/>
                  </a:prstGeom>
                </p:spPr>
              </p:pic>
            </p:grpSp>
            <p:sp>
              <p:nvSpPr>
                <p:cNvPr id="27" name="Rounded Rectangle 26"/>
                <p:cNvSpPr/>
                <p:nvPr/>
              </p:nvSpPr>
              <p:spPr>
                <a:xfrm>
                  <a:off x="378551" y="3067857"/>
                  <a:ext cx="1226836" cy="2555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dirty="0" smtClean="0">
                      <a:solidFill>
                        <a:schemeClr val="tx1"/>
                      </a:solidFill>
                      <a:latin typeface="Times New Roman" pitchFamily="18" charset="0"/>
                      <a:cs typeface="Times New Roman" pitchFamily="18" charset="0"/>
                    </a:rPr>
                    <a:t>Product Owner</a:t>
                  </a:r>
                  <a:endParaRPr lang="en-US" sz="1800" b="1" i="1" dirty="0">
                    <a:solidFill>
                      <a:schemeClr val="tx1"/>
                    </a:solidFill>
                    <a:latin typeface="Times New Roman" pitchFamily="18" charset="0"/>
                    <a:cs typeface="Times New Roman" pitchFamily="18" charset="0"/>
                  </a:endParaRPr>
                </a:p>
              </p:txBody>
            </p:sp>
          </p:grpSp>
          <p:sp>
            <p:nvSpPr>
              <p:cNvPr id="25" name="TextBox 24"/>
              <p:cNvSpPr txBox="1"/>
              <p:nvPr/>
            </p:nvSpPr>
            <p:spPr>
              <a:xfrm>
                <a:off x="5818988" y="3854451"/>
                <a:ext cx="1935189" cy="1061829"/>
              </a:xfrm>
              <a:prstGeom prst="rect">
                <a:avLst/>
              </a:prstGeom>
              <a:noFill/>
            </p:spPr>
            <p:txBody>
              <a:bodyPr wrap="square" rtlCol="0">
                <a:spAutoFit/>
              </a:bodyPr>
              <a:lstStyle/>
              <a:p>
                <a:r>
                  <a:rPr lang="en-US" dirty="0" smtClean="0"/>
                  <a:t>Explain Goal, Vision &amp; Backlog Items</a:t>
                </a:r>
                <a:endParaRPr lang="en-US" dirty="0"/>
              </a:p>
            </p:txBody>
          </p:sp>
        </p:grpSp>
        <p:grpSp>
          <p:nvGrpSpPr>
            <p:cNvPr id="9" name="Group 33"/>
            <p:cNvGrpSpPr/>
            <p:nvPr/>
          </p:nvGrpSpPr>
          <p:grpSpPr>
            <a:xfrm>
              <a:off x="3263078" y="5643588"/>
              <a:ext cx="4527612" cy="1497033"/>
              <a:chOff x="3263078" y="5643588"/>
              <a:chExt cx="4527612" cy="1497033"/>
            </a:xfrm>
          </p:grpSpPr>
          <p:grpSp>
            <p:nvGrpSpPr>
              <p:cNvPr id="10" name="Group 17"/>
              <p:cNvGrpSpPr/>
              <p:nvPr/>
            </p:nvGrpSpPr>
            <p:grpSpPr>
              <a:xfrm>
                <a:off x="3263078" y="5643588"/>
                <a:ext cx="1460520" cy="1168416"/>
                <a:chOff x="7206482" y="1225515"/>
                <a:chExt cx="2592423" cy="1971702"/>
              </a:xfrm>
            </p:grpSpPr>
            <p:sp>
              <p:nvSpPr>
                <p:cNvPr id="17" name="Rounded Rectangle 16"/>
                <p:cNvSpPr/>
                <p:nvPr/>
              </p:nvSpPr>
              <p:spPr>
                <a:xfrm>
                  <a:off x="7263742" y="2686035"/>
                  <a:ext cx="2482884" cy="5111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latin typeface="Times New Roman" pitchFamily="18" charset="0"/>
                      <a:cs typeface="Times New Roman" pitchFamily="18" charset="0"/>
                    </a:rPr>
                    <a:t>Developers</a:t>
                  </a:r>
                  <a:endParaRPr lang="en-US" sz="2000" b="1" i="1" dirty="0">
                    <a:solidFill>
                      <a:schemeClr val="tx1"/>
                    </a:solidFill>
                    <a:latin typeface="Times New Roman" pitchFamily="18" charset="0"/>
                    <a:cs typeface="Times New Roman" pitchFamily="18" charset="0"/>
                  </a:endParaRPr>
                </a:p>
              </p:txBody>
            </p:sp>
            <p:grpSp>
              <p:nvGrpSpPr>
                <p:cNvPr id="18" name="Group 9"/>
                <p:cNvGrpSpPr/>
                <p:nvPr/>
              </p:nvGrpSpPr>
              <p:grpSpPr>
                <a:xfrm>
                  <a:off x="7206482" y="1225515"/>
                  <a:ext cx="2592423" cy="1517780"/>
                  <a:chOff x="7879482" y="1335054"/>
                  <a:chExt cx="2592423" cy="1517780"/>
                </a:xfrm>
              </p:grpSpPr>
              <p:sp>
                <p:nvSpPr>
                  <p:cNvPr id="19" name="Oval 18"/>
                  <p:cNvSpPr/>
                  <p:nvPr/>
                </p:nvSpPr>
                <p:spPr>
                  <a:xfrm>
                    <a:off x="7879482" y="2195600"/>
                    <a:ext cx="2592423" cy="6572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 name="Group 21"/>
                  <p:cNvGrpSpPr/>
                  <p:nvPr/>
                </p:nvGrpSpPr>
                <p:grpSpPr>
                  <a:xfrm>
                    <a:off x="8009768" y="1335054"/>
                    <a:ext cx="2409858" cy="1204929"/>
                    <a:chOff x="7790690" y="1335054"/>
                    <a:chExt cx="2409858" cy="1204929"/>
                  </a:xfrm>
                </p:grpSpPr>
                <p:pic>
                  <p:nvPicPr>
                    <p:cNvPr id="21" name="Picture 20" descr="man-icon.png"/>
                    <p:cNvPicPr>
                      <a:picLocks/>
                    </p:cNvPicPr>
                    <p:nvPr/>
                  </p:nvPicPr>
                  <p:blipFill>
                    <a:blip r:embed="rId8" cstate="print"/>
                    <a:srcRect l="6655" r="6827" b="10155"/>
                    <a:stretch>
                      <a:fillRect/>
                    </a:stretch>
                  </p:blipFill>
                  <p:spPr>
                    <a:xfrm>
                      <a:off x="9251210" y="1554132"/>
                      <a:ext cx="949338" cy="985851"/>
                    </a:xfrm>
                    <a:prstGeom prst="rect">
                      <a:avLst/>
                    </a:prstGeom>
                  </p:spPr>
                </p:pic>
                <p:pic>
                  <p:nvPicPr>
                    <p:cNvPr id="22" name="Picture 21" descr="man-icon11.png"/>
                    <p:cNvPicPr>
                      <a:picLocks/>
                    </p:cNvPicPr>
                    <p:nvPr/>
                  </p:nvPicPr>
                  <p:blipFill>
                    <a:blip r:embed="rId9" cstate="print"/>
                    <a:srcRect l="8072" r="8072" b="8072"/>
                    <a:stretch>
                      <a:fillRect/>
                    </a:stretch>
                  </p:blipFill>
                  <p:spPr>
                    <a:xfrm>
                      <a:off x="8484437" y="1335054"/>
                      <a:ext cx="1097280" cy="1202910"/>
                    </a:xfrm>
                    <a:prstGeom prst="rect">
                      <a:avLst/>
                    </a:prstGeom>
                  </p:spPr>
                </p:pic>
                <p:pic>
                  <p:nvPicPr>
                    <p:cNvPr id="23" name="Picture 22" descr="businesswoman1.png"/>
                    <p:cNvPicPr>
                      <a:picLocks/>
                    </p:cNvPicPr>
                    <p:nvPr/>
                  </p:nvPicPr>
                  <p:blipFill>
                    <a:blip r:embed="rId10" cstate="print"/>
                    <a:srcRect l="13811" t="6739" r="14304" b="14637"/>
                    <a:stretch>
                      <a:fillRect/>
                    </a:stretch>
                  </p:blipFill>
                  <p:spPr>
                    <a:xfrm>
                      <a:off x="7790690" y="1335054"/>
                      <a:ext cx="1097280" cy="1200151"/>
                    </a:xfrm>
                    <a:prstGeom prst="rect">
                      <a:avLst/>
                    </a:prstGeom>
                  </p:spPr>
                </p:pic>
              </p:grpSp>
            </p:grpSp>
          </p:grpSp>
          <p:grpSp>
            <p:nvGrpSpPr>
              <p:cNvPr id="11" name="Group 25"/>
              <p:cNvGrpSpPr/>
              <p:nvPr/>
            </p:nvGrpSpPr>
            <p:grpSpPr>
              <a:xfrm>
                <a:off x="4431494" y="5753127"/>
                <a:ext cx="1512799" cy="1387494"/>
                <a:chOff x="7263742" y="3051165"/>
                <a:chExt cx="2482884" cy="2044728"/>
              </a:xfrm>
            </p:grpSpPr>
            <p:grpSp>
              <p:nvGrpSpPr>
                <p:cNvPr id="13" name="Group 15"/>
                <p:cNvGrpSpPr/>
                <p:nvPr/>
              </p:nvGrpSpPr>
              <p:grpSpPr>
                <a:xfrm>
                  <a:off x="7532754" y="3051165"/>
                  <a:ext cx="1958281" cy="1580021"/>
                  <a:chOff x="8411411" y="3270243"/>
                  <a:chExt cx="1958281" cy="1580021"/>
                </a:xfrm>
              </p:grpSpPr>
              <p:sp>
                <p:nvSpPr>
                  <p:cNvPr id="15" name="Oval 14"/>
                  <p:cNvSpPr/>
                  <p:nvPr/>
                </p:nvSpPr>
                <p:spPr>
                  <a:xfrm>
                    <a:off x="8411411" y="4193030"/>
                    <a:ext cx="1958281" cy="6572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descr="businesswoman_man.png"/>
                  <p:cNvPicPr>
                    <a:picLocks noChangeAspect="1"/>
                  </p:cNvPicPr>
                  <p:nvPr/>
                </p:nvPicPr>
                <p:blipFill>
                  <a:blip r:embed="rId11" cstate="print">
                    <a:clrChange>
                      <a:clrFrom>
                        <a:srgbClr val="040000">
                          <a:alpha val="23137"/>
                        </a:srgbClr>
                      </a:clrFrom>
                      <a:clrTo>
                        <a:srgbClr val="040000">
                          <a:alpha val="0"/>
                        </a:srgbClr>
                      </a:clrTo>
                    </a:clrChange>
                  </a:blip>
                  <a:srcRect l="6739" r="7897" b="14637"/>
                  <a:stretch>
                    <a:fillRect/>
                  </a:stretch>
                </p:blipFill>
                <p:spPr>
                  <a:xfrm>
                    <a:off x="8740028" y="3270243"/>
                    <a:ext cx="1387494" cy="1387494"/>
                  </a:xfrm>
                  <a:prstGeom prst="rect">
                    <a:avLst/>
                  </a:prstGeom>
                </p:spPr>
              </p:pic>
            </p:grpSp>
            <p:sp>
              <p:nvSpPr>
                <p:cNvPr id="14" name="Rounded Rectangle 13"/>
                <p:cNvSpPr/>
                <p:nvPr/>
              </p:nvSpPr>
              <p:spPr>
                <a:xfrm>
                  <a:off x="7263742" y="4584711"/>
                  <a:ext cx="2482884" cy="5111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latin typeface="Times New Roman" pitchFamily="18" charset="0"/>
                      <a:cs typeface="Times New Roman" pitchFamily="18" charset="0"/>
                    </a:rPr>
                    <a:t>Testers</a:t>
                  </a:r>
                  <a:endParaRPr lang="en-US" sz="2000" b="1" i="1" dirty="0">
                    <a:solidFill>
                      <a:schemeClr val="tx1"/>
                    </a:solidFill>
                    <a:latin typeface="Times New Roman" pitchFamily="18" charset="0"/>
                    <a:cs typeface="Times New Roman" pitchFamily="18" charset="0"/>
                  </a:endParaRPr>
                </a:p>
              </p:txBody>
            </p:sp>
          </p:grpSp>
          <p:sp>
            <p:nvSpPr>
              <p:cNvPr id="12" name="TextBox 11"/>
              <p:cNvSpPr txBox="1"/>
              <p:nvPr/>
            </p:nvSpPr>
            <p:spPr>
              <a:xfrm>
                <a:off x="5855501" y="5680101"/>
                <a:ext cx="1935189" cy="1384995"/>
              </a:xfrm>
              <a:prstGeom prst="rect">
                <a:avLst/>
              </a:prstGeom>
              <a:noFill/>
            </p:spPr>
            <p:txBody>
              <a:bodyPr wrap="square" rtlCol="0">
                <a:spAutoFit/>
              </a:bodyPr>
              <a:lstStyle/>
              <a:p>
                <a:r>
                  <a:rPr lang="en-US" dirty="0" smtClean="0"/>
                  <a:t>Plans &amp; Commit to work on Backlog Items</a:t>
                </a:r>
                <a:endParaRPr lang="en-US" dirty="0"/>
              </a:p>
            </p:txBody>
          </p:sp>
        </p:grpSp>
      </p:grpSp>
      <p:graphicFrame>
        <p:nvGraphicFramePr>
          <p:cNvPr id="36" name="Diagram 35"/>
          <p:cNvGraphicFramePr/>
          <p:nvPr/>
        </p:nvGraphicFramePr>
        <p:xfrm>
          <a:off x="7391400" y="1628717"/>
          <a:ext cx="1656506" cy="419899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7" name="Right Brace 36"/>
          <p:cNvSpPr/>
          <p:nvPr/>
        </p:nvSpPr>
        <p:spPr>
          <a:xfrm>
            <a:off x="2019288" y="1447800"/>
            <a:ext cx="511182" cy="4625981"/>
          </a:xfrm>
          <a:prstGeom prst="rightBrace">
            <a:avLst>
              <a:gd name="adj1" fmla="val 5767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Chevron 37"/>
          <p:cNvSpPr/>
          <p:nvPr/>
        </p:nvSpPr>
        <p:spPr>
          <a:xfrm>
            <a:off x="2566983" y="3600419"/>
            <a:ext cx="328617" cy="365130"/>
          </a:xfrm>
          <a:prstGeom prst="chevr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tx1"/>
              </a:solidFill>
            </a:endParaRPr>
          </a:p>
        </p:txBody>
      </p:sp>
      <p:sp>
        <p:nvSpPr>
          <p:cNvPr id="39" name="Right Brace 38"/>
          <p:cNvSpPr/>
          <p:nvPr/>
        </p:nvSpPr>
        <p:spPr>
          <a:xfrm>
            <a:off x="6705600" y="1300100"/>
            <a:ext cx="511182" cy="5002281"/>
          </a:xfrm>
          <a:prstGeom prst="rightBrace">
            <a:avLst>
              <a:gd name="adj1" fmla="val 5767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Chevron 39"/>
          <p:cNvSpPr/>
          <p:nvPr/>
        </p:nvSpPr>
        <p:spPr>
          <a:xfrm>
            <a:off x="7391400" y="3600419"/>
            <a:ext cx="328617" cy="365130"/>
          </a:xfrm>
          <a:prstGeom prst="chevr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0"/>
                                        <p:tgtEl>
                                          <p:spTgt spid="6"/>
                                        </p:tgtEl>
                                      </p:cBhvr>
                                    </p:animEffect>
                                  </p:childTnLst>
                                </p:cTn>
                              </p:par>
                            </p:childTnLst>
                          </p:cTn>
                        </p:par>
                        <p:par>
                          <p:cTn id="18" fill="hold">
                            <p:stCondLst>
                              <p:cond delay="4000"/>
                            </p:stCondLst>
                            <p:childTnLst>
                              <p:par>
                                <p:cTn id="19" presetID="1"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par>
                          <p:cTn id="21" fill="hold">
                            <p:stCondLst>
                              <p:cond delay="4000"/>
                            </p:stCondLst>
                            <p:childTnLst>
                              <p:par>
                                <p:cTn id="22" presetID="1"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childTnLst>
                                </p:cTn>
                              </p:par>
                            </p:childTnLst>
                          </p:cTn>
                        </p:par>
                        <p:par>
                          <p:cTn id="24" fill="hold">
                            <p:stCondLst>
                              <p:cond delay="4000"/>
                            </p:stCondLst>
                            <p:childTnLst>
                              <p:par>
                                <p:cTn id="25" presetID="22" presetClass="entr" presetSubtype="1"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36" grpId="0">
        <p:bldAsOne/>
      </p:bldGraphic>
      <p:bldP spid="37" grpId="0" animBg="1"/>
      <p:bldP spid="38" grpId="0" animBg="1"/>
      <p:bldP spid="39" grpId="0" animBg="1"/>
      <p:bldP spid="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Planning Meeting</a:t>
            </a:r>
            <a:endParaRPr lang="en-US" dirty="0"/>
          </a:p>
        </p:txBody>
      </p:sp>
      <p:sp>
        <p:nvSpPr>
          <p:cNvPr id="4" name="Content Placeholder 2"/>
          <p:cNvSpPr>
            <a:spLocks noGrp="1"/>
          </p:cNvSpPr>
          <p:nvPr>
            <p:ph idx="1"/>
          </p:nvPr>
        </p:nvSpPr>
        <p:spPr>
          <a:prstGeom prst="rect">
            <a:avLst/>
          </a:prstGeom>
        </p:spPr>
        <p:txBody>
          <a:bodyPr/>
          <a:lstStyle/>
          <a:p>
            <a:pPr eaLnBrk="1" hangingPunct="1"/>
            <a:r>
              <a:rPr lang="en-US" dirty="0" smtClean="0"/>
              <a:t>The Product </a:t>
            </a:r>
            <a:r>
              <a:rPr lang="en-US" dirty="0"/>
              <a:t>Owner </a:t>
            </a:r>
            <a:endParaRPr lang="en-US" dirty="0" smtClean="0"/>
          </a:p>
          <a:p>
            <a:pPr lvl="1" eaLnBrk="1" hangingPunct="1"/>
            <a:r>
              <a:rPr lang="en-US" dirty="0" smtClean="0"/>
              <a:t>describes </a:t>
            </a:r>
            <a:r>
              <a:rPr lang="en-US" dirty="0"/>
              <a:t>highest priority features to the Team</a:t>
            </a:r>
            <a:r>
              <a:rPr lang="en-US" dirty="0" smtClean="0"/>
              <a:t>.</a:t>
            </a:r>
          </a:p>
          <a:p>
            <a:pPr lvl="1" eaLnBrk="1" hangingPunct="1"/>
            <a:r>
              <a:rPr lang="en-US" dirty="0" smtClean="0"/>
              <a:t>selects the ideal backlog for the coming sprint and communicates its meaning and importance to team</a:t>
            </a:r>
          </a:p>
          <a:p>
            <a:pPr lvl="1" eaLnBrk="1" hangingPunct="1"/>
            <a:r>
              <a:rPr lang="en-US" dirty="0"/>
              <a:t>answers questions but does not direct the team’s choices. </a:t>
            </a:r>
          </a:p>
          <a:p>
            <a:pPr marL="0" indent="0" eaLnBrk="1" hangingPunct="1">
              <a:buNone/>
            </a:pPr>
            <a:r>
              <a:rPr lang="en-US" dirty="0"/>
              <a:t/>
            </a:r>
            <a:br>
              <a:rPr lang="en-US" dirty="0"/>
            </a:br>
            <a:r>
              <a:rPr lang="en-US" dirty="0"/>
              <a:t> </a:t>
            </a:r>
            <a:r>
              <a:rPr lang="en-US" dirty="0" smtClean="0"/>
              <a:t>Team </a:t>
            </a:r>
          </a:p>
          <a:p>
            <a:pPr lvl="1" eaLnBrk="1" hangingPunct="1"/>
            <a:r>
              <a:rPr lang="en-US" dirty="0" smtClean="0"/>
              <a:t>decides </a:t>
            </a:r>
            <a:r>
              <a:rPr lang="en-US" dirty="0"/>
              <a:t>what they can commit to delivering in the Sprint</a:t>
            </a:r>
            <a:r>
              <a:rPr lang="en-US" dirty="0" smtClean="0"/>
              <a:t>.</a:t>
            </a:r>
          </a:p>
          <a:p>
            <a:pPr lvl="1" eaLnBrk="1" hangingPunct="1"/>
            <a:r>
              <a:rPr lang="en-US" dirty="0" smtClean="0"/>
              <a:t>may </a:t>
            </a:r>
            <a:r>
              <a:rPr lang="en-US" dirty="0"/>
              <a:t>ask questions.</a:t>
            </a:r>
          </a:p>
          <a:p>
            <a:pPr lvl="1" eaLnBrk="1" hangingPunct="1"/>
            <a:r>
              <a:rPr lang="en-US" dirty="0" smtClean="0"/>
              <a:t>decides </a:t>
            </a:r>
            <a:endParaRPr lang="en-US" dirty="0"/>
          </a:p>
          <a:p>
            <a:pPr lvl="2" eaLnBrk="1" hangingPunct="1"/>
            <a:r>
              <a:rPr lang="en-US" dirty="0"/>
              <a:t>on the sprint goal (a short theme for the sprint)</a:t>
            </a:r>
          </a:p>
          <a:p>
            <a:pPr lvl="2" eaLnBrk="1" hangingPunct="1"/>
            <a:r>
              <a:rPr lang="en-US" dirty="0"/>
              <a:t>how much it can commit to delivering in the coming Sprint.</a:t>
            </a:r>
          </a:p>
          <a:p>
            <a:pPr eaLnBrk="1" hangingPunct="1"/>
            <a:r>
              <a:rPr lang="en-US" dirty="0" smtClean="0"/>
              <a:t>The </a:t>
            </a:r>
            <a:r>
              <a:rPr lang="en-US" dirty="0"/>
              <a:t>outcome is the Sprint goal and the Sprint Backlog.</a:t>
            </a:r>
          </a:p>
          <a:p>
            <a:pPr marL="0" indent="0" eaLnBrk="1" hangingPunct="1">
              <a:buNone/>
            </a:pPr>
            <a:endParaRPr lang="en-US" dirty="0"/>
          </a:p>
        </p:txBody>
      </p:sp>
    </p:spTree>
    <p:extLst>
      <p:ext uri="{BB962C8B-B14F-4D97-AF65-F5344CB8AC3E}">
        <p14:creationId xmlns:p14="http://schemas.microsoft.com/office/powerpoint/2010/main" xmlns="" val="332455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1000"/>
                                        <p:tgtEl>
                                          <p:spTgt spid="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up)">
                                      <p:cBhvr>
                                        <p:cTn id="10" dur="1000"/>
                                        <p:tgtEl>
                                          <p:spTgt spid="4">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up)">
                                      <p:cBhvr>
                                        <p:cTn id="13" dur="1000"/>
                                        <p:tgtEl>
                                          <p:spTgt spid="4">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up)">
                                      <p:cBhvr>
                                        <p:cTn id="16" dur="10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up)">
                                      <p:cBhvr>
                                        <p:cTn id="21" dur="1000"/>
                                        <p:tgtEl>
                                          <p:spTgt spid="4">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wipe(up)">
                                      <p:cBhvr>
                                        <p:cTn id="24" dur="1000"/>
                                        <p:tgtEl>
                                          <p:spTgt spid="4">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up)">
                                      <p:cBhvr>
                                        <p:cTn id="27" dur="1000"/>
                                        <p:tgtEl>
                                          <p:spTgt spid="4">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wipe(up)">
                                      <p:cBhvr>
                                        <p:cTn id="30" dur="1000"/>
                                        <p:tgtEl>
                                          <p:spTgt spid="4">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wipe(up)">
                                      <p:cBhvr>
                                        <p:cTn id="33" dur="1000"/>
                                        <p:tgtEl>
                                          <p:spTgt spid="4">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wipe(up)">
                                      <p:cBhvr>
                                        <p:cTn id="36" dur="1000"/>
                                        <p:tgtEl>
                                          <p:spTgt spid="4">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wipe(up)">
                                      <p:cBhvr>
                                        <p:cTn id="41" dur="1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Sprint Goals</a:t>
            </a:r>
            <a:endParaRPr lang="en-US"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219200"/>
            <a:ext cx="6553200"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06824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838200" y="2590800"/>
            <a:ext cx="7772400" cy="762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dirty="0" smtClean="0"/>
              <a:t>Estimation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Size</a:t>
            </a:r>
            <a:endParaRPr lang="en-US" dirty="0"/>
          </a:p>
        </p:txBody>
      </p:sp>
      <p:sp>
        <p:nvSpPr>
          <p:cNvPr id="6" name="Rectangle 3"/>
          <p:cNvSpPr txBox="1">
            <a:spLocks noChangeArrowheads="1"/>
          </p:cNvSpPr>
          <p:nvPr/>
        </p:nvSpPr>
        <p:spPr bwMode="auto">
          <a:xfrm>
            <a:off x="381000" y="1600200"/>
            <a:ext cx="40767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BF1313"/>
              </a:buClr>
              <a:buSzTx/>
              <a:buFont typeface="Wingdings" pitchFamily="2" charset="2"/>
              <a:buChar char="§"/>
              <a:tabLst/>
              <a:defRPr/>
            </a:pPr>
            <a:r>
              <a:rPr kumimoji="0" lang="en-US" sz="1800" b="0" i="0" u="sng" strike="noStrike" kern="0" cap="none" spc="0" normalizeH="0" baseline="0" noProof="0" dirty="0" smtClean="0">
                <a:ln>
                  <a:noFill/>
                </a:ln>
                <a:solidFill>
                  <a:schemeClr val="tx1"/>
                </a:solidFill>
                <a:effectLst/>
                <a:uLnTx/>
                <a:uFillTx/>
                <a:latin typeface="+mn-lt"/>
                <a:ea typeface="+mn-ea"/>
                <a:cs typeface="+mn-cs"/>
              </a:rPr>
              <a:t>Traditional</a:t>
            </a:r>
            <a:r>
              <a:rPr kumimoji="0" lang="en-US" sz="1800" b="0" i="0" u="none" strike="noStrike" kern="0" cap="none" spc="0" normalizeH="0" baseline="0" noProof="0" dirty="0" smtClean="0">
                <a:ln>
                  <a:noFill/>
                </a:ln>
                <a:solidFill>
                  <a:schemeClr val="tx1"/>
                </a:solidFill>
                <a:effectLst/>
                <a:uLnTx/>
                <a:uFillTx/>
                <a:latin typeface="+mn-lt"/>
                <a:ea typeface="+mn-ea"/>
                <a:cs typeface="+mn-cs"/>
              </a:rPr>
              <a:t> Measures of Size</a:t>
            </a:r>
          </a:p>
          <a:p>
            <a:pPr marL="742950" marR="0" lvl="1" indent="-285750" algn="l" defTabSz="914400" rtl="0" eaLnBrk="1" fontAlgn="base" latinLnBrk="0" hangingPunct="1">
              <a:lnSpc>
                <a:spcPct val="100000"/>
              </a:lnSpc>
              <a:spcBef>
                <a:spcPct val="20000"/>
              </a:spcBef>
              <a:spcAft>
                <a:spcPct val="0"/>
              </a:spcAft>
              <a:buClr>
                <a:srgbClr val="E63700"/>
              </a:buClr>
              <a:buSzTx/>
              <a:buFont typeface="Wingdings" pitchFamily="2" charset="2"/>
              <a:buChar char="§"/>
              <a:tabLst/>
              <a:defRPr/>
            </a:pPr>
            <a:r>
              <a:rPr kumimoji="0" lang="en-US" sz="1500" b="0" i="0" u="none" strike="noStrike" kern="0" cap="none" spc="0" normalizeH="0" baseline="0" noProof="0" dirty="0" smtClean="0">
                <a:ln>
                  <a:noFill/>
                </a:ln>
                <a:solidFill>
                  <a:schemeClr val="tx1"/>
                </a:solidFill>
                <a:effectLst/>
                <a:uLnTx/>
                <a:uFillTx/>
                <a:latin typeface="+mn-lt"/>
              </a:rPr>
              <a:t>Lines of Code</a:t>
            </a:r>
          </a:p>
          <a:p>
            <a:pPr marL="742950" marR="0" lvl="1" indent="-285750" algn="l" defTabSz="914400" rtl="0" eaLnBrk="1" fontAlgn="base" latinLnBrk="0" hangingPunct="1">
              <a:lnSpc>
                <a:spcPct val="100000"/>
              </a:lnSpc>
              <a:spcBef>
                <a:spcPct val="20000"/>
              </a:spcBef>
              <a:spcAft>
                <a:spcPct val="0"/>
              </a:spcAft>
              <a:buClr>
                <a:srgbClr val="E63700"/>
              </a:buClr>
              <a:buSzTx/>
              <a:buFont typeface="Wingdings" pitchFamily="2" charset="2"/>
              <a:buChar char="§"/>
              <a:tabLst/>
              <a:defRPr/>
            </a:pPr>
            <a:r>
              <a:rPr kumimoji="0" lang="en-US" sz="1500" b="0" i="0" u="none" strike="noStrike" kern="0" cap="none" spc="0" normalizeH="0" baseline="0" noProof="0" dirty="0" smtClean="0">
                <a:ln>
                  <a:noFill/>
                </a:ln>
                <a:solidFill>
                  <a:schemeClr val="tx1"/>
                </a:solidFill>
                <a:effectLst/>
                <a:uLnTx/>
                <a:uFillTx/>
                <a:latin typeface="+mn-lt"/>
              </a:rPr>
              <a:t>Function Points</a:t>
            </a:r>
          </a:p>
          <a:p>
            <a:pPr marL="742950" marR="0" lvl="1" indent="-285750" algn="l" defTabSz="914400" rtl="0" eaLnBrk="1" fontAlgn="base" latinLnBrk="0" hangingPunct="1">
              <a:lnSpc>
                <a:spcPct val="100000"/>
              </a:lnSpc>
              <a:spcBef>
                <a:spcPct val="20000"/>
              </a:spcBef>
              <a:spcAft>
                <a:spcPct val="0"/>
              </a:spcAft>
              <a:buClr>
                <a:srgbClr val="E63700"/>
              </a:buClr>
              <a:buSzTx/>
              <a:buFont typeface="Wingdings" pitchFamily="2" charset="2"/>
              <a:buChar char="§"/>
              <a:tabLst/>
              <a:defRPr/>
            </a:pPr>
            <a:endParaRPr kumimoji="0" lang="en-US" sz="700" b="0" i="0" u="none" strike="noStrike" kern="0" cap="none" spc="0" normalizeH="0" baseline="0" noProof="0" dirty="0" smtClean="0">
              <a:ln>
                <a:noFill/>
              </a:ln>
              <a:solidFill>
                <a:schemeClr val="tx1"/>
              </a:solidFill>
              <a:effectLst/>
              <a:uLnTx/>
              <a:uFillTx/>
              <a:latin typeface="+mn-lt"/>
            </a:endParaRPr>
          </a:p>
        </p:txBody>
      </p:sp>
      <p:sp>
        <p:nvSpPr>
          <p:cNvPr id="7" name="Rectangle 4"/>
          <p:cNvSpPr txBox="1">
            <a:spLocks noChangeArrowheads="1"/>
          </p:cNvSpPr>
          <p:nvPr/>
        </p:nvSpPr>
        <p:spPr bwMode="auto">
          <a:xfrm>
            <a:off x="4610100" y="1600200"/>
            <a:ext cx="4076700" cy="2057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BF1313"/>
              </a:buClr>
              <a:buSzTx/>
              <a:buFont typeface="Wingdings" pitchFamily="2" charset="2"/>
              <a:buChar char="§"/>
              <a:tabLst/>
              <a:defRPr/>
            </a:pPr>
            <a:r>
              <a:rPr kumimoji="0" lang="en-US" sz="1800" b="0" i="0" u="sng" strike="noStrike" kern="0" cap="none" spc="0" normalizeH="0" baseline="0" noProof="0" smtClean="0">
                <a:ln>
                  <a:noFill/>
                </a:ln>
                <a:solidFill>
                  <a:schemeClr val="tx1"/>
                </a:solidFill>
                <a:effectLst/>
                <a:uLnTx/>
                <a:uFillTx/>
                <a:latin typeface="+mn-lt"/>
                <a:ea typeface="+mn-ea"/>
                <a:cs typeface="+mn-cs"/>
              </a:rPr>
              <a:t>Agile</a:t>
            </a:r>
            <a:r>
              <a:rPr kumimoji="0" lang="en-US" sz="1800" b="0" i="0" u="none" strike="noStrike" kern="0" cap="none" spc="0" normalizeH="0" baseline="0" noProof="0" smtClean="0">
                <a:ln>
                  <a:noFill/>
                </a:ln>
                <a:solidFill>
                  <a:schemeClr val="tx1"/>
                </a:solidFill>
                <a:effectLst/>
                <a:uLnTx/>
                <a:uFillTx/>
                <a:latin typeface="+mn-lt"/>
                <a:ea typeface="+mn-ea"/>
                <a:cs typeface="+mn-cs"/>
              </a:rPr>
              <a:t> Measures of Size</a:t>
            </a:r>
          </a:p>
          <a:p>
            <a:pPr marL="742950" marR="0" lvl="1" indent="-285750" algn="l" defTabSz="914400" rtl="0" eaLnBrk="1" fontAlgn="base" latinLnBrk="0" hangingPunct="1">
              <a:lnSpc>
                <a:spcPct val="100000"/>
              </a:lnSpc>
              <a:spcBef>
                <a:spcPct val="20000"/>
              </a:spcBef>
              <a:spcAft>
                <a:spcPct val="0"/>
              </a:spcAft>
              <a:buClr>
                <a:srgbClr val="E63700"/>
              </a:buClr>
              <a:buSzTx/>
              <a:buFont typeface="Wingdings" pitchFamily="2" charset="2"/>
              <a:buChar char="§"/>
              <a:tabLst/>
              <a:defRPr/>
            </a:pPr>
            <a:r>
              <a:rPr kumimoji="0" lang="en-US" sz="1500" b="0" i="0" u="none" strike="noStrike" kern="0" cap="none" spc="0" normalizeH="0" baseline="0" noProof="0" smtClean="0">
                <a:ln>
                  <a:noFill/>
                </a:ln>
                <a:solidFill>
                  <a:schemeClr val="tx1"/>
                </a:solidFill>
                <a:effectLst/>
                <a:uLnTx/>
                <a:uFillTx/>
                <a:latin typeface="+mn-lt"/>
              </a:rPr>
              <a:t>Ideal Time</a:t>
            </a:r>
          </a:p>
          <a:p>
            <a:pPr marL="742950" marR="0" lvl="1" indent="-285750" algn="l" defTabSz="914400" rtl="0" eaLnBrk="1" fontAlgn="base" latinLnBrk="0" hangingPunct="1">
              <a:lnSpc>
                <a:spcPct val="100000"/>
              </a:lnSpc>
              <a:spcBef>
                <a:spcPct val="20000"/>
              </a:spcBef>
              <a:spcAft>
                <a:spcPct val="0"/>
              </a:spcAft>
              <a:buClr>
                <a:srgbClr val="E63700"/>
              </a:buClr>
              <a:buSzTx/>
              <a:buFont typeface="Wingdings" pitchFamily="2" charset="2"/>
              <a:buChar char="§"/>
              <a:tabLst/>
              <a:defRPr/>
            </a:pPr>
            <a:r>
              <a:rPr kumimoji="0" lang="en-US" sz="1500" b="0" i="0" u="none" strike="noStrike" kern="0" cap="none" spc="0" normalizeH="0" baseline="0" noProof="0" smtClean="0">
                <a:ln>
                  <a:noFill/>
                </a:ln>
                <a:solidFill>
                  <a:schemeClr val="tx1"/>
                </a:solidFill>
                <a:effectLst/>
                <a:uLnTx/>
                <a:uFillTx/>
                <a:latin typeface="+mn-lt"/>
              </a:rPr>
              <a:t>Story Points</a:t>
            </a:r>
          </a:p>
          <a:p>
            <a:pPr marL="742950" marR="0" lvl="1" indent="-285750" algn="l" defTabSz="914400" rtl="0" eaLnBrk="1" fontAlgn="base" latinLnBrk="0" hangingPunct="1">
              <a:lnSpc>
                <a:spcPct val="100000"/>
              </a:lnSpc>
              <a:spcBef>
                <a:spcPct val="20000"/>
              </a:spcBef>
              <a:spcAft>
                <a:spcPct val="0"/>
              </a:spcAft>
              <a:buClr>
                <a:srgbClr val="E63700"/>
              </a:buClr>
              <a:buSzTx/>
              <a:buFont typeface="Wingdings" pitchFamily="2" charset="2"/>
              <a:buChar char="§"/>
              <a:tabLst/>
              <a:defRPr/>
            </a:pPr>
            <a:endParaRPr kumimoji="0" lang="en-US" sz="1500" b="0" i="0" u="none" strike="noStrike" kern="0" cap="none" spc="0" normalizeH="0" baseline="0" noProof="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
                <a:srgbClr val="BF1313"/>
              </a:buClr>
              <a:buSzTx/>
              <a:buFont typeface="Wingdings" pitchFamily="2" charset="2"/>
              <a:buChar char="§"/>
              <a:tabLst/>
              <a:defRPr/>
            </a:pPr>
            <a:endParaRPr kumimoji="0" lang="en-US" sz="1800" b="0" i="0" u="none" strike="noStrike" kern="0" cap="none" spc="0" normalizeH="0" baseline="0" noProof="0" smtClean="0">
              <a:ln>
                <a:noFill/>
              </a:ln>
              <a:solidFill>
                <a:schemeClr val="tx1"/>
              </a:solidFill>
              <a:effectLst/>
              <a:uLnTx/>
              <a:uFillTx/>
              <a:latin typeface="+mn-lt"/>
              <a:ea typeface="+mn-ea"/>
              <a:cs typeface="+mn-cs"/>
            </a:endParaRPr>
          </a:p>
        </p:txBody>
      </p:sp>
      <p:sp>
        <p:nvSpPr>
          <p:cNvPr id="8" name="Rectangle 5"/>
          <p:cNvSpPr>
            <a:spLocks noChangeArrowheads="1"/>
          </p:cNvSpPr>
          <p:nvPr/>
        </p:nvSpPr>
        <p:spPr bwMode="auto">
          <a:xfrm>
            <a:off x="381000" y="1066800"/>
            <a:ext cx="8077200" cy="457200"/>
          </a:xfrm>
          <a:prstGeom prst="rect">
            <a:avLst/>
          </a:prstGeom>
          <a:noFill/>
          <a:ln w="9525" algn="ctr">
            <a:noFill/>
            <a:miter lim="800000"/>
            <a:headEnd/>
            <a:tailEnd/>
          </a:ln>
        </p:spPr>
        <p:txBody>
          <a:bodyPr/>
          <a:lstStyle/>
          <a:p>
            <a:pPr marL="342900" indent="-342900">
              <a:spcBef>
                <a:spcPct val="50000"/>
              </a:spcBef>
              <a:buSzPct val="80000"/>
              <a:buFont typeface="Arial" pitchFamily="34" charset="0"/>
              <a:buChar char="►"/>
            </a:pPr>
            <a:r>
              <a:rPr lang="en-US" sz="1800" dirty="0">
                <a:solidFill>
                  <a:schemeClr val="accent2"/>
                </a:solidFill>
              </a:rPr>
              <a:t>Traditional and Agile measure size differently</a:t>
            </a:r>
          </a:p>
          <a:p>
            <a:pPr marL="342900" indent="-342900">
              <a:spcBef>
                <a:spcPct val="50000"/>
              </a:spcBef>
              <a:buSzPct val="80000"/>
              <a:buFont typeface="Arial" pitchFamily="34" charset="0"/>
              <a:buChar char="►"/>
            </a:pPr>
            <a:endParaRPr lang="en-US" sz="700" dirty="0">
              <a:solidFill>
                <a:schemeClr val="accent2"/>
              </a:solidFill>
            </a:endParaRPr>
          </a:p>
        </p:txBody>
      </p:sp>
      <p:sp>
        <p:nvSpPr>
          <p:cNvPr id="9" name="Rectangle 8"/>
          <p:cNvSpPr/>
          <p:nvPr/>
        </p:nvSpPr>
        <p:spPr>
          <a:xfrm>
            <a:off x="406758" y="2731395"/>
            <a:ext cx="8153400" cy="2539157"/>
          </a:xfrm>
          <a:prstGeom prst="rect">
            <a:avLst/>
          </a:prstGeom>
        </p:spPr>
        <p:txBody>
          <a:bodyPr wrap="square">
            <a:spAutoFit/>
          </a:bodyPr>
          <a:lstStyle/>
          <a:p>
            <a:pPr>
              <a:lnSpc>
                <a:spcPct val="150000"/>
              </a:lnSpc>
              <a:spcBef>
                <a:spcPts val="0"/>
              </a:spcBef>
              <a:buFont typeface="Wingdings" pitchFamily="2" charset="2"/>
              <a:buChar char="Ø"/>
            </a:pPr>
            <a:r>
              <a:rPr lang="en-US" dirty="0" smtClean="0"/>
              <a:t> Release are estimated ‘Top-Down’</a:t>
            </a:r>
          </a:p>
          <a:p>
            <a:pPr lvl="1">
              <a:lnSpc>
                <a:spcPct val="150000"/>
              </a:lnSpc>
              <a:spcBef>
                <a:spcPts val="0"/>
              </a:spcBef>
              <a:buFont typeface="Wingdings" pitchFamily="2" charset="2"/>
              <a:buChar char="Ø"/>
            </a:pPr>
            <a:r>
              <a:rPr lang="en-US" dirty="0" smtClean="0"/>
              <a:t> </a:t>
            </a:r>
            <a:r>
              <a:rPr lang="en-US" sz="1600" i="1" dirty="0" smtClean="0"/>
              <a:t>Experience Based</a:t>
            </a:r>
          </a:p>
          <a:p>
            <a:pPr>
              <a:lnSpc>
                <a:spcPct val="150000"/>
              </a:lnSpc>
              <a:spcBef>
                <a:spcPts val="0"/>
              </a:spcBef>
              <a:buFont typeface="Wingdings" pitchFamily="2" charset="2"/>
              <a:buChar char="Ø"/>
            </a:pPr>
            <a:r>
              <a:rPr lang="en-US" dirty="0" smtClean="0"/>
              <a:t> Generally 2 approaches used-</a:t>
            </a:r>
          </a:p>
          <a:p>
            <a:pPr lvl="1">
              <a:lnSpc>
                <a:spcPct val="150000"/>
              </a:lnSpc>
              <a:spcBef>
                <a:spcPts val="0"/>
              </a:spcBef>
              <a:buFont typeface="Wingdings" pitchFamily="2" charset="2"/>
              <a:buChar char="Ø"/>
            </a:pPr>
            <a:r>
              <a:rPr lang="en-US" b="1" dirty="0" smtClean="0"/>
              <a:t> </a:t>
            </a:r>
            <a:r>
              <a:rPr lang="en-US" sz="1600" i="1" dirty="0" smtClean="0"/>
              <a:t>Ideal days – A Day Without Any Real World Interruptions</a:t>
            </a:r>
          </a:p>
          <a:p>
            <a:pPr lvl="1">
              <a:lnSpc>
                <a:spcPct val="150000"/>
              </a:lnSpc>
              <a:spcBef>
                <a:spcPts val="0"/>
              </a:spcBef>
              <a:buFont typeface="Wingdings" pitchFamily="2" charset="2"/>
              <a:buChar char="Ø"/>
            </a:pPr>
            <a:r>
              <a:rPr lang="en-US" sz="1600" i="1" dirty="0" smtClean="0"/>
              <a:t> Story Points – Relative Estimation – More Popular</a:t>
            </a:r>
          </a:p>
          <a:p>
            <a:pPr>
              <a:lnSpc>
                <a:spcPct val="150000"/>
              </a:lnSpc>
              <a:spcBef>
                <a:spcPts val="0"/>
              </a:spcBef>
              <a:buFont typeface="Wingdings" pitchFamily="2" charset="2"/>
              <a:buChar char="Ø"/>
            </a:pPr>
            <a:r>
              <a:rPr lang="en-US" dirty="0" smtClean="0"/>
              <a:t> Non Numerical comparison not as good</a:t>
            </a:r>
            <a:endParaRPr lang="en-US" dirty="0"/>
          </a:p>
        </p:txBody>
      </p:sp>
      <p:pic>
        <p:nvPicPr>
          <p:cNvPr id="10" name="Picture 9" descr="planning-poker-21.png"/>
          <p:cNvPicPr>
            <a:picLocks noChangeAspect="1"/>
          </p:cNvPicPr>
          <p:nvPr/>
        </p:nvPicPr>
        <p:blipFill>
          <a:blip r:embed="rId2" cstate="print">
            <a:clrChange>
              <a:clrFrom>
                <a:srgbClr val="A0DAF9"/>
              </a:clrFrom>
              <a:clrTo>
                <a:srgbClr val="A0DAF9">
                  <a:alpha val="0"/>
                </a:srgbClr>
              </a:clrTo>
            </a:clrChange>
          </a:blip>
          <a:stretch>
            <a:fillRect/>
          </a:stretch>
        </p:blipFill>
        <p:spPr>
          <a:xfrm>
            <a:off x="6324600" y="4419600"/>
            <a:ext cx="2590800" cy="1825828"/>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Size – Ideal Days &amp; Story Points</a:t>
            </a:r>
            <a:endParaRPr lang="en-US" dirty="0"/>
          </a:p>
        </p:txBody>
      </p:sp>
      <p:sp>
        <p:nvSpPr>
          <p:cNvPr id="4" name="Content Placeholder 2"/>
          <p:cNvSpPr>
            <a:spLocks noGrp="1"/>
          </p:cNvSpPr>
          <p:nvPr>
            <p:ph sz="quarter" idx="4294967295"/>
          </p:nvPr>
        </p:nvSpPr>
        <p:spPr>
          <a:xfrm>
            <a:off x="381000" y="838201"/>
            <a:ext cx="8462098" cy="5562600"/>
          </a:xfrm>
          <a:prstGeom prst="rect">
            <a:avLst/>
          </a:prstGeom>
        </p:spPr>
        <p:txBody>
          <a:bodyPr/>
          <a:lstStyle/>
          <a:p>
            <a:r>
              <a:rPr lang="en-US" sz="1800" dirty="0" smtClean="0"/>
              <a:t>Ideal Days</a:t>
            </a:r>
          </a:p>
          <a:p>
            <a:pPr lvl="1"/>
            <a:r>
              <a:rPr lang="en-US" sz="1800" dirty="0" smtClean="0"/>
              <a:t>Removes the Likely Real World Interruptions</a:t>
            </a:r>
          </a:p>
          <a:p>
            <a:pPr lvl="1"/>
            <a:r>
              <a:rPr lang="en-US" sz="1800" dirty="0" smtClean="0"/>
              <a:t>50% - 80% Productive is Common Assumption</a:t>
            </a:r>
          </a:p>
          <a:p>
            <a:pPr lvl="1"/>
            <a:r>
              <a:rPr lang="en-US" sz="1800" dirty="0" smtClean="0"/>
              <a:t>Ideal Days are Easy to Explain and Can be used for Longer Term Estimates</a:t>
            </a:r>
          </a:p>
          <a:p>
            <a:pPr lvl="1"/>
            <a:r>
              <a:rPr lang="en-US" sz="1800" b="1" dirty="0" smtClean="0"/>
              <a:t>But My Ideal Day May Not Be Your Ideal Day</a:t>
            </a:r>
          </a:p>
          <a:p>
            <a:endParaRPr lang="en-US" sz="1800" dirty="0" smtClean="0"/>
          </a:p>
          <a:p>
            <a:r>
              <a:rPr lang="en-US" sz="1800" dirty="0" smtClean="0"/>
              <a:t>Story Points</a:t>
            </a:r>
          </a:p>
          <a:p>
            <a:pPr lvl="1"/>
            <a:r>
              <a:rPr lang="en-US" sz="1800" dirty="0" smtClean="0"/>
              <a:t>The “bigness” of a task</a:t>
            </a:r>
          </a:p>
          <a:p>
            <a:pPr lvl="1" eaLnBrk="1" hangingPunct="1"/>
            <a:r>
              <a:rPr lang="en-US" sz="1800" dirty="0" smtClean="0"/>
              <a:t>Influenced by:</a:t>
            </a:r>
          </a:p>
          <a:p>
            <a:pPr lvl="2" eaLnBrk="1" hangingPunct="1">
              <a:buClr>
                <a:schemeClr val="tx1"/>
              </a:buClr>
            </a:pPr>
            <a:r>
              <a:rPr lang="en-US" sz="1600" i="1" dirty="0" smtClean="0"/>
              <a:t>How hard it is</a:t>
            </a:r>
          </a:p>
          <a:p>
            <a:pPr lvl="2" eaLnBrk="1" hangingPunct="1">
              <a:buClr>
                <a:schemeClr val="tx1"/>
              </a:buClr>
            </a:pPr>
            <a:r>
              <a:rPr lang="en-US" sz="1600" i="1" dirty="0" smtClean="0"/>
              <a:t>How much of it there is</a:t>
            </a:r>
          </a:p>
          <a:p>
            <a:pPr lvl="1" eaLnBrk="1" hangingPunct="1"/>
            <a:r>
              <a:rPr lang="en-US" sz="1800" dirty="0" smtClean="0"/>
              <a:t>Relative values are what is important</a:t>
            </a:r>
          </a:p>
          <a:p>
            <a:pPr lvl="2" eaLnBrk="1" hangingPunct="1"/>
            <a:r>
              <a:rPr lang="en-US" sz="1600" i="1" dirty="0" smtClean="0"/>
              <a:t>A login screen is a 2</a:t>
            </a:r>
          </a:p>
          <a:p>
            <a:pPr lvl="2" eaLnBrk="1" hangingPunct="1"/>
            <a:r>
              <a:rPr lang="en-US" sz="1600" i="1" dirty="0" smtClean="0"/>
              <a:t>A search feature is an 8</a:t>
            </a:r>
          </a:p>
          <a:p>
            <a:pPr lvl="1"/>
            <a:r>
              <a:rPr lang="en-US" sz="1800" dirty="0" smtClean="0"/>
              <a:t>Teams can Deliver a Certain Number of Story Points per Sprint</a:t>
            </a:r>
          </a:p>
          <a:p>
            <a:pPr lvl="1"/>
            <a:r>
              <a:rPr lang="en-US" sz="1800" dirty="0" smtClean="0"/>
              <a:t>It is Quicker and Easier than Ideal Days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Estimation</a:t>
            </a:r>
            <a:endParaRPr lang="en-US" dirty="0"/>
          </a:p>
        </p:txBody>
      </p:sp>
      <p:sp>
        <p:nvSpPr>
          <p:cNvPr id="5" name="Rectangle 3"/>
          <p:cNvSpPr txBox="1">
            <a:spLocks noChangeArrowheads="1"/>
          </p:cNvSpPr>
          <p:nvPr/>
        </p:nvSpPr>
        <p:spPr bwMode="auto">
          <a:xfrm>
            <a:off x="381000" y="914400"/>
            <a:ext cx="8305800" cy="5211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5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Estimates are made by a GROUP not an INDIVIDUAL</a:t>
            </a:r>
          </a:p>
          <a:p>
            <a:pPr marL="342900" marR="0" lvl="0" indent="-342900" algn="l" defTabSz="914400" rtl="0" eaLnBrk="1" fontAlgn="base" latinLnBrk="0" hangingPunct="1">
              <a:lnSpc>
                <a:spcPct val="85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Use a consistent relative scale</a:t>
            </a:r>
          </a:p>
          <a:p>
            <a:pPr marL="342900" marR="0" lvl="0" indent="-342900" algn="l" defTabSz="914400" rtl="0" eaLnBrk="1" fontAlgn="base" latinLnBrk="0" hangingPunct="1">
              <a:lnSpc>
                <a:spcPct val="85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Combine techniques</a:t>
            </a:r>
          </a:p>
          <a:p>
            <a:pPr marL="742950" marR="0" lvl="1" indent="-285750" algn="l" defTabSz="914400" rtl="0" eaLnBrk="1" fontAlgn="base" latinLnBrk="0" hangingPunct="1">
              <a:lnSpc>
                <a:spcPct val="100000"/>
              </a:lnSpc>
              <a:spcBef>
                <a:spcPct val="20000"/>
              </a:spcBef>
              <a:spcAft>
                <a:spcPct val="0"/>
              </a:spcAft>
              <a:buClr>
                <a:srgbClr val="E63700"/>
              </a:buClr>
              <a:buSzTx/>
              <a:buFont typeface="Wingdings" pitchFamily="2" charset="2"/>
              <a:buChar char="§"/>
              <a:tabLst/>
              <a:defRPr/>
            </a:pPr>
            <a:r>
              <a:rPr kumimoji="0" lang="en-US" sz="2000" b="0" i="1" u="none" strike="noStrike" kern="0" cap="none" spc="0" normalizeH="0" baseline="0" noProof="0" dirty="0" smtClean="0">
                <a:ln>
                  <a:noFill/>
                </a:ln>
                <a:solidFill>
                  <a:schemeClr val="tx1"/>
                </a:solidFill>
                <a:effectLst/>
                <a:uLnTx/>
                <a:uFillTx/>
                <a:latin typeface="+mn-lt"/>
              </a:rPr>
              <a:t>Expert Opinion</a:t>
            </a:r>
          </a:p>
          <a:p>
            <a:pPr marL="742950" lvl="1" indent="-285750">
              <a:spcBef>
                <a:spcPct val="20000"/>
              </a:spcBef>
              <a:buClr>
                <a:srgbClr val="E63700"/>
              </a:buClr>
              <a:buFont typeface="Wingdings" pitchFamily="2" charset="2"/>
              <a:buChar char="§"/>
            </a:pPr>
            <a:r>
              <a:rPr kumimoji="0" lang="en-US" sz="2000" b="0" i="1" u="none" strike="noStrike" kern="0" cap="none" spc="0" normalizeH="0" baseline="0" noProof="0" dirty="0" smtClean="0">
                <a:ln>
                  <a:noFill/>
                </a:ln>
                <a:solidFill>
                  <a:schemeClr val="tx1"/>
                </a:solidFill>
                <a:effectLst/>
                <a:uLnTx/>
                <a:uFillTx/>
                <a:latin typeface="+mn-lt"/>
              </a:rPr>
              <a:t>Analogy- </a:t>
            </a:r>
          </a:p>
          <a:p>
            <a:pPr marL="1200150" lvl="2" indent="-285750">
              <a:spcBef>
                <a:spcPct val="20000"/>
              </a:spcBef>
              <a:buClr>
                <a:srgbClr val="E63700"/>
              </a:buClr>
              <a:buFont typeface="Wingdings" pitchFamily="2" charset="2"/>
              <a:buChar char="§"/>
            </a:pPr>
            <a:r>
              <a:rPr lang="en-US" sz="1600" i="1" dirty="0" smtClean="0"/>
              <a:t>Comparing an un-sized story to previously sized stories</a:t>
            </a:r>
          </a:p>
          <a:p>
            <a:pPr marL="1200150" lvl="2" indent="-285750">
              <a:spcBef>
                <a:spcPct val="20000"/>
              </a:spcBef>
              <a:buClr>
                <a:srgbClr val="E63700"/>
              </a:buClr>
              <a:buFont typeface="Wingdings" pitchFamily="2" charset="2"/>
              <a:buChar char="§"/>
            </a:pPr>
            <a:r>
              <a:rPr lang="en-US" sz="1600" dirty="0" smtClean="0"/>
              <a:t>Compare the story to multiple previously sizes stories – not just one</a:t>
            </a:r>
            <a:endParaRPr lang="en-US" sz="1600" i="1" dirty="0" smtClean="0"/>
          </a:p>
          <a:p>
            <a:pPr marL="742950" lvl="1" indent="-285750">
              <a:spcBef>
                <a:spcPct val="20000"/>
              </a:spcBef>
              <a:buClr>
                <a:srgbClr val="E63700"/>
              </a:buClr>
              <a:buFont typeface="Wingdings" pitchFamily="2" charset="2"/>
              <a:buChar char="§"/>
            </a:pPr>
            <a:r>
              <a:rPr kumimoji="0" lang="en-US" sz="2000" b="0" i="1" u="none" strike="noStrike" kern="0" cap="none" spc="0" normalizeH="0" baseline="0" noProof="0" dirty="0" smtClean="0">
                <a:ln>
                  <a:noFill/>
                </a:ln>
                <a:solidFill>
                  <a:schemeClr val="tx1"/>
                </a:solidFill>
                <a:effectLst/>
                <a:uLnTx/>
                <a:uFillTx/>
                <a:latin typeface="+mn-lt"/>
              </a:rPr>
              <a:t>Disaggregation or Decomposition- </a:t>
            </a:r>
          </a:p>
          <a:p>
            <a:pPr marL="1200150" lvl="2" indent="-285750">
              <a:spcBef>
                <a:spcPct val="20000"/>
              </a:spcBef>
              <a:buClr>
                <a:srgbClr val="E63700"/>
              </a:buClr>
              <a:buFont typeface="Wingdings" pitchFamily="2" charset="2"/>
              <a:buChar char="§"/>
            </a:pPr>
            <a:r>
              <a:rPr lang="en-US" sz="1600" dirty="0" smtClean="0"/>
              <a:t>Breaking big stories into smaller stories</a:t>
            </a:r>
          </a:p>
          <a:p>
            <a:pPr marL="1200150" lvl="2" indent="-285750">
              <a:spcBef>
                <a:spcPct val="20000"/>
              </a:spcBef>
              <a:buClr>
                <a:srgbClr val="E63700"/>
              </a:buClr>
              <a:buFont typeface="Wingdings" pitchFamily="2" charset="2"/>
              <a:buChar char="§"/>
            </a:pPr>
            <a:r>
              <a:rPr lang="en-US" sz="1600" dirty="0" smtClean="0"/>
              <a:t>Goal is to define stories that can fit into single iterations</a:t>
            </a:r>
          </a:p>
          <a:p>
            <a:pPr marL="742950" marR="0" lvl="1" indent="-285750" algn="l" defTabSz="914400" rtl="0" eaLnBrk="1" fontAlgn="base" latinLnBrk="0" hangingPunct="1">
              <a:lnSpc>
                <a:spcPct val="100000"/>
              </a:lnSpc>
              <a:spcBef>
                <a:spcPct val="20000"/>
              </a:spcBef>
              <a:spcAft>
                <a:spcPct val="0"/>
              </a:spcAft>
              <a:buClr>
                <a:srgbClr val="E63700"/>
              </a:buClr>
              <a:buSzTx/>
              <a:buFont typeface="Wingdings" pitchFamily="2" charset="2"/>
              <a:buChar char="§"/>
              <a:tabLst/>
              <a:defRPr/>
            </a:pPr>
            <a:r>
              <a:rPr kumimoji="0" lang="en-US" sz="2000" b="0" i="1" u="none" strike="noStrike" kern="0" cap="none" spc="0" normalizeH="0" baseline="0" noProof="0" dirty="0" smtClean="0">
                <a:ln>
                  <a:noFill/>
                </a:ln>
                <a:solidFill>
                  <a:schemeClr val="tx1"/>
                </a:solidFill>
                <a:effectLst/>
                <a:uLnTx/>
                <a:uFillTx/>
                <a:latin typeface="+mn-lt"/>
              </a:rPr>
              <a:t>Planning Poker-</a:t>
            </a:r>
          </a:p>
          <a:p>
            <a:pPr marL="1200150" lvl="2" indent="-285750">
              <a:spcBef>
                <a:spcPct val="20000"/>
              </a:spcBef>
              <a:buClr>
                <a:srgbClr val="E63700"/>
              </a:buClr>
              <a:buFont typeface="Wingdings" pitchFamily="2" charset="2"/>
              <a:buChar char="§"/>
            </a:pPr>
            <a:r>
              <a:rPr lang="en-US" sz="1600" dirty="0" smtClean="0"/>
              <a:t>It is a tool to facilitate group sizing</a:t>
            </a:r>
          </a:p>
          <a:p>
            <a:pPr marL="1200150" lvl="2" indent="-285750">
              <a:lnSpc>
                <a:spcPct val="150000"/>
              </a:lnSpc>
              <a:spcBef>
                <a:spcPct val="20000"/>
              </a:spcBef>
              <a:buClr>
                <a:srgbClr val="E63700"/>
              </a:buClr>
              <a:buFont typeface="Wingdings" pitchFamily="2" charset="2"/>
              <a:buChar char="§"/>
            </a:pPr>
            <a:r>
              <a:rPr lang="en-US" sz="1600" dirty="0" smtClean="0"/>
              <a:t> What do you need?</a:t>
            </a:r>
          </a:p>
          <a:p>
            <a:pPr lvl="3">
              <a:lnSpc>
                <a:spcPct val="150000"/>
              </a:lnSpc>
              <a:buFont typeface="Wingdings" pitchFamily="2" charset="2"/>
              <a:buChar char="Ø"/>
            </a:pPr>
            <a:r>
              <a:rPr lang="en-US" sz="1400" dirty="0" smtClean="0"/>
              <a:t> Entire team – including product owner/customer</a:t>
            </a:r>
          </a:p>
          <a:p>
            <a:pPr lvl="3">
              <a:lnSpc>
                <a:spcPct val="150000"/>
              </a:lnSpc>
              <a:buFont typeface="Wingdings" pitchFamily="2" charset="2"/>
              <a:buChar char="Ø"/>
            </a:pPr>
            <a:r>
              <a:rPr lang="en-US" sz="1400" dirty="0" smtClean="0"/>
              <a:t> Deck of planning poker cards with point sizes</a:t>
            </a:r>
          </a:p>
          <a:p>
            <a:pPr lvl="3">
              <a:lnSpc>
                <a:spcPct val="150000"/>
              </a:lnSpc>
              <a:buFont typeface="Wingdings" pitchFamily="2" charset="2"/>
              <a:buChar char="Ø"/>
            </a:pPr>
            <a:r>
              <a:rPr lang="en-US" sz="1400" dirty="0" smtClean="0"/>
              <a:t> Stories</a:t>
            </a:r>
          </a:p>
          <a:p>
            <a:pPr marL="1200150" lvl="2" indent="-285750">
              <a:spcBef>
                <a:spcPct val="20000"/>
              </a:spcBef>
              <a:buClr>
                <a:srgbClr val="E63700"/>
              </a:buClr>
              <a:buFont typeface="Wingdings" pitchFamily="2" charset="2"/>
              <a:buChar char="§"/>
            </a:pPr>
            <a:endParaRPr kumimoji="0" lang="en-US" sz="2000" b="0" i="1"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a:t>
            </a:r>
            <a:endParaRPr lang="en-US" dirty="0"/>
          </a:p>
        </p:txBody>
      </p:sp>
      <p:sp>
        <p:nvSpPr>
          <p:cNvPr id="4" name="Rectangle 3"/>
          <p:cNvSpPr/>
          <p:nvPr/>
        </p:nvSpPr>
        <p:spPr>
          <a:xfrm>
            <a:off x="304800" y="838200"/>
            <a:ext cx="8534400" cy="4648200"/>
          </a:xfrm>
          <a:prstGeom prst="rect">
            <a:avLst/>
          </a:prstGeom>
        </p:spPr>
        <p:txBody>
          <a:bodyPr wrap="square">
            <a:spAutoFit/>
          </a:bodyPr>
          <a:lstStyle/>
          <a:p>
            <a:pPr>
              <a:lnSpc>
                <a:spcPct val="150000"/>
              </a:lnSpc>
              <a:buSzPct val="110000"/>
              <a:buBlip>
                <a:blip r:embed="rId3"/>
              </a:buBlip>
              <a:defRPr/>
            </a:pPr>
            <a:r>
              <a:rPr lang="en-US" sz="1600" dirty="0"/>
              <a:t>What happens if the client asks to add new changes after design is all complete </a:t>
            </a:r>
            <a:r>
              <a:rPr lang="en-US" sz="1600" dirty="0" smtClean="0"/>
              <a:t> </a:t>
            </a:r>
            <a:endParaRPr lang="en-US" sz="1600" dirty="0"/>
          </a:p>
          <a:p>
            <a:pPr>
              <a:lnSpc>
                <a:spcPct val="150000"/>
              </a:lnSpc>
              <a:buSzPct val="110000"/>
              <a:buBlip>
                <a:blip r:embed="rId3"/>
              </a:buBlip>
              <a:defRPr/>
            </a:pPr>
            <a:r>
              <a:rPr lang="en-US" sz="1600" dirty="0"/>
              <a:t>What happens if in midway a developer comes up with an innovative way of doing things</a:t>
            </a:r>
          </a:p>
          <a:p>
            <a:pPr>
              <a:lnSpc>
                <a:spcPct val="150000"/>
              </a:lnSpc>
              <a:buSzPct val="110000"/>
              <a:buBlip>
                <a:blip r:embed="rId3"/>
              </a:buBlip>
              <a:defRPr/>
            </a:pPr>
            <a:r>
              <a:rPr lang="en-US" sz="1600" dirty="0"/>
              <a:t>What happens of the competitor is releasing the same kind of product 1 month earlier</a:t>
            </a:r>
          </a:p>
          <a:p>
            <a:pPr>
              <a:lnSpc>
                <a:spcPct val="150000"/>
              </a:lnSpc>
              <a:buSzPct val="110000"/>
              <a:buBlip>
                <a:blip r:embed="rId3"/>
              </a:buBlip>
              <a:defRPr/>
            </a:pPr>
            <a:r>
              <a:rPr lang="en-US" sz="1600" dirty="0"/>
              <a:t>What happens if the Competitor has come up with new advanced features</a:t>
            </a:r>
          </a:p>
          <a:p>
            <a:pPr>
              <a:lnSpc>
                <a:spcPct val="150000"/>
              </a:lnSpc>
              <a:buSzPct val="110000"/>
              <a:buBlip>
                <a:blip r:embed="rId3"/>
              </a:buBlip>
              <a:defRPr/>
            </a:pPr>
            <a:r>
              <a:rPr lang="en-US" sz="1600" dirty="0"/>
              <a:t>What </a:t>
            </a:r>
            <a:r>
              <a:rPr lang="en-US" sz="1600" dirty="0" smtClean="0"/>
              <a:t>happens </a:t>
            </a:r>
            <a:r>
              <a:rPr lang="en-US" sz="1600" dirty="0"/>
              <a:t>if in between market demands changes</a:t>
            </a:r>
          </a:p>
          <a:p>
            <a:pPr>
              <a:lnSpc>
                <a:spcPct val="150000"/>
              </a:lnSpc>
              <a:buSzPct val="110000"/>
              <a:buBlip>
                <a:blip r:embed="rId3"/>
              </a:buBlip>
              <a:defRPr/>
            </a:pPr>
            <a:r>
              <a:rPr lang="en-US" sz="1600" dirty="0"/>
              <a:t>What happens if client’s budget scenario changes in between</a:t>
            </a:r>
          </a:p>
          <a:p>
            <a:pPr>
              <a:lnSpc>
                <a:spcPct val="150000"/>
              </a:lnSpc>
              <a:buSzPct val="110000"/>
              <a:buBlip>
                <a:blip r:embed="rId3"/>
              </a:buBlip>
              <a:defRPr/>
            </a:pPr>
            <a:r>
              <a:rPr lang="en-US" sz="1600" dirty="0"/>
              <a:t>What happens if a survey shows the current features are not well accepted in market by users</a:t>
            </a:r>
          </a:p>
          <a:p>
            <a:pPr>
              <a:lnSpc>
                <a:spcPct val="150000"/>
              </a:lnSpc>
              <a:buSzPct val="110000"/>
              <a:buBlip>
                <a:blip r:embed="rId3"/>
              </a:buBlip>
              <a:defRPr/>
            </a:pPr>
            <a:r>
              <a:rPr lang="en-US" sz="1600" dirty="0"/>
              <a:t>What happens if the client says this is not what he wanted after its showcased to him</a:t>
            </a:r>
          </a:p>
          <a:p>
            <a:pPr>
              <a:lnSpc>
                <a:spcPct val="150000"/>
              </a:lnSpc>
              <a:buSzPct val="110000"/>
              <a:buBlip>
                <a:blip r:embed="rId3"/>
              </a:buBlip>
              <a:defRPr/>
            </a:pPr>
            <a:r>
              <a:rPr lang="en-US" sz="1600" dirty="0"/>
              <a:t>What happens if the priority of requirements changes based on market and users</a:t>
            </a:r>
          </a:p>
          <a:p>
            <a:pPr>
              <a:lnSpc>
                <a:spcPct val="150000"/>
              </a:lnSpc>
              <a:buSzPct val="110000"/>
              <a:buBlip>
                <a:blip r:embed="rId3"/>
              </a:buBlip>
              <a:defRPr/>
            </a:pPr>
            <a:r>
              <a:rPr lang="en-US" sz="1600" dirty="0"/>
              <a:t>What happens if in between there is a conflict in understanding of the developers than of the providers</a:t>
            </a:r>
          </a:p>
        </p:txBody>
      </p:sp>
      <p:sp>
        <p:nvSpPr>
          <p:cNvPr id="5" name="TextBox 4"/>
          <p:cNvSpPr txBox="1"/>
          <p:nvPr/>
        </p:nvSpPr>
        <p:spPr>
          <a:xfrm>
            <a:off x="-194094" y="5427453"/>
            <a:ext cx="9525000" cy="1200329"/>
          </a:xfrm>
          <a:prstGeom prst="rect">
            <a:avLst/>
          </a:prstGeom>
          <a:noFill/>
        </p:spPr>
        <p:txBody>
          <a:bodyPr wrap="square" rtlCol="0">
            <a:spAutoFit/>
          </a:bodyPr>
          <a:lstStyle/>
          <a:p>
            <a:pPr lvl="0" algn="ctr">
              <a:lnSpc>
                <a:spcPct val="150000"/>
              </a:lnSpc>
            </a:pPr>
            <a:r>
              <a:rPr lang="en-US" b="1" dirty="0" smtClean="0"/>
              <a:t>These scenarios reflects the CHANGING TIMES w.r.t. market and user demands </a:t>
            </a:r>
          </a:p>
          <a:p>
            <a:pPr lvl="0" algn="ctr">
              <a:lnSpc>
                <a:spcPct val="150000"/>
              </a:lnSpc>
            </a:pPr>
            <a:r>
              <a:rPr lang="en-US" b="1" kern="0" dirty="0" smtClean="0"/>
              <a:t>AGILE methodology addresses all the above</a:t>
            </a:r>
          </a:p>
          <a:p>
            <a:pPr algn="ct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gile_planning_poker_front.png"/>
          <p:cNvPicPr>
            <a:picLocks noChangeAspect="1"/>
          </p:cNvPicPr>
          <p:nvPr/>
        </p:nvPicPr>
        <p:blipFill>
          <a:blip r:embed="rId2" cstate="print"/>
          <a:stretch>
            <a:fillRect/>
          </a:stretch>
        </p:blipFill>
        <p:spPr>
          <a:xfrm>
            <a:off x="7239000" y="1143000"/>
            <a:ext cx="1716935" cy="2579412"/>
          </a:xfrm>
          <a:prstGeom prst="rect">
            <a:avLst/>
          </a:prstGeom>
        </p:spPr>
      </p:pic>
      <p:sp>
        <p:nvSpPr>
          <p:cNvPr id="2" name="Title 1"/>
          <p:cNvSpPr>
            <a:spLocks noGrp="1"/>
          </p:cNvSpPr>
          <p:nvPr>
            <p:ph type="title"/>
          </p:nvPr>
        </p:nvSpPr>
        <p:spPr/>
        <p:txBody>
          <a:bodyPr/>
          <a:lstStyle/>
          <a:p>
            <a:r>
              <a:rPr lang="en-US" sz="2400" dirty="0" smtClean="0"/>
              <a:t>Estimating in Teams: Planning Poker</a:t>
            </a:r>
            <a:endParaRPr lang="en-US" sz="2400" dirty="0"/>
          </a:p>
        </p:txBody>
      </p:sp>
      <p:sp>
        <p:nvSpPr>
          <p:cNvPr id="3" name="Content Placeholder 2"/>
          <p:cNvSpPr>
            <a:spLocks noGrp="1"/>
          </p:cNvSpPr>
          <p:nvPr>
            <p:ph sz="quarter" idx="11"/>
          </p:nvPr>
        </p:nvSpPr>
        <p:spPr>
          <a:xfrm>
            <a:off x="292412" y="838200"/>
            <a:ext cx="6946588" cy="2913616"/>
          </a:xfrm>
        </p:spPr>
        <p:txBody>
          <a:bodyPr/>
          <a:lstStyle/>
          <a:p>
            <a:pPr>
              <a:lnSpc>
                <a:spcPct val="150000"/>
              </a:lnSpc>
            </a:pPr>
            <a:r>
              <a:rPr lang="en-US" sz="1800" dirty="0" smtClean="0"/>
              <a:t>Poker ‘Cards’ for Each ‘Player’</a:t>
            </a:r>
          </a:p>
          <a:p>
            <a:pPr lvl="1">
              <a:lnSpc>
                <a:spcPct val="150000"/>
              </a:lnSpc>
            </a:pPr>
            <a:r>
              <a:rPr lang="en-US" sz="1800" i="1" dirty="0" smtClean="0"/>
              <a:t>0, ½, 1, 2, 3, 5, 8, 13, 20, 40, 100, Infinity (Fibonacci-like sequence)</a:t>
            </a:r>
          </a:p>
          <a:p>
            <a:pPr>
              <a:lnSpc>
                <a:spcPct val="150000"/>
              </a:lnSpc>
            </a:pPr>
            <a:r>
              <a:rPr lang="en-US" sz="1800" dirty="0" smtClean="0"/>
              <a:t>Product Owner Reads a User Story or Describes a Feature</a:t>
            </a:r>
          </a:p>
          <a:p>
            <a:pPr>
              <a:lnSpc>
                <a:spcPct val="150000"/>
              </a:lnSpc>
            </a:pPr>
            <a:r>
              <a:rPr lang="en-US" sz="1800" dirty="0" smtClean="0"/>
              <a:t>Each player, </a:t>
            </a:r>
            <a:r>
              <a:rPr lang="en-US" sz="1800" b="1" u="sng" dirty="0" smtClean="0"/>
              <a:t>At The Same Time</a:t>
            </a:r>
            <a:r>
              <a:rPr lang="en-US" sz="1800" dirty="0" smtClean="0"/>
              <a:t>, shows their Estimate Card</a:t>
            </a:r>
            <a:endParaRPr lang="en-US" sz="1800" dirty="0"/>
          </a:p>
        </p:txBody>
      </p:sp>
      <p:sp>
        <p:nvSpPr>
          <p:cNvPr id="6" name="Content Placeholder 2"/>
          <p:cNvSpPr txBox="1">
            <a:spLocks/>
          </p:cNvSpPr>
          <p:nvPr/>
        </p:nvSpPr>
        <p:spPr>
          <a:xfrm>
            <a:off x="280116" y="3635879"/>
            <a:ext cx="8852010" cy="2383921"/>
          </a:xfrm>
          <a:prstGeom prst="rect">
            <a:avLst/>
          </a:prstGeom>
        </p:spPr>
        <p:txBody>
          <a:bodyPr lIns="80165" tIns="40083" rIns="80165" bIns="40083"/>
          <a:lstStyle/>
          <a:p>
            <a:pPr marL="342900" indent="-342900" algn="just" defTabSz="912995" eaLnBrk="0" hangingPunct="0">
              <a:lnSpc>
                <a:spcPct val="150000"/>
              </a:lnSpc>
              <a:spcBef>
                <a:spcPct val="20000"/>
              </a:spcBef>
              <a:buClr>
                <a:srgbClr val="BF1313"/>
              </a:buClr>
              <a:buFont typeface="Wingdings" pitchFamily="2" charset="2"/>
              <a:buChar char="q"/>
              <a:defRPr/>
            </a:pPr>
            <a:r>
              <a:rPr lang="en-US" dirty="0" smtClean="0">
                <a:latin typeface="+mn-lt"/>
              </a:rPr>
              <a:t>Team Iterates and Discusses Until Consensus Reached</a:t>
            </a:r>
          </a:p>
          <a:p>
            <a:pPr marL="342900" indent="-342900" algn="just" defTabSz="912995" eaLnBrk="0" hangingPunct="0">
              <a:lnSpc>
                <a:spcPct val="150000"/>
              </a:lnSpc>
              <a:spcBef>
                <a:spcPct val="20000"/>
              </a:spcBef>
              <a:buClr>
                <a:srgbClr val="BF1313"/>
              </a:buClr>
              <a:buFont typeface="Wingdings" pitchFamily="2" charset="2"/>
              <a:buChar char="q"/>
              <a:defRPr/>
            </a:pPr>
            <a:r>
              <a:rPr lang="en-US" dirty="0" smtClean="0">
                <a:latin typeface="+mn-lt"/>
              </a:rPr>
              <a:t>Facilitator Records the Story Point Value</a:t>
            </a:r>
          </a:p>
          <a:p>
            <a:pPr marL="342900" indent="-342900" algn="just" defTabSz="912995" eaLnBrk="0" hangingPunct="0">
              <a:lnSpc>
                <a:spcPct val="150000"/>
              </a:lnSpc>
              <a:spcBef>
                <a:spcPct val="20000"/>
              </a:spcBef>
              <a:buClr>
                <a:srgbClr val="BF1313"/>
              </a:buClr>
              <a:buFont typeface="Wingdings" pitchFamily="2" charset="2"/>
              <a:buChar char="q"/>
              <a:defRPr/>
            </a:pPr>
            <a:r>
              <a:rPr lang="en-US" dirty="0" smtClean="0">
                <a:latin typeface="+mn-lt"/>
              </a:rPr>
              <a:t>Encourages Discussion, But Prevents Endless Discussion</a:t>
            </a:r>
          </a:p>
          <a:p>
            <a:pPr marL="342900" indent="-342900" algn="just" defTabSz="912995" eaLnBrk="0" hangingPunct="0">
              <a:lnSpc>
                <a:spcPct val="150000"/>
              </a:lnSpc>
              <a:spcBef>
                <a:spcPct val="20000"/>
              </a:spcBef>
              <a:buClr>
                <a:srgbClr val="BF1313"/>
              </a:buClr>
              <a:buFont typeface="Wingdings" pitchFamily="2" charset="2"/>
              <a:buChar char="q"/>
              <a:defRPr/>
            </a:pPr>
            <a:r>
              <a:rPr lang="en-US" dirty="0" smtClean="0">
                <a:latin typeface="+mn-lt"/>
              </a:rPr>
              <a:t>Particularly Useful for Size Estimating for Release Planning</a:t>
            </a:r>
          </a:p>
          <a:p>
            <a:pPr marL="342900" indent="-342900" algn="just" defTabSz="912995" eaLnBrk="0" hangingPunct="0">
              <a:lnSpc>
                <a:spcPct val="150000"/>
              </a:lnSpc>
              <a:spcBef>
                <a:spcPct val="20000"/>
              </a:spcBef>
              <a:buClr>
                <a:srgbClr val="BF1313"/>
              </a:buClr>
              <a:buFont typeface="Wingdings" pitchFamily="2" charset="2"/>
              <a:buChar char="q"/>
              <a:defRPr/>
            </a:pPr>
            <a:r>
              <a:rPr lang="en-US" dirty="0" smtClean="0">
                <a:latin typeface="+mn-lt"/>
              </a:rPr>
              <a:t>Less Frequently Used for Estimating Tasks in Sprint Planning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838200" y="2590800"/>
            <a:ext cx="7772400" cy="762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dirty="0" smtClean="0"/>
              <a:t>Ceremonies in Scrum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Ceremonies in a Sprint</a:t>
            </a:r>
            <a:endParaRPr lang="en-US" dirty="0"/>
          </a:p>
        </p:txBody>
      </p:sp>
      <p:graphicFrame>
        <p:nvGraphicFramePr>
          <p:cNvPr id="5" name="Table 4"/>
          <p:cNvGraphicFramePr>
            <a:graphicFrameLocks noGrp="1"/>
          </p:cNvGraphicFramePr>
          <p:nvPr/>
        </p:nvGraphicFramePr>
        <p:xfrm>
          <a:off x="228600" y="914400"/>
          <a:ext cx="8458200" cy="5403924"/>
        </p:xfrm>
        <a:graphic>
          <a:graphicData uri="http://schemas.openxmlformats.org/drawingml/2006/table">
            <a:tbl>
              <a:tblPr firstRow="1" bandRow="1">
                <a:tableStyleId>{2D5ABB26-0587-4C30-8999-92F81FD0307C}</a:tableStyleId>
              </a:tblPr>
              <a:tblGrid>
                <a:gridCol w="839799"/>
                <a:gridCol w="5408601"/>
                <a:gridCol w="762000"/>
                <a:gridCol w="762000"/>
                <a:gridCol w="685800"/>
              </a:tblGrid>
              <a:tr h="5403924">
                <a:tc>
                  <a:txBody>
                    <a:bodyPr/>
                    <a:lstStyle/>
                    <a:p>
                      <a:pPr algn="ctr"/>
                      <a:r>
                        <a:rPr lang="en-US" b="1" dirty="0" smtClean="0">
                          <a:latin typeface="Arial" pitchFamily="34" charset="0"/>
                          <a:cs typeface="Arial" pitchFamily="34" charset="0"/>
                        </a:rPr>
                        <a:t>Sprint Planning</a:t>
                      </a:r>
                      <a:endParaRPr lang="en-US" b="1" dirty="0">
                        <a:latin typeface="Arial" pitchFamily="34" charset="0"/>
                        <a:cs typeface="Arial" pitchFamily="34" charset="0"/>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lang="en-US"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Arial" pitchFamily="34" charset="0"/>
                          <a:cs typeface="Arial" pitchFamily="34" charset="0"/>
                        </a:rPr>
                        <a:t>Sprint Review</a:t>
                      </a:r>
                      <a:endParaRPr lang="en-US" b="1" dirty="0">
                        <a:latin typeface="Arial" pitchFamily="34" charset="0"/>
                        <a:cs typeface="Arial" pitchFamily="34" charset="0"/>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Arial" pitchFamily="34" charset="0"/>
                          <a:cs typeface="Arial" pitchFamily="34" charset="0"/>
                        </a:rPr>
                        <a:t>Retrospective Meeting</a:t>
                      </a:r>
                      <a:endParaRPr lang="en-US" b="1" dirty="0">
                        <a:latin typeface="Arial" pitchFamily="34" charset="0"/>
                        <a:cs typeface="Arial" pitchFamily="34" charset="0"/>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Arial" pitchFamily="34" charset="0"/>
                          <a:cs typeface="Arial" pitchFamily="34" charset="0"/>
                        </a:rPr>
                        <a:t>Sprint Planning</a:t>
                      </a:r>
                      <a:endParaRPr lang="en-US" b="1" dirty="0">
                        <a:latin typeface="Arial" pitchFamily="34" charset="0"/>
                        <a:cs typeface="Arial" pitchFamily="34" charset="0"/>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bl>
          </a:graphicData>
        </a:graphic>
      </p:graphicFrame>
      <p:grpSp>
        <p:nvGrpSpPr>
          <p:cNvPr id="3" name="Group 5"/>
          <p:cNvGrpSpPr/>
          <p:nvPr/>
        </p:nvGrpSpPr>
        <p:grpSpPr>
          <a:xfrm>
            <a:off x="1506555" y="1372169"/>
            <a:ext cx="4589445" cy="4266632"/>
            <a:chOff x="3027099" y="1245127"/>
            <a:chExt cx="5457338" cy="4325435"/>
          </a:xfrm>
          <a:solidFill>
            <a:srgbClr val="00B050"/>
          </a:solidFill>
        </p:grpSpPr>
        <p:sp>
          <p:nvSpPr>
            <p:cNvPr id="7" name="Circular Arrow 6"/>
            <p:cNvSpPr/>
            <p:nvPr/>
          </p:nvSpPr>
          <p:spPr>
            <a:xfrm rot="10562881" flipH="1" flipV="1">
              <a:off x="3027099" y="1245127"/>
              <a:ext cx="1686864" cy="1686864"/>
            </a:xfrm>
            <a:prstGeom prst="circularArrow">
              <a:avLst>
                <a:gd name="adj1" fmla="val 16975"/>
                <a:gd name="adj2" fmla="val 1255008"/>
                <a:gd name="adj3" fmla="val 20014775"/>
                <a:gd name="adj4" fmla="val 2858278"/>
                <a:gd name="adj5" fmla="val 13793"/>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ular Arrow 7"/>
            <p:cNvSpPr/>
            <p:nvPr/>
          </p:nvSpPr>
          <p:spPr>
            <a:xfrm rot="8417561" flipV="1">
              <a:off x="3157550" y="1910760"/>
              <a:ext cx="3657600" cy="3657600"/>
            </a:xfrm>
            <a:prstGeom prst="circularArrow">
              <a:avLst>
                <a:gd name="adj1" fmla="val 12500"/>
                <a:gd name="adj2" fmla="val 1142319"/>
                <a:gd name="adj3" fmla="val 20457681"/>
                <a:gd name="adj4" fmla="val 2889327"/>
                <a:gd name="adj5" fmla="val 12500"/>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Arrow 8"/>
            <p:cNvSpPr/>
            <p:nvPr/>
          </p:nvSpPr>
          <p:spPr>
            <a:xfrm>
              <a:off x="3372617" y="4657737"/>
              <a:ext cx="5111820" cy="912825"/>
            </a:xfrm>
            <a:prstGeom prst="rightArrow">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Line Callout 2 9"/>
          <p:cNvSpPr/>
          <p:nvPr/>
        </p:nvSpPr>
        <p:spPr>
          <a:xfrm>
            <a:off x="3200400" y="1143000"/>
            <a:ext cx="1350981" cy="985851"/>
          </a:xfrm>
          <a:prstGeom prst="borderCallout2">
            <a:avLst>
              <a:gd name="adj1" fmla="val 18750"/>
              <a:gd name="adj2" fmla="val -8333"/>
              <a:gd name="adj3" fmla="val 18750"/>
              <a:gd name="adj4" fmla="val -16667"/>
              <a:gd name="adj5" fmla="val 99707"/>
              <a:gd name="adj6" fmla="val -77008"/>
            </a:avLst>
          </a:prstGeom>
          <a:solidFill>
            <a:schemeClr val="accent6">
              <a:lumMod val="75000"/>
            </a:schemeClr>
          </a:solid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Daily Scrum Meeting</a:t>
            </a:r>
            <a:endParaRPr lang="en-US" dirty="0"/>
          </a:p>
        </p:txBody>
      </p:sp>
    </p:spTree>
    <p:extLst>
      <p:ext uri="{BB962C8B-B14F-4D97-AF65-F5344CB8AC3E}">
        <p14:creationId xmlns:p14="http://schemas.microsoft.com/office/powerpoint/2010/main" xmlns="" val="1498455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Scrum Meeting</a:t>
            </a:r>
            <a:endParaRPr lang="en-US" dirty="0"/>
          </a:p>
        </p:txBody>
      </p:sp>
      <p:grpSp>
        <p:nvGrpSpPr>
          <p:cNvPr id="3" name="Group 25"/>
          <p:cNvGrpSpPr/>
          <p:nvPr/>
        </p:nvGrpSpPr>
        <p:grpSpPr>
          <a:xfrm>
            <a:off x="4495800" y="968310"/>
            <a:ext cx="1752623" cy="1812838"/>
            <a:chOff x="342038" y="1006437"/>
            <a:chExt cx="3103605" cy="4492688"/>
          </a:xfrm>
        </p:grpSpPr>
        <p:grpSp>
          <p:nvGrpSpPr>
            <p:cNvPr id="4" name="Group 4"/>
            <p:cNvGrpSpPr/>
            <p:nvPr/>
          </p:nvGrpSpPr>
          <p:grpSpPr>
            <a:xfrm>
              <a:off x="342038" y="1006437"/>
              <a:ext cx="3103605" cy="3541761"/>
              <a:chOff x="6512735" y="1627158"/>
              <a:chExt cx="3103605" cy="3541761"/>
            </a:xfrm>
          </p:grpSpPr>
          <p:sp>
            <p:nvSpPr>
              <p:cNvPr id="7" name="Oval 6"/>
              <p:cNvSpPr/>
              <p:nvPr/>
            </p:nvSpPr>
            <p:spPr>
              <a:xfrm>
                <a:off x="6512735" y="4183068"/>
                <a:ext cx="3103605" cy="985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pic>
            <p:nvPicPr>
              <p:cNvPr id="8" name="Picture 7" descr="Product Owner.png"/>
              <p:cNvPicPr>
                <a:picLocks noChangeAspect="1"/>
              </p:cNvPicPr>
              <p:nvPr/>
            </p:nvPicPr>
            <p:blipFill>
              <a:blip r:embed="rId2" cstate="print">
                <a:clrChange>
                  <a:clrFrom>
                    <a:srgbClr val="000000">
                      <a:alpha val="392"/>
                    </a:srgbClr>
                  </a:clrFrom>
                  <a:clrTo>
                    <a:srgbClr val="000000">
                      <a:alpha val="0"/>
                    </a:srgbClr>
                  </a:clrTo>
                </a:clrChange>
              </a:blip>
              <a:srcRect l="10000" r="11111"/>
              <a:stretch>
                <a:fillRect/>
              </a:stretch>
            </p:blipFill>
            <p:spPr>
              <a:xfrm>
                <a:off x="6877865" y="1627158"/>
                <a:ext cx="2592423" cy="3286170"/>
              </a:xfrm>
              <a:prstGeom prst="rect">
                <a:avLst/>
              </a:prstGeom>
            </p:spPr>
          </p:pic>
        </p:grpSp>
        <p:sp>
          <p:nvSpPr>
            <p:cNvPr id="6" name="Rounded Rectangle 5"/>
            <p:cNvSpPr/>
            <p:nvPr/>
          </p:nvSpPr>
          <p:spPr>
            <a:xfrm>
              <a:off x="776541" y="4987944"/>
              <a:ext cx="2482884" cy="51118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latin typeface="Times New Roman" pitchFamily="18" charset="0"/>
                  <a:cs typeface="Times New Roman" pitchFamily="18" charset="0"/>
                </a:rPr>
                <a:t>Product Owner</a:t>
              </a:r>
              <a:endParaRPr lang="en-US" sz="2000" b="1" i="1" dirty="0">
                <a:solidFill>
                  <a:schemeClr val="tx1"/>
                </a:solidFill>
                <a:latin typeface="Times New Roman" pitchFamily="18" charset="0"/>
                <a:cs typeface="Times New Roman" pitchFamily="18" charset="0"/>
              </a:endParaRPr>
            </a:p>
          </p:txBody>
        </p:sp>
      </p:grpSp>
      <p:grpSp>
        <p:nvGrpSpPr>
          <p:cNvPr id="5" name="Group 27"/>
          <p:cNvGrpSpPr/>
          <p:nvPr/>
        </p:nvGrpSpPr>
        <p:grpSpPr>
          <a:xfrm>
            <a:off x="6659565" y="2652690"/>
            <a:ext cx="1533545" cy="1460520"/>
            <a:chOff x="7206482" y="1225515"/>
            <a:chExt cx="2592423" cy="1971702"/>
          </a:xfrm>
        </p:grpSpPr>
        <p:sp>
          <p:nvSpPr>
            <p:cNvPr id="10" name="Rounded Rectangle 9"/>
            <p:cNvSpPr/>
            <p:nvPr/>
          </p:nvSpPr>
          <p:spPr>
            <a:xfrm>
              <a:off x="7263742" y="2686035"/>
              <a:ext cx="2482884" cy="5111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latin typeface="Times New Roman" pitchFamily="18" charset="0"/>
                  <a:cs typeface="Times New Roman" pitchFamily="18" charset="0"/>
                </a:rPr>
                <a:t>Developers</a:t>
              </a:r>
              <a:endParaRPr lang="en-US" sz="2000" b="1" i="1" dirty="0">
                <a:solidFill>
                  <a:schemeClr val="tx1"/>
                </a:solidFill>
                <a:latin typeface="Times New Roman" pitchFamily="18" charset="0"/>
                <a:cs typeface="Times New Roman" pitchFamily="18" charset="0"/>
              </a:endParaRPr>
            </a:p>
          </p:txBody>
        </p:sp>
        <p:grpSp>
          <p:nvGrpSpPr>
            <p:cNvPr id="9" name="Group 9"/>
            <p:cNvGrpSpPr/>
            <p:nvPr/>
          </p:nvGrpSpPr>
          <p:grpSpPr>
            <a:xfrm>
              <a:off x="7206482" y="1225515"/>
              <a:ext cx="2592423" cy="1517780"/>
              <a:chOff x="7879482" y="1335054"/>
              <a:chExt cx="2592423" cy="1517780"/>
            </a:xfrm>
          </p:grpSpPr>
          <p:sp>
            <p:nvSpPr>
              <p:cNvPr id="12" name="Oval 11"/>
              <p:cNvSpPr/>
              <p:nvPr/>
            </p:nvSpPr>
            <p:spPr>
              <a:xfrm>
                <a:off x="7879482" y="2195600"/>
                <a:ext cx="2592423" cy="6572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grpSp>
            <p:nvGrpSpPr>
              <p:cNvPr id="11" name="Group 21"/>
              <p:cNvGrpSpPr/>
              <p:nvPr/>
            </p:nvGrpSpPr>
            <p:grpSpPr>
              <a:xfrm>
                <a:off x="8009768" y="1335054"/>
                <a:ext cx="2409858" cy="1204929"/>
                <a:chOff x="7790690" y="1335054"/>
                <a:chExt cx="2409858" cy="1204929"/>
              </a:xfrm>
            </p:grpSpPr>
            <p:pic>
              <p:nvPicPr>
                <p:cNvPr id="14" name="Picture 13" descr="man-icon.png"/>
                <p:cNvPicPr>
                  <a:picLocks/>
                </p:cNvPicPr>
                <p:nvPr/>
              </p:nvPicPr>
              <p:blipFill>
                <a:blip r:embed="rId3" cstate="print"/>
                <a:srcRect l="6655" r="6827" b="10155"/>
                <a:stretch>
                  <a:fillRect/>
                </a:stretch>
              </p:blipFill>
              <p:spPr>
                <a:xfrm>
                  <a:off x="9251210" y="1554132"/>
                  <a:ext cx="949338" cy="985851"/>
                </a:xfrm>
                <a:prstGeom prst="rect">
                  <a:avLst/>
                </a:prstGeom>
              </p:spPr>
            </p:pic>
            <p:pic>
              <p:nvPicPr>
                <p:cNvPr id="15" name="Picture 14" descr="man-icon11.png"/>
                <p:cNvPicPr>
                  <a:picLocks/>
                </p:cNvPicPr>
                <p:nvPr/>
              </p:nvPicPr>
              <p:blipFill>
                <a:blip r:embed="rId4" cstate="print"/>
                <a:srcRect l="8072" r="8072" b="8072"/>
                <a:stretch>
                  <a:fillRect/>
                </a:stretch>
              </p:blipFill>
              <p:spPr>
                <a:xfrm>
                  <a:off x="8484437" y="1335054"/>
                  <a:ext cx="1097280" cy="1202910"/>
                </a:xfrm>
                <a:prstGeom prst="rect">
                  <a:avLst/>
                </a:prstGeom>
              </p:spPr>
            </p:pic>
            <p:pic>
              <p:nvPicPr>
                <p:cNvPr id="16" name="Picture 15" descr="businesswoman1.png"/>
                <p:cNvPicPr>
                  <a:picLocks/>
                </p:cNvPicPr>
                <p:nvPr/>
              </p:nvPicPr>
              <p:blipFill>
                <a:blip r:embed="rId5" cstate="print"/>
                <a:srcRect l="13811" t="6739" r="14304" b="14637"/>
                <a:stretch>
                  <a:fillRect/>
                </a:stretch>
              </p:blipFill>
              <p:spPr>
                <a:xfrm>
                  <a:off x="7790690" y="1335054"/>
                  <a:ext cx="1097280" cy="1200151"/>
                </a:xfrm>
                <a:prstGeom prst="rect">
                  <a:avLst/>
                </a:prstGeom>
              </p:spPr>
            </p:pic>
          </p:grpSp>
        </p:grpSp>
      </p:grpSp>
      <p:grpSp>
        <p:nvGrpSpPr>
          <p:cNvPr id="13" name="Group 28"/>
          <p:cNvGrpSpPr/>
          <p:nvPr/>
        </p:nvGrpSpPr>
        <p:grpSpPr>
          <a:xfrm>
            <a:off x="4837113" y="4219528"/>
            <a:ext cx="1403260" cy="1387493"/>
            <a:chOff x="7263742" y="3051165"/>
            <a:chExt cx="2482884" cy="2044728"/>
          </a:xfrm>
        </p:grpSpPr>
        <p:grpSp>
          <p:nvGrpSpPr>
            <p:cNvPr id="17" name="Group 15"/>
            <p:cNvGrpSpPr/>
            <p:nvPr/>
          </p:nvGrpSpPr>
          <p:grpSpPr>
            <a:xfrm>
              <a:off x="7532754" y="3051165"/>
              <a:ext cx="1958281" cy="1580021"/>
              <a:chOff x="8411411" y="3270243"/>
              <a:chExt cx="1958281" cy="1580021"/>
            </a:xfrm>
          </p:grpSpPr>
          <p:sp>
            <p:nvSpPr>
              <p:cNvPr id="20" name="Oval 17"/>
              <p:cNvSpPr/>
              <p:nvPr/>
            </p:nvSpPr>
            <p:spPr>
              <a:xfrm>
                <a:off x="8411411" y="4193030"/>
                <a:ext cx="1958281" cy="6572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pic>
            <p:nvPicPr>
              <p:cNvPr id="21" name="Picture 20" descr="businesswoman_man.png"/>
              <p:cNvPicPr>
                <a:picLocks noChangeAspect="1"/>
              </p:cNvPicPr>
              <p:nvPr/>
            </p:nvPicPr>
            <p:blipFill>
              <a:blip r:embed="rId6" cstate="print">
                <a:clrChange>
                  <a:clrFrom>
                    <a:srgbClr val="040000">
                      <a:alpha val="23137"/>
                    </a:srgbClr>
                  </a:clrFrom>
                  <a:clrTo>
                    <a:srgbClr val="040000">
                      <a:alpha val="0"/>
                    </a:srgbClr>
                  </a:clrTo>
                </a:clrChange>
              </a:blip>
              <a:srcRect l="6739" r="7897" b="14637"/>
              <a:stretch>
                <a:fillRect/>
              </a:stretch>
            </p:blipFill>
            <p:spPr>
              <a:xfrm>
                <a:off x="8740028" y="3270243"/>
                <a:ext cx="1387494" cy="1387494"/>
              </a:xfrm>
              <a:prstGeom prst="rect">
                <a:avLst/>
              </a:prstGeom>
            </p:spPr>
          </p:pic>
        </p:grpSp>
        <p:sp>
          <p:nvSpPr>
            <p:cNvPr id="19" name="Rounded Rectangle 18"/>
            <p:cNvSpPr/>
            <p:nvPr/>
          </p:nvSpPr>
          <p:spPr>
            <a:xfrm>
              <a:off x="7263742" y="4584711"/>
              <a:ext cx="2482884" cy="5111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latin typeface="Times New Roman" pitchFamily="18" charset="0"/>
                  <a:cs typeface="Times New Roman" pitchFamily="18" charset="0"/>
                </a:rPr>
                <a:t>Testers</a:t>
              </a:r>
              <a:endParaRPr lang="en-US" sz="2000" b="1" i="1" dirty="0">
                <a:solidFill>
                  <a:schemeClr val="tx1"/>
                </a:solidFill>
                <a:latin typeface="Times New Roman" pitchFamily="18" charset="0"/>
                <a:cs typeface="Times New Roman" pitchFamily="18" charset="0"/>
              </a:endParaRPr>
            </a:p>
          </p:txBody>
        </p:sp>
      </p:grpSp>
      <p:grpSp>
        <p:nvGrpSpPr>
          <p:cNvPr id="18" name="Group 26"/>
          <p:cNvGrpSpPr/>
          <p:nvPr/>
        </p:nvGrpSpPr>
        <p:grpSpPr>
          <a:xfrm>
            <a:off x="490538" y="2913007"/>
            <a:ext cx="1679597" cy="1793645"/>
            <a:chOff x="3883799" y="2211366"/>
            <a:chExt cx="2592423" cy="3091175"/>
          </a:xfrm>
        </p:grpSpPr>
        <p:grpSp>
          <p:nvGrpSpPr>
            <p:cNvPr id="22" name="Group 23"/>
            <p:cNvGrpSpPr/>
            <p:nvPr/>
          </p:nvGrpSpPr>
          <p:grpSpPr>
            <a:xfrm>
              <a:off x="3883799" y="2211366"/>
              <a:ext cx="2592423" cy="2300320"/>
              <a:chOff x="7535099" y="1955775"/>
              <a:chExt cx="2592423" cy="2300320"/>
            </a:xfrm>
          </p:grpSpPr>
          <p:sp>
            <p:nvSpPr>
              <p:cNvPr id="25" name="Oval 24"/>
              <p:cNvSpPr/>
              <p:nvPr/>
            </p:nvSpPr>
            <p:spPr>
              <a:xfrm>
                <a:off x="7535099" y="3598861"/>
                <a:ext cx="2592423" cy="6572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pic>
            <p:nvPicPr>
              <p:cNvPr id="26" name="Picture 25" descr="man-2-icon.png"/>
              <p:cNvPicPr>
                <a:picLocks noChangeAspect="1"/>
              </p:cNvPicPr>
              <p:nvPr/>
            </p:nvPicPr>
            <p:blipFill>
              <a:blip r:embed="rId7" cstate="print"/>
              <a:srcRect l="9836" r="9836" b="9836"/>
              <a:stretch>
                <a:fillRect/>
              </a:stretch>
            </p:blipFill>
            <p:spPr>
              <a:xfrm>
                <a:off x="7941723" y="1955775"/>
                <a:ext cx="1789137" cy="2008216"/>
              </a:xfrm>
              <a:prstGeom prst="rect">
                <a:avLst/>
              </a:prstGeom>
            </p:spPr>
          </p:pic>
        </p:grpSp>
        <p:sp>
          <p:nvSpPr>
            <p:cNvPr id="24" name="Rounded Rectangle 23"/>
            <p:cNvSpPr/>
            <p:nvPr/>
          </p:nvSpPr>
          <p:spPr>
            <a:xfrm>
              <a:off x="3991815" y="4791359"/>
              <a:ext cx="2482883" cy="5111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latin typeface="Times New Roman" pitchFamily="18" charset="0"/>
                  <a:cs typeface="Times New Roman" pitchFamily="18" charset="0"/>
                </a:rPr>
                <a:t>Scrum Master</a:t>
              </a:r>
              <a:endParaRPr lang="en-US" sz="2000" b="1" i="1" dirty="0">
                <a:solidFill>
                  <a:schemeClr val="tx1"/>
                </a:solidFill>
                <a:latin typeface="Times New Roman" pitchFamily="18" charset="0"/>
                <a:cs typeface="Times New Roman" pitchFamily="18" charset="0"/>
              </a:endParaRPr>
            </a:p>
          </p:txBody>
        </p:sp>
      </p:grpSp>
      <p:sp>
        <p:nvSpPr>
          <p:cNvPr id="27" name="Rectangle 26"/>
          <p:cNvSpPr/>
          <p:nvPr/>
        </p:nvSpPr>
        <p:spPr>
          <a:xfrm>
            <a:off x="76200" y="749232"/>
            <a:ext cx="8915400" cy="4965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Callout 27"/>
          <p:cNvSpPr/>
          <p:nvPr/>
        </p:nvSpPr>
        <p:spPr>
          <a:xfrm>
            <a:off x="381000" y="1087358"/>
            <a:ext cx="2081240" cy="1095389"/>
          </a:xfrm>
          <a:prstGeom prst="wedgeEllipseCallout">
            <a:avLst>
              <a:gd name="adj1" fmla="val -5683"/>
              <a:gd name="adj2" fmla="val 10855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lvl="1" indent="0" algn="ctr"/>
            <a:r>
              <a:rPr lang="en-US" sz="1800" b="1" dirty="0" smtClean="0">
                <a:latin typeface="Arial" pitchFamily="34" charset="0"/>
                <a:cs typeface="Arial" pitchFamily="34" charset="0"/>
              </a:rPr>
              <a:t>What did you do Yesterday?</a:t>
            </a:r>
            <a:endParaRPr lang="en-US" sz="1800" b="1" dirty="0">
              <a:latin typeface="Arial" pitchFamily="34" charset="0"/>
              <a:cs typeface="Arial" pitchFamily="34" charset="0"/>
            </a:endParaRPr>
          </a:p>
        </p:txBody>
      </p:sp>
      <p:sp>
        <p:nvSpPr>
          <p:cNvPr id="29" name="Oval Callout 28"/>
          <p:cNvSpPr/>
          <p:nvPr/>
        </p:nvSpPr>
        <p:spPr>
          <a:xfrm>
            <a:off x="5992833" y="968310"/>
            <a:ext cx="766773" cy="292104"/>
          </a:xfrm>
          <a:prstGeom prst="wedgeEllipseCallout">
            <a:avLst>
              <a:gd name="adj1" fmla="val -59466"/>
              <a:gd name="adj2" fmla="val 40911"/>
            </a:avLst>
          </a:prstGeom>
          <a:solidFill>
            <a:schemeClr val="accent2">
              <a:lumMod val="75000"/>
            </a:schemeClr>
          </a:solidFill>
          <a:ln>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marL="0" lvl="1" indent="0" algn="ctr"/>
            <a:r>
              <a:rPr lang="en-US" sz="1800" b="1" dirty="0" smtClean="0">
                <a:latin typeface="Arial" pitchFamily="34" charset="0"/>
                <a:cs typeface="Arial" pitchFamily="34" charset="0"/>
              </a:rPr>
              <a:t>.....</a:t>
            </a:r>
          </a:p>
        </p:txBody>
      </p:sp>
      <p:sp>
        <p:nvSpPr>
          <p:cNvPr id="30" name="Oval Callout 29"/>
          <p:cNvSpPr/>
          <p:nvPr/>
        </p:nvSpPr>
        <p:spPr>
          <a:xfrm>
            <a:off x="8001000" y="2652690"/>
            <a:ext cx="766773" cy="292104"/>
          </a:xfrm>
          <a:prstGeom prst="wedgeEllipseCallout">
            <a:avLst>
              <a:gd name="adj1" fmla="val -59466"/>
              <a:gd name="adj2" fmla="val 40911"/>
            </a:avLst>
          </a:prstGeom>
          <a:solidFill>
            <a:schemeClr val="accent2">
              <a:lumMod val="75000"/>
            </a:schemeClr>
          </a:solidFill>
          <a:ln>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marL="0" lvl="1" indent="0" algn="ctr"/>
            <a:r>
              <a:rPr lang="en-US" sz="1800" b="1" dirty="0" smtClean="0">
                <a:latin typeface="Arial" pitchFamily="34" charset="0"/>
                <a:cs typeface="Arial" pitchFamily="34" charset="0"/>
              </a:rPr>
              <a:t>.....</a:t>
            </a:r>
          </a:p>
        </p:txBody>
      </p:sp>
      <p:sp>
        <p:nvSpPr>
          <p:cNvPr id="31" name="Oval Callout 30"/>
          <p:cNvSpPr/>
          <p:nvPr/>
        </p:nvSpPr>
        <p:spPr>
          <a:xfrm>
            <a:off x="7572390" y="2324073"/>
            <a:ext cx="766773" cy="292104"/>
          </a:xfrm>
          <a:prstGeom prst="wedgeEllipseCallout">
            <a:avLst>
              <a:gd name="adj1" fmla="val -59466"/>
              <a:gd name="adj2" fmla="val 40911"/>
            </a:avLst>
          </a:prstGeom>
          <a:solidFill>
            <a:schemeClr val="accent2">
              <a:lumMod val="75000"/>
            </a:schemeClr>
          </a:solidFill>
          <a:ln>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marL="0" lvl="1" indent="0" algn="ctr"/>
            <a:r>
              <a:rPr lang="en-US" sz="1800" b="1" dirty="0" smtClean="0">
                <a:latin typeface="Arial" pitchFamily="34" charset="0"/>
                <a:cs typeface="Arial" pitchFamily="34" charset="0"/>
              </a:rPr>
              <a:t>.....</a:t>
            </a:r>
          </a:p>
        </p:txBody>
      </p:sp>
      <p:sp>
        <p:nvSpPr>
          <p:cNvPr id="32" name="Oval Callout 31"/>
          <p:cNvSpPr/>
          <p:nvPr/>
        </p:nvSpPr>
        <p:spPr>
          <a:xfrm>
            <a:off x="6477000" y="2178021"/>
            <a:ext cx="766773" cy="292104"/>
          </a:xfrm>
          <a:prstGeom prst="wedgeEllipseCallout">
            <a:avLst>
              <a:gd name="adj1" fmla="val 18665"/>
              <a:gd name="adj2" fmla="val 84089"/>
            </a:avLst>
          </a:prstGeom>
          <a:solidFill>
            <a:schemeClr val="accent2">
              <a:lumMod val="75000"/>
            </a:schemeClr>
          </a:solidFill>
          <a:ln>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marL="0" lvl="1" indent="0" algn="ctr"/>
            <a:r>
              <a:rPr lang="en-US" sz="1800" b="1" dirty="0" smtClean="0">
                <a:latin typeface="Arial" pitchFamily="34" charset="0"/>
                <a:cs typeface="Arial" pitchFamily="34" charset="0"/>
              </a:rPr>
              <a:t>.....</a:t>
            </a:r>
          </a:p>
        </p:txBody>
      </p:sp>
      <p:sp>
        <p:nvSpPr>
          <p:cNvPr id="33" name="Oval Callout 32"/>
          <p:cNvSpPr/>
          <p:nvPr/>
        </p:nvSpPr>
        <p:spPr>
          <a:xfrm>
            <a:off x="5969016" y="4183015"/>
            <a:ext cx="766773" cy="292104"/>
          </a:xfrm>
          <a:prstGeom prst="wedgeEllipseCallout">
            <a:avLst>
              <a:gd name="adj1" fmla="val -59466"/>
              <a:gd name="adj2" fmla="val 40911"/>
            </a:avLst>
          </a:prstGeom>
          <a:solidFill>
            <a:schemeClr val="accent2">
              <a:lumMod val="75000"/>
            </a:schemeClr>
          </a:solidFill>
          <a:ln>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marL="0" lvl="1" indent="0" algn="ctr"/>
            <a:r>
              <a:rPr lang="en-US" sz="1800" b="1" dirty="0" smtClean="0">
                <a:latin typeface="Arial" pitchFamily="34" charset="0"/>
                <a:cs typeface="Arial" pitchFamily="34" charset="0"/>
              </a:rPr>
              <a:t>.....</a:t>
            </a:r>
          </a:p>
        </p:txBody>
      </p:sp>
      <p:sp>
        <p:nvSpPr>
          <p:cNvPr id="34" name="Oval Callout 33"/>
          <p:cNvSpPr/>
          <p:nvPr/>
        </p:nvSpPr>
        <p:spPr>
          <a:xfrm>
            <a:off x="4800600" y="3963937"/>
            <a:ext cx="766773" cy="292104"/>
          </a:xfrm>
          <a:prstGeom prst="wedgeEllipseCallout">
            <a:avLst>
              <a:gd name="adj1" fmla="val 18665"/>
              <a:gd name="adj2" fmla="val 105678"/>
            </a:avLst>
          </a:prstGeom>
          <a:solidFill>
            <a:schemeClr val="accent2">
              <a:lumMod val="75000"/>
            </a:schemeClr>
          </a:solidFill>
          <a:ln>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marL="0" lvl="1" indent="0" algn="ctr"/>
            <a:r>
              <a:rPr lang="en-US" sz="1800" b="1" dirty="0" smtClean="0">
                <a:latin typeface="Arial" pitchFamily="34" charset="0"/>
                <a:cs typeface="Arial" pitchFamily="34" charset="0"/>
              </a:rPr>
              <a:t>.....</a:t>
            </a:r>
          </a:p>
        </p:txBody>
      </p:sp>
      <p:sp>
        <p:nvSpPr>
          <p:cNvPr id="35" name="Oval Callout 34"/>
          <p:cNvSpPr/>
          <p:nvPr/>
        </p:nvSpPr>
        <p:spPr>
          <a:xfrm>
            <a:off x="2097110" y="2219260"/>
            <a:ext cx="2081240" cy="1095389"/>
          </a:xfrm>
          <a:prstGeom prst="wedgeEllipseCallout">
            <a:avLst>
              <a:gd name="adj1" fmla="val -68556"/>
              <a:gd name="adj2" fmla="val 2076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lvl="1" indent="0" algn="ctr"/>
            <a:r>
              <a:rPr lang="en-US" sz="1800" b="1" dirty="0" smtClean="0">
                <a:latin typeface="Arial" pitchFamily="34" charset="0"/>
                <a:cs typeface="Arial" pitchFamily="34" charset="0"/>
              </a:rPr>
              <a:t>What Will You Do Today?</a:t>
            </a:r>
          </a:p>
        </p:txBody>
      </p:sp>
      <p:sp>
        <p:nvSpPr>
          <p:cNvPr id="36" name="Oval Callout 35"/>
          <p:cNvSpPr/>
          <p:nvPr/>
        </p:nvSpPr>
        <p:spPr>
          <a:xfrm>
            <a:off x="2389214" y="3825832"/>
            <a:ext cx="2081240" cy="1095389"/>
          </a:xfrm>
          <a:prstGeom prst="wedgeEllipseCallout">
            <a:avLst>
              <a:gd name="adj1" fmla="val -61738"/>
              <a:gd name="adj2" fmla="val -64155"/>
            </a:avLst>
          </a:prstGeom>
          <a:solidFill>
            <a:schemeClr val="accent2">
              <a:lumMod val="75000"/>
            </a:schemeClr>
          </a:solidFill>
          <a:ln>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lvl="1" indent="0" algn="ctr"/>
            <a:r>
              <a:rPr lang="en-US" sz="1800" b="1" dirty="0" smtClean="0">
                <a:latin typeface="Arial" pitchFamily="34" charset="0"/>
                <a:cs typeface="Arial" pitchFamily="34" charset="0"/>
              </a:rPr>
              <a:t>What is Blocking Your Work?</a:t>
            </a:r>
          </a:p>
        </p:txBody>
      </p:sp>
      <p:sp>
        <p:nvSpPr>
          <p:cNvPr id="37" name="Rectangle 36"/>
          <p:cNvSpPr/>
          <p:nvPr/>
        </p:nvSpPr>
        <p:spPr>
          <a:xfrm>
            <a:off x="195986" y="5791200"/>
            <a:ext cx="4207370" cy="584775"/>
          </a:xfrm>
          <a:prstGeom prst="rect">
            <a:avLst/>
          </a:prstGeom>
        </p:spPr>
        <p:txBody>
          <a:bodyPr wrap="none">
            <a:spAutoFit/>
          </a:bodyPr>
          <a:lstStyle/>
          <a:p>
            <a:r>
              <a:rPr lang="en-US" sz="1600" b="1" dirty="0" smtClean="0"/>
              <a:t>Each Team Member answers 3 Questions</a:t>
            </a:r>
          </a:p>
          <a:p>
            <a:r>
              <a:rPr lang="en-US" sz="1600" b="1" dirty="0" smtClean="0"/>
              <a:t>Not a status Reporting Session</a:t>
            </a:r>
          </a:p>
        </p:txBody>
      </p:sp>
      <p:sp>
        <p:nvSpPr>
          <p:cNvPr id="38" name="Rectangle 37"/>
          <p:cNvSpPr/>
          <p:nvPr/>
        </p:nvSpPr>
        <p:spPr>
          <a:xfrm>
            <a:off x="195986" y="6154770"/>
            <a:ext cx="184731" cy="707886"/>
          </a:xfrm>
          <a:prstGeom prst="rect">
            <a:avLst/>
          </a:prstGeom>
        </p:spPr>
        <p:txBody>
          <a:bodyPr wrap="none">
            <a:spAutoFit/>
          </a:bodyPr>
          <a:lstStyle/>
          <a:p>
            <a:endParaRPr lang="en-US" sz="4000" b="1" dirty="0" smtClean="0"/>
          </a:p>
        </p:txBody>
      </p:sp>
      <p:sp>
        <p:nvSpPr>
          <p:cNvPr id="39" name="Rectangle 38"/>
          <p:cNvSpPr/>
          <p:nvPr/>
        </p:nvSpPr>
        <p:spPr>
          <a:xfrm>
            <a:off x="4365008" y="5816025"/>
            <a:ext cx="4679358" cy="584775"/>
          </a:xfrm>
          <a:prstGeom prst="rect">
            <a:avLst/>
          </a:prstGeom>
        </p:spPr>
        <p:txBody>
          <a:bodyPr wrap="none">
            <a:spAutoFit/>
          </a:bodyPr>
          <a:lstStyle/>
          <a:p>
            <a:r>
              <a:rPr lang="en-US" sz="1600" b="1" dirty="0" smtClean="0"/>
              <a:t>Problems are Solved Outside the Meeting</a:t>
            </a:r>
          </a:p>
          <a:p>
            <a:r>
              <a:rPr lang="en-US" sz="1600" b="1" dirty="0" smtClean="0"/>
              <a:t>15 Minutes Max (Same Place </a:t>
            </a:r>
            <a:r>
              <a:rPr lang="en-US" sz="1600" dirty="0" smtClean="0"/>
              <a:t>&amp; Time Each Day)</a:t>
            </a:r>
            <a:endParaRPr lang="en-US" sz="1600" b="1" dirty="0"/>
          </a:p>
        </p:txBody>
      </p:sp>
    </p:spTree>
    <p:extLst>
      <p:ext uri="{BB962C8B-B14F-4D97-AF65-F5344CB8AC3E}">
        <p14:creationId xmlns:p14="http://schemas.microsoft.com/office/powerpoint/2010/main" xmlns="" val="221757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1000"/>
                                        <p:tgtEl>
                                          <p:spTgt spid="35"/>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1000"/>
                                        <p:tgtEl>
                                          <p:spTgt spid="36"/>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childTnLst>
                                </p:cTn>
                              </p:par>
                            </p:childTnLst>
                          </p:cTn>
                        </p:par>
                        <p:par>
                          <p:cTn id="29" fill="hold">
                            <p:stCondLst>
                              <p:cond delay="5000"/>
                            </p:stCondLst>
                            <p:childTnLst>
                              <p:par>
                                <p:cTn id="30" presetID="10"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childTnLst>
                                </p:cTn>
                              </p:par>
                            </p:childTnLst>
                          </p:cTn>
                        </p:par>
                        <p:par>
                          <p:cTn id="33" fill="hold">
                            <p:stCondLst>
                              <p:cond delay="6000"/>
                            </p:stCondLst>
                            <p:childTnLst>
                              <p:par>
                                <p:cTn id="34" presetID="10" presetClass="entr" presetSubtype="0"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childTnLst>
                          </p:cTn>
                        </p:par>
                        <p:par>
                          <p:cTn id="37" fill="hold">
                            <p:stCondLst>
                              <p:cond delay="7000"/>
                            </p:stCondLst>
                            <p:childTnLst>
                              <p:par>
                                <p:cTn id="38" presetID="10" presetClass="entr" presetSubtype="0"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1000"/>
                                        <p:tgtEl>
                                          <p:spTgt spid="34"/>
                                        </p:tgtEl>
                                      </p:cBhvr>
                                    </p:animEffect>
                                  </p:childTnLst>
                                </p:cTn>
                              </p:par>
                              <p:par>
                                <p:cTn id="41" presetID="1" presetClass="entr" presetSubtype="0" fill="hold" grpId="0" nodeType="withEffect" nodePh="1">
                                  <p:stCondLst>
                                    <p:cond delay="0"/>
                                  </p:stCondLst>
                                  <p:endCondLst>
                                    <p:cond evt="begin" delay="0">
                                      <p:tn val="41"/>
                                    </p:cond>
                                  </p:end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152400" y="350837"/>
            <a:ext cx="6705600" cy="411163"/>
          </a:xfrm>
        </p:spPr>
        <p:txBody>
          <a:bodyPr/>
          <a:lstStyle/>
          <a:p>
            <a:pPr eaLnBrk="1" hangingPunct="1"/>
            <a:r>
              <a:rPr lang="en-US" dirty="0" smtClean="0"/>
              <a:t>Scrum of Scrum </a:t>
            </a:r>
          </a:p>
        </p:txBody>
      </p:sp>
      <p:sp>
        <p:nvSpPr>
          <p:cNvPr id="33797" name="Rectangle 3"/>
          <p:cNvSpPr>
            <a:spLocks noGrp="1" noChangeArrowheads="1"/>
          </p:cNvSpPr>
          <p:nvPr>
            <p:ph type="body" idx="1"/>
          </p:nvPr>
        </p:nvSpPr>
        <p:spPr>
          <a:xfrm>
            <a:off x="381000" y="990600"/>
            <a:ext cx="8305800" cy="5029200"/>
          </a:xfrm>
          <a:noFill/>
        </p:spPr>
        <p:txBody>
          <a:bodyPr/>
          <a:lstStyle/>
          <a:p>
            <a:pPr eaLnBrk="1" hangingPunct="1">
              <a:lnSpc>
                <a:spcPct val="150000"/>
              </a:lnSpc>
            </a:pPr>
            <a:r>
              <a:rPr lang="en-GB" sz="1800" dirty="0" smtClean="0"/>
              <a:t>Carried out when large teams are broken down into smaller teams</a:t>
            </a:r>
          </a:p>
          <a:p>
            <a:pPr eaLnBrk="1" hangingPunct="1">
              <a:lnSpc>
                <a:spcPct val="150000"/>
              </a:lnSpc>
            </a:pPr>
            <a:r>
              <a:rPr lang="en-GB" sz="1800" dirty="0" smtClean="0"/>
              <a:t>Can be held daily</a:t>
            </a:r>
          </a:p>
          <a:p>
            <a:pPr eaLnBrk="1" hangingPunct="1">
              <a:lnSpc>
                <a:spcPct val="150000"/>
              </a:lnSpc>
            </a:pPr>
            <a:r>
              <a:rPr lang="en-GB" sz="1800" dirty="0" smtClean="0"/>
              <a:t>Purpose is to coordinate activities and address integration issues</a:t>
            </a:r>
          </a:p>
          <a:p>
            <a:pPr eaLnBrk="1" hangingPunct="1">
              <a:lnSpc>
                <a:spcPct val="150000"/>
              </a:lnSpc>
            </a:pPr>
            <a:r>
              <a:rPr lang="en-US" sz="1800" dirty="0" smtClean="0"/>
              <a:t>Scrum Masters (Team Leaders) of the smaller scrum teams </a:t>
            </a:r>
            <a:r>
              <a:rPr lang="en-GB" sz="1800" dirty="0" smtClean="0"/>
              <a:t>participate</a:t>
            </a:r>
          </a:p>
          <a:p>
            <a:pPr eaLnBrk="1" hangingPunct="1">
              <a:lnSpc>
                <a:spcPct val="150000"/>
              </a:lnSpc>
            </a:pPr>
            <a:r>
              <a:rPr lang="en-GB" sz="1800" dirty="0" smtClean="0"/>
              <a:t>Following is discussed</a:t>
            </a:r>
          </a:p>
          <a:p>
            <a:pPr lvl="1" eaLnBrk="1" hangingPunct="1">
              <a:lnSpc>
                <a:spcPct val="150000"/>
              </a:lnSpc>
            </a:pPr>
            <a:r>
              <a:rPr lang="en-GB" sz="1600" i="1" dirty="0" smtClean="0"/>
              <a:t>What did my team do yesterday to advance the objectives of the Sprint</a:t>
            </a:r>
          </a:p>
          <a:p>
            <a:pPr lvl="1" eaLnBrk="1" hangingPunct="1">
              <a:lnSpc>
                <a:spcPct val="150000"/>
              </a:lnSpc>
            </a:pPr>
            <a:r>
              <a:rPr lang="en-GB" sz="1600" i="1" dirty="0" smtClean="0"/>
              <a:t>What will my team do today</a:t>
            </a:r>
          </a:p>
          <a:p>
            <a:pPr lvl="1" eaLnBrk="1" hangingPunct="1">
              <a:lnSpc>
                <a:spcPct val="150000"/>
              </a:lnSpc>
            </a:pPr>
            <a:r>
              <a:rPr lang="en-GB" sz="1600" i="1" dirty="0" smtClean="0"/>
              <a:t>What are the barriers that could keep my team from meeting its commitment to the Sprint</a:t>
            </a:r>
          </a:p>
          <a:p>
            <a:pPr eaLnBrk="1" hangingPunct="1">
              <a:lnSpc>
                <a:spcPct val="150000"/>
              </a:lnSpc>
            </a:pPr>
            <a:r>
              <a:rPr lang="en-GB" sz="1800" dirty="0" smtClean="0"/>
              <a:t>This meeting takes place after daily SCRUMs</a:t>
            </a:r>
          </a:p>
        </p:txBody>
      </p:sp>
    </p:spTree>
    <p:extLst>
      <p:ext uri="{BB962C8B-B14F-4D97-AF65-F5344CB8AC3E}">
        <p14:creationId xmlns:p14="http://schemas.microsoft.com/office/powerpoint/2010/main" xmlns="" val="833010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Highly Visible Progress Information - BVC</a:t>
            </a:r>
            <a:endParaRPr lang="en-US" dirty="0"/>
          </a:p>
        </p:txBody>
      </p:sp>
      <p:sp>
        <p:nvSpPr>
          <p:cNvPr id="4" name="Content Placeholder 2"/>
          <p:cNvSpPr>
            <a:spLocks noGrp="1"/>
          </p:cNvSpPr>
          <p:nvPr>
            <p:ph sz="quarter" idx="4294967295"/>
          </p:nvPr>
        </p:nvSpPr>
        <p:spPr>
          <a:xfrm>
            <a:off x="453302" y="976307"/>
            <a:ext cx="7319098" cy="5805493"/>
          </a:xfrm>
          <a:prstGeom prst="rect">
            <a:avLst/>
          </a:prstGeom>
        </p:spPr>
        <p:txBody>
          <a:bodyPr/>
          <a:lstStyle/>
          <a:p>
            <a:r>
              <a:rPr lang="en-US" dirty="0" smtClean="0"/>
              <a:t>‘Information Radiator’ or BVC (Big Visible Chart)</a:t>
            </a:r>
          </a:p>
          <a:p>
            <a:r>
              <a:rPr lang="en-US" dirty="0" smtClean="0"/>
              <a:t>Displays Key Information about the project</a:t>
            </a:r>
          </a:p>
          <a:p>
            <a:r>
              <a:rPr lang="en-US" b="1" u="sng" dirty="0" smtClean="0"/>
              <a:t>Anyone</a:t>
            </a:r>
            <a:r>
              <a:rPr lang="en-US" dirty="0" smtClean="0"/>
              <a:t> can see </a:t>
            </a:r>
            <a:r>
              <a:rPr lang="en-US" b="1" u="sng" dirty="0" smtClean="0"/>
              <a:t>All</a:t>
            </a:r>
            <a:r>
              <a:rPr lang="en-US" dirty="0" smtClean="0"/>
              <a:t> Information</a:t>
            </a:r>
          </a:p>
          <a:p>
            <a:r>
              <a:rPr lang="en-US" dirty="0" smtClean="0"/>
              <a:t>Prominently on Walls, Whiteboards, Agile Tools etc.</a:t>
            </a:r>
          </a:p>
          <a:p>
            <a:r>
              <a:rPr lang="en-US" dirty="0" smtClean="0"/>
              <a:t>Typical Contents:</a:t>
            </a:r>
          </a:p>
          <a:p>
            <a:pPr lvl="1"/>
            <a:r>
              <a:rPr lang="en-US" dirty="0" smtClean="0"/>
              <a:t>Task Board</a:t>
            </a:r>
          </a:p>
          <a:p>
            <a:pPr lvl="2"/>
            <a:r>
              <a:rPr lang="en-US" dirty="0" smtClean="0"/>
              <a:t>Story</a:t>
            </a:r>
          </a:p>
          <a:p>
            <a:pPr lvl="2"/>
            <a:r>
              <a:rPr lang="en-US" dirty="0" smtClean="0"/>
              <a:t>Tasks</a:t>
            </a:r>
          </a:p>
          <a:p>
            <a:pPr lvl="2"/>
            <a:r>
              <a:rPr lang="en-US" dirty="0" smtClean="0"/>
              <a:t>Task Status</a:t>
            </a:r>
          </a:p>
          <a:p>
            <a:pPr lvl="2"/>
            <a:r>
              <a:rPr lang="en-US" dirty="0" smtClean="0"/>
              <a:t>Burndown Chart</a:t>
            </a:r>
          </a:p>
          <a:p>
            <a:pPr lvl="1"/>
            <a:r>
              <a:rPr lang="en-US" dirty="0" smtClean="0"/>
              <a:t>Backlogs</a:t>
            </a:r>
          </a:p>
          <a:p>
            <a:pPr lvl="1"/>
            <a:r>
              <a:rPr lang="en-US" dirty="0" smtClean="0"/>
              <a:t>Key Information (Risks, Issues, Actions)</a:t>
            </a:r>
            <a:endParaRPr lang="en-US" dirty="0"/>
          </a:p>
        </p:txBody>
      </p:sp>
    </p:spTree>
    <p:extLst>
      <p:ext uri="{BB962C8B-B14F-4D97-AF65-F5344CB8AC3E}">
        <p14:creationId xmlns:p14="http://schemas.microsoft.com/office/powerpoint/2010/main" xmlns="" val="25182574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BVC of Stories</a:t>
            </a:r>
            <a:endParaRPr lang="en-US" dirty="0"/>
          </a:p>
        </p:txBody>
      </p:sp>
      <p:pic>
        <p:nvPicPr>
          <p:cNvPr id="4" name="Content Placeholder 4" descr="StoryBoard.png"/>
          <p:cNvPicPr>
            <a:picLocks noGrp="1" noChangeAspect="1"/>
          </p:cNvPicPr>
          <p:nvPr>
            <p:ph sz="quarter" idx="4294967295"/>
          </p:nvPr>
        </p:nvPicPr>
        <p:blipFill>
          <a:blip r:embed="rId2" cstate="print">
            <a:clrChange>
              <a:clrFrom>
                <a:srgbClr val="FFFFFF"/>
              </a:clrFrom>
              <a:clrTo>
                <a:srgbClr val="FFFFFF">
                  <a:alpha val="0"/>
                </a:srgbClr>
              </a:clrTo>
            </a:clrChange>
          </a:blip>
          <a:stretch>
            <a:fillRect/>
          </a:stretch>
        </p:blipFill>
        <p:spPr>
          <a:xfrm>
            <a:off x="308699" y="914400"/>
            <a:ext cx="8606701" cy="5347749"/>
          </a:xfrm>
          <a:prstGeom prst="rect">
            <a:avLst/>
          </a:prstGeom>
        </p:spPr>
      </p:pic>
    </p:spTree>
    <p:extLst>
      <p:ext uri="{BB962C8B-B14F-4D97-AF65-F5344CB8AC3E}">
        <p14:creationId xmlns:p14="http://schemas.microsoft.com/office/powerpoint/2010/main" xmlns="" val="38574865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DONE (DoD)</a:t>
            </a:r>
            <a:endParaRPr lang="en-US" dirty="0"/>
          </a:p>
        </p:txBody>
      </p:sp>
      <p:sp>
        <p:nvSpPr>
          <p:cNvPr id="10" name="TextBox 9"/>
          <p:cNvSpPr txBox="1"/>
          <p:nvPr/>
        </p:nvSpPr>
        <p:spPr>
          <a:xfrm>
            <a:off x="1524000" y="1219200"/>
            <a:ext cx="5943600" cy="1815882"/>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just"/>
            <a:r>
              <a:rPr lang="en-US" sz="1400" b="1" dirty="0" smtClean="0">
                <a:solidFill>
                  <a:schemeClr val="tx1"/>
                </a:solidFill>
              </a:rPr>
              <a:t>Manager</a:t>
            </a:r>
            <a:r>
              <a:rPr lang="en-US" sz="1400" dirty="0" smtClean="0">
                <a:solidFill>
                  <a:schemeClr val="tx1"/>
                </a:solidFill>
              </a:rPr>
              <a:t>  – Is the feature you were  working on “done”?</a:t>
            </a:r>
          </a:p>
          <a:p>
            <a:pPr algn="just"/>
            <a:r>
              <a:rPr lang="en-US" sz="1400" b="1" dirty="0" smtClean="0">
                <a:solidFill>
                  <a:schemeClr val="tx1"/>
                </a:solidFill>
              </a:rPr>
              <a:t>Developer</a:t>
            </a:r>
            <a:r>
              <a:rPr lang="en-US" sz="1400" dirty="0" smtClean="0">
                <a:solidFill>
                  <a:schemeClr val="tx1"/>
                </a:solidFill>
              </a:rPr>
              <a:t> -  “Yes” ..I checked in the code and had unit tested it…so its “done” from my side.</a:t>
            </a:r>
          </a:p>
          <a:p>
            <a:pPr algn="just"/>
            <a:r>
              <a:rPr lang="en-US" sz="1400" b="1" dirty="0" smtClean="0">
                <a:solidFill>
                  <a:schemeClr val="tx1"/>
                </a:solidFill>
              </a:rPr>
              <a:t>Manager</a:t>
            </a:r>
            <a:r>
              <a:rPr lang="en-US" sz="1400" dirty="0" smtClean="0">
                <a:solidFill>
                  <a:schemeClr val="tx1"/>
                </a:solidFill>
              </a:rPr>
              <a:t> - Great, then we will go ahead and deploy it into the UAT environment</a:t>
            </a:r>
          </a:p>
          <a:p>
            <a:pPr algn="just"/>
            <a:r>
              <a:rPr lang="en-US" sz="1400" b="1" dirty="0" smtClean="0">
                <a:solidFill>
                  <a:schemeClr val="tx1"/>
                </a:solidFill>
              </a:rPr>
              <a:t>Developer-</a:t>
            </a:r>
            <a:r>
              <a:rPr lang="en-US" sz="1400" dirty="0" smtClean="0">
                <a:solidFill>
                  <a:schemeClr val="tx1"/>
                </a:solidFill>
              </a:rPr>
              <a:t> But it has not been fully tested by QA, and still need to pass a code review</a:t>
            </a:r>
          </a:p>
          <a:p>
            <a:pPr algn="just"/>
            <a:r>
              <a:rPr lang="en-US" sz="1400" b="1" dirty="0" smtClean="0">
                <a:solidFill>
                  <a:schemeClr val="tx1"/>
                </a:solidFill>
              </a:rPr>
              <a:t>Manager-</a:t>
            </a:r>
            <a:r>
              <a:rPr lang="en-US" sz="1400" dirty="0" smtClean="0">
                <a:solidFill>
                  <a:schemeClr val="tx1"/>
                </a:solidFill>
              </a:rPr>
              <a:t> Well…….that means its not DONE…..</a:t>
            </a:r>
            <a:endParaRPr lang="en-US" sz="1400" dirty="0">
              <a:solidFill>
                <a:schemeClr val="tx1"/>
              </a:solidFill>
            </a:endParaRPr>
          </a:p>
        </p:txBody>
      </p:sp>
      <p:pic>
        <p:nvPicPr>
          <p:cNvPr id="11" name="Picture 10" descr="1VCAX4EOSECAQFRA51CAFIFEF9CAWI9QTTCAFHH470CAV73PXZCACZHP28CAGOETKACAKY4Y62CAYLGK7XCA9WKSPUCA2BBMP7CA2K8SBZCAUYPU1VCALO9HJECA83UY1UCAOZW2C2CABMS7BPCA8L4763.jpg"/>
          <p:cNvPicPr>
            <a:picLocks noChangeAspect="1"/>
          </p:cNvPicPr>
          <p:nvPr/>
        </p:nvPicPr>
        <p:blipFill>
          <a:blip r:embed="rId2" cstate="print">
            <a:clrChange>
              <a:clrFrom>
                <a:srgbClr val="FFFFFF"/>
              </a:clrFrom>
              <a:clrTo>
                <a:srgbClr val="FFFFFF">
                  <a:alpha val="0"/>
                </a:srgbClr>
              </a:clrTo>
            </a:clrChange>
          </a:blip>
          <a:stretch>
            <a:fillRect/>
          </a:stretch>
        </p:blipFill>
        <p:spPr>
          <a:xfrm rot="307720">
            <a:off x="285628" y="1200305"/>
            <a:ext cx="1341940" cy="1335976"/>
          </a:xfrm>
          <a:prstGeom prst="rect">
            <a:avLst/>
          </a:prstGeom>
        </p:spPr>
      </p:pic>
      <p:pic>
        <p:nvPicPr>
          <p:cNvPr id="12" name="Picture 11" descr="AYCAM23GVZCA60C800CAJ861ETCANP1CF5CAPGSVAXCAWQVBALCA5MAY3FCA1BNDHFCAVJBX1RCA8HA04DCASOH6DECAQUGVVKCAUK58FOCA2EKIF6CAGY02Z1CAJZX1GPCAUUKZTMCASFF65NCARJIX9W.jpg"/>
          <p:cNvPicPr>
            <a:picLocks noChangeAspect="1"/>
          </p:cNvPicPr>
          <p:nvPr/>
        </p:nvPicPr>
        <p:blipFill>
          <a:blip r:embed="rId3" cstate="print">
            <a:clrChange>
              <a:clrFrom>
                <a:srgbClr val="FFFFFF"/>
              </a:clrFrom>
              <a:clrTo>
                <a:srgbClr val="FFFFFF">
                  <a:alpha val="0"/>
                </a:srgbClr>
              </a:clrTo>
            </a:clrChange>
          </a:blip>
          <a:stretch>
            <a:fillRect/>
          </a:stretch>
        </p:blipFill>
        <p:spPr>
          <a:xfrm rot="21276279">
            <a:off x="7055175" y="1693075"/>
            <a:ext cx="2034471" cy="1251982"/>
          </a:xfrm>
          <a:prstGeom prst="rect">
            <a:avLst/>
          </a:prstGeom>
        </p:spPr>
      </p:pic>
      <p:sp>
        <p:nvSpPr>
          <p:cNvPr id="13" name="TextBox 12"/>
          <p:cNvSpPr txBox="1"/>
          <p:nvPr/>
        </p:nvSpPr>
        <p:spPr>
          <a:xfrm>
            <a:off x="2438400" y="3962400"/>
            <a:ext cx="59436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b="1" i="1" dirty="0" smtClean="0">
                <a:solidFill>
                  <a:schemeClr val="accent2"/>
                </a:solidFill>
              </a:rPr>
              <a:t>Root Cause of above “very common ” scenario in Scrum is – there is no common, clear, discussed, agreed  upon  definition of “Done” for a sprint within the scrum team.</a:t>
            </a:r>
            <a:endParaRPr lang="en-US" sz="1600" b="1" i="1" dirty="0">
              <a:solidFill>
                <a:schemeClr val="accent2"/>
              </a:solidFill>
            </a:endParaRPr>
          </a:p>
        </p:txBody>
      </p:sp>
      <p:pic>
        <p:nvPicPr>
          <p:cNvPr id="14" name="Picture 13" descr="CSMTrainingPult-out.png"/>
          <p:cNvPicPr>
            <a:picLocks noChangeAspect="1"/>
          </p:cNvPicPr>
          <p:nvPr/>
        </p:nvPicPr>
        <p:blipFill>
          <a:blip r:embed="rId4" cstate="print">
            <a:clrChange>
              <a:clrFrom>
                <a:srgbClr val="FFFFFF"/>
              </a:clrFrom>
              <a:clrTo>
                <a:srgbClr val="FFFFFF">
                  <a:alpha val="0"/>
                </a:srgbClr>
              </a:clrTo>
            </a:clrChange>
          </a:blip>
          <a:stretch>
            <a:fillRect/>
          </a:stretch>
        </p:blipFill>
        <p:spPr>
          <a:xfrm>
            <a:off x="0" y="3200400"/>
            <a:ext cx="2667000" cy="248253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bwMode="auto">
          <a:xfrm>
            <a:off x="291152" y="228600"/>
            <a:ext cx="6705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rgbClr val="C00000"/>
                </a:solidFill>
                <a:effectLst/>
                <a:uLnTx/>
                <a:uFillTx/>
                <a:latin typeface="+mn-lt"/>
                <a:ea typeface="+mj-ea"/>
                <a:cs typeface="+mj-cs"/>
              </a:rPr>
              <a:t>Definition of DONE (DoD)</a:t>
            </a:r>
            <a:endParaRPr kumimoji="0" lang="en-US" sz="2400" b="1" i="0" u="none" strike="noStrike" kern="0" cap="none" spc="0" normalizeH="0" baseline="0" noProof="0" dirty="0">
              <a:ln>
                <a:noFill/>
              </a:ln>
              <a:solidFill>
                <a:srgbClr val="C00000"/>
              </a:solidFill>
              <a:effectLst/>
              <a:uLnTx/>
              <a:uFillTx/>
              <a:latin typeface="+mn-lt"/>
              <a:ea typeface="+mj-ea"/>
              <a:cs typeface="+mj-cs"/>
            </a:endParaRPr>
          </a:p>
        </p:txBody>
      </p:sp>
      <p:pic>
        <p:nvPicPr>
          <p:cNvPr id="33" name="Picture 32" descr="sub-service-scoping.jpg"/>
          <p:cNvPicPr>
            <a:picLocks noChangeAspect="1"/>
          </p:cNvPicPr>
          <p:nvPr/>
        </p:nvPicPr>
        <p:blipFill>
          <a:blip r:embed="rId2" cstate="print"/>
          <a:srcRect r="8333"/>
          <a:stretch>
            <a:fillRect/>
          </a:stretch>
        </p:blipFill>
        <p:spPr>
          <a:xfrm>
            <a:off x="293666" y="914400"/>
            <a:ext cx="2068533" cy="3352800"/>
          </a:xfrm>
          <a:prstGeom prst="rect">
            <a:avLst/>
          </a:prstGeom>
        </p:spPr>
      </p:pic>
      <p:sp>
        <p:nvSpPr>
          <p:cNvPr id="34" name="Rounded Rectangle 33"/>
          <p:cNvSpPr/>
          <p:nvPr/>
        </p:nvSpPr>
        <p:spPr>
          <a:xfrm>
            <a:off x="2767323" y="1268104"/>
            <a:ext cx="5995677" cy="80666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dirty="0"/>
          </a:p>
        </p:txBody>
      </p:sp>
      <p:sp>
        <p:nvSpPr>
          <p:cNvPr id="35" name="TextBox 34"/>
          <p:cNvSpPr txBox="1"/>
          <p:nvPr/>
        </p:nvSpPr>
        <p:spPr>
          <a:xfrm>
            <a:off x="2814620" y="1272340"/>
            <a:ext cx="5872179" cy="830997"/>
          </a:xfrm>
          <a:prstGeom prst="rect">
            <a:avLst/>
          </a:prstGeom>
          <a:noFill/>
        </p:spPr>
        <p:txBody>
          <a:bodyPr wrap="square" rtlCol="0">
            <a:spAutoFit/>
          </a:bodyPr>
          <a:lstStyle/>
          <a:p>
            <a:r>
              <a:rPr lang="en-US" sz="1600" b="1" i="1" dirty="0" smtClean="0">
                <a:solidFill>
                  <a:schemeClr val="accent1">
                    <a:lumMod val="75000"/>
                  </a:schemeClr>
                </a:solidFill>
                <a:latin typeface="+mn-lt"/>
              </a:rPr>
              <a:t>Definition of done (DoD) captures activities, that can be realistically committed by the team, to be completed at each level (feature, sprint, release)</a:t>
            </a:r>
          </a:p>
        </p:txBody>
      </p:sp>
      <p:sp>
        <p:nvSpPr>
          <p:cNvPr id="36" name="AutoShape 24"/>
          <p:cNvSpPr>
            <a:spLocks noChangeArrowheads="1"/>
          </p:cNvSpPr>
          <p:nvPr/>
        </p:nvSpPr>
        <p:spPr bwMode="auto">
          <a:xfrm>
            <a:off x="2438400" y="914400"/>
            <a:ext cx="3429000" cy="381000"/>
          </a:xfrm>
          <a:prstGeom prst="flowChartAlternateProcess">
            <a:avLst/>
          </a:prstGeom>
          <a:solidFill>
            <a:schemeClr val="accent1"/>
          </a:solidFill>
          <a:ln w="9525" algn="ctr">
            <a:noFill/>
            <a:miter lim="800000"/>
            <a:headEnd/>
            <a:tailEnd/>
          </a:ln>
        </p:spPr>
        <p:txBody>
          <a:bodyPr wrap="none" anchor="ctr"/>
          <a:lstStyle/>
          <a:p>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rPr>
              <a:t>Definition of DONE (DoD)</a:t>
            </a:r>
            <a:endParaRPr lang="en-US" sz="1600"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ndParaRPr>
          </a:p>
        </p:txBody>
      </p:sp>
      <p:grpSp>
        <p:nvGrpSpPr>
          <p:cNvPr id="37" name="Group 36"/>
          <p:cNvGrpSpPr/>
          <p:nvPr/>
        </p:nvGrpSpPr>
        <p:grpSpPr>
          <a:xfrm>
            <a:off x="3048000" y="2291239"/>
            <a:ext cx="5791200" cy="4185761"/>
            <a:chOff x="1705302" y="8001000"/>
            <a:chExt cx="5791200" cy="4185761"/>
          </a:xfrm>
        </p:grpSpPr>
        <p:sp>
          <p:nvSpPr>
            <p:cNvPr id="38" name="Right Arrow 37"/>
            <p:cNvSpPr/>
            <p:nvPr/>
          </p:nvSpPr>
          <p:spPr>
            <a:xfrm>
              <a:off x="1707420" y="8078806"/>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9" name="TextBox 38"/>
            <p:cNvSpPr txBox="1"/>
            <p:nvPr/>
          </p:nvSpPr>
          <p:spPr>
            <a:xfrm>
              <a:off x="2010102" y="8001000"/>
              <a:ext cx="5486400" cy="4185761"/>
            </a:xfrm>
            <a:prstGeom prst="rect">
              <a:avLst/>
            </a:prstGeom>
            <a:noFill/>
          </p:spPr>
          <p:txBody>
            <a:bodyPr wrap="square" rtlCol="0">
              <a:spAutoFit/>
            </a:bodyPr>
            <a:lstStyle/>
            <a:p>
              <a:r>
                <a:rPr lang="en-US" sz="1400" b="1" i="1" dirty="0" smtClean="0">
                  <a:solidFill>
                    <a:schemeClr val="accent1">
                      <a:lumMod val="75000"/>
                    </a:schemeClr>
                  </a:solidFill>
                </a:rPr>
                <a:t>DoD is a checklist of valuable activities required to produce software in each sprint</a:t>
              </a:r>
            </a:p>
            <a:p>
              <a:endParaRPr lang="en-US" sz="1400" b="1" i="1" dirty="0" smtClean="0">
                <a:solidFill>
                  <a:schemeClr val="accent1">
                    <a:lumMod val="75000"/>
                  </a:schemeClr>
                </a:solidFill>
              </a:endParaRPr>
            </a:p>
            <a:p>
              <a:r>
                <a:rPr lang="en-US" sz="1400" b="1" i="1" dirty="0" smtClean="0">
                  <a:solidFill>
                    <a:schemeClr val="accent1">
                      <a:lumMod val="75000"/>
                    </a:schemeClr>
                  </a:solidFill>
                </a:rPr>
                <a:t>Ideally, potentially shippable is equivalent to the Definition of Done</a:t>
              </a:r>
            </a:p>
            <a:p>
              <a:endParaRPr lang="en-US" sz="1400" b="1" i="1" dirty="0" smtClean="0">
                <a:solidFill>
                  <a:schemeClr val="accent1">
                    <a:lumMod val="75000"/>
                  </a:schemeClr>
                </a:solidFill>
              </a:endParaRPr>
            </a:p>
            <a:p>
              <a:r>
                <a:rPr lang="en-US" sz="1400" b="1" i="1" dirty="0" smtClean="0">
                  <a:solidFill>
                    <a:schemeClr val="accent1">
                      <a:lumMod val="75000"/>
                    </a:schemeClr>
                  </a:solidFill>
                </a:rPr>
                <a:t>DoD is orthogonal to user acceptance criteria for a feature</a:t>
              </a:r>
            </a:p>
            <a:p>
              <a:endParaRPr lang="en-US" sz="1400" b="1" i="1" dirty="0" smtClean="0">
                <a:solidFill>
                  <a:schemeClr val="accent1">
                    <a:lumMod val="75000"/>
                  </a:schemeClr>
                </a:solidFill>
              </a:endParaRPr>
            </a:p>
            <a:p>
              <a:r>
                <a:rPr lang="en-US" sz="1400" b="1" i="1" dirty="0" smtClean="0">
                  <a:solidFill>
                    <a:schemeClr val="accent1">
                      <a:lumMod val="75000"/>
                    </a:schemeClr>
                  </a:solidFill>
                </a:rPr>
                <a:t>DoD is the primary reporting mechanism for team members.</a:t>
              </a:r>
            </a:p>
            <a:p>
              <a:endParaRPr lang="en-US" sz="1400" b="1" i="1" dirty="0" smtClean="0">
                <a:solidFill>
                  <a:schemeClr val="accent1">
                    <a:lumMod val="75000"/>
                  </a:schemeClr>
                </a:solidFill>
              </a:endParaRPr>
            </a:p>
            <a:p>
              <a:r>
                <a:rPr lang="en-US" sz="1400" b="1" i="1" dirty="0" smtClean="0">
                  <a:solidFill>
                    <a:schemeClr val="accent1">
                      <a:lumMod val="75000"/>
                    </a:schemeClr>
                  </a:solidFill>
                </a:rPr>
                <a:t>The DoD is used to validate whether all major tasks are accounted for </a:t>
              </a:r>
            </a:p>
            <a:p>
              <a:endParaRPr lang="en-US" sz="1400" b="1" i="1" dirty="0" smtClean="0">
                <a:solidFill>
                  <a:schemeClr val="accent1">
                    <a:lumMod val="75000"/>
                  </a:schemeClr>
                </a:solidFill>
              </a:endParaRPr>
            </a:p>
            <a:p>
              <a:r>
                <a:rPr lang="en-US" sz="1400" b="1" i="1" dirty="0" smtClean="0">
                  <a:solidFill>
                    <a:schemeClr val="accent1">
                      <a:lumMod val="75000"/>
                    </a:schemeClr>
                  </a:solidFill>
                </a:rPr>
                <a:t>Different DoD at various levels: </a:t>
              </a:r>
            </a:p>
            <a:p>
              <a:pPr>
                <a:buFont typeface="Wingdings" pitchFamily="2" charset="2"/>
                <a:buChar char="Ø"/>
              </a:pPr>
              <a:r>
                <a:rPr lang="en-US" sz="1400" b="1" i="1" dirty="0" smtClean="0">
                  <a:solidFill>
                    <a:schemeClr val="accent1">
                      <a:lumMod val="75000"/>
                    </a:schemeClr>
                  </a:solidFill>
                </a:rPr>
                <a:t> DoD for a feature (story or product backlog item)</a:t>
              </a:r>
            </a:p>
            <a:p>
              <a:pPr>
                <a:buFont typeface="Wingdings" pitchFamily="2" charset="2"/>
                <a:buChar char="Ø"/>
              </a:pPr>
              <a:r>
                <a:rPr lang="en-US" sz="1400" b="1" i="1" dirty="0" smtClean="0">
                  <a:solidFill>
                    <a:schemeClr val="accent1">
                      <a:lumMod val="75000"/>
                    </a:schemeClr>
                  </a:solidFill>
                </a:rPr>
                <a:t> DoD  for a sprint (collection of features developed </a:t>
              </a:r>
            </a:p>
            <a:p>
              <a:r>
                <a:rPr lang="en-US" sz="1400" b="1" i="1" dirty="0" smtClean="0">
                  <a:solidFill>
                    <a:schemeClr val="accent1">
                      <a:lumMod val="75000"/>
                    </a:schemeClr>
                  </a:solidFill>
                </a:rPr>
                <a:t>    within a sprint)</a:t>
              </a:r>
            </a:p>
            <a:p>
              <a:pPr>
                <a:buFont typeface="Wingdings" pitchFamily="2" charset="2"/>
                <a:buChar char="Ø"/>
              </a:pPr>
              <a:r>
                <a:rPr lang="en-US" sz="1400" b="1" i="1" dirty="0" smtClean="0">
                  <a:solidFill>
                    <a:schemeClr val="accent1">
                      <a:lumMod val="75000"/>
                    </a:schemeClr>
                  </a:solidFill>
                </a:rPr>
                <a:t> DoD  for a release (potentially shippable state)</a:t>
              </a:r>
            </a:p>
            <a:p>
              <a:endParaRPr lang="en-US" sz="1400" dirty="0" smtClean="0"/>
            </a:p>
          </p:txBody>
        </p:sp>
        <p:sp>
          <p:nvSpPr>
            <p:cNvPr id="40" name="Right Arrow 39"/>
            <p:cNvSpPr/>
            <p:nvPr/>
          </p:nvSpPr>
          <p:spPr>
            <a:xfrm>
              <a:off x="1707420" y="8735192"/>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41" name="Right Arrow 40"/>
            <p:cNvSpPr/>
            <p:nvPr/>
          </p:nvSpPr>
          <p:spPr>
            <a:xfrm>
              <a:off x="1707420" y="9789305"/>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42" name="Right Arrow 41"/>
            <p:cNvSpPr/>
            <p:nvPr/>
          </p:nvSpPr>
          <p:spPr>
            <a:xfrm>
              <a:off x="1705302" y="9340065"/>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43" name="Right Arrow 42"/>
            <p:cNvSpPr/>
            <p:nvPr/>
          </p:nvSpPr>
          <p:spPr>
            <a:xfrm>
              <a:off x="1707420" y="10232857"/>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44" name="Right Arrow 43"/>
            <p:cNvSpPr/>
            <p:nvPr/>
          </p:nvSpPr>
          <p:spPr>
            <a:xfrm>
              <a:off x="1718950" y="10877713"/>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grpSp>
      <p:pic>
        <p:nvPicPr>
          <p:cNvPr id="46" name="Picture 45" descr="acceptance-criteria-tests-process.jpg"/>
          <p:cNvPicPr>
            <a:picLocks noChangeAspect="1"/>
          </p:cNvPicPr>
          <p:nvPr/>
        </p:nvPicPr>
        <p:blipFill>
          <a:blip r:embed="rId3" cstate="print"/>
          <a:stretch>
            <a:fillRect/>
          </a:stretch>
        </p:blipFill>
        <p:spPr>
          <a:xfrm>
            <a:off x="304800" y="4419600"/>
            <a:ext cx="2133600" cy="1888840"/>
          </a:xfrm>
          <a:prstGeom prst="rect">
            <a:avLst/>
          </a:prstGeom>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91152" y="228600"/>
            <a:ext cx="6705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rgbClr val="C00000"/>
                </a:solidFill>
                <a:effectLst/>
                <a:uLnTx/>
                <a:uFillTx/>
                <a:latin typeface="+mn-lt"/>
                <a:ea typeface="+mj-ea"/>
                <a:cs typeface="+mj-cs"/>
              </a:rPr>
              <a:t>Examples of DoD</a:t>
            </a:r>
            <a:endParaRPr kumimoji="0" lang="en-US" sz="2400" b="1" i="0" u="none" strike="noStrike" kern="0" cap="none" spc="0" normalizeH="0" baseline="0" noProof="0" dirty="0">
              <a:ln>
                <a:noFill/>
              </a:ln>
              <a:solidFill>
                <a:srgbClr val="C00000"/>
              </a:solidFill>
              <a:effectLst/>
              <a:uLnTx/>
              <a:uFillTx/>
              <a:latin typeface="+mn-lt"/>
              <a:ea typeface="+mj-ea"/>
              <a:cs typeface="+mj-cs"/>
            </a:endParaRPr>
          </a:p>
        </p:txBody>
      </p:sp>
      <p:pic>
        <p:nvPicPr>
          <p:cNvPr id="1026" name="Picture 2" descr="http://www.scrumalliance.org/system/resource_files/0000/0447/Lacey_1-sampledonelist.jpg"/>
          <p:cNvPicPr>
            <a:picLocks noChangeAspect="1" noChangeArrowheads="1"/>
          </p:cNvPicPr>
          <p:nvPr/>
        </p:nvPicPr>
        <p:blipFill>
          <a:blip r:embed="rId2" cstate="print"/>
          <a:srcRect/>
          <a:stretch>
            <a:fillRect/>
          </a:stretch>
        </p:blipFill>
        <p:spPr bwMode="auto">
          <a:xfrm>
            <a:off x="1905000" y="821394"/>
            <a:ext cx="5410200" cy="542700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7"/>
            <a:ext cx="6705600" cy="411163"/>
          </a:xfrm>
        </p:spPr>
        <p:txBody>
          <a:bodyPr/>
          <a:lstStyle/>
          <a:p>
            <a:r>
              <a:rPr lang="en-US" dirty="0" smtClean="0"/>
              <a:t>Need for Agile</a:t>
            </a:r>
            <a:endParaRPr lang="en-US" dirty="0"/>
          </a:p>
        </p:txBody>
      </p:sp>
      <p:sp>
        <p:nvSpPr>
          <p:cNvPr id="4" name="Rectangle 3"/>
          <p:cNvSpPr txBox="1">
            <a:spLocks noChangeArrowheads="1"/>
          </p:cNvSpPr>
          <p:nvPr/>
        </p:nvSpPr>
        <p:spPr bwMode="auto">
          <a:xfrm>
            <a:off x="228600" y="914400"/>
            <a:ext cx="87630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BF1313"/>
              </a:buClr>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Time to market becoming crucial</a:t>
            </a:r>
          </a:p>
          <a:p>
            <a:pPr marL="342900" marR="0" lvl="0" indent="-342900" algn="l" defTabSz="914400" rtl="0" eaLnBrk="0" fontAlgn="base" latinLnBrk="0" hangingPunct="0">
              <a:lnSpc>
                <a:spcPct val="100000"/>
              </a:lnSpc>
              <a:spcBef>
                <a:spcPct val="20000"/>
              </a:spcBef>
              <a:spcAft>
                <a:spcPct val="0"/>
              </a:spcAft>
              <a:buClr>
                <a:srgbClr val="BF1313"/>
              </a:buClr>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Budgets are shrinking</a:t>
            </a:r>
          </a:p>
          <a:p>
            <a:pPr marL="342900" marR="0" lvl="0" indent="-342900" algn="l" defTabSz="914400" rtl="0" eaLnBrk="0" fontAlgn="base" latinLnBrk="0" hangingPunct="0">
              <a:lnSpc>
                <a:spcPct val="100000"/>
              </a:lnSpc>
              <a:spcBef>
                <a:spcPct val="20000"/>
              </a:spcBef>
              <a:spcAft>
                <a:spcPct val="0"/>
              </a:spcAft>
              <a:buClr>
                <a:srgbClr val="BF1313"/>
              </a:buClr>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Requirements not clear upfront or being developed concurrently</a:t>
            </a:r>
          </a:p>
          <a:p>
            <a:pPr marL="342900" marR="0" lvl="0" indent="-342900" algn="l" defTabSz="914400" rtl="0" eaLnBrk="0" fontAlgn="base" latinLnBrk="0" hangingPunct="0">
              <a:lnSpc>
                <a:spcPct val="100000"/>
              </a:lnSpc>
              <a:spcBef>
                <a:spcPct val="20000"/>
              </a:spcBef>
              <a:spcAft>
                <a:spcPct val="0"/>
              </a:spcAft>
              <a:buClr>
                <a:srgbClr val="BF1313"/>
              </a:buClr>
              <a:buSzTx/>
              <a:buFont typeface="Wingdings" pitchFamily="2" charset="2"/>
              <a:buChar char="§"/>
              <a:tabLst/>
              <a:defRPr/>
            </a:pP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Agile project management</a:t>
            </a:r>
            <a:r>
              <a:rPr kumimoji="0" lang="en-US" sz="2000" b="0" i="0" u="none" strike="noStrike" kern="0" cap="none" spc="0" normalizeH="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methods like Scrum can be applied to any project effort to deliver improved results in ever evolving business environments, and do so in a manner that demonstrates visible, predictable progress toward today’s most important business priorities. </a:t>
            </a:r>
          </a:p>
          <a:p>
            <a:pPr marL="342900" indent="-342900" algn="ctr" eaLnBrk="0" hangingPunct="0">
              <a:spcBef>
                <a:spcPct val="20000"/>
              </a:spcBef>
              <a:buClr>
                <a:srgbClr val="BF1313"/>
              </a:buClr>
              <a:defRPr/>
            </a:pPr>
            <a:r>
              <a:rPr lang="en-US" sz="2200" b="1" kern="0" dirty="0" smtClean="0">
                <a:latin typeface="+mn-lt"/>
              </a:rPr>
              <a:t>	</a:t>
            </a:r>
          </a:p>
          <a:p>
            <a:pPr marL="342900" indent="-342900" algn="ctr" eaLnBrk="0" hangingPunct="0">
              <a:spcBef>
                <a:spcPct val="20000"/>
              </a:spcBef>
              <a:buClr>
                <a:srgbClr val="BF1313"/>
              </a:buClr>
              <a:defRPr/>
            </a:pPr>
            <a:r>
              <a:rPr lang="en-US" sz="2200" b="1" i="1" kern="0" dirty="0" smtClean="0">
                <a:latin typeface="+mn-lt"/>
              </a:rPr>
              <a:t>	</a:t>
            </a:r>
            <a:r>
              <a:rPr lang="en-US" sz="2400" i="1" kern="0" dirty="0" smtClean="0"/>
              <a:t>Agility is the ability to both create and respond to change in order to profit in a turbulent business environment. - Jim </a:t>
            </a:r>
            <a:r>
              <a:rPr lang="en-US" sz="2400" i="1" kern="0" dirty="0" err="1" smtClean="0"/>
              <a:t>Highsmith</a:t>
            </a:r>
            <a:r>
              <a:rPr lang="en-US" sz="2400" i="1" kern="0" dirty="0" smtClean="0"/>
              <a:t>, Agile Project Management .</a:t>
            </a:r>
          </a:p>
          <a:p>
            <a:pPr marL="342900" marR="0" lvl="0" indent="-342900" algn="l" defTabSz="914400" rtl="0" eaLnBrk="0" fontAlgn="base" latinLnBrk="0" hangingPunct="0">
              <a:lnSpc>
                <a:spcPct val="100000"/>
              </a:lnSpc>
              <a:spcBef>
                <a:spcPct val="20000"/>
              </a:spcBef>
              <a:spcAft>
                <a:spcPct val="0"/>
              </a:spcAft>
              <a:buClr>
                <a:srgbClr val="BF1313"/>
              </a:buClr>
              <a:buSzTx/>
              <a:buFont typeface="Wingdings" pitchFamily="2" charset="2"/>
              <a:buChar char="§"/>
              <a:tabLst/>
              <a:defRPr/>
            </a:pP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Velocity</a:t>
            </a:r>
            <a:endParaRPr lang="en-US" dirty="0"/>
          </a:p>
        </p:txBody>
      </p:sp>
      <p:sp>
        <p:nvSpPr>
          <p:cNvPr id="4" name="Content Placeholder 2"/>
          <p:cNvSpPr txBox="1">
            <a:spLocks/>
          </p:cNvSpPr>
          <p:nvPr/>
        </p:nvSpPr>
        <p:spPr>
          <a:xfrm>
            <a:off x="152400" y="976307"/>
            <a:ext cx="8766898" cy="5805493"/>
          </a:xfrm>
          <a:prstGeom prst="rect">
            <a:avLst/>
          </a:prstGeom>
        </p:spPr>
        <p:txBody>
          <a:bodyPr/>
          <a:lstStyle/>
          <a:p>
            <a:pPr marL="342900" lvl="0" indent="-342900" eaLnBrk="0" hangingPunct="0">
              <a:spcBef>
                <a:spcPct val="20000"/>
              </a:spcBef>
              <a:buClr>
                <a:srgbClr val="BF1313"/>
              </a:buClr>
              <a:buFont typeface="Wingdings" pitchFamily="2" charset="2"/>
              <a:buChar char="§"/>
              <a:defRPr/>
            </a:pPr>
            <a:r>
              <a:rPr kumimoji="0" lang="en-US" b="0" i="0" u="none" strike="noStrike" kern="0" cap="none" spc="0" normalizeH="0" baseline="0" noProof="0" dirty="0" smtClean="0">
                <a:ln>
                  <a:noFill/>
                </a:ln>
                <a:solidFill>
                  <a:schemeClr val="tx1"/>
                </a:solidFill>
                <a:effectLst/>
                <a:uLnTx/>
                <a:uFillTx/>
                <a:latin typeface="+mn-lt"/>
                <a:ea typeface="+mn-ea"/>
                <a:cs typeface="+mn-cs"/>
              </a:rPr>
              <a:t>How many Story Points or Ideal Days of Work can a Team Actually Get ‘DONE’ in a Real </a:t>
            </a:r>
            <a:r>
              <a:rPr lang="en-US" kern="0" dirty="0" smtClean="0">
                <a:latin typeface="+mn-lt"/>
              </a:rPr>
              <a:t>Sprint for COMPLETED user stories?</a:t>
            </a:r>
            <a:endParaRPr kumimoji="0" lang="en-US"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BF1313"/>
              </a:buClr>
              <a:buSzTx/>
              <a:buFont typeface="Wingdings" pitchFamily="2" charset="2"/>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Track the Highest, Average and Lowest over a Time Period</a:t>
            </a:r>
          </a:p>
          <a:p>
            <a:pPr marL="342900" marR="0" lvl="0" indent="-342900" algn="l" defTabSz="914400" rtl="0" eaLnBrk="0" fontAlgn="base" latinLnBrk="0" hangingPunct="0">
              <a:lnSpc>
                <a:spcPct val="100000"/>
              </a:lnSpc>
              <a:spcBef>
                <a:spcPct val="20000"/>
              </a:spcBef>
              <a:spcAft>
                <a:spcPct val="0"/>
              </a:spcAft>
              <a:buClr>
                <a:srgbClr val="BF1313"/>
              </a:buClr>
              <a:buSzTx/>
              <a:buFont typeface="Wingdings" pitchFamily="2" charset="2"/>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Used to plan Sprints in a Release and to Track the Progress</a:t>
            </a:r>
          </a:p>
          <a:p>
            <a:pPr marL="342900" marR="0" lvl="0" indent="-342900" algn="l" defTabSz="914400" rtl="0" eaLnBrk="0" fontAlgn="base" latinLnBrk="0" hangingPunct="0">
              <a:lnSpc>
                <a:spcPct val="100000"/>
              </a:lnSpc>
              <a:spcBef>
                <a:spcPct val="20000"/>
              </a:spcBef>
              <a:spcAft>
                <a:spcPct val="0"/>
              </a:spcAft>
              <a:buClr>
                <a:srgbClr val="BF1313"/>
              </a:buClr>
              <a:buSzTx/>
              <a:buFont typeface="Wingdings" pitchFamily="2" charset="2"/>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Not Comparable Across Teams – Teams Develop Their Own Signature</a:t>
            </a:r>
          </a:p>
          <a:p>
            <a:pPr marL="342900" indent="-342900" eaLnBrk="0" hangingPunct="0">
              <a:spcBef>
                <a:spcPct val="20000"/>
              </a:spcBef>
              <a:buClr>
                <a:srgbClr val="BF1313"/>
              </a:buClr>
              <a:buFont typeface="Wingdings" pitchFamily="2" charset="2"/>
              <a:buChar char="§"/>
              <a:defRPr/>
            </a:pPr>
            <a:r>
              <a:rPr lang="en-US" dirty="0"/>
              <a:t>Velocity will typically fluctuate within a reasonable range, which is perfectly fine. If velocity fluctuates widely for more than one or two iterations, the team may need to re-estimate and/or renegotiate the release plan. </a:t>
            </a:r>
            <a:endParaRPr lang="en-US" dirty="0" smtClean="0"/>
          </a:p>
          <a:p>
            <a:pPr marL="342900" indent="-342900" eaLnBrk="0" hangingPunct="0">
              <a:spcBef>
                <a:spcPct val="20000"/>
              </a:spcBef>
              <a:buClr>
                <a:srgbClr val="BF1313"/>
              </a:buClr>
              <a:buFont typeface="Wingdings" pitchFamily="2" charset="2"/>
              <a:buChar char="§"/>
              <a:defRPr/>
            </a:pPr>
            <a:r>
              <a:rPr lang="en-US" dirty="0"/>
              <a:t>Team velocity will typically stabilize between 3 and 6 iterations. </a:t>
            </a:r>
            <a:endParaRPr lang="en-US" dirty="0" smtClean="0"/>
          </a:p>
          <a:p>
            <a:pPr marL="342900" indent="-342900" eaLnBrk="0" hangingPunct="0">
              <a:spcBef>
                <a:spcPct val="20000"/>
              </a:spcBef>
              <a:buClr>
                <a:srgbClr val="BF1313"/>
              </a:buClr>
              <a:buFont typeface="Wingdings" pitchFamily="2" charset="2"/>
              <a:buChar char="§"/>
              <a:defRPr/>
            </a:pPr>
            <a:r>
              <a:rPr lang="en-US" dirty="0" smtClean="0"/>
              <a:t>Future </a:t>
            </a:r>
            <a:r>
              <a:rPr lang="en-US" dirty="0"/>
              <a:t>iterations use the proven history of the team to determine how much the team can do. Therefore, velocity is the right measure to use for planning future iterations.   </a:t>
            </a:r>
          </a:p>
          <a:p>
            <a:pPr marL="342900" indent="-342900" eaLnBrk="0" hangingPunct="0">
              <a:spcBef>
                <a:spcPct val="20000"/>
              </a:spcBef>
              <a:buClr>
                <a:srgbClr val="BF1313"/>
              </a:buClr>
              <a:buFont typeface="Wingdings" pitchFamily="2" charset="2"/>
              <a:buChar char="§"/>
              <a:defRPr/>
            </a:pPr>
            <a:r>
              <a:rPr lang="en-US" dirty="0"/>
              <a:t>Velocity's value comes from its inherent consistency. A fixed iteration length helps drive the reliable rhythm of a project. </a:t>
            </a:r>
            <a:endParaRPr kumimoji="0" lang="en-US"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2885731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 based on Team Velocity</a:t>
            </a:r>
            <a:endParaRPr lang="en-US" dirty="0"/>
          </a:p>
        </p:txBody>
      </p:sp>
      <p:sp>
        <p:nvSpPr>
          <p:cNvPr id="4" name="Content Placeholder 2"/>
          <p:cNvSpPr>
            <a:spLocks noGrp="1"/>
          </p:cNvSpPr>
          <p:nvPr>
            <p:ph sz="quarter" idx="4294967295"/>
          </p:nvPr>
        </p:nvSpPr>
        <p:spPr>
          <a:xfrm>
            <a:off x="228600" y="990600"/>
            <a:ext cx="8385898" cy="5805493"/>
          </a:xfrm>
          <a:prstGeom prst="rect">
            <a:avLst/>
          </a:prstGeom>
        </p:spPr>
        <p:txBody>
          <a:bodyPr/>
          <a:lstStyle/>
          <a:p>
            <a:pPr>
              <a:lnSpc>
                <a:spcPct val="150000"/>
              </a:lnSpc>
              <a:spcBef>
                <a:spcPts val="0"/>
              </a:spcBef>
            </a:pPr>
            <a:r>
              <a:rPr lang="en-US" dirty="0" smtClean="0"/>
              <a:t>Estimate and Allocate Stories to Sprints According to Priority</a:t>
            </a:r>
          </a:p>
          <a:p>
            <a:pPr lvl="1">
              <a:lnSpc>
                <a:spcPct val="150000"/>
              </a:lnSpc>
              <a:spcBef>
                <a:spcPts val="0"/>
              </a:spcBef>
            </a:pPr>
            <a:r>
              <a:rPr lang="en-US" dirty="0" smtClean="0"/>
              <a:t>Leave Hardening Sprint Empty Initially</a:t>
            </a:r>
          </a:p>
          <a:p>
            <a:pPr lvl="1">
              <a:lnSpc>
                <a:spcPct val="150000"/>
              </a:lnSpc>
              <a:spcBef>
                <a:spcPts val="0"/>
              </a:spcBef>
            </a:pPr>
            <a:r>
              <a:rPr lang="en-US" dirty="0" smtClean="0"/>
              <a:t>Do Not Plan to Exceed Team Velocity</a:t>
            </a:r>
          </a:p>
          <a:p>
            <a:pPr>
              <a:lnSpc>
                <a:spcPct val="150000"/>
              </a:lnSpc>
              <a:spcBef>
                <a:spcPts val="0"/>
              </a:spcBef>
            </a:pPr>
            <a:r>
              <a:rPr lang="en-US" dirty="0" smtClean="0"/>
              <a:t>Use Previous Team Velocity, if known</a:t>
            </a:r>
          </a:p>
          <a:p>
            <a:pPr>
              <a:lnSpc>
                <a:spcPct val="150000"/>
              </a:lnSpc>
              <a:spcBef>
                <a:spcPts val="0"/>
              </a:spcBef>
            </a:pPr>
            <a:r>
              <a:rPr lang="en-US" dirty="0" smtClean="0"/>
              <a:t>OR if Team Velocity is Unknown, Estimate it by</a:t>
            </a:r>
          </a:p>
          <a:p>
            <a:pPr lvl="1">
              <a:lnSpc>
                <a:spcPct val="150000"/>
              </a:lnSpc>
              <a:spcBef>
                <a:spcPts val="0"/>
              </a:spcBef>
            </a:pPr>
            <a:r>
              <a:rPr lang="en-US" dirty="0" smtClean="0"/>
              <a:t>Calculating and Extrapolating Assumed Velocity from a Few Stories</a:t>
            </a:r>
          </a:p>
          <a:p>
            <a:pPr lvl="1">
              <a:lnSpc>
                <a:spcPct val="150000"/>
              </a:lnSpc>
              <a:spcBef>
                <a:spcPts val="0"/>
              </a:spcBef>
            </a:pPr>
            <a:r>
              <a:rPr lang="en-US" dirty="0" smtClean="0"/>
              <a:t>OR Using Commitment-Based Planning of a Full Sprint</a:t>
            </a:r>
            <a:endParaRPr lang="en-US" dirty="0"/>
          </a:p>
        </p:txBody>
      </p:sp>
    </p:spTree>
    <p:extLst>
      <p:ext uri="{BB962C8B-B14F-4D97-AF65-F5344CB8AC3E}">
        <p14:creationId xmlns:p14="http://schemas.microsoft.com/office/powerpoint/2010/main" xmlns="" val="34789582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Burndown Chart</a:t>
            </a:r>
            <a:endParaRPr lang="en-US" dirty="0"/>
          </a:p>
        </p:txBody>
      </p:sp>
      <p:sp>
        <p:nvSpPr>
          <p:cNvPr id="4" name="Content Placeholder 2"/>
          <p:cNvSpPr>
            <a:spLocks noGrp="1"/>
          </p:cNvSpPr>
          <p:nvPr>
            <p:ph sz="quarter" idx="4294967295"/>
          </p:nvPr>
        </p:nvSpPr>
        <p:spPr>
          <a:xfrm>
            <a:off x="72302" y="762000"/>
            <a:ext cx="8690698" cy="5805493"/>
          </a:xfrm>
          <a:prstGeom prst="rect">
            <a:avLst/>
          </a:prstGeom>
        </p:spPr>
        <p:txBody>
          <a:bodyPr/>
          <a:lstStyle/>
          <a:p>
            <a:r>
              <a:rPr lang="en-US" dirty="0" smtClean="0"/>
              <a:t>Can be used for Projection</a:t>
            </a:r>
            <a:endParaRPr lang="en-US" dirty="0"/>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xmlns="" val="268162951"/>
              </p:ext>
            </p:extLst>
          </p:nvPr>
        </p:nvGraphicFramePr>
        <p:xfrm>
          <a:off x="4116388" y="685800"/>
          <a:ext cx="914400" cy="771525"/>
        </p:xfrm>
        <a:graphic>
          <a:graphicData uri="http://schemas.openxmlformats.org/presentationml/2006/ole">
            <p:oleObj spid="_x0000_s287756" name="Worksheet" showAsIcon="1" r:id="rId3" imgW="914400" imgH="771525" progId="Excel.Sheet.8">
              <p:embed/>
            </p:oleObj>
          </a:graphicData>
        </a:graphic>
      </p:graphicFrame>
      <p:pic>
        <p:nvPicPr>
          <p:cNvPr id="286782" name="Picture 62" descr="File:SampleBurndownChart.png">
            <a:hlinkClick r:id="rId4"/>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33400" y="1676400"/>
            <a:ext cx="7620000" cy="4162426"/>
          </a:xfrm>
          <a:prstGeom prst="rect">
            <a:avLst/>
          </a:prstGeom>
          <a:noFill/>
          <a:ln>
            <a:solidFill>
              <a:schemeClr val="accent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59086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Burndown Chart</a:t>
            </a:r>
            <a:endParaRPr lang="en-US" dirty="0"/>
          </a:p>
        </p:txBody>
      </p:sp>
      <p:sp>
        <p:nvSpPr>
          <p:cNvPr id="4" name="Content Placeholder 2"/>
          <p:cNvSpPr>
            <a:spLocks noGrp="1"/>
          </p:cNvSpPr>
          <p:nvPr>
            <p:ph sz="quarter" idx="4294967295"/>
          </p:nvPr>
        </p:nvSpPr>
        <p:spPr>
          <a:xfrm>
            <a:off x="300902" y="990600"/>
            <a:ext cx="8233498" cy="5805493"/>
          </a:xfrm>
          <a:prstGeom prst="rect">
            <a:avLst/>
          </a:prstGeom>
        </p:spPr>
        <p:txBody>
          <a:bodyPr/>
          <a:lstStyle/>
          <a:p>
            <a:pPr eaLnBrk="1" hangingPunct="1"/>
            <a:r>
              <a:rPr lang="en-GB" dirty="0"/>
              <a:t>Each task contains the amount of work remaining</a:t>
            </a:r>
          </a:p>
          <a:p>
            <a:pPr eaLnBrk="1" hangingPunct="1"/>
            <a:r>
              <a:rPr lang="en-GB" dirty="0"/>
              <a:t>These values are updated continuously</a:t>
            </a:r>
          </a:p>
          <a:p>
            <a:pPr eaLnBrk="1" hangingPunct="1"/>
            <a:r>
              <a:rPr lang="en-GB" dirty="0"/>
              <a:t>Plot the amount of work remaining across time</a:t>
            </a:r>
          </a:p>
          <a:p>
            <a:pPr eaLnBrk="1" hangingPunct="1"/>
            <a:r>
              <a:rPr lang="en-GB" dirty="0"/>
              <a:t>Even though you might think that work remaining should always go down, new work is always being discovered as the project is being built</a:t>
            </a:r>
          </a:p>
          <a:p>
            <a:pPr eaLnBrk="1" hangingPunct="1"/>
            <a:r>
              <a:rPr lang="en-GB" dirty="0"/>
              <a:t>Expect the work remaining to go up and down</a:t>
            </a:r>
            <a:r>
              <a:rPr lang="en-GB" dirty="0" smtClean="0"/>
              <a:t>.</a:t>
            </a:r>
          </a:p>
          <a:p>
            <a:pPr eaLnBrk="1" hangingPunct="1"/>
            <a:r>
              <a:rPr lang="en-GB" dirty="0"/>
              <a:t>Since the team will be aiming to hit the number zero, the Burn Down chart is emotionally powerful</a:t>
            </a:r>
          </a:p>
          <a:p>
            <a:pPr eaLnBrk="1" hangingPunct="1"/>
            <a:r>
              <a:rPr lang="en-GB" dirty="0"/>
              <a:t>We get exciting about completing our work and seeing the chart tend toward zero</a:t>
            </a:r>
          </a:p>
          <a:p>
            <a:pPr eaLnBrk="1" hangingPunct="1"/>
            <a:endParaRPr lang="en-US" dirty="0"/>
          </a:p>
        </p:txBody>
      </p:sp>
    </p:spTree>
    <p:extLst>
      <p:ext uri="{BB962C8B-B14F-4D97-AF65-F5344CB8AC3E}">
        <p14:creationId xmlns:p14="http://schemas.microsoft.com/office/powerpoint/2010/main" xmlns="" val="22401938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Review</a:t>
            </a:r>
            <a:endParaRPr lang="en-US" dirty="0"/>
          </a:p>
        </p:txBody>
      </p:sp>
      <p:sp>
        <p:nvSpPr>
          <p:cNvPr id="4" name="Content Placeholder 2"/>
          <p:cNvSpPr>
            <a:spLocks noGrp="1"/>
          </p:cNvSpPr>
          <p:nvPr>
            <p:ph sz="quarter" idx="4294967295"/>
          </p:nvPr>
        </p:nvSpPr>
        <p:spPr>
          <a:xfrm>
            <a:off x="377102" y="1152562"/>
            <a:ext cx="8233498" cy="5019637"/>
          </a:xfrm>
          <a:prstGeom prst="rect">
            <a:avLst/>
          </a:prstGeom>
        </p:spPr>
        <p:txBody>
          <a:bodyPr/>
          <a:lstStyle/>
          <a:p>
            <a:r>
              <a:rPr lang="en-US" dirty="0" smtClean="0"/>
              <a:t>Brief demo </a:t>
            </a:r>
            <a:r>
              <a:rPr lang="en-US" dirty="0"/>
              <a:t>given by the Scrum Team of </a:t>
            </a:r>
            <a:r>
              <a:rPr lang="en-US" dirty="0" smtClean="0"/>
              <a:t>everything that has been ‘DONE’ in the sprint OR the product increment</a:t>
            </a:r>
          </a:p>
          <a:p>
            <a:r>
              <a:rPr lang="en-US" dirty="0" smtClean="0"/>
              <a:t>To Product Owner, Requirements Manager and other stakeholders</a:t>
            </a:r>
          </a:p>
          <a:p>
            <a:r>
              <a:rPr lang="en-US" dirty="0"/>
              <a:t>Time boxed to one hour of prep and four hours of meeting.</a:t>
            </a:r>
          </a:p>
          <a:p>
            <a:r>
              <a:rPr lang="en-US" dirty="0"/>
              <a:t>Minimal Preparation Should be Required e.g. No PowerPoint</a:t>
            </a:r>
          </a:p>
          <a:p>
            <a:r>
              <a:rPr lang="en-US" dirty="0" smtClean="0"/>
              <a:t>Primary Purpose is Acknowledgement of Achievements</a:t>
            </a:r>
          </a:p>
          <a:p>
            <a:r>
              <a:rPr lang="en-US" dirty="0" smtClean="0"/>
              <a:t>A Natural Progression of the Work of the Sprint</a:t>
            </a:r>
          </a:p>
          <a:p>
            <a:r>
              <a:rPr lang="en-US" dirty="0" smtClean="0"/>
              <a:t>Product Owner ‘Sign Offs’ Sprint if all tests are ‘Green’</a:t>
            </a:r>
          </a:p>
          <a:p>
            <a:pPr eaLnBrk="1" hangingPunct="1"/>
            <a:r>
              <a:rPr lang="en-US" dirty="0" smtClean="0"/>
              <a:t>Informality </a:t>
            </a:r>
            <a:r>
              <a:rPr lang="en-US" dirty="0"/>
              <a:t>is encouraged.</a:t>
            </a:r>
          </a:p>
          <a:p>
            <a:endParaRPr lang="en-US" dirty="0"/>
          </a:p>
        </p:txBody>
      </p:sp>
    </p:spTree>
    <p:extLst>
      <p:ext uri="{BB962C8B-B14F-4D97-AF65-F5344CB8AC3E}">
        <p14:creationId xmlns:p14="http://schemas.microsoft.com/office/powerpoint/2010/main" xmlns="" val="1789894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Meeting</a:t>
            </a:r>
            <a:endParaRPr lang="en-US" dirty="0"/>
          </a:p>
        </p:txBody>
      </p:sp>
      <p:sp>
        <p:nvSpPr>
          <p:cNvPr id="4" name="Content Placeholder 2"/>
          <p:cNvSpPr>
            <a:spLocks noGrp="1"/>
          </p:cNvSpPr>
          <p:nvPr>
            <p:ph sz="quarter" idx="4294967295"/>
          </p:nvPr>
        </p:nvSpPr>
        <p:spPr>
          <a:xfrm>
            <a:off x="377102" y="990600"/>
            <a:ext cx="8233498" cy="5805493"/>
          </a:xfrm>
          <a:prstGeom prst="rect">
            <a:avLst/>
          </a:prstGeom>
        </p:spPr>
        <p:txBody>
          <a:bodyPr/>
          <a:lstStyle/>
          <a:p>
            <a:r>
              <a:rPr lang="en-US" dirty="0" smtClean="0"/>
              <a:t>Short Structured Workshop Session for Team to Ascertain Lessons &amp; Actions to be Taken into the Next Sprint</a:t>
            </a:r>
            <a:endParaRPr lang="en-US" b="1" dirty="0" smtClean="0"/>
          </a:p>
          <a:p>
            <a:r>
              <a:rPr lang="en-US" dirty="0" smtClean="0"/>
              <a:t>Agreed actions are incorporated into Next Sprint Backlog</a:t>
            </a:r>
          </a:p>
          <a:p>
            <a:r>
              <a:rPr lang="en-US" dirty="0" smtClean="0"/>
              <a:t>Longer Retrospectives should be performed at the end of Release</a:t>
            </a:r>
            <a:endParaRPr lang="en-US" dirty="0"/>
          </a:p>
        </p:txBody>
      </p:sp>
      <p:pic>
        <p:nvPicPr>
          <p:cNvPr id="5" name="Picture 4" descr="Retrospective Meeting.jpg"/>
          <p:cNvPicPr>
            <a:picLocks noChangeAspect="1"/>
          </p:cNvPicPr>
          <p:nvPr/>
        </p:nvPicPr>
        <p:blipFill>
          <a:blip r:embed="rId3" cstate="print">
            <a:clrChange>
              <a:clrFrom>
                <a:srgbClr val="FFFFFF"/>
              </a:clrFrom>
              <a:clrTo>
                <a:srgbClr val="FFFFFF">
                  <a:alpha val="0"/>
                </a:srgbClr>
              </a:clrTo>
            </a:clrChange>
          </a:blip>
          <a:stretch>
            <a:fillRect/>
          </a:stretch>
        </p:blipFill>
        <p:spPr>
          <a:xfrm>
            <a:off x="1185765" y="3352800"/>
            <a:ext cx="6815235" cy="2982566"/>
          </a:xfrm>
          <a:prstGeom prst="rect">
            <a:avLst/>
          </a:prstGeom>
        </p:spPr>
      </p:pic>
    </p:spTree>
    <p:extLst>
      <p:ext uri="{BB962C8B-B14F-4D97-AF65-F5344CB8AC3E}">
        <p14:creationId xmlns:p14="http://schemas.microsoft.com/office/powerpoint/2010/main" xmlns="" val="30183781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Retrospective</a:t>
            </a:r>
          </a:p>
        </p:txBody>
      </p:sp>
      <p:sp>
        <p:nvSpPr>
          <p:cNvPr id="3" name="Content Placeholder 2"/>
          <p:cNvSpPr>
            <a:spLocks noGrp="1"/>
          </p:cNvSpPr>
          <p:nvPr>
            <p:ph idx="1"/>
          </p:nvPr>
        </p:nvSpPr>
        <p:spPr/>
        <p:txBody>
          <a:bodyPr/>
          <a:lstStyle/>
          <a:p>
            <a:pPr eaLnBrk="1" hangingPunct="1"/>
            <a:r>
              <a:rPr lang="en-US" dirty="0"/>
              <a:t>A retrospective is a ritual gathering of a community at the end of a project to review the events and learn from the experience</a:t>
            </a:r>
          </a:p>
          <a:p>
            <a:pPr eaLnBrk="1" hangingPunct="1"/>
            <a:r>
              <a:rPr lang="en-US" dirty="0"/>
              <a:t>Time boxed to three hours.</a:t>
            </a:r>
          </a:p>
          <a:p>
            <a:pPr eaLnBrk="1" hangingPunct="1"/>
            <a:r>
              <a:rPr lang="en-US" dirty="0"/>
              <a:t>Team, Scrum Master, and (optionally) Product Owner review the last Sprint</a:t>
            </a:r>
          </a:p>
          <a:p>
            <a:pPr eaLnBrk="1" hangingPunct="1"/>
            <a:r>
              <a:rPr lang="en-GB" dirty="0"/>
              <a:t>Teams get together to discuss the following</a:t>
            </a:r>
          </a:p>
          <a:p>
            <a:pPr lvl="1" eaLnBrk="1" hangingPunct="1"/>
            <a:r>
              <a:rPr lang="en-GB" dirty="0"/>
              <a:t>What did we do well</a:t>
            </a:r>
          </a:p>
          <a:p>
            <a:pPr lvl="1" eaLnBrk="1" hangingPunct="1"/>
            <a:r>
              <a:rPr lang="en-GB" dirty="0"/>
              <a:t>What did we learn</a:t>
            </a:r>
          </a:p>
          <a:p>
            <a:pPr lvl="1" eaLnBrk="1" hangingPunct="1"/>
            <a:r>
              <a:rPr lang="en-GB" dirty="0"/>
              <a:t>What should we do differently the next time</a:t>
            </a:r>
          </a:p>
          <a:p>
            <a:pPr lvl="1" eaLnBrk="1" hangingPunct="1"/>
            <a:r>
              <a:rPr lang="en-GB" dirty="0"/>
              <a:t>What still puzzles us</a:t>
            </a:r>
          </a:p>
          <a:p>
            <a:pPr eaLnBrk="1" hangingPunct="1"/>
            <a:r>
              <a:rPr lang="en-US" dirty="0"/>
              <a:t>Actionable items are presented to the Product Owner for prioritization as non-functional requirements.</a:t>
            </a:r>
          </a:p>
          <a:p>
            <a:endParaRPr lang="en-US" dirty="0"/>
          </a:p>
        </p:txBody>
      </p:sp>
    </p:spTree>
    <p:extLst>
      <p:ext uri="{BB962C8B-B14F-4D97-AF65-F5344CB8AC3E}">
        <p14:creationId xmlns:p14="http://schemas.microsoft.com/office/powerpoint/2010/main" xmlns="" val="2980804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algn="ctr" eaLnBrk="1" hangingPunct="1"/>
            <a:r>
              <a:rPr lang="en-US" b="1" dirty="0" smtClean="0"/>
              <a:t>XP- Extreme Programming</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body" idx="1"/>
          </p:nvPr>
        </p:nvSpPr>
        <p:spPr>
          <a:xfrm>
            <a:off x="228600" y="1219200"/>
            <a:ext cx="8458200" cy="4953000"/>
          </a:xfrm>
          <a:noFill/>
        </p:spPr>
        <p:txBody>
          <a:bodyPr/>
          <a:lstStyle/>
          <a:p>
            <a:pPr marL="342900" lvl="1" indent="-342900">
              <a:buClr>
                <a:srgbClr val="BF1313"/>
              </a:buClr>
            </a:pPr>
            <a:r>
              <a:rPr lang="en-US" dirty="0" smtClean="0">
                <a:ea typeface="+mn-ea"/>
                <a:cs typeface="+mn-cs"/>
              </a:rPr>
              <a:t>XP is an agile engineering methodology, focused on delivering usable software iteratively in projects that are expected to change as time goes on. XP is geared toward integrating new requirements as they become known, and ensuring that the quality of the new code written to fulfill those requirements remains high.</a:t>
            </a:r>
          </a:p>
          <a:p>
            <a:pPr marL="342900" lvl="1" indent="-342900">
              <a:buClr>
                <a:srgbClr val="BF1313"/>
              </a:buClr>
            </a:pPr>
            <a:endParaRPr lang="en-US" sz="1800" dirty="0" smtClean="0">
              <a:ea typeface="+mn-ea"/>
              <a:cs typeface="+mn-cs"/>
            </a:endParaRPr>
          </a:p>
        </p:txBody>
      </p:sp>
      <p:sp>
        <p:nvSpPr>
          <p:cNvPr id="6149" name="Rectangle 5"/>
          <p:cNvSpPr>
            <a:spLocks noGrp="1" noChangeArrowheads="1"/>
          </p:cNvSpPr>
          <p:nvPr>
            <p:ph type="title"/>
          </p:nvPr>
        </p:nvSpPr>
        <p:spPr/>
        <p:txBody>
          <a:bodyPr/>
          <a:lstStyle/>
          <a:p>
            <a:pPr eaLnBrk="1" hangingPunct="1"/>
            <a:r>
              <a:rPr lang="en-US" dirty="0" smtClean="0"/>
              <a:t>What is Extreme Programming ?</a:t>
            </a:r>
          </a:p>
        </p:txBody>
      </p:sp>
      <p:pic>
        <p:nvPicPr>
          <p:cNvPr id="4" name="Picture 3" descr="800px-ExtremeProgramming.jpg"/>
          <p:cNvPicPr>
            <a:picLocks noChangeAspect="1"/>
          </p:cNvPicPr>
          <p:nvPr/>
        </p:nvPicPr>
        <p:blipFill>
          <a:blip r:embed="rId3" cstate="print"/>
          <a:stretch>
            <a:fillRect/>
          </a:stretch>
        </p:blipFill>
        <p:spPr>
          <a:xfrm>
            <a:off x="3581400" y="3124200"/>
            <a:ext cx="5029200" cy="3200400"/>
          </a:xfrm>
          <a:prstGeom prst="rect">
            <a:avLst/>
          </a:prstGeom>
        </p:spPr>
      </p:pic>
      <p:sp>
        <p:nvSpPr>
          <p:cNvPr id="5" name="TextBox 4"/>
          <p:cNvSpPr txBox="1"/>
          <p:nvPr/>
        </p:nvSpPr>
        <p:spPr>
          <a:xfrm>
            <a:off x="533400" y="4114800"/>
            <a:ext cx="2971800" cy="923330"/>
          </a:xfrm>
          <a:prstGeom prst="rect">
            <a:avLst/>
          </a:prstGeom>
          <a:noFill/>
        </p:spPr>
        <p:txBody>
          <a:bodyPr wrap="square" rtlCol="0">
            <a:spAutoFit/>
          </a:bodyPr>
          <a:lstStyle/>
          <a:p>
            <a:r>
              <a:rPr lang="en-US" dirty="0" smtClean="0"/>
              <a:t>XP takes commonsense principles and practices to extreme levels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body" idx="1"/>
          </p:nvPr>
        </p:nvSpPr>
        <p:spPr>
          <a:xfrm>
            <a:off x="304800" y="762000"/>
            <a:ext cx="8458200" cy="5478462"/>
          </a:xfrm>
          <a:noFill/>
        </p:spPr>
        <p:txBody>
          <a:bodyPr/>
          <a:lstStyle/>
          <a:p>
            <a:r>
              <a:rPr lang="en-US" sz="1800" dirty="0" smtClean="0"/>
              <a:t>Scrum </a:t>
            </a:r>
            <a:r>
              <a:rPr lang="en-US" sz="1800" dirty="0"/>
              <a:t>is more high level, focusing on the management of the project (e.g. the requirements or features are managed) rather than specifying or defining engineering practice such as pair programming or test driven development</a:t>
            </a:r>
          </a:p>
          <a:p>
            <a:r>
              <a:rPr lang="en-US" sz="1800" dirty="0" smtClean="0"/>
              <a:t>The </a:t>
            </a:r>
            <a:r>
              <a:rPr lang="en-US" sz="1800" dirty="0"/>
              <a:t>length of an iteration in XP is usually 1-3 weeks whereas, in Scrum sprints are 1-4 weeks</a:t>
            </a:r>
          </a:p>
          <a:p>
            <a:r>
              <a:rPr lang="en-US" sz="1800" dirty="0" smtClean="0"/>
              <a:t>Once </a:t>
            </a:r>
            <a:r>
              <a:rPr lang="en-US" sz="1800" dirty="0"/>
              <a:t>sprint (or iteration in XP) starts, customer cannot change the requirements, in other words the customer will have to wait until the sprint (or iteration in XP) finishes. In XP however, requirements can change anytime</a:t>
            </a:r>
          </a:p>
          <a:p>
            <a:r>
              <a:rPr lang="en-US" sz="1800" dirty="0" smtClean="0"/>
              <a:t>In </a:t>
            </a:r>
            <a:r>
              <a:rPr lang="en-US" sz="1800" dirty="0"/>
              <a:t>XP features are developed in a strict order whereas in Scrum, the team is free to choose the features to be developed. Sequence does not matter </a:t>
            </a:r>
          </a:p>
          <a:p>
            <a:r>
              <a:rPr lang="en-US" sz="1800" dirty="0" smtClean="0"/>
              <a:t>Both define </a:t>
            </a:r>
            <a:r>
              <a:rPr lang="en-US" sz="1800" dirty="0"/>
              <a:t>the role of a coach, In Scrum it is called Scrum Master and requires (or strongly recommended) certification, whereas, XP defines the role of coach quite informally and the role may float between members of the team.</a:t>
            </a:r>
          </a:p>
          <a:p>
            <a:r>
              <a:rPr lang="en-US" sz="2000" b="1" i="1" dirty="0"/>
              <a:t>Scrum and XP are often used together: Scrum defines the framework and XP defines the engineering practices and they fit together nicely. </a:t>
            </a:r>
          </a:p>
          <a:p>
            <a:pPr marL="342900" lvl="1" indent="-342900">
              <a:buClr>
                <a:srgbClr val="BF1313"/>
              </a:buClr>
            </a:pPr>
            <a:endParaRPr lang="en-US" sz="2000" dirty="0" smtClean="0">
              <a:ea typeface="+mn-ea"/>
              <a:cs typeface="+mn-cs"/>
            </a:endParaRPr>
          </a:p>
        </p:txBody>
      </p:sp>
      <p:sp>
        <p:nvSpPr>
          <p:cNvPr id="6149" name="Rectangle 5"/>
          <p:cNvSpPr>
            <a:spLocks noGrp="1" noChangeArrowheads="1"/>
          </p:cNvSpPr>
          <p:nvPr>
            <p:ph type="title"/>
          </p:nvPr>
        </p:nvSpPr>
        <p:spPr/>
        <p:txBody>
          <a:bodyPr/>
          <a:lstStyle/>
          <a:p>
            <a:pPr eaLnBrk="1" hangingPunct="1"/>
            <a:r>
              <a:rPr lang="en-US" dirty="0" smtClean="0"/>
              <a:t>What is difference between Scrum &amp; XP?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Sunrise of Agile </a:t>
            </a:r>
            <a:endParaRPr lang="en-US" dirty="0"/>
          </a:p>
        </p:txBody>
      </p:sp>
      <p:sp>
        <p:nvSpPr>
          <p:cNvPr id="4" name="Rectangle 3"/>
          <p:cNvSpPr txBox="1">
            <a:spLocks noChangeArrowheads="1"/>
          </p:cNvSpPr>
          <p:nvPr/>
        </p:nvSpPr>
        <p:spPr bwMode="auto">
          <a:xfrm>
            <a:off x="228600" y="914400"/>
            <a:ext cx="87630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In late 1990's several methodologies began to get increasing public attention. </a:t>
            </a:r>
          </a:p>
          <a:p>
            <a:pPr marL="342900" marR="0" lvl="0" indent="-342900" algn="l" defTabSz="914400" rtl="0" eaLnBrk="0" fontAlgn="base" latinLnBrk="0" hangingPunct="0">
              <a:lnSpc>
                <a:spcPct val="90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They all emphasized </a:t>
            </a:r>
          </a:p>
          <a:p>
            <a:pPr marL="742950" marR="0" lvl="1" indent="-285750" algn="l" defTabSz="914400" rtl="0" eaLnBrk="0" fontAlgn="base" latinLnBrk="0" hangingPunct="0">
              <a:lnSpc>
                <a:spcPct val="90000"/>
              </a:lnSpc>
              <a:spcBef>
                <a:spcPct val="20000"/>
              </a:spcBef>
              <a:spcAft>
                <a:spcPct val="0"/>
              </a:spcAft>
              <a:buClr>
                <a:srgbClr val="E63700"/>
              </a:buClr>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close collaboration between the programmer team and business experts; </a:t>
            </a:r>
          </a:p>
          <a:p>
            <a:pPr marL="742950" marR="0" lvl="1" indent="-285750" algn="l" defTabSz="914400" rtl="0" eaLnBrk="0" fontAlgn="base" latinLnBrk="0" hangingPunct="0">
              <a:lnSpc>
                <a:spcPct val="90000"/>
              </a:lnSpc>
              <a:spcBef>
                <a:spcPct val="20000"/>
              </a:spcBef>
              <a:spcAft>
                <a:spcPct val="0"/>
              </a:spcAft>
              <a:buClr>
                <a:srgbClr val="E63700"/>
              </a:buClr>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face-to-face communication (as more efficient than written documentation); </a:t>
            </a:r>
          </a:p>
          <a:p>
            <a:pPr marL="742950" marR="0" lvl="1" indent="-285750" algn="l" defTabSz="914400" rtl="0" eaLnBrk="0" fontAlgn="base" latinLnBrk="0" hangingPunct="0">
              <a:lnSpc>
                <a:spcPct val="90000"/>
              </a:lnSpc>
              <a:spcBef>
                <a:spcPct val="20000"/>
              </a:spcBef>
              <a:spcAft>
                <a:spcPct val="0"/>
              </a:spcAft>
              <a:buClr>
                <a:srgbClr val="E63700"/>
              </a:buClr>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frequent delivery of new deployable business value; </a:t>
            </a:r>
          </a:p>
          <a:p>
            <a:pPr marL="742950" marR="0" lvl="1" indent="-285750" algn="l" defTabSz="914400" rtl="0" eaLnBrk="0" fontAlgn="base" latinLnBrk="0" hangingPunct="0">
              <a:lnSpc>
                <a:spcPct val="90000"/>
              </a:lnSpc>
              <a:spcBef>
                <a:spcPct val="20000"/>
              </a:spcBef>
              <a:spcAft>
                <a:spcPct val="0"/>
              </a:spcAft>
              <a:buClr>
                <a:srgbClr val="E63700"/>
              </a:buClr>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tight, self-organizing teams; </a:t>
            </a:r>
          </a:p>
          <a:p>
            <a:pPr marL="742950" marR="0" lvl="1" indent="-285750" algn="l" defTabSz="914400" rtl="0" eaLnBrk="0" fontAlgn="base" latinLnBrk="0" hangingPunct="0">
              <a:lnSpc>
                <a:spcPct val="90000"/>
              </a:lnSpc>
              <a:spcBef>
                <a:spcPct val="20000"/>
              </a:spcBef>
              <a:spcAft>
                <a:spcPct val="0"/>
              </a:spcAft>
              <a:buClr>
                <a:srgbClr val="E63700"/>
              </a:buClr>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and ways to craft the code and the team such that the inevitable requirements churn was not a crisis. </a:t>
            </a:r>
          </a:p>
          <a:p>
            <a:pPr marL="342900" marR="0" lvl="0" indent="-342900" algn="l" defTabSz="914400" rtl="0" eaLnBrk="0" fontAlgn="base" latinLnBrk="0" hangingPunct="0">
              <a:lnSpc>
                <a:spcPct val="90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Early 2001 saw a workshop in Snowbird, Utah, USA, where various originators and practitioners of these methodologies met to figure out just what it was they had in common. </a:t>
            </a:r>
          </a:p>
          <a:p>
            <a:pPr marL="342900" marR="0" lvl="0" indent="-342900" algn="l" defTabSz="914400" rtl="0" eaLnBrk="0" fontAlgn="base" latinLnBrk="0" hangingPunct="0">
              <a:lnSpc>
                <a:spcPct val="90000"/>
              </a:lnSpc>
              <a:spcBef>
                <a:spcPct val="20000"/>
              </a:spcBef>
              <a:spcAft>
                <a:spcPct val="0"/>
              </a:spcAft>
              <a:buClr>
                <a:srgbClr val="BF1313"/>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They picked the word "agile" for an umbrella term and crafted the Manifesto</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mtClean="0"/>
              <a:t>XP Values	</a:t>
            </a:r>
          </a:p>
        </p:txBody>
      </p:sp>
      <p:sp>
        <p:nvSpPr>
          <p:cNvPr id="9221" name="Rectangle 3"/>
          <p:cNvSpPr>
            <a:spLocks noGrp="1" noChangeArrowheads="1"/>
          </p:cNvSpPr>
          <p:nvPr>
            <p:ph type="body" idx="1"/>
          </p:nvPr>
        </p:nvSpPr>
        <p:spPr/>
        <p:txBody>
          <a:bodyPr/>
          <a:lstStyle/>
          <a:p>
            <a:pPr eaLnBrk="1" hangingPunct="1"/>
            <a:r>
              <a:rPr lang="en-US" sz="1800" dirty="0" smtClean="0"/>
              <a:t>XP is based on 5 core values:</a:t>
            </a:r>
          </a:p>
          <a:p>
            <a:pPr lvl="1" eaLnBrk="1" hangingPunct="1"/>
            <a:r>
              <a:rPr lang="en-US" sz="1800" b="1" dirty="0" smtClean="0"/>
              <a:t>Simplicity</a:t>
            </a:r>
            <a:r>
              <a:rPr lang="en-US" sz="1800" dirty="0" smtClean="0"/>
              <a:t> - We will do what is needed and asked for, but no more. We will take small simple steps to our goal and mitigate failures as they happen.</a:t>
            </a:r>
          </a:p>
          <a:p>
            <a:pPr lvl="1" eaLnBrk="1" hangingPunct="1"/>
            <a:r>
              <a:rPr lang="en-US" sz="1800" b="1" dirty="0" smtClean="0"/>
              <a:t>Communication</a:t>
            </a:r>
            <a:r>
              <a:rPr lang="en-US" sz="1800" dirty="0" smtClean="0"/>
              <a:t> - Everyone is part of the team and we communicate face to face daily. We will work together on everything from requirements to code. We will create the best solution to our problem that we can together.</a:t>
            </a:r>
            <a:br>
              <a:rPr lang="en-US" sz="1800" dirty="0" smtClean="0"/>
            </a:br>
            <a:r>
              <a:rPr lang="en-US" sz="1800" b="1" dirty="0" smtClean="0"/>
              <a:t>Feedback</a:t>
            </a:r>
            <a:r>
              <a:rPr lang="en-US" sz="1800" dirty="0" smtClean="0"/>
              <a:t> - We will take every iteration commitment seriously by delivering working software. We demonstrate our software early and often then listen carefully and make any changes needed.</a:t>
            </a:r>
          </a:p>
          <a:p>
            <a:pPr lvl="1" eaLnBrk="1" hangingPunct="1"/>
            <a:r>
              <a:rPr lang="en-US" sz="1800" b="1" dirty="0" smtClean="0"/>
              <a:t>Respect</a:t>
            </a:r>
            <a:r>
              <a:rPr lang="en-US" sz="1800" dirty="0" smtClean="0"/>
              <a:t> - Everyone gives and feels the respect they deserve as a valued team member. Everyone contributes value even if it's simply enthusiasm. Developers respect the expertise of the customers and vice versa.</a:t>
            </a:r>
          </a:p>
          <a:p>
            <a:pPr lvl="1" eaLnBrk="1" hangingPunct="1"/>
            <a:r>
              <a:rPr lang="en-US" sz="1800" b="1" dirty="0" smtClean="0"/>
              <a:t>Courage</a:t>
            </a:r>
            <a:r>
              <a:rPr lang="en-US" sz="1800" dirty="0" smtClean="0"/>
              <a:t> - We will tell the truth about progress and estimates. We don't document excuses for failure because we plan to succeed.</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smtClean="0"/>
              <a:t>Rules of XP</a:t>
            </a:r>
          </a:p>
        </p:txBody>
      </p:sp>
      <p:sp>
        <p:nvSpPr>
          <p:cNvPr id="7173" name="Rectangle 3"/>
          <p:cNvSpPr>
            <a:spLocks noGrp="1" noChangeArrowheads="1"/>
          </p:cNvSpPr>
          <p:nvPr>
            <p:ph type="body" idx="1"/>
          </p:nvPr>
        </p:nvSpPr>
        <p:spPr>
          <a:xfrm>
            <a:off x="304800" y="685800"/>
            <a:ext cx="8382000" cy="5715000"/>
          </a:xfrm>
        </p:spPr>
        <p:txBody>
          <a:bodyPr/>
          <a:lstStyle/>
          <a:p>
            <a:pPr eaLnBrk="1" hangingPunct="1"/>
            <a:r>
              <a:rPr lang="en-US" sz="1800" b="1" dirty="0" smtClean="0"/>
              <a:t>Planning – </a:t>
            </a:r>
          </a:p>
          <a:p>
            <a:pPr lvl="1" eaLnBrk="1" hangingPunct="1"/>
            <a:r>
              <a:rPr lang="en-US" sz="1800" dirty="0" smtClean="0"/>
              <a:t>User stories are written.</a:t>
            </a:r>
          </a:p>
          <a:p>
            <a:pPr lvl="1" eaLnBrk="1" hangingPunct="1"/>
            <a:r>
              <a:rPr lang="en-US" sz="1800" dirty="0" smtClean="0">
                <a:solidFill>
                  <a:schemeClr val="tx1"/>
                </a:solidFill>
              </a:rPr>
              <a:t>Release planning creates the release schedule</a:t>
            </a:r>
          </a:p>
          <a:p>
            <a:pPr lvl="1" eaLnBrk="1" hangingPunct="1"/>
            <a:r>
              <a:rPr lang="en-US" sz="1800" dirty="0" smtClean="0">
                <a:solidFill>
                  <a:schemeClr val="tx1"/>
                </a:solidFill>
              </a:rPr>
              <a:t>Make frequent small releases</a:t>
            </a:r>
          </a:p>
          <a:p>
            <a:pPr lvl="1" eaLnBrk="1" hangingPunct="1"/>
            <a:r>
              <a:rPr lang="en-US" sz="1800" dirty="0" smtClean="0">
                <a:solidFill>
                  <a:schemeClr val="tx1"/>
                </a:solidFill>
              </a:rPr>
              <a:t>The project is divided into iterations</a:t>
            </a:r>
          </a:p>
          <a:p>
            <a:pPr lvl="1" eaLnBrk="1" hangingPunct="1"/>
            <a:r>
              <a:rPr lang="en-US" sz="1800" dirty="0" smtClean="0">
                <a:solidFill>
                  <a:schemeClr val="tx1"/>
                </a:solidFill>
              </a:rPr>
              <a:t>Iteration planning starts each iteration</a:t>
            </a:r>
          </a:p>
          <a:p>
            <a:pPr eaLnBrk="1" hangingPunct="1"/>
            <a:r>
              <a:rPr lang="en-US" sz="1800" b="1" dirty="0" smtClean="0"/>
              <a:t>Managing –</a:t>
            </a:r>
          </a:p>
          <a:p>
            <a:pPr lvl="1" eaLnBrk="1" hangingPunct="1"/>
            <a:r>
              <a:rPr lang="en-US" sz="1800" dirty="0" smtClean="0"/>
              <a:t>Give the team a dedicated open work space</a:t>
            </a:r>
          </a:p>
          <a:p>
            <a:pPr lvl="1" eaLnBrk="1" hangingPunct="1"/>
            <a:r>
              <a:rPr lang="en-US" sz="1800" dirty="0" smtClean="0"/>
              <a:t>Set a sustainable pace</a:t>
            </a:r>
          </a:p>
          <a:p>
            <a:pPr lvl="1" eaLnBrk="1" hangingPunct="1"/>
            <a:r>
              <a:rPr lang="en-US" sz="1800" dirty="0" smtClean="0"/>
              <a:t>A stand up meeting starts each day.</a:t>
            </a:r>
          </a:p>
          <a:p>
            <a:pPr lvl="1" eaLnBrk="1" hangingPunct="1"/>
            <a:r>
              <a:rPr lang="en-US" sz="1800" dirty="0" smtClean="0"/>
              <a:t>The Project Velocity is measured.</a:t>
            </a:r>
          </a:p>
          <a:p>
            <a:pPr lvl="1" eaLnBrk="1" hangingPunct="1"/>
            <a:r>
              <a:rPr lang="en-US" sz="1800" dirty="0" smtClean="0"/>
              <a:t>Move people around</a:t>
            </a:r>
          </a:p>
          <a:p>
            <a:pPr lvl="1" eaLnBrk="1" hangingPunct="1"/>
            <a:r>
              <a:rPr lang="en-US" sz="1800" dirty="0" smtClean="0"/>
              <a:t>Fix XP when it breaks.</a:t>
            </a:r>
          </a:p>
          <a:p>
            <a:pPr marL="342900" lvl="1" indent="-342900" eaLnBrk="1" hangingPunct="1">
              <a:buClr>
                <a:srgbClr val="BF1313"/>
              </a:buClr>
            </a:pPr>
            <a:r>
              <a:rPr lang="en-US" sz="1800" b="1" dirty="0" smtClean="0">
                <a:ea typeface="+mn-ea"/>
                <a:cs typeface="+mn-cs"/>
              </a:rPr>
              <a:t>Designing –</a:t>
            </a:r>
          </a:p>
          <a:p>
            <a:pPr lvl="1" eaLnBrk="1" hangingPunct="1"/>
            <a:r>
              <a:rPr lang="en-US" sz="1800" dirty="0" smtClean="0"/>
              <a:t>Simplicity</a:t>
            </a:r>
          </a:p>
          <a:p>
            <a:pPr lvl="1" eaLnBrk="1" hangingPunct="1"/>
            <a:r>
              <a:rPr lang="en-US" sz="1800" dirty="0" smtClean="0"/>
              <a:t>No functionality is added early</a:t>
            </a:r>
          </a:p>
          <a:p>
            <a:pPr lvl="1" eaLnBrk="1" hangingPunct="1"/>
            <a:r>
              <a:rPr lang="en-US" sz="1800" dirty="0" smtClean="0"/>
              <a:t>Refactor whenever and wherever possible. </a:t>
            </a:r>
          </a:p>
          <a:p>
            <a:pPr lvl="1" eaLnBrk="1" hangingPunct="1"/>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mtClean="0"/>
              <a:t>Rules of XP</a:t>
            </a:r>
          </a:p>
        </p:txBody>
      </p:sp>
      <p:sp>
        <p:nvSpPr>
          <p:cNvPr id="8197" name="Rectangle 3"/>
          <p:cNvSpPr>
            <a:spLocks noGrp="1" noChangeArrowheads="1"/>
          </p:cNvSpPr>
          <p:nvPr>
            <p:ph type="body" idx="1"/>
          </p:nvPr>
        </p:nvSpPr>
        <p:spPr/>
        <p:txBody>
          <a:bodyPr/>
          <a:lstStyle/>
          <a:p>
            <a:pPr eaLnBrk="1" hangingPunct="1"/>
            <a:r>
              <a:rPr lang="en-US" sz="1800" b="1" dirty="0" smtClean="0"/>
              <a:t>Coding – </a:t>
            </a:r>
          </a:p>
          <a:p>
            <a:pPr lvl="1" eaLnBrk="1" hangingPunct="1"/>
            <a:r>
              <a:rPr lang="en-US" sz="1800" dirty="0" smtClean="0"/>
              <a:t>The customer is always available</a:t>
            </a:r>
          </a:p>
          <a:p>
            <a:pPr lvl="1" eaLnBrk="1" hangingPunct="1"/>
            <a:r>
              <a:rPr lang="en-US" sz="1800" dirty="0" smtClean="0"/>
              <a:t>Code must be written to agreed standards </a:t>
            </a:r>
          </a:p>
          <a:p>
            <a:pPr lvl="1" eaLnBrk="1" hangingPunct="1"/>
            <a:r>
              <a:rPr lang="en-US" sz="1800" dirty="0" smtClean="0"/>
              <a:t>Code the unit test first </a:t>
            </a:r>
          </a:p>
          <a:p>
            <a:pPr lvl="1" eaLnBrk="1" hangingPunct="1"/>
            <a:r>
              <a:rPr lang="en-US" sz="1800" dirty="0" smtClean="0"/>
              <a:t>All production code is pair programmed </a:t>
            </a:r>
          </a:p>
          <a:p>
            <a:pPr lvl="1" eaLnBrk="1" hangingPunct="1"/>
            <a:r>
              <a:rPr lang="en-US" sz="1800" dirty="0" smtClean="0"/>
              <a:t>Only one pair integrates code at a time </a:t>
            </a:r>
          </a:p>
          <a:p>
            <a:pPr lvl="1" eaLnBrk="1" hangingPunct="1"/>
            <a:r>
              <a:rPr lang="en-US" sz="1800" dirty="0" smtClean="0"/>
              <a:t>Integrate often </a:t>
            </a:r>
          </a:p>
          <a:p>
            <a:pPr lvl="1" eaLnBrk="1" hangingPunct="1"/>
            <a:r>
              <a:rPr lang="en-US" sz="1800" dirty="0" smtClean="0"/>
              <a:t>Set up a dedicated integration computer </a:t>
            </a:r>
          </a:p>
          <a:p>
            <a:pPr lvl="1" eaLnBrk="1" hangingPunct="1"/>
            <a:r>
              <a:rPr lang="en-US" sz="1800" dirty="0" smtClean="0"/>
              <a:t>Use collective ownership </a:t>
            </a:r>
          </a:p>
          <a:p>
            <a:pPr lvl="1" eaLnBrk="1" hangingPunct="1"/>
            <a:endParaRPr lang="en-US" dirty="0" smtClean="0"/>
          </a:p>
          <a:p>
            <a:pPr marL="342900" lvl="1" indent="-342900" eaLnBrk="1" hangingPunct="1">
              <a:buClr>
                <a:srgbClr val="BF1313"/>
              </a:buClr>
            </a:pPr>
            <a:r>
              <a:rPr lang="en-US" sz="1800" b="1" dirty="0" smtClean="0">
                <a:ea typeface="+mn-ea"/>
                <a:cs typeface="+mn-cs"/>
              </a:rPr>
              <a:t>Testing </a:t>
            </a:r>
          </a:p>
          <a:p>
            <a:pPr lvl="1" eaLnBrk="1" hangingPunct="1"/>
            <a:r>
              <a:rPr lang="en-US" sz="1800" dirty="0" smtClean="0"/>
              <a:t>All code must have unit tests</a:t>
            </a:r>
          </a:p>
          <a:p>
            <a:pPr lvl="1" eaLnBrk="1" hangingPunct="1"/>
            <a:r>
              <a:rPr lang="en-US" sz="1800" dirty="0" smtClean="0"/>
              <a:t>All code must pass all unit tests before it  can be released.</a:t>
            </a:r>
          </a:p>
          <a:p>
            <a:pPr lvl="1"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Grp="1" noChangeArrowheads="1"/>
          </p:cNvSpPr>
          <p:nvPr>
            <p:ph type="title"/>
          </p:nvPr>
        </p:nvSpPr>
        <p:spPr/>
        <p:txBody>
          <a:bodyPr/>
          <a:lstStyle/>
          <a:p>
            <a:pPr eaLnBrk="1" hangingPunct="1"/>
            <a:r>
              <a:rPr lang="en-US" dirty="0" smtClean="0"/>
              <a:t>XP Process flow</a:t>
            </a:r>
          </a:p>
        </p:txBody>
      </p:sp>
      <p:grpSp>
        <p:nvGrpSpPr>
          <p:cNvPr id="2" name="Group 3"/>
          <p:cNvGrpSpPr>
            <a:grpSpLocks noChangeAspect="1"/>
          </p:cNvGrpSpPr>
          <p:nvPr/>
        </p:nvGrpSpPr>
        <p:grpSpPr bwMode="auto">
          <a:xfrm>
            <a:off x="762000" y="914400"/>
            <a:ext cx="7677150" cy="5562600"/>
            <a:chOff x="480" y="576"/>
            <a:chExt cx="4836" cy="3504"/>
          </a:xfrm>
        </p:grpSpPr>
        <p:sp>
          <p:nvSpPr>
            <p:cNvPr id="221186" name="AutoShape 2"/>
            <p:cNvSpPr>
              <a:spLocks noChangeAspect="1" noChangeArrowheads="1" noTextEdit="1"/>
            </p:cNvSpPr>
            <p:nvPr/>
          </p:nvSpPr>
          <p:spPr bwMode="auto">
            <a:xfrm>
              <a:off x="480" y="576"/>
              <a:ext cx="4806" cy="3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 name="Group 8"/>
            <p:cNvGrpSpPr>
              <a:grpSpLocks/>
            </p:cNvGrpSpPr>
            <p:nvPr/>
          </p:nvGrpSpPr>
          <p:grpSpPr bwMode="auto">
            <a:xfrm>
              <a:off x="3471" y="1511"/>
              <a:ext cx="1458" cy="1722"/>
              <a:chOff x="3471" y="1511"/>
              <a:chExt cx="1458" cy="1722"/>
            </a:xfrm>
          </p:grpSpPr>
          <p:sp>
            <p:nvSpPr>
              <p:cNvPr id="221188" name="Freeform 4"/>
              <p:cNvSpPr>
                <a:spLocks/>
              </p:cNvSpPr>
              <p:nvPr/>
            </p:nvSpPr>
            <p:spPr bwMode="auto">
              <a:xfrm>
                <a:off x="3471" y="1511"/>
                <a:ext cx="1458" cy="1722"/>
              </a:xfrm>
              <a:custGeom>
                <a:avLst/>
                <a:gdLst/>
                <a:ahLst/>
                <a:cxnLst>
                  <a:cxn ang="0">
                    <a:pos x="0" y="0"/>
                  </a:cxn>
                  <a:cxn ang="0">
                    <a:pos x="3888" y="1921"/>
                  </a:cxn>
                  <a:cxn ang="0">
                    <a:pos x="3888" y="3019"/>
                  </a:cxn>
                  <a:cxn ang="0">
                    <a:pos x="1297" y="4830"/>
                  </a:cxn>
                  <a:cxn ang="0">
                    <a:pos x="1296" y="5378"/>
                  </a:cxn>
                  <a:cxn ang="0">
                    <a:pos x="0" y="4391"/>
                  </a:cxn>
                  <a:cxn ang="0">
                    <a:pos x="1296" y="3183"/>
                  </a:cxn>
                  <a:cxn ang="0">
                    <a:pos x="1297" y="3732"/>
                  </a:cxn>
                  <a:cxn ang="0">
                    <a:pos x="3726" y="2470"/>
                  </a:cxn>
                  <a:cxn ang="0">
                    <a:pos x="3726" y="2470"/>
                  </a:cxn>
                  <a:cxn ang="0">
                    <a:pos x="1" y="1098"/>
                  </a:cxn>
                  <a:cxn ang="0">
                    <a:pos x="0" y="0"/>
                  </a:cxn>
                </a:cxnLst>
                <a:rect l="0" t="0" r="r" b="b"/>
                <a:pathLst>
                  <a:path w="3888" h="5378">
                    <a:moveTo>
                      <a:pt x="0" y="0"/>
                    </a:moveTo>
                    <a:cubicBezTo>
                      <a:pt x="2148" y="0"/>
                      <a:pt x="3888" y="860"/>
                      <a:pt x="3888" y="1921"/>
                    </a:cubicBezTo>
                    <a:lnTo>
                      <a:pt x="3888" y="3019"/>
                    </a:lnTo>
                    <a:cubicBezTo>
                      <a:pt x="3888" y="3833"/>
                      <a:pt x="2850" y="4558"/>
                      <a:pt x="1297" y="4830"/>
                    </a:cubicBezTo>
                    <a:lnTo>
                      <a:pt x="1296" y="5378"/>
                    </a:lnTo>
                    <a:lnTo>
                      <a:pt x="0" y="4391"/>
                    </a:lnTo>
                    <a:lnTo>
                      <a:pt x="1296" y="3183"/>
                    </a:lnTo>
                    <a:lnTo>
                      <a:pt x="1297" y="3732"/>
                    </a:lnTo>
                    <a:cubicBezTo>
                      <a:pt x="2468" y="3527"/>
                      <a:pt x="3371" y="3058"/>
                      <a:pt x="3726" y="2470"/>
                    </a:cubicBezTo>
                    <a:lnTo>
                      <a:pt x="3726" y="2470"/>
                    </a:lnTo>
                    <a:cubicBezTo>
                      <a:pt x="3235" y="1656"/>
                      <a:pt x="1720" y="1098"/>
                      <a:pt x="1" y="1098"/>
                    </a:cubicBezTo>
                    <a:lnTo>
                      <a:pt x="0" y="0"/>
                    </a:lnTo>
                    <a:close/>
                  </a:path>
                </a:pathLst>
              </a:custGeom>
              <a:solidFill>
                <a:srgbClr val="00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189" name="Freeform 5"/>
              <p:cNvSpPr>
                <a:spLocks/>
              </p:cNvSpPr>
              <p:nvPr/>
            </p:nvSpPr>
            <p:spPr bwMode="auto">
              <a:xfrm>
                <a:off x="3471" y="1511"/>
                <a:ext cx="1458" cy="791"/>
              </a:xfrm>
              <a:custGeom>
                <a:avLst/>
                <a:gdLst/>
                <a:ahLst/>
                <a:cxnLst>
                  <a:cxn ang="0">
                    <a:pos x="0" y="0"/>
                  </a:cxn>
                  <a:cxn ang="0">
                    <a:pos x="3888" y="1921"/>
                  </a:cxn>
                  <a:cxn ang="0">
                    <a:pos x="3726" y="2470"/>
                  </a:cxn>
                  <a:cxn ang="0">
                    <a:pos x="3726" y="2470"/>
                  </a:cxn>
                  <a:cxn ang="0">
                    <a:pos x="1" y="1098"/>
                  </a:cxn>
                  <a:cxn ang="0">
                    <a:pos x="0" y="0"/>
                  </a:cxn>
                </a:cxnLst>
                <a:rect l="0" t="0" r="r" b="b"/>
                <a:pathLst>
                  <a:path w="3888" h="2470">
                    <a:moveTo>
                      <a:pt x="0" y="0"/>
                    </a:moveTo>
                    <a:cubicBezTo>
                      <a:pt x="2148" y="0"/>
                      <a:pt x="3888" y="860"/>
                      <a:pt x="3888" y="1921"/>
                    </a:cubicBezTo>
                    <a:cubicBezTo>
                      <a:pt x="3888" y="2107"/>
                      <a:pt x="3834" y="2292"/>
                      <a:pt x="3726" y="2470"/>
                    </a:cubicBezTo>
                    <a:lnTo>
                      <a:pt x="3726" y="2470"/>
                    </a:lnTo>
                    <a:cubicBezTo>
                      <a:pt x="3235" y="1656"/>
                      <a:pt x="1720" y="1098"/>
                      <a:pt x="1" y="1098"/>
                    </a:cubicBezTo>
                    <a:lnTo>
                      <a:pt x="0" y="0"/>
                    </a:lnTo>
                    <a:close/>
                  </a:path>
                </a:pathLst>
              </a:custGeom>
              <a:solidFill>
                <a:srgbClr val="00A4C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190" name="Freeform 6"/>
              <p:cNvSpPr>
                <a:spLocks/>
              </p:cNvSpPr>
              <p:nvPr/>
            </p:nvSpPr>
            <p:spPr bwMode="auto">
              <a:xfrm>
                <a:off x="3471" y="1511"/>
                <a:ext cx="1458" cy="1722"/>
              </a:xfrm>
              <a:custGeom>
                <a:avLst/>
                <a:gdLst/>
                <a:ahLst/>
                <a:cxnLst>
                  <a:cxn ang="0">
                    <a:pos x="0" y="0"/>
                  </a:cxn>
                  <a:cxn ang="0">
                    <a:pos x="3888" y="1921"/>
                  </a:cxn>
                  <a:cxn ang="0">
                    <a:pos x="3888" y="3019"/>
                  </a:cxn>
                  <a:cxn ang="0">
                    <a:pos x="1297" y="4830"/>
                  </a:cxn>
                  <a:cxn ang="0">
                    <a:pos x="1296" y="5378"/>
                  </a:cxn>
                  <a:cxn ang="0">
                    <a:pos x="0" y="4391"/>
                  </a:cxn>
                  <a:cxn ang="0">
                    <a:pos x="1296" y="3183"/>
                  </a:cxn>
                  <a:cxn ang="0">
                    <a:pos x="1297" y="3732"/>
                  </a:cxn>
                  <a:cxn ang="0">
                    <a:pos x="3726" y="2470"/>
                  </a:cxn>
                  <a:cxn ang="0">
                    <a:pos x="3726" y="2470"/>
                  </a:cxn>
                  <a:cxn ang="0">
                    <a:pos x="1" y="1098"/>
                  </a:cxn>
                  <a:cxn ang="0">
                    <a:pos x="0" y="0"/>
                  </a:cxn>
                </a:cxnLst>
                <a:rect l="0" t="0" r="r" b="b"/>
                <a:pathLst>
                  <a:path w="3888" h="5378">
                    <a:moveTo>
                      <a:pt x="0" y="0"/>
                    </a:moveTo>
                    <a:cubicBezTo>
                      <a:pt x="2148" y="0"/>
                      <a:pt x="3888" y="860"/>
                      <a:pt x="3888" y="1921"/>
                    </a:cubicBezTo>
                    <a:lnTo>
                      <a:pt x="3888" y="3019"/>
                    </a:lnTo>
                    <a:cubicBezTo>
                      <a:pt x="3888" y="3833"/>
                      <a:pt x="2850" y="4558"/>
                      <a:pt x="1297" y="4830"/>
                    </a:cubicBezTo>
                    <a:lnTo>
                      <a:pt x="1296" y="5378"/>
                    </a:lnTo>
                    <a:lnTo>
                      <a:pt x="0" y="4391"/>
                    </a:lnTo>
                    <a:lnTo>
                      <a:pt x="1296" y="3183"/>
                    </a:lnTo>
                    <a:lnTo>
                      <a:pt x="1297" y="3732"/>
                    </a:lnTo>
                    <a:cubicBezTo>
                      <a:pt x="2468" y="3527"/>
                      <a:pt x="3371" y="3058"/>
                      <a:pt x="3726" y="2470"/>
                    </a:cubicBezTo>
                    <a:lnTo>
                      <a:pt x="3726" y="2470"/>
                    </a:lnTo>
                    <a:cubicBezTo>
                      <a:pt x="3235" y="1656"/>
                      <a:pt x="1720" y="1098"/>
                      <a:pt x="1" y="1098"/>
                    </a:cubicBezTo>
                    <a:lnTo>
                      <a:pt x="0" y="0"/>
                    </a:lnTo>
                    <a:close/>
                  </a:path>
                </a:pathLst>
              </a:cu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191" name="Freeform 7"/>
              <p:cNvSpPr>
                <a:spLocks/>
              </p:cNvSpPr>
              <p:nvPr/>
            </p:nvSpPr>
            <p:spPr bwMode="auto">
              <a:xfrm>
                <a:off x="4868" y="2126"/>
                <a:ext cx="61" cy="176"/>
              </a:xfrm>
              <a:custGeom>
                <a:avLst/>
                <a:gdLst/>
                <a:ahLst/>
                <a:cxnLst>
                  <a:cxn ang="0">
                    <a:pos x="61" y="0"/>
                  </a:cxn>
                  <a:cxn ang="0">
                    <a:pos x="0" y="176"/>
                  </a:cxn>
                </a:cxnLst>
                <a:rect l="0" t="0" r="r" b="b"/>
                <a:pathLst>
                  <a:path w="61" h="176">
                    <a:moveTo>
                      <a:pt x="61" y="0"/>
                    </a:moveTo>
                    <a:cubicBezTo>
                      <a:pt x="61" y="60"/>
                      <a:pt x="41" y="119"/>
                      <a:pt x="0" y="176"/>
                    </a:cubicBezTo>
                  </a:path>
                </a:pathLst>
              </a:cu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 name="Group 11"/>
            <p:cNvGrpSpPr>
              <a:grpSpLocks/>
            </p:cNvGrpSpPr>
            <p:nvPr/>
          </p:nvGrpSpPr>
          <p:grpSpPr bwMode="auto">
            <a:xfrm>
              <a:off x="1641" y="1480"/>
              <a:ext cx="1970" cy="1706"/>
              <a:chOff x="1641" y="1480"/>
              <a:chExt cx="1970" cy="1706"/>
            </a:xfrm>
          </p:grpSpPr>
          <p:sp>
            <p:nvSpPr>
              <p:cNvPr id="221193" name="Freeform 9"/>
              <p:cNvSpPr>
                <a:spLocks/>
              </p:cNvSpPr>
              <p:nvPr/>
            </p:nvSpPr>
            <p:spPr bwMode="auto">
              <a:xfrm>
                <a:off x="1641" y="1480"/>
                <a:ext cx="1970" cy="1706"/>
              </a:xfrm>
              <a:custGeom>
                <a:avLst/>
                <a:gdLst/>
                <a:ahLst/>
                <a:cxnLst>
                  <a:cxn ang="0">
                    <a:pos x="4672" y="4193"/>
                  </a:cxn>
                  <a:cxn ang="0">
                    <a:pos x="3640" y="4369"/>
                  </a:cxn>
                  <a:cxn ang="0">
                    <a:pos x="1312" y="2664"/>
                  </a:cxn>
                  <a:cxn ang="0">
                    <a:pos x="3640" y="960"/>
                  </a:cxn>
                  <a:cxn ang="0">
                    <a:pos x="4672" y="1137"/>
                  </a:cxn>
                  <a:cxn ang="0">
                    <a:pos x="5253" y="276"/>
                  </a:cxn>
                  <a:cxn ang="0">
                    <a:pos x="3640" y="0"/>
                  </a:cxn>
                  <a:cxn ang="0">
                    <a:pos x="0" y="2664"/>
                  </a:cxn>
                  <a:cxn ang="0">
                    <a:pos x="3640" y="5328"/>
                  </a:cxn>
                  <a:cxn ang="0">
                    <a:pos x="5253" y="5053"/>
                  </a:cxn>
                  <a:cxn ang="0">
                    <a:pos x="4672" y="4193"/>
                  </a:cxn>
                </a:cxnLst>
                <a:rect l="0" t="0" r="r" b="b"/>
                <a:pathLst>
                  <a:path w="5253" h="5329">
                    <a:moveTo>
                      <a:pt x="4672" y="4193"/>
                    </a:moveTo>
                    <a:cubicBezTo>
                      <a:pt x="4351" y="4309"/>
                      <a:pt x="3998" y="4369"/>
                      <a:pt x="3640" y="4369"/>
                    </a:cubicBezTo>
                    <a:cubicBezTo>
                      <a:pt x="2354" y="4369"/>
                      <a:pt x="1312" y="3606"/>
                      <a:pt x="1312" y="2664"/>
                    </a:cubicBezTo>
                    <a:cubicBezTo>
                      <a:pt x="1312" y="1723"/>
                      <a:pt x="2354" y="960"/>
                      <a:pt x="3640" y="960"/>
                    </a:cubicBezTo>
                    <a:cubicBezTo>
                      <a:pt x="3998" y="960"/>
                      <a:pt x="4351" y="1021"/>
                      <a:pt x="4672" y="1137"/>
                    </a:cubicBezTo>
                    <a:lnTo>
                      <a:pt x="5253" y="276"/>
                    </a:lnTo>
                    <a:cubicBezTo>
                      <a:pt x="4751" y="95"/>
                      <a:pt x="4200" y="0"/>
                      <a:pt x="3640" y="0"/>
                    </a:cubicBezTo>
                    <a:cubicBezTo>
                      <a:pt x="1630" y="0"/>
                      <a:pt x="0" y="1193"/>
                      <a:pt x="0" y="2664"/>
                    </a:cubicBezTo>
                    <a:cubicBezTo>
                      <a:pt x="0" y="4136"/>
                      <a:pt x="1630" y="5328"/>
                      <a:pt x="3640" y="5328"/>
                    </a:cubicBezTo>
                    <a:cubicBezTo>
                      <a:pt x="4200" y="5329"/>
                      <a:pt x="4751" y="5234"/>
                      <a:pt x="5253" y="5053"/>
                    </a:cubicBezTo>
                    <a:lnTo>
                      <a:pt x="4672" y="4193"/>
                    </a:lnTo>
                    <a:close/>
                  </a:path>
                </a:pathLst>
              </a:custGeom>
              <a:solidFill>
                <a:srgbClr val="00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194" name="Freeform 10"/>
              <p:cNvSpPr>
                <a:spLocks/>
              </p:cNvSpPr>
              <p:nvPr/>
            </p:nvSpPr>
            <p:spPr bwMode="auto">
              <a:xfrm>
                <a:off x="1641" y="1480"/>
                <a:ext cx="1970" cy="1706"/>
              </a:xfrm>
              <a:custGeom>
                <a:avLst/>
                <a:gdLst/>
                <a:ahLst/>
                <a:cxnLst>
                  <a:cxn ang="0">
                    <a:pos x="4672" y="4193"/>
                  </a:cxn>
                  <a:cxn ang="0">
                    <a:pos x="3640" y="4369"/>
                  </a:cxn>
                  <a:cxn ang="0">
                    <a:pos x="1312" y="2664"/>
                  </a:cxn>
                  <a:cxn ang="0">
                    <a:pos x="3640" y="960"/>
                  </a:cxn>
                  <a:cxn ang="0">
                    <a:pos x="4672" y="1137"/>
                  </a:cxn>
                  <a:cxn ang="0">
                    <a:pos x="5253" y="276"/>
                  </a:cxn>
                  <a:cxn ang="0">
                    <a:pos x="3640" y="0"/>
                  </a:cxn>
                  <a:cxn ang="0">
                    <a:pos x="0" y="2664"/>
                  </a:cxn>
                  <a:cxn ang="0">
                    <a:pos x="3640" y="5328"/>
                  </a:cxn>
                  <a:cxn ang="0">
                    <a:pos x="5253" y="5053"/>
                  </a:cxn>
                  <a:cxn ang="0">
                    <a:pos x="4672" y="4193"/>
                  </a:cxn>
                </a:cxnLst>
                <a:rect l="0" t="0" r="r" b="b"/>
                <a:pathLst>
                  <a:path w="5253" h="5329">
                    <a:moveTo>
                      <a:pt x="4672" y="4193"/>
                    </a:moveTo>
                    <a:cubicBezTo>
                      <a:pt x="4351" y="4309"/>
                      <a:pt x="3998" y="4369"/>
                      <a:pt x="3640" y="4369"/>
                    </a:cubicBezTo>
                    <a:cubicBezTo>
                      <a:pt x="2354" y="4369"/>
                      <a:pt x="1312" y="3606"/>
                      <a:pt x="1312" y="2664"/>
                    </a:cubicBezTo>
                    <a:cubicBezTo>
                      <a:pt x="1312" y="1723"/>
                      <a:pt x="2354" y="960"/>
                      <a:pt x="3640" y="960"/>
                    </a:cubicBezTo>
                    <a:cubicBezTo>
                      <a:pt x="3998" y="960"/>
                      <a:pt x="4351" y="1021"/>
                      <a:pt x="4672" y="1137"/>
                    </a:cubicBezTo>
                    <a:lnTo>
                      <a:pt x="5253" y="276"/>
                    </a:lnTo>
                    <a:cubicBezTo>
                      <a:pt x="4751" y="95"/>
                      <a:pt x="4200" y="0"/>
                      <a:pt x="3640" y="0"/>
                    </a:cubicBezTo>
                    <a:cubicBezTo>
                      <a:pt x="1630" y="0"/>
                      <a:pt x="0" y="1193"/>
                      <a:pt x="0" y="2664"/>
                    </a:cubicBezTo>
                    <a:cubicBezTo>
                      <a:pt x="0" y="4136"/>
                      <a:pt x="1630" y="5328"/>
                      <a:pt x="3640" y="5328"/>
                    </a:cubicBezTo>
                    <a:cubicBezTo>
                      <a:pt x="4200" y="5329"/>
                      <a:pt x="4751" y="5234"/>
                      <a:pt x="5253" y="5053"/>
                    </a:cubicBezTo>
                    <a:lnTo>
                      <a:pt x="4672" y="4193"/>
                    </a:lnTo>
                    <a:close/>
                  </a:path>
                </a:pathLst>
              </a:cu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14"/>
            <p:cNvGrpSpPr>
              <a:grpSpLocks/>
            </p:cNvGrpSpPr>
            <p:nvPr/>
          </p:nvGrpSpPr>
          <p:grpSpPr bwMode="auto">
            <a:xfrm>
              <a:off x="1491" y="1439"/>
              <a:ext cx="1038" cy="451"/>
              <a:chOff x="1491" y="1439"/>
              <a:chExt cx="1038" cy="451"/>
            </a:xfrm>
          </p:grpSpPr>
          <p:sp>
            <p:nvSpPr>
              <p:cNvPr id="221196" name="Rectangle 12"/>
              <p:cNvSpPr>
                <a:spLocks noChangeArrowheads="1"/>
              </p:cNvSpPr>
              <p:nvPr/>
            </p:nvSpPr>
            <p:spPr bwMode="auto">
              <a:xfrm>
                <a:off x="1491" y="1439"/>
                <a:ext cx="1038" cy="451"/>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197" name="Rectangle 13"/>
              <p:cNvSpPr>
                <a:spLocks noChangeArrowheads="1"/>
              </p:cNvSpPr>
              <p:nvPr/>
            </p:nvSpPr>
            <p:spPr bwMode="auto">
              <a:xfrm>
                <a:off x="1491" y="1439"/>
                <a:ext cx="1038" cy="451"/>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199" name="Rectangle 15"/>
            <p:cNvSpPr>
              <a:spLocks noChangeArrowheads="1"/>
            </p:cNvSpPr>
            <p:nvPr/>
          </p:nvSpPr>
          <p:spPr bwMode="auto">
            <a:xfrm>
              <a:off x="2016" y="1447"/>
              <a:ext cx="36" cy="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1200" name="Rectangle 16"/>
            <p:cNvSpPr>
              <a:spLocks noChangeArrowheads="1"/>
            </p:cNvSpPr>
            <p:nvPr/>
          </p:nvSpPr>
          <p:spPr bwMode="auto">
            <a:xfrm>
              <a:off x="1674" y="1544"/>
              <a:ext cx="78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pitchFamily="34" charset="0"/>
                </a:rPr>
                <a:t>Planning</a:t>
              </a:r>
              <a:endParaRPr kumimoji="0" lang="en-US" sz="1800" b="0" i="0" u="none" strike="noStrike" cap="none" normalizeH="0" baseline="0" smtClean="0">
                <a:ln>
                  <a:noFill/>
                </a:ln>
                <a:solidFill>
                  <a:schemeClr val="tx1"/>
                </a:solidFill>
                <a:effectLst/>
                <a:latin typeface="Arial" pitchFamily="34" charset="0"/>
              </a:endParaRPr>
            </a:p>
          </p:txBody>
        </p:sp>
        <p:grpSp>
          <p:nvGrpSpPr>
            <p:cNvPr id="6" name="Group 19"/>
            <p:cNvGrpSpPr>
              <a:grpSpLocks/>
            </p:cNvGrpSpPr>
            <p:nvPr/>
          </p:nvGrpSpPr>
          <p:grpSpPr bwMode="auto">
            <a:xfrm>
              <a:off x="3195" y="1419"/>
              <a:ext cx="1038" cy="451"/>
              <a:chOff x="3195" y="1419"/>
              <a:chExt cx="1038" cy="451"/>
            </a:xfrm>
          </p:grpSpPr>
          <p:sp>
            <p:nvSpPr>
              <p:cNvPr id="221201" name="Rectangle 17"/>
              <p:cNvSpPr>
                <a:spLocks noChangeArrowheads="1"/>
              </p:cNvSpPr>
              <p:nvPr/>
            </p:nvSpPr>
            <p:spPr bwMode="auto">
              <a:xfrm>
                <a:off x="3195" y="1419"/>
                <a:ext cx="1038" cy="451"/>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02" name="Rectangle 18"/>
              <p:cNvSpPr>
                <a:spLocks noChangeArrowheads="1"/>
              </p:cNvSpPr>
              <p:nvPr/>
            </p:nvSpPr>
            <p:spPr bwMode="auto">
              <a:xfrm>
                <a:off x="3195" y="1419"/>
                <a:ext cx="1038" cy="451"/>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04" name="Rectangle 20"/>
            <p:cNvSpPr>
              <a:spLocks noChangeArrowheads="1"/>
            </p:cNvSpPr>
            <p:nvPr/>
          </p:nvSpPr>
          <p:spPr bwMode="auto">
            <a:xfrm>
              <a:off x="3720" y="1426"/>
              <a:ext cx="36" cy="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1205" name="Rectangle 21"/>
            <p:cNvSpPr>
              <a:spLocks noChangeArrowheads="1"/>
            </p:cNvSpPr>
            <p:nvPr/>
          </p:nvSpPr>
          <p:spPr bwMode="auto">
            <a:xfrm>
              <a:off x="3444" y="1524"/>
              <a:ext cx="636"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pitchFamily="34" charset="0"/>
                </a:rPr>
                <a:t>Design</a:t>
              </a:r>
              <a:endParaRPr kumimoji="0" lang="en-US" sz="1800" b="0" i="0" u="none" strike="noStrike" cap="none" normalizeH="0" baseline="0" smtClean="0">
                <a:ln>
                  <a:noFill/>
                </a:ln>
                <a:solidFill>
                  <a:schemeClr val="tx1"/>
                </a:solidFill>
                <a:effectLst/>
                <a:latin typeface="Arial" pitchFamily="34" charset="0"/>
              </a:endParaRPr>
            </a:p>
          </p:txBody>
        </p:sp>
        <p:grpSp>
          <p:nvGrpSpPr>
            <p:cNvPr id="7" name="Group 24"/>
            <p:cNvGrpSpPr>
              <a:grpSpLocks/>
            </p:cNvGrpSpPr>
            <p:nvPr/>
          </p:nvGrpSpPr>
          <p:grpSpPr bwMode="auto">
            <a:xfrm>
              <a:off x="4239" y="2126"/>
              <a:ext cx="1038" cy="450"/>
              <a:chOff x="4239" y="2126"/>
              <a:chExt cx="1038" cy="450"/>
            </a:xfrm>
          </p:grpSpPr>
          <p:sp>
            <p:nvSpPr>
              <p:cNvPr id="221206" name="Rectangle 22"/>
              <p:cNvSpPr>
                <a:spLocks noChangeArrowheads="1"/>
              </p:cNvSpPr>
              <p:nvPr/>
            </p:nvSpPr>
            <p:spPr bwMode="auto">
              <a:xfrm>
                <a:off x="4239" y="2126"/>
                <a:ext cx="1038" cy="450"/>
              </a:xfrm>
              <a:prstGeom prst="rect">
                <a:avLst/>
              </a:prstGeom>
              <a:solidFill>
                <a:srgbClr val="CC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07" name="Rectangle 23"/>
              <p:cNvSpPr>
                <a:spLocks noChangeArrowheads="1"/>
              </p:cNvSpPr>
              <p:nvPr/>
            </p:nvSpPr>
            <p:spPr bwMode="auto">
              <a:xfrm>
                <a:off x="4239" y="2126"/>
                <a:ext cx="1038" cy="450"/>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09" name="Rectangle 25"/>
            <p:cNvSpPr>
              <a:spLocks noChangeArrowheads="1"/>
            </p:cNvSpPr>
            <p:nvPr/>
          </p:nvSpPr>
          <p:spPr bwMode="auto">
            <a:xfrm>
              <a:off x="4764" y="2133"/>
              <a:ext cx="36" cy="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1210" name="Rectangle 26"/>
            <p:cNvSpPr>
              <a:spLocks noChangeArrowheads="1"/>
            </p:cNvSpPr>
            <p:nvPr/>
          </p:nvSpPr>
          <p:spPr bwMode="auto">
            <a:xfrm>
              <a:off x="4488" y="2231"/>
              <a:ext cx="648"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pitchFamily="34" charset="0"/>
                </a:rPr>
                <a:t>Coding</a:t>
              </a:r>
              <a:endParaRPr kumimoji="0" lang="en-US" sz="1800" b="0" i="0" u="none" strike="noStrike" cap="none" normalizeH="0" baseline="0" smtClean="0">
                <a:ln>
                  <a:noFill/>
                </a:ln>
                <a:solidFill>
                  <a:schemeClr val="tx1"/>
                </a:solidFill>
                <a:effectLst/>
                <a:latin typeface="Arial" pitchFamily="34" charset="0"/>
              </a:endParaRPr>
            </a:p>
          </p:txBody>
        </p:sp>
        <p:grpSp>
          <p:nvGrpSpPr>
            <p:cNvPr id="8" name="Group 29"/>
            <p:cNvGrpSpPr>
              <a:grpSpLocks/>
            </p:cNvGrpSpPr>
            <p:nvPr/>
          </p:nvGrpSpPr>
          <p:grpSpPr bwMode="auto">
            <a:xfrm>
              <a:off x="1809" y="2751"/>
              <a:ext cx="1038" cy="450"/>
              <a:chOff x="1809" y="2751"/>
              <a:chExt cx="1038" cy="450"/>
            </a:xfrm>
          </p:grpSpPr>
          <p:sp>
            <p:nvSpPr>
              <p:cNvPr id="221211" name="Rectangle 27"/>
              <p:cNvSpPr>
                <a:spLocks noChangeArrowheads="1"/>
              </p:cNvSpPr>
              <p:nvPr/>
            </p:nvSpPr>
            <p:spPr bwMode="auto">
              <a:xfrm>
                <a:off x="1809" y="2751"/>
                <a:ext cx="1038" cy="450"/>
              </a:xfrm>
              <a:prstGeom prst="rect">
                <a:avLst/>
              </a:prstGeom>
              <a:solidFill>
                <a:srgbClr val="FFCC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12" name="Rectangle 28"/>
              <p:cNvSpPr>
                <a:spLocks noChangeArrowheads="1"/>
              </p:cNvSpPr>
              <p:nvPr/>
            </p:nvSpPr>
            <p:spPr bwMode="auto">
              <a:xfrm>
                <a:off x="1809" y="2751"/>
                <a:ext cx="1038" cy="450"/>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14" name="Rectangle 30"/>
            <p:cNvSpPr>
              <a:spLocks noChangeArrowheads="1"/>
            </p:cNvSpPr>
            <p:nvPr/>
          </p:nvSpPr>
          <p:spPr bwMode="auto">
            <a:xfrm>
              <a:off x="2334" y="2758"/>
              <a:ext cx="36" cy="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1215" name="Rectangle 31"/>
            <p:cNvSpPr>
              <a:spLocks noChangeArrowheads="1"/>
            </p:cNvSpPr>
            <p:nvPr/>
          </p:nvSpPr>
          <p:spPr bwMode="auto">
            <a:xfrm>
              <a:off x="2160" y="2856"/>
              <a:ext cx="426"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pitchFamily="34" charset="0"/>
                </a:rPr>
                <a:t>Test</a:t>
              </a:r>
              <a:endParaRPr kumimoji="0" lang="en-US" sz="1800" b="0" i="0" u="none" strike="noStrike" cap="none" normalizeH="0" baseline="0" smtClean="0">
                <a:ln>
                  <a:noFill/>
                </a:ln>
                <a:solidFill>
                  <a:schemeClr val="tx1"/>
                </a:solidFill>
                <a:effectLst/>
                <a:latin typeface="Arial" pitchFamily="34" charset="0"/>
              </a:endParaRPr>
            </a:p>
          </p:txBody>
        </p:sp>
        <p:sp>
          <p:nvSpPr>
            <p:cNvPr id="221216" name="Freeform 32"/>
            <p:cNvSpPr>
              <a:spLocks noEditPoints="1"/>
            </p:cNvSpPr>
            <p:nvPr/>
          </p:nvSpPr>
          <p:spPr bwMode="auto">
            <a:xfrm>
              <a:off x="3581" y="2056"/>
              <a:ext cx="937" cy="453"/>
            </a:xfrm>
            <a:custGeom>
              <a:avLst/>
              <a:gdLst/>
              <a:ahLst/>
              <a:cxnLst>
                <a:cxn ang="0">
                  <a:pos x="2443" y="183"/>
                </a:cxn>
                <a:cxn ang="0">
                  <a:pos x="2431" y="178"/>
                </a:cxn>
                <a:cxn ang="0">
                  <a:pos x="2403" y="167"/>
                </a:cxn>
                <a:cxn ang="0">
                  <a:pos x="2307" y="139"/>
                </a:cxn>
                <a:cxn ang="0">
                  <a:pos x="2170" y="115"/>
                </a:cxn>
                <a:cxn ang="0">
                  <a:pos x="1999" y="92"/>
                </a:cxn>
                <a:cxn ang="0">
                  <a:pos x="1697" y="67"/>
                </a:cxn>
                <a:cxn ang="0">
                  <a:pos x="1250" y="53"/>
                </a:cxn>
                <a:cxn ang="0">
                  <a:pos x="1025" y="68"/>
                </a:cxn>
                <a:cxn ang="0">
                  <a:pos x="807" y="109"/>
                </a:cxn>
                <a:cxn ang="0">
                  <a:pos x="509" y="212"/>
                </a:cxn>
                <a:cxn ang="0">
                  <a:pos x="340" y="303"/>
                </a:cxn>
                <a:cxn ang="0">
                  <a:pos x="205" y="406"/>
                </a:cxn>
                <a:cxn ang="0">
                  <a:pos x="153" y="457"/>
                </a:cxn>
                <a:cxn ang="0">
                  <a:pos x="77" y="574"/>
                </a:cxn>
                <a:cxn ang="0">
                  <a:pos x="59" y="630"/>
                </a:cxn>
                <a:cxn ang="0">
                  <a:pos x="53" y="686"/>
                </a:cxn>
                <a:cxn ang="0">
                  <a:pos x="63" y="739"/>
                </a:cxn>
                <a:cxn ang="0">
                  <a:pos x="89" y="793"/>
                </a:cxn>
                <a:cxn ang="0">
                  <a:pos x="132" y="848"/>
                </a:cxn>
                <a:cxn ang="0">
                  <a:pos x="192" y="904"/>
                </a:cxn>
                <a:cxn ang="0">
                  <a:pos x="356" y="1012"/>
                </a:cxn>
                <a:cxn ang="0">
                  <a:pos x="572" y="1109"/>
                </a:cxn>
                <a:cxn ang="0">
                  <a:pos x="828" y="1192"/>
                </a:cxn>
                <a:cxn ang="0">
                  <a:pos x="1115" y="1256"/>
                </a:cxn>
                <a:cxn ang="0">
                  <a:pos x="1422" y="1297"/>
                </a:cxn>
                <a:cxn ang="0">
                  <a:pos x="1606" y="1308"/>
                </a:cxn>
                <a:cxn ang="0">
                  <a:pos x="1577" y="1361"/>
                </a:cxn>
                <a:cxn ang="0">
                  <a:pos x="1258" y="1333"/>
                </a:cxn>
                <a:cxn ang="0">
                  <a:pos x="956" y="1278"/>
                </a:cxn>
                <a:cxn ang="0">
                  <a:pos x="678" y="1203"/>
                </a:cxn>
                <a:cxn ang="0">
                  <a:pos x="435" y="1109"/>
                </a:cxn>
                <a:cxn ang="0">
                  <a:pos x="236" y="1001"/>
                </a:cxn>
                <a:cxn ang="0">
                  <a:pos x="93" y="884"/>
                </a:cxn>
                <a:cxn ang="0">
                  <a:pos x="43" y="821"/>
                </a:cxn>
                <a:cxn ang="0">
                  <a:pos x="12" y="755"/>
                </a:cxn>
                <a:cxn ang="0">
                  <a:pos x="0" y="687"/>
                </a:cxn>
                <a:cxn ang="0">
                  <a:pos x="7" y="618"/>
                </a:cxn>
                <a:cxn ang="0">
                  <a:pos x="28" y="552"/>
                </a:cxn>
                <a:cxn ang="0">
                  <a:pos x="66" y="485"/>
                </a:cxn>
                <a:cxn ang="0">
                  <a:pos x="113" y="423"/>
                </a:cxn>
                <a:cxn ang="0">
                  <a:pos x="237" y="309"/>
                </a:cxn>
                <a:cxn ang="0">
                  <a:pos x="398" y="208"/>
                </a:cxn>
                <a:cxn ang="0">
                  <a:pos x="586" y="122"/>
                </a:cxn>
                <a:cxn ang="0">
                  <a:pos x="906" y="32"/>
                </a:cxn>
                <a:cxn ang="0">
                  <a:pos x="1135" y="4"/>
                </a:cxn>
                <a:cxn ang="0">
                  <a:pos x="1480" y="4"/>
                </a:cxn>
                <a:cxn ang="0">
                  <a:pos x="1909" y="30"/>
                </a:cxn>
                <a:cxn ang="0">
                  <a:pos x="2096" y="50"/>
                </a:cxn>
                <a:cxn ang="0">
                  <a:pos x="2254" y="74"/>
                </a:cxn>
                <a:cxn ang="0">
                  <a:pos x="2378" y="102"/>
                </a:cxn>
                <a:cxn ang="0">
                  <a:pos x="2458" y="132"/>
                </a:cxn>
                <a:cxn ang="0">
                  <a:pos x="2483" y="150"/>
                </a:cxn>
                <a:cxn ang="0">
                  <a:pos x="2499" y="175"/>
                </a:cxn>
                <a:cxn ang="0">
                  <a:pos x="1581" y="1254"/>
                </a:cxn>
                <a:cxn ang="0">
                  <a:pos x="1577" y="1414"/>
                </a:cxn>
              </a:cxnLst>
              <a:rect l="0" t="0" r="r" b="b"/>
              <a:pathLst>
                <a:path w="2499" h="1414">
                  <a:moveTo>
                    <a:pt x="2450" y="198"/>
                  </a:moveTo>
                  <a:lnTo>
                    <a:pt x="2443" y="183"/>
                  </a:lnTo>
                  <a:lnTo>
                    <a:pt x="2451" y="193"/>
                  </a:lnTo>
                  <a:lnTo>
                    <a:pt x="2431" y="178"/>
                  </a:lnTo>
                  <a:lnTo>
                    <a:pt x="2437" y="181"/>
                  </a:lnTo>
                  <a:lnTo>
                    <a:pt x="2403" y="167"/>
                  </a:lnTo>
                  <a:lnTo>
                    <a:pt x="2361" y="153"/>
                  </a:lnTo>
                  <a:lnTo>
                    <a:pt x="2307" y="139"/>
                  </a:lnTo>
                  <a:lnTo>
                    <a:pt x="2243" y="127"/>
                  </a:lnTo>
                  <a:lnTo>
                    <a:pt x="2170" y="115"/>
                  </a:lnTo>
                  <a:lnTo>
                    <a:pt x="2089" y="103"/>
                  </a:lnTo>
                  <a:lnTo>
                    <a:pt x="1999" y="92"/>
                  </a:lnTo>
                  <a:lnTo>
                    <a:pt x="1904" y="83"/>
                  </a:lnTo>
                  <a:lnTo>
                    <a:pt x="1697" y="67"/>
                  </a:lnTo>
                  <a:lnTo>
                    <a:pt x="1477" y="57"/>
                  </a:lnTo>
                  <a:lnTo>
                    <a:pt x="1250" y="53"/>
                  </a:lnTo>
                  <a:lnTo>
                    <a:pt x="1136" y="57"/>
                  </a:lnTo>
                  <a:lnTo>
                    <a:pt x="1025" y="68"/>
                  </a:lnTo>
                  <a:lnTo>
                    <a:pt x="914" y="85"/>
                  </a:lnTo>
                  <a:lnTo>
                    <a:pt x="807" y="109"/>
                  </a:lnTo>
                  <a:lnTo>
                    <a:pt x="602" y="173"/>
                  </a:lnTo>
                  <a:lnTo>
                    <a:pt x="509" y="212"/>
                  </a:lnTo>
                  <a:lnTo>
                    <a:pt x="421" y="255"/>
                  </a:lnTo>
                  <a:lnTo>
                    <a:pt x="340" y="303"/>
                  </a:lnTo>
                  <a:lnTo>
                    <a:pt x="268" y="352"/>
                  </a:lnTo>
                  <a:lnTo>
                    <a:pt x="205" y="406"/>
                  </a:lnTo>
                  <a:lnTo>
                    <a:pt x="150" y="460"/>
                  </a:lnTo>
                  <a:lnTo>
                    <a:pt x="153" y="457"/>
                  </a:lnTo>
                  <a:lnTo>
                    <a:pt x="109" y="516"/>
                  </a:lnTo>
                  <a:lnTo>
                    <a:pt x="77" y="574"/>
                  </a:lnTo>
                  <a:lnTo>
                    <a:pt x="79" y="569"/>
                  </a:lnTo>
                  <a:lnTo>
                    <a:pt x="59" y="630"/>
                  </a:lnTo>
                  <a:lnTo>
                    <a:pt x="60" y="625"/>
                  </a:lnTo>
                  <a:lnTo>
                    <a:pt x="53" y="686"/>
                  </a:lnTo>
                  <a:lnTo>
                    <a:pt x="53" y="678"/>
                  </a:lnTo>
                  <a:lnTo>
                    <a:pt x="63" y="739"/>
                  </a:lnTo>
                  <a:lnTo>
                    <a:pt x="61" y="732"/>
                  </a:lnTo>
                  <a:lnTo>
                    <a:pt x="89" y="793"/>
                  </a:lnTo>
                  <a:lnTo>
                    <a:pt x="85" y="788"/>
                  </a:lnTo>
                  <a:lnTo>
                    <a:pt x="132" y="848"/>
                  </a:lnTo>
                  <a:lnTo>
                    <a:pt x="130" y="845"/>
                  </a:lnTo>
                  <a:lnTo>
                    <a:pt x="192" y="904"/>
                  </a:lnTo>
                  <a:lnTo>
                    <a:pt x="267" y="958"/>
                  </a:lnTo>
                  <a:lnTo>
                    <a:pt x="356" y="1012"/>
                  </a:lnTo>
                  <a:lnTo>
                    <a:pt x="458" y="1062"/>
                  </a:lnTo>
                  <a:lnTo>
                    <a:pt x="572" y="1109"/>
                  </a:lnTo>
                  <a:lnTo>
                    <a:pt x="695" y="1152"/>
                  </a:lnTo>
                  <a:lnTo>
                    <a:pt x="828" y="1192"/>
                  </a:lnTo>
                  <a:lnTo>
                    <a:pt x="969" y="1227"/>
                  </a:lnTo>
                  <a:lnTo>
                    <a:pt x="1115" y="1256"/>
                  </a:lnTo>
                  <a:lnTo>
                    <a:pt x="1267" y="1280"/>
                  </a:lnTo>
                  <a:lnTo>
                    <a:pt x="1422" y="1297"/>
                  </a:lnTo>
                  <a:lnTo>
                    <a:pt x="1580" y="1308"/>
                  </a:lnTo>
                  <a:lnTo>
                    <a:pt x="1606" y="1308"/>
                  </a:lnTo>
                  <a:lnTo>
                    <a:pt x="1605" y="1362"/>
                  </a:lnTo>
                  <a:lnTo>
                    <a:pt x="1577" y="1361"/>
                  </a:lnTo>
                  <a:lnTo>
                    <a:pt x="1417" y="1350"/>
                  </a:lnTo>
                  <a:lnTo>
                    <a:pt x="1258" y="1333"/>
                  </a:lnTo>
                  <a:lnTo>
                    <a:pt x="1104" y="1309"/>
                  </a:lnTo>
                  <a:lnTo>
                    <a:pt x="956" y="1278"/>
                  </a:lnTo>
                  <a:lnTo>
                    <a:pt x="813" y="1243"/>
                  </a:lnTo>
                  <a:lnTo>
                    <a:pt x="678" y="1203"/>
                  </a:lnTo>
                  <a:lnTo>
                    <a:pt x="551" y="1158"/>
                  </a:lnTo>
                  <a:lnTo>
                    <a:pt x="435" y="1109"/>
                  </a:lnTo>
                  <a:lnTo>
                    <a:pt x="329" y="1057"/>
                  </a:lnTo>
                  <a:lnTo>
                    <a:pt x="236" y="1001"/>
                  </a:lnTo>
                  <a:lnTo>
                    <a:pt x="155" y="943"/>
                  </a:lnTo>
                  <a:lnTo>
                    <a:pt x="93" y="884"/>
                  </a:lnTo>
                  <a:cubicBezTo>
                    <a:pt x="92" y="883"/>
                    <a:pt x="91" y="882"/>
                    <a:pt x="90" y="881"/>
                  </a:cubicBezTo>
                  <a:lnTo>
                    <a:pt x="43" y="821"/>
                  </a:lnTo>
                  <a:cubicBezTo>
                    <a:pt x="42" y="819"/>
                    <a:pt x="41" y="817"/>
                    <a:pt x="40" y="816"/>
                  </a:cubicBezTo>
                  <a:lnTo>
                    <a:pt x="12" y="755"/>
                  </a:lnTo>
                  <a:cubicBezTo>
                    <a:pt x="11" y="752"/>
                    <a:pt x="11" y="750"/>
                    <a:pt x="10" y="748"/>
                  </a:cubicBezTo>
                  <a:lnTo>
                    <a:pt x="0" y="687"/>
                  </a:lnTo>
                  <a:cubicBezTo>
                    <a:pt x="0" y="684"/>
                    <a:pt x="0" y="682"/>
                    <a:pt x="0" y="679"/>
                  </a:cubicBezTo>
                  <a:lnTo>
                    <a:pt x="7" y="618"/>
                  </a:lnTo>
                  <a:cubicBezTo>
                    <a:pt x="7" y="617"/>
                    <a:pt x="8" y="615"/>
                    <a:pt x="8" y="613"/>
                  </a:cubicBezTo>
                  <a:lnTo>
                    <a:pt x="28" y="552"/>
                  </a:lnTo>
                  <a:cubicBezTo>
                    <a:pt x="29" y="550"/>
                    <a:pt x="29" y="549"/>
                    <a:pt x="30" y="547"/>
                  </a:cubicBezTo>
                  <a:lnTo>
                    <a:pt x="66" y="485"/>
                  </a:lnTo>
                  <a:lnTo>
                    <a:pt x="110" y="426"/>
                  </a:lnTo>
                  <a:cubicBezTo>
                    <a:pt x="111" y="424"/>
                    <a:pt x="112" y="424"/>
                    <a:pt x="113" y="423"/>
                  </a:cubicBezTo>
                  <a:lnTo>
                    <a:pt x="170" y="365"/>
                  </a:lnTo>
                  <a:lnTo>
                    <a:pt x="237" y="309"/>
                  </a:lnTo>
                  <a:lnTo>
                    <a:pt x="313" y="256"/>
                  </a:lnTo>
                  <a:lnTo>
                    <a:pt x="398" y="208"/>
                  </a:lnTo>
                  <a:lnTo>
                    <a:pt x="488" y="163"/>
                  </a:lnTo>
                  <a:lnTo>
                    <a:pt x="586" y="122"/>
                  </a:lnTo>
                  <a:lnTo>
                    <a:pt x="796" y="56"/>
                  </a:lnTo>
                  <a:lnTo>
                    <a:pt x="906" y="32"/>
                  </a:lnTo>
                  <a:lnTo>
                    <a:pt x="1020" y="15"/>
                  </a:lnTo>
                  <a:lnTo>
                    <a:pt x="1135" y="4"/>
                  </a:lnTo>
                  <a:lnTo>
                    <a:pt x="1251" y="0"/>
                  </a:lnTo>
                  <a:lnTo>
                    <a:pt x="1480" y="4"/>
                  </a:lnTo>
                  <a:lnTo>
                    <a:pt x="1702" y="14"/>
                  </a:lnTo>
                  <a:lnTo>
                    <a:pt x="1909" y="30"/>
                  </a:lnTo>
                  <a:lnTo>
                    <a:pt x="2006" y="39"/>
                  </a:lnTo>
                  <a:lnTo>
                    <a:pt x="2096" y="50"/>
                  </a:lnTo>
                  <a:lnTo>
                    <a:pt x="2179" y="62"/>
                  </a:lnTo>
                  <a:lnTo>
                    <a:pt x="2254" y="74"/>
                  </a:lnTo>
                  <a:lnTo>
                    <a:pt x="2320" y="88"/>
                  </a:lnTo>
                  <a:lnTo>
                    <a:pt x="2378" y="102"/>
                  </a:lnTo>
                  <a:lnTo>
                    <a:pt x="2424" y="118"/>
                  </a:lnTo>
                  <a:lnTo>
                    <a:pt x="2458" y="132"/>
                  </a:lnTo>
                  <a:cubicBezTo>
                    <a:pt x="2460" y="133"/>
                    <a:pt x="2462" y="134"/>
                    <a:pt x="2463" y="135"/>
                  </a:cubicBezTo>
                  <a:lnTo>
                    <a:pt x="2483" y="150"/>
                  </a:lnTo>
                  <a:cubicBezTo>
                    <a:pt x="2487" y="153"/>
                    <a:pt x="2490" y="156"/>
                    <a:pt x="2492" y="160"/>
                  </a:cubicBezTo>
                  <a:lnTo>
                    <a:pt x="2499" y="175"/>
                  </a:lnTo>
                  <a:lnTo>
                    <a:pt x="2450" y="198"/>
                  </a:lnTo>
                  <a:close/>
                  <a:moveTo>
                    <a:pt x="1581" y="1254"/>
                  </a:moveTo>
                  <a:lnTo>
                    <a:pt x="1738" y="1338"/>
                  </a:lnTo>
                  <a:lnTo>
                    <a:pt x="1577" y="1414"/>
                  </a:lnTo>
                  <a:lnTo>
                    <a:pt x="1581" y="1254"/>
                  </a:lnTo>
                  <a:close/>
                </a:path>
              </a:pathLst>
            </a:custGeom>
            <a:solidFill>
              <a:srgbClr val="333300"/>
            </a:solidFill>
            <a:ln w="6" cap="flat">
              <a:solidFill>
                <a:srgbClr val="3333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9" name="Group 35"/>
            <p:cNvGrpSpPr>
              <a:grpSpLocks/>
            </p:cNvGrpSpPr>
            <p:nvPr/>
          </p:nvGrpSpPr>
          <p:grpSpPr bwMode="auto">
            <a:xfrm>
              <a:off x="3291" y="2223"/>
              <a:ext cx="648" cy="154"/>
              <a:chOff x="3291" y="2223"/>
              <a:chExt cx="648" cy="154"/>
            </a:xfrm>
          </p:grpSpPr>
          <p:sp>
            <p:nvSpPr>
              <p:cNvPr id="221217" name="Rectangle 33"/>
              <p:cNvSpPr>
                <a:spLocks noChangeArrowheads="1"/>
              </p:cNvSpPr>
              <p:nvPr/>
            </p:nvSpPr>
            <p:spPr bwMode="auto">
              <a:xfrm>
                <a:off x="3291" y="2223"/>
                <a:ext cx="648" cy="15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18" name="Rectangle 34"/>
              <p:cNvSpPr>
                <a:spLocks noChangeArrowheads="1"/>
              </p:cNvSpPr>
              <p:nvPr/>
            </p:nvSpPr>
            <p:spPr bwMode="auto">
              <a:xfrm>
                <a:off x="3291" y="2223"/>
                <a:ext cx="648" cy="154"/>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20" name="Rectangle 36"/>
            <p:cNvSpPr>
              <a:spLocks noChangeArrowheads="1"/>
            </p:cNvSpPr>
            <p:nvPr/>
          </p:nvSpPr>
          <p:spPr bwMode="auto">
            <a:xfrm>
              <a:off x="3318" y="2236"/>
              <a:ext cx="618"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refactoring</a:t>
              </a:r>
              <a:endParaRPr kumimoji="0" lang="en-US" sz="1800" b="0" i="0" u="none" strike="noStrike" cap="none" normalizeH="0" baseline="0" smtClean="0">
                <a:ln>
                  <a:noFill/>
                </a:ln>
                <a:solidFill>
                  <a:schemeClr val="tx1"/>
                </a:solidFill>
                <a:effectLst/>
                <a:latin typeface="Arial" pitchFamily="34" charset="0"/>
              </a:endParaRPr>
            </a:p>
          </p:txBody>
        </p:sp>
        <p:grpSp>
          <p:nvGrpSpPr>
            <p:cNvPr id="10" name="Group 39"/>
            <p:cNvGrpSpPr>
              <a:grpSpLocks/>
            </p:cNvGrpSpPr>
            <p:nvPr/>
          </p:nvGrpSpPr>
          <p:grpSpPr bwMode="auto">
            <a:xfrm>
              <a:off x="694" y="2278"/>
              <a:ext cx="1181" cy="735"/>
              <a:chOff x="694" y="2278"/>
              <a:chExt cx="1181" cy="735"/>
            </a:xfrm>
          </p:grpSpPr>
          <p:sp>
            <p:nvSpPr>
              <p:cNvPr id="221221" name="Freeform 37"/>
              <p:cNvSpPr>
                <a:spLocks/>
              </p:cNvSpPr>
              <p:nvPr/>
            </p:nvSpPr>
            <p:spPr bwMode="auto">
              <a:xfrm>
                <a:off x="694" y="2278"/>
                <a:ext cx="1181" cy="735"/>
              </a:xfrm>
              <a:custGeom>
                <a:avLst/>
                <a:gdLst/>
                <a:ahLst/>
                <a:cxnLst>
                  <a:cxn ang="0">
                    <a:pos x="1050" y="1650"/>
                  </a:cxn>
                  <a:cxn ang="0">
                    <a:pos x="1526" y="842"/>
                  </a:cxn>
                  <a:cxn ang="0">
                    <a:pos x="2451" y="999"/>
                  </a:cxn>
                  <a:cxn ang="0">
                    <a:pos x="3151" y="674"/>
                  </a:cxn>
                  <a:cxn ang="0">
                    <a:pos x="1302" y="359"/>
                  </a:cxn>
                  <a:cxn ang="0">
                    <a:pos x="350" y="1975"/>
                  </a:cxn>
                  <a:cxn ang="0">
                    <a:pos x="350" y="1975"/>
                  </a:cxn>
                  <a:cxn ang="0">
                    <a:pos x="0" y="2137"/>
                  </a:cxn>
                  <a:cxn ang="0">
                    <a:pos x="924" y="2295"/>
                  </a:cxn>
                  <a:cxn ang="0">
                    <a:pos x="1400" y="1487"/>
                  </a:cxn>
                  <a:cxn ang="0">
                    <a:pos x="1050" y="1650"/>
                  </a:cxn>
                </a:cxnLst>
                <a:rect l="0" t="0" r="r" b="b"/>
                <a:pathLst>
                  <a:path w="3151" h="2295">
                    <a:moveTo>
                      <a:pt x="1050" y="1650"/>
                    </a:moveTo>
                    <a:cubicBezTo>
                      <a:pt x="927" y="1383"/>
                      <a:pt x="1140" y="1021"/>
                      <a:pt x="1526" y="842"/>
                    </a:cubicBezTo>
                    <a:cubicBezTo>
                      <a:pt x="1913" y="662"/>
                      <a:pt x="2327" y="733"/>
                      <a:pt x="2451" y="999"/>
                    </a:cubicBezTo>
                    <a:lnTo>
                      <a:pt x="3151" y="674"/>
                    </a:lnTo>
                    <a:cubicBezTo>
                      <a:pt x="2903" y="141"/>
                      <a:pt x="2076" y="0"/>
                      <a:pt x="1302" y="359"/>
                    </a:cubicBezTo>
                    <a:cubicBezTo>
                      <a:pt x="529" y="718"/>
                      <a:pt x="103" y="1442"/>
                      <a:pt x="350" y="1975"/>
                    </a:cubicBezTo>
                    <a:lnTo>
                      <a:pt x="350" y="1975"/>
                    </a:lnTo>
                    <a:lnTo>
                      <a:pt x="0" y="2137"/>
                    </a:lnTo>
                    <a:lnTo>
                      <a:pt x="924" y="2295"/>
                    </a:lnTo>
                    <a:lnTo>
                      <a:pt x="1400" y="1487"/>
                    </a:lnTo>
                    <a:lnTo>
                      <a:pt x="1050" y="1650"/>
                    </a:lnTo>
                    <a:close/>
                  </a:path>
                </a:pathLst>
              </a:custGeom>
              <a:solidFill>
                <a:srgbClr val="00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222" name="Freeform 38"/>
              <p:cNvSpPr>
                <a:spLocks/>
              </p:cNvSpPr>
              <p:nvPr/>
            </p:nvSpPr>
            <p:spPr bwMode="auto">
              <a:xfrm>
                <a:off x="694" y="2278"/>
                <a:ext cx="1181" cy="735"/>
              </a:xfrm>
              <a:custGeom>
                <a:avLst/>
                <a:gdLst/>
                <a:ahLst/>
                <a:cxnLst>
                  <a:cxn ang="0">
                    <a:pos x="1050" y="1650"/>
                  </a:cxn>
                  <a:cxn ang="0">
                    <a:pos x="1526" y="842"/>
                  </a:cxn>
                  <a:cxn ang="0">
                    <a:pos x="2451" y="999"/>
                  </a:cxn>
                  <a:cxn ang="0">
                    <a:pos x="3151" y="674"/>
                  </a:cxn>
                  <a:cxn ang="0">
                    <a:pos x="1302" y="359"/>
                  </a:cxn>
                  <a:cxn ang="0">
                    <a:pos x="350" y="1975"/>
                  </a:cxn>
                  <a:cxn ang="0">
                    <a:pos x="350" y="1975"/>
                  </a:cxn>
                  <a:cxn ang="0">
                    <a:pos x="0" y="2137"/>
                  </a:cxn>
                  <a:cxn ang="0">
                    <a:pos x="924" y="2295"/>
                  </a:cxn>
                  <a:cxn ang="0">
                    <a:pos x="1400" y="1487"/>
                  </a:cxn>
                  <a:cxn ang="0">
                    <a:pos x="1050" y="1650"/>
                  </a:cxn>
                </a:cxnLst>
                <a:rect l="0" t="0" r="r" b="b"/>
                <a:pathLst>
                  <a:path w="3151" h="2295">
                    <a:moveTo>
                      <a:pt x="1050" y="1650"/>
                    </a:moveTo>
                    <a:cubicBezTo>
                      <a:pt x="927" y="1383"/>
                      <a:pt x="1140" y="1021"/>
                      <a:pt x="1526" y="842"/>
                    </a:cubicBezTo>
                    <a:cubicBezTo>
                      <a:pt x="1913" y="662"/>
                      <a:pt x="2327" y="733"/>
                      <a:pt x="2451" y="999"/>
                    </a:cubicBezTo>
                    <a:lnTo>
                      <a:pt x="3151" y="674"/>
                    </a:lnTo>
                    <a:cubicBezTo>
                      <a:pt x="2903" y="141"/>
                      <a:pt x="2076" y="0"/>
                      <a:pt x="1302" y="359"/>
                    </a:cubicBezTo>
                    <a:cubicBezTo>
                      <a:pt x="529" y="718"/>
                      <a:pt x="103" y="1442"/>
                      <a:pt x="350" y="1975"/>
                    </a:cubicBezTo>
                    <a:lnTo>
                      <a:pt x="350" y="1975"/>
                    </a:lnTo>
                    <a:lnTo>
                      <a:pt x="0" y="2137"/>
                    </a:lnTo>
                    <a:lnTo>
                      <a:pt x="924" y="2295"/>
                    </a:lnTo>
                    <a:lnTo>
                      <a:pt x="1400" y="1487"/>
                    </a:lnTo>
                    <a:lnTo>
                      <a:pt x="1050" y="1650"/>
                    </a:lnTo>
                    <a:close/>
                  </a:path>
                </a:pathLst>
              </a:cu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 name="Group 42"/>
            <p:cNvGrpSpPr>
              <a:grpSpLocks/>
            </p:cNvGrpSpPr>
            <p:nvPr/>
          </p:nvGrpSpPr>
          <p:grpSpPr bwMode="auto">
            <a:xfrm>
              <a:off x="483" y="3027"/>
              <a:ext cx="1080" cy="625"/>
              <a:chOff x="483" y="3027"/>
              <a:chExt cx="1080" cy="625"/>
            </a:xfrm>
          </p:grpSpPr>
          <p:sp>
            <p:nvSpPr>
              <p:cNvPr id="221224" name="Rectangle 40"/>
              <p:cNvSpPr>
                <a:spLocks noChangeArrowheads="1"/>
              </p:cNvSpPr>
              <p:nvPr/>
            </p:nvSpPr>
            <p:spPr bwMode="auto">
              <a:xfrm>
                <a:off x="483" y="3027"/>
                <a:ext cx="1080" cy="625"/>
              </a:xfrm>
              <a:prstGeom prst="rect">
                <a:avLst/>
              </a:prstGeom>
              <a:solidFill>
                <a:srgbClr val="FFCC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25" name="Rectangle 41"/>
              <p:cNvSpPr>
                <a:spLocks noChangeArrowheads="1"/>
              </p:cNvSpPr>
              <p:nvPr/>
            </p:nvSpPr>
            <p:spPr bwMode="auto">
              <a:xfrm>
                <a:off x="483" y="3027"/>
                <a:ext cx="1080" cy="625"/>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27" name="Rectangle 43"/>
            <p:cNvSpPr>
              <a:spLocks noChangeArrowheads="1"/>
            </p:cNvSpPr>
            <p:nvPr/>
          </p:nvSpPr>
          <p:spPr bwMode="auto">
            <a:xfrm>
              <a:off x="516" y="3045"/>
              <a:ext cx="738"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pitchFamily="34" charset="0"/>
                </a:rPr>
                <a:t>Release</a:t>
              </a:r>
              <a:endParaRPr kumimoji="0" lang="en-US" sz="1800" b="0" i="0" u="none" strike="noStrike" cap="none" normalizeH="0" baseline="0" smtClean="0">
                <a:ln>
                  <a:noFill/>
                </a:ln>
                <a:solidFill>
                  <a:schemeClr val="tx1"/>
                </a:solidFill>
                <a:effectLst/>
                <a:latin typeface="Arial" pitchFamily="34" charset="0"/>
              </a:endParaRPr>
            </a:p>
          </p:txBody>
        </p:sp>
        <p:sp>
          <p:nvSpPr>
            <p:cNvPr id="221228" name="Rectangle 44"/>
            <p:cNvSpPr>
              <a:spLocks noChangeArrowheads="1"/>
            </p:cNvSpPr>
            <p:nvPr/>
          </p:nvSpPr>
          <p:spPr bwMode="auto">
            <a:xfrm>
              <a:off x="516" y="3224"/>
              <a:ext cx="1194"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(Software increment- </a:t>
              </a:r>
              <a:endParaRPr kumimoji="0" lang="en-US" sz="1800" b="0" i="0" u="none" strike="noStrike" cap="none" normalizeH="0" baseline="0" smtClean="0">
                <a:ln>
                  <a:noFill/>
                </a:ln>
                <a:solidFill>
                  <a:schemeClr val="tx1"/>
                </a:solidFill>
                <a:effectLst/>
                <a:latin typeface="Arial" pitchFamily="34" charset="0"/>
              </a:endParaRPr>
            </a:p>
          </p:txBody>
        </p:sp>
        <p:sp>
          <p:nvSpPr>
            <p:cNvPr id="221229" name="Rectangle 45"/>
            <p:cNvSpPr>
              <a:spLocks noChangeArrowheads="1"/>
            </p:cNvSpPr>
            <p:nvPr/>
          </p:nvSpPr>
          <p:spPr bwMode="auto">
            <a:xfrm>
              <a:off x="516" y="3347"/>
              <a:ext cx="876"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project velocity </a:t>
              </a:r>
              <a:endParaRPr kumimoji="0" lang="en-US" sz="1800" b="0" i="0" u="none" strike="noStrike" cap="none" normalizeH="0" baseline="0" smtClean="0">
                <a:ln>
                  <a:noFill/>
                </a:ln>
                <a:solidFill>
                  <a:schemeClr val="tx1"/>
                </a:solidFill>
                <a:effectLst/>
                <a:latin typeface="Arial" pitchFamily="34" charset="0"/>
              </a:endParaRPr>
            </a:p>
          </p:txBody>
        </p:sp>
        <p:sp>
          <p:nvSpPr>
            <p:cNvPr id="221230" name="Rectangle 46"/>
            <p:cNvSpPr>
              <a:spLocks noChangeArrowheads="1"/>
            </p:cNvSpPr>
            <p:nvPr/>
          </p:nvSpPr>
          <p:spPr bwMode="auto">
            <a:xfrm>
              <a:off x="516" y="3470"/>
              <a:ext cx="618"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computed)</a:t>
              </a:r>
              <a:endParaRPr kumimoji="0" lang="en-US" sz="1800" b="0" i="0" u="none" strike="noStrike" cap="none" normalizeH="0" baseline="0" smtClean="0">
                <a:ln>
                  <a:noFill/>
                </a:ln>
                <a:solidFill>
                  <a:schemeClr val="tx1"/>
                </a:solidFill>
                <a:effectLst/>
                <a:latin typeface="Arial" pitchFamily="34" charset="0"/>
              </a:endParaRPr>
            </a:p>
          </p:txBody>
        </p:sp>
        <p:sp>
          <p:nvSpPr>
            <p:cNvPr id="221231" name="Line 47"/>
            <p:cNvSpPr>
              <a:spLocks noChangeShapeType="1"/>
            </p:cNvSpPr>
            <p:nvPr/>
          </p:nvSpPr>
          <p:spPr bwMode="auto">
            <a:xfrm flipH="1">
              <a:off x="1977" y="3130"/>
              <a:ext cx="120" cy="635"/>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 name="Group 50"/>
            <p:cNvGrpSpPr>
              <a:grpSpLocks/>
            </p:cNvGrpSpPr>
            <p:nvPr/>
          </p:nvGrpSpPr>
          <p:grpSpPr bwMode="auto">
            <a:xfrm>
              <a:off x="1635" y="3770"/>
              <a:ext cx="1212" cy="302"/>
              <a:chOff x="1635" y="3770"/>
              <a:chExt cx="1212" cy="302"/>
            </a:xfrm>
          </p:grpSpPr>
          <p:sp>
            <p:nvSpPr>
              <p:cNvPr id="221232" name="Rectangle 48"/>
              <p:cNvSpPr>
                <a:spLocks noChangeArrowheads="1"/>
              </p:cNvSpPr>
              <p:nvPr/>
            </p:nvSpPr>
            <p:spPr bwMode="auto">
              <a:xfrm>
                <a:off x="1635" y="3770"/>
                <a:ext cx="1212" cy="30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33" name="Rectangle 49"/>
              <p:cNvSpPr>
                <a:spLocks noChangeArrowheads="1"/>
              </p:cNvSpPr>
              <p:nvPr/>
            </p:nvSpPr>
            <p:spPr bwMode="auto">
              <a:xfrm>
                <a:off x="1635" y="3770"/>
                <a:ext cx="1212" cy="302"/>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35" name="Rectangle 51"/>
            <p:cNvSpPr>
              <a:spLocks noChangeArrowheads="1"/>
            </p:cNvSpPr>
            <p:nvPr/>
          </p:nvSpPr>
          <p:spPr bwMode="auto">
            <a:xfrm>
              <a:off x="1662" y="3783"/>
              <a:ext cx="1062"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Acceptance testing</a:t>
              </a:r>
              <a:endParaRPr kumimoji="0" lang="en-US" sz="1800" b="0" i="0" u="none" strike="noStrike" cap="none" normalizeH="0" baseline="0" smtClean="0">
                <a:ln>
                  <a:noFill/>
                </a:ln>
                <a:solidFill>
                  <a:schemeClr val="tx1"/>
                </a:solidFill>
                <a:effectLst/>
                <a:latin typeface="Arial" pitchFamily="34" charset="0"/>
              </a:endParaRPr>
            </a:p>
          </p:txBody>
        </p:sp>
        <p:sp>
          <p:nvSpPr>
            <p:cNvPr id="221236" name="Line 52"/>
            <p:cNvSpPr>
              <a:spLocks noChangeShapeType="1"/>
            </p:cNvSpPr>
            <p:nvPr/>
          </p:nvSpPr>
          <p:spPr bwMode="auto">
            <a:xfrm>
              <a:off x="2265" y="3125"/>
              <a:ext cx="222" cy="307"/>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3" name="Group 55"/>
            <p:cNvGrpSpPr>
              <a:grpSpLocks/>
            </p:cNvGrpSpPr>
            <p:nvPr/>
          </p:nvGrpSpPr>
          <p:grpSpPr bwMode="auto">
            <a:xfrm>
              <a:off x="2253" y="3381"/>
              <a:ext cx="648" cy="159"/>
              <a:chOff x="2253" y="3381"/>
              <a:chExt cx="648" cy="159"/>
            </a:xfrm>
          </p:grpSpPr>
          <p:sp>
            <p:nvSpPr>
              <p:cNvPr id="221237" name="Rectangle 53"/>
              <p:cNvSpPr>
                <a:spLocks noChangeArrowheads="1"/>
              </p:cNvSpPr>
              <p:nvPr/>
            </p:nvSpPr>
            <p:spPr bwMode="auto">
              <a:xfrm>
                <a:off x="2253" y="3381"/>
                <a:ext cx="648" cy="15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38" name="Rectangle 54"/>
              <p:cNvSpPr>
                <a:spLocks noChangeArrowheads="1"/>
              </p:cNvSpPr>
              <p:nvPr/>
            </p:nvSpPr>
            <p:spPr bwMode="auto">
              <a:xfrm>
                <a:off x="2253" y="3381"/>
                <a:ext cx="648" cy="159"/>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40" name="Rectangle 56"/>
            <p:cNvSpPr>
              <a:spLocks noChangeArrowheads="1"/>
            </p:cNvSpPr>
            <p:nvPr/>
          </p:nvSpPr>
          <p:spPr bwMode="auto">
            <a:xfrm>
              <a:off x="2280" y="3394"/>
              <a:ext cx="492"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Unit test</a:t>
              </a:r>
              <a:endParaRPr kumimoji="0" lang="en-US" sz="1800" b="0" i="0" u="none" strike="noStrike" cap="none" normalizeH="0" baseline="0" smtClean="0">
                <a:ln>
                  <a:noFill/>
                </a:ln>
                <a:solidFill>
                  <a:schemeClr val="tx1"/>
                </a:solidFill>
                <a:effectLst/>
                <a:latin typeface="Arial" pitchFamily="34" charset="0"/>
              </a:endParaRPr>
            </a:p>
          </p:txBody>
        </p:sp>
        <p:sp>
          <p:nvSpPr>
            <p:cNvPr id="221241" name="Line 57"/>
            <p:cNvSpPr>
              <a:spLocks noChangeShapeType="1"/>
            </p:cNvSpPr>
            <p:nvPr/>
          </p:nvSpPr>
          <p:spPr bwMode="auto">
            <a:xfrm>
              <a:off x="4989" y="2494"/>
              <a:ext cx="12" cy="646"/>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4" name="Group 60"/>
            <p:cNvGrpSpPr>
              <a:grpSpLocks/>
            </p:cNvGrpSpPr>
            <p:nvPr/>
          </p:nvGrpSpPr>
          <p:grpSpPr bwMode="auto">
            <a:xfrm>
              <a:off x="4521" y="3135"/>
              <a:ext cx="732" cy="307"/>
              <a:chOff x="4521" y="3135"/>
              <a:chExt cx="732" cy="307"/>
            </a:xfrm>
          </p:grpSpPr>
          <p:sp>
            <p:nvSpPr>
              <p:cNvPr id="221242" name="Rectangle 58"/>
              <p:cNvSpPr>
                <a:spLocks noChangeArrowheads="1"/>
              </p:cNvSpPr>
              <p:nvPr/>
            </p:nvSpPr>
            <p:spPr bwMode="auto">
              <a:xfrm>
                <a:off x="4521" y="3135"/>
                <a:ext cx="732" cy="3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43" name="Rectangle 59"/>
              <p:cNvSpPr>
                <a:spLocks noChangeArrowheads="1"/>
              </p:cNvSpPr>
              <p:nvPr/>
            </p:nvSpPr>
            <p:spPr bwMode="auto">
              <a:xfrm>
                <a:off x="4521" y="3135"/>
                <a:ext cx="732" cy="307"/>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45" name="Rectangle 61"/>
            <p:cNvSpPr>
              <a:spLocks noChangeArrowheads="1"/>
            </p:cNvSpPr>
            <p:nvPr/>
          </p:nvSpPr>
          <p:spPr bwMode="auto">
            <a:xfrm>
              <a:off x="4548" y="3148"/>
              <a:ext cx="300"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Pair </a:t>
              </a:r>
              <a:endParaRPr kumimoji="0" lang="en-US" sz="1800" b="0" i="0" u="none" strike="noStrike" cap="none" normalizeH="0" baseline="0" smtClean="0">
                <a:ln>
                  <a:noFill/>
                </a:ln>
                <a:solidFill>
                  <a:schemeClr val="tx1"/>
                </a:solidFill>
                <a:effectLst/>
                <a:latin typeface="Arial" pitchFamily="34" charset="0"/>
              </a:endParaRPr>
            </a:p>
          </p:txBody>
        </p:sp>
        <p:sp>
          <p:nvSpPr>
            <p:cNvPr id="221246" name="Rectangle 62"/>
            <p:cNvSpPr>
              <a:spLocks noChangeArrowheads="1"/>
            </p:cNvSpPr>
            <p:nvPr/>
          </p:nvSpPr>
          <p:spPr bwMode="auto">
            <a:xfrm>
              <a:off x="4548" y="3271"/>
              <a:ext cx="768"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Programming</a:t>
              </a:r>
              <a:endParaRPr kumimoji="0" lang="en-US" sz="1800" b="0" i="0" u="none" strike="noStrike" cap="none" normalizeH="0" baseline="0" smtClean="0">
                <a:ln>
                  <a:noFill/>
                </a:ln>
                <a:solidFill>
                  <a:schemeClr val="tx1"/>
                </a:solidFill>
                <a:effectLst/>
                <a:latin typeface="Arial" pitchFamily="34" charset="0"/>
              </a:endParaRPr>
            </a:p>
          </p:txBody>
        </p:sp>
        <p:sp>
          <p:nvSpPr>
            <p:cNvPr id="221247" name="Line 63"/>
            <p:cNvSpPr>
              <a:spLocks noChangeShapeType="1"/>
            </p:cNvSpPr>
            <p:nvPr/>
          </p:nvSpPr>
          <p:spPr bwMode="auto">
            <a:xfrm flipH="1">
              <a:off x="3591" y="2479"/>
              <a:ext cx="870" cy="1081"/>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 name="Group 66"/>
            <p:cNvGrpSpPr>
              <a:grpSpLocks/>
            </p:cNvGrpSpPr>
            <p:nvPr/>
          </p:nvGrpSpPr>
          <p:grpSpPr bwMode="auto">
            <a:xfrm>
              <a:off x="2811" y="3478"/>
              <a:ext cx="900" cy="476"/>
              <a:chOff x="2811" y="3478"/>
              <a:chExt cx="900" cy="476"/>
            </a:xfrm>
          </p:grpSpPr>
          <p:sp>
            <p:nvSpPr>
              <p:cNvPr id="221248" name="Rectangle 64"/>
              <p:cNvSpPr>
                <a:spLocks noChangeArrowheads="1"/>
              </p:cNvSpPr>
              <p:nvPr/>
            </p:nvSpPr>
            <p:spPr bwMode="auto">
              <a:xfrm>
                <a:off x="2811" y="3478"/>
                <a:ext cx="900" cy="4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49" name="Rectangle 65"/>
              <p:cNvSpPr>
                <a:spLocks noChangeArrowheads="1"/>
              </p:cNvSpPr>
              <p:nvPr/>
            </p:nvSpPr>
            <p:spPr bwMode="auto">
              <a:xfrm>
                <a:off x="2811" y="3478"/>
                <a:ext cx="900" cy="476"/>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51" name="Rectangle 67"/>
            <p:cNvSpPr>
              <a:spLocks noChangeArrowheads="1"/>
            </p:cNvSpPr>
            <p:nvPr/>
          </p:nvSpPr>
          <p:spPr bwMode="auto">
            <a:xfrm>
              <a:off x="3270" y="3496"/>
              <a:ext cx="60" cy="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1252" name="Rectangle 68"/>
            <p:cNvSpPr>
              <a:spLocks noChangeArrowheads="1"/>
            </p:cNvSpPr>
            <p:nvPr/>
          </p:nvSpPr>
          <p:spPr bwMode="auto">
            <a:xfrm>
              <a:off x="2952" y="3634"/>
              <a:ext cx="768" cy="1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rPr>
                <a:t>Continuous </a:t>
              </a:r>
              <a:endParaRPr kumimoji="0" lang="en-US" sz="1800" b="0" i="0" u="none" strike="noStrike" cap="none" normalizeH="0" baseline="0" smtClean="0">
                <a:ln>
                  <a:noFill/>
                </a:ln>
                <a:solidFill>
                  <a:schemeClr val="tx1"/>
                </a:solidFill>
                <a:effectLst/>
                <a:latin typeface="Arial" pitchFamily="34" charset="0"/>
              </a:endParaRPr>
            </a:p>
          </p:txBody>
        </p:sp>
        <p:sp>
          <p:nvSpPr>
            <p:cNvPr id="221253" name="Rectangle 69"/>
            <p:cNvSpPr>
              <a:spLocks noChangeArrowheads="1"/>
            </p:cNvSpPr>
            <p:nvPr/>
          </p:nvSpPr>
          <p:spPr bwMode="auto">
            <a:xfrm>
              <a:off x="2976" y="3773"/>
              <a:ext cx="678" cy="1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rPr>
                <a:t>integration</a:t>
              </a:r>
              <a:endParaRPr kumimoji="0" lang="en-US" sz="1800" b="0" i="0" u="none" strike="noStrike" cap="none" normalizeH="0" baseline="0" smtClean="0">
                <a:ln>
                  <a:noFill/>
                </a:ln>
                <a:solidFill>
                  <a:schemeClr val="tx1"/>
                </a:solidFill>
                <a:effectLst/>
                <a:latin typeface="Arial" pitchFamily="34" charset="0"/>
              </a:endParaRPr>
            </a:p>
          </p:txBody>
        </p:sp>
        <p:sp>
          <p:nvSpPr>
            <p:cNvPr id="221254" name="Line 70"/>
            <p:cNvSpPr>
              <a:spLocks noChangeShapeType="1"/>
            </p:cNvSpPr>
            <p:nvPr/>
          </p:nvSpPr>
          <p:spPr bwMode="auto">
            <a:xfrm flipV="1">
              <a:off x="4023" y="1055"/>
              <a:ext cx="480" cy="425"/>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 name="Group 73"/>
            <p:cNvGrpSpPr>
              <a:grpSpLocks/>
            </p:cNvGrpSpPr>
            <p:nvPr/>
          </p:nvGrpSpPr>
          <p:grpSpPr bwMode="auto">
            <a:xfrm>
              <a:off x="4089" y="758"/>
              <a:ext cx="978" cy="307"/>
              <a:chOff x="4089" y="758"/>
              <a:chExt cx="978" cy="307"/>
            </a:xfrm>
          </p:grpSpPr>
          <p:sp>
            <p:nvSpPr>
              <p:cNvPr id="221255" name="Rectangle 71"/>
              <p:cNvSpPr>
                <a:spLocks noChangeArrowheads="1"/>
              </p:cNvSpPr>
              <p:nvPr/>
            </p:nvSpPr>
            <p:spPr bwMode="auto">
              <a:xfrm>
                <a:off x="4089" y="758"/>
                <a:ext cx="978" cy="3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56" name="Rectangle 72"/>
              <p:cNvSpPr>
                <a:spLocks noChangeArrowheads="1"/>
              </p:cNvSpPr>
              <p:nvPr/>
            </p:nvSpPr>
            <p:spPr bwMode="auto">
              <a:xfrm>
                <a:off x="4089" y="758"/>
                <a:ext cx="978" cy="307"/>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58" name="Rectangle 74"/>
            <p:cNvSpPr>
              <a:spLocks noChangeArrowheads="1"/>
            </p:cNvSpPr>
            <p:nvPr/>
          </p:nvSpPr>
          <p:spPr bwMode="auto">
            <a:xfrm>
              <a:off x="4116" y="771"/>
              <a:ext cx="888"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Spike solutions </a:t>
              </a:r>
              <a:endParaRPr kumimoji="0" lang="en-US" sz="1800" b="0" i="0" u="none" strike="noStrike" cap="none" normalizeH="0" baseline="0" smtClean="0">
                <a:ln>
                  <a:noFill/>
                </a:ln>
                <a:solidFill>
                  <a:schemeClr val="tx1"/>
                </a:solidFill>
                <a:effectLst/>
                <a:latin typeface="Arial" pitchFamily="34" charset="0"/>
              </a:endParaRPr>
            </a:p>
          </p:txBody>
        </p:sp>
        <p:sp>
          <p:nvSpPr>
            <p:cNvPr id="221259" name="Rectangle 75"/>
            <p:cNvSpPr>
              <a:spLocks noChangeArrowheads="1"/>
            </p:cNvSpPr>
            <p:nvPr/>
          </p:nvSpPr>
          <p:spPr bwMode="auto">
            <a:xfrm>
              <a:off x="4116" y="894"/>
              <a:ext cx="150"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21260" name="Rectangle 76"/>
            <p:cNvSpPr>
              <a:spLocks noChangeArrowheads="1"/>
            </p:cNvSpPr>
            <p:nvPr/>
          </p:nvSpPr>
          <p:spPr bwMode="auto">
            <a:xfrm>
              <a:off x="4206" y="894"/>
              <a:ext cx="612"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rgbClr val="000000"/>
                  </a:solidFill>
                  <a:effectLst/>
                  <a:latin typeface="Arial" pitchFamily="34" charset="0"/>
                </a:rPr>
                <a:t>prototypes</a:t>
              </a:r>
              <a:endParaRPr kumimoji="0" lang="en-US" sz="1800" b="0" i="0" u="none" strike="noStrike" cap="none" normalizeH="0" baseline="0" smtClean="0">
                <a:ln>
                  <a:noFill/>
                </a:ln>
                <a:solidFill>
                  <a:schemeClr val="tx1"/>
                </a:solidFill>
                <a:effectLst/>
                <a:latin typeface="Arial" pitchFamily="34" charset="0"/>
              </a:endParaRPr>
            </a:p>
          </p:txBody>
        </p:sp>
        <p:sp>
          <p:nvSpPr>
            <p:cNvPr id="221261" name="Line 77"/>
            <p:cNvSpPr>
              <a:spLocks noChangeShapeType="1"/>
            </p:cNvSpPr>
            <p:nvPr/>
          </p:nvSpPr>
          <p:spPr bwMode="auto">
            <a:xfrm flipH="1" flipV="1">
              <a:off x="3309" y="1060"/>
              <a:ext cx="138" cy="420"/>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7" name="Group 80"/>
            <p:cNvGrpSpPr>
              <a:grpSpLocks/>
            </p:cNvGrpSpPr>
            <p:nvPr/>
          </p:nvGrpSpPr>
          <p:grpSpPr bwMode="auto">
            <a:xfrm>
              <a:off x="2721" y="753"/>
              <a:ext cx="978" cy="307"/>
              <a:chOff x="2721" y="753"/>
              <a:chExt cx="978" cy="307"/>
            </a:xfrm>
          </p:grpSpPr>
          <p:sp>
            <p:nvSpPr>
              <p:cNvPr id="221262" name="Rectangle 78"/>
              <p:cNvSpPr>
                <a:spLocks noChangeArrowheads="1"/>
              </p:cNvSpPr>
              <p:nvPr/>
            </p:nvSpPr>
            <p:spPr bwMode="auto">
              <a:xfrm>
                <a:off x="2721" y="912"/>
                <a:ext cx="978" cy="1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63" name="Rectangle 79"/>
              <p:cNvSpPr>
                <a:spLocks noChangeArrowheads="1"/>
              </p:cNvSpPr>
              <p:nvPr/>
            </p:nvSpPr>
            <p:spPr bwMode="auto">
              <a:xfrm>
                <a:off x="2721" y="753"/>
                <a:ext cx="978" cy="307"/>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65" name="Rectangle 81"/>
            <p:cNvSpPr>
              <a:spLocks noChangeArrowheads="1"/>
            </p:cNvSpPr>
            <p:nvPr/>
          </p:nvSpPr>
          <p:spPr bwMode="auto">
            <a:xfrm>
              <a:off x="2748" y="766"/>
              <a:ext cx="834"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Simple design </a:t>
              </a:r>
              <a:endParaRPr kumimoji="0" lang="en-US" sz="1800" b="0" i="0" u="none" strike="noStrike" cap="none" normalizeH="0" baseline="0" dirty="0" smtClean="0">
                <a:ln>
                  <a:noFill/>
                </a:ln>
                <a:solidFill>
                  <a:schemeClr val="tx1"/>
                </a:solidFill>
                <a:effectLst/>
                <a:latin typeface="Arial" pitchFamily="34" charset="0"/>
              </a:endParaRPr>
            </a:p>
          </p:txBody>
        </p:sp>
        <p:sp>
          <p:nvSpPr>
            <p:cNvPr id="221266" name="Rectangle 82"/>
            <p:cNvSpPr>
              <a:spLocks noChangeArrowheads="1"/>
            </p:cNvSpPr>
            <p:nvPr/>
          </p:nvSpPr>
          <p:spPr bwMode="auto">
            <a:xfrm>
              <a:off x="2748" y="888"/>
              <a:ext cx="150"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21268" name="Line 84"/>
            <p:cNvSpPr>
              <a:spLocks noChangeShapeType="1"/>
            </p:cNvSpPr>
            <p:nvPr/>
          </p:nvSpPr>
          <p:spPr bwMode="auto">
            <a:xfrm>
              <a:off x="1527" y="1091"/>
              <a:ext cx="258" cy="461"/>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 name="Group 87"/>
            <p:cNvGrpSpPr>
              <a:grpSpLocks/>
            </p:cNvGrpSpPr>
            <p:nvPr/>
          </p:nvGrpSpPr>
          <p:grpSpPr bwMode="auto">
            <a:xfrm>
              <a:off x="1077" y="579"/>
              <a:ext cx="1398" cy="614"/>
              <a:chOff x="1077" y="579"/>
              <a:chExt cx="1398" cy="614"/>
            </a:xfrm>
          </p:grpSpPr>
          <p:sp>
            <p:nvSpPr>
              <p:cNvPr id="221269" name="Rectangle 85"/>
              <p:cNvSpPr>
                <a:spLocks noChangeArrowheads="1"/>
              </p:cNvSpPr>
              <p:nvPr/>
            </p:nvSpPr>
            <p:spPr bwMode="auto">
              <a:xfrm>
                <a:off x="1077" y="579"/>
                <a:ext cx="1398" cy="6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70" name="Rectangle 86"/>
              <p:cNvSpPr>
                <a:spLocks noChangeArrowheads="1"/>
              </p:cNvSpPr>
              <p:nvPr/>
            </p:nvSpPr>
            <p:spPr bwMode="auto">
              <a:xfrm>
                <a:off x="1077" y="579"/>
                <a:ext cx="1398" cy="614"/>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72" name="Rectangle 88"/>
            <p:cNvSpPr>
              <a:spLocks noChangeArrowheads="1"/>
            </p:cNvSpPr>
            <p:nvPr/>
          </p:nvSpPr>
          <p:spPr bwMode="auto">
            <a:xfrm>
              <a:off x="1104" y="591"/>
              <a:ext cx="690"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User stories</a:t>
              </a:r>
              <a:endParaRPr kumimoji="0" lang="en-US" sz="1800" b="0" i="0" u="none" strike="noStrike" cap="none" normalizeH="0" baseline="0" smtClean="0">
                <a:ln>
                  <a:noFill/>
                </a:ln>
                <a:solidFill>
                  <a:schemeClr val="tx1"/>
                </a:solidFill>
                <a:effectLst/>
                <a:latin typeface="Arial" pitchFamily="34" charset="0"/>
              </a:endParaRPr>
            </a:p>
          </p:txBody>
        </p:sp>
        <p:sp>
          <p:nvSpPr>
            <p:cNvPr id="221273" name="Rectangle 89"/>
            <p:cNvSpPr>
              <a:spLocks noChangeArrowheads="1"/>
            </p:cNvSpPr>
            <p:nvPr/>
          </p:nvSpPr>
          <p:spPr bwMode="auto">
            <a:xfrm>
              <a:off x="1104" y="714"/>
              <a:ext cx="186"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21274" name="Rectangle 90"/>
            <p:cNvSpPr>
              <a:spLocks noChangeArrowheads="1"/>
            </p:cNvSpPr>
            <p:nvPr/>
          </p:nvSpPr>
          <p:spPr bwMode="auto">
            <a:xfrm>
              <a:off x="1224" y="714"/>
              <a:ext cx="396"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rgbClr val="000000"/>
                  </a:solidFill>
                  <a:effectLst/>
                  <a:latin typeface="Arial" pitchFamily="34" charset="0"/>
                </a:rPr>
                <a:t>values</a:t>
              </a:r>
              <a:endParaRPr kumimoji="0" lang="en-US" sz="1800" b="0" i="0" u="none" strike="noStrike" cap="none" normalizeH="0" baseline="0" smtClean="0">
                <a:ln>
                  <a:noFill/>
                </a:ln>
                <a:solidFill>
                  <a:schemeClr val="tx1"/>
                </a:solidFill>
                <a:effectLst/>
                <a:latin typeface="Arial" pitchFamily="34" charset="0"/>
              </a:endParaRPr>
            </a:p>
          </p:txBody>
        </p:sp>
        <p:sp>
          <p:nvSpPr>
            <p:cNvPr id="221275" name="Rectangle 91"/>
            <p:cNvSpPr>
              <a:spLocks noChangeArrowheads="1"/>
            </p:cNvSpPr>
            <p:nvPr/>
          </p:nvSpPr>
          <p:spPr bwMode="auto">
            <a:xfrm>
              <a:off x="1104" y="842"/>
              <a:ext cx="1410"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rgbClr val="000000"/>
                  </a:solidFill>
                  <a:effectLst/>
                  <a:latin typeface="Arial" pitchFamily="34" charset="0"/>
                </a:rPr>
                <a:t>    acceptance test criteria</a:t>
              </a:r>
              <a:endParaRPr kumimoji="0" lang="en-US" sz="1800" b="0" i="0" u="none" strike="noStrike" cap="none" normalizeH="0" baseline="0" smtClean="0">
                <a:ln>
                  <a:noFill/>
                </a:ln>
                <a:solidFill>
                  <a:schemeClr val="tx1"/>
                </a:solidFill>
                <a:effectLst/>
                <a:latin typeface="Arial" pitchFamily="34" charset="0"/>
              </a:endParaRPr>
            </a:p>
          </p:txBody>
        </p:sp>
        <p:sp>
          <p:nvSpPr>
            <p:cNvPr id="221276" name="Rectangle 92"/>
            <p:cNvSpPr>
              <a:spLocks noChangeArrowheads="1"/>
            </p:cNvSpPr>
            <p:nvPr/>
          </p:nvSpPr>
          <p:spPr bwMode="auto">
            <a:xfrm>
              <a:off x="1104" y="970"/>
              <a:ext cx="756"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Iteration Plan</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smtClean="0"/>
              <a:t>XP Roles</a:t>
            </a:r>
          </a:p>
        </p:txBody>
      </p:sp>
      <p:sp>
        <p:nvSpPr>
          <p:cNvPr id="53253" name="Rectangle 3"/>
          <p:cNvSpPr>
            <a:spLocks noGrp="1" noChangeArrowheads="1"/>
          </p:cNvSpPr>
          <p:nvPr>
            <p:ph idx="1"/>
          </p:nvPr>
        </p:nvSpPr>
        <p:spPr/>
        <p:txBody>
          <a:bodyPr/>
          <a:lstStyle/>
          <a:p>
            <a:pPr eaLnBrk="1" hangingPunct="1">
              <a:lnSpc>
                <a:spcPct val="90000"/>
              </a:lnSpc>
            </a:pPr>
            <a:r>
              <a:rPr lang="en-US" sz="1800" b="1" dirty="0" smtClean="0"/>
              <a:t>Customer</a:t>
            </a:r>
          </a:p>
          <a:p>
            <a:pPr lvl="1" eaLnBrk="1" hangingPunct="1">
              <a:lnSpc>
                <a:spcPct val="90000"/>
              </a:lnSpc>
            </a:pPr>
            <a:r>
              <a:rPr lang="en-US" sz="1600" dirty="0" smtClean="0"/>
              <a:t>Writes User Stories and specifies Functional Tests</a:t>
            </a:r>
          </a:p>
          <a:p>
            <a:pPr lvl="1" eaLnBrk="1" hangingPunct="1">
              <a:lnSpc>
                <a:spcPct val="90000"/>
              </a:lnSpc>
            </a:pPr>
            <a:r>
              <a:rPr lang="en-US" sz="1600" dirty="0" smtClean="0"/>
              <a:t>Sets priorities, explains stories</a:t>
            </a:r>
          </a:p>
          <a:p>
            <a:pPr lvl="1" eaLnBrk="1" hangingPunct="1">
              <a:lnSpc>
                <a:spcPct val="90000"/>
              </a:lnSpc>
            </a:pPr>
            <a:r>
              <a:rPr lang="en-US" sz="1600" dirty="0" smtClean="0"/>
              <a:t>May or may not be an end-user</a:t>
            </a:r>
          </a:p>
          <a:p>
            <a:pPr lvl="1" eaLnBrk="1" hangingPunct="1">
              <a:lnSpc>
                <a:spcPct val="90000"/>
              </a:lnSpc>
            </a:pPr>
            <a:r>
              <a:rPr lang="en-US" sz="1600" dirty="0" smtClean="0"/>
              <a:t>Has authority to decide questions about the stories</a:t>
            </a:r>
          </a:p>
          <a:p>
            <a:pPr eaLnBrk="1" hangingPunct="1">
              <a:lnSpc>
                <a:spcPct val="90000"/>
              </a:lnSpc>
            </a:pPr>
            <a:r>
              <a:rPr lang="en-US" sz="1800" b="1" dirty="0" smtClean="0"/>
              <a:t>Programmer</a:t>
            </a:r>
          </a:p>
          <a:p>
            <a:pPr lvl="1" eaLnBrk="1" hangingPunct="1">
              <a:lnSpc>
                <a:spcPct val="90000"/>
              </a:lnSpc>
            </a:pPr>
            <a:r>
              <a:rPr lang="en-US" sz="1600" dirty="0" smtClean="0"/>
              <a:t>Estimates stories</a:t>
            </a:r>
          </a:p>
          <a:p>
            <a:pPr lvl="1" eaLnBrk="1" hangingPunct="1">
              <a:lnSpc>
                <a:spcPct val="90000"/>
              </a:lnSpc>
            </a:pPr>
            <a:r>
              <a:rPr lang="en-US" sz="1600" dirty="0" smtClean="0"/>
              <a:t>Defines Tasks from stories, and estimates</a:t>
            </a:r>
          </a:p>
          <a:p>
            <a:pPr lvl="1" eaLnBrk="1" hangingPunct="1">
              <a:lnSpc>
                <a:spcPct val="90000"/>
              </a:lnSpc>
            </a:pPr>
            <a:r>
              <a:rPr lang="en-US" sz="1600" dirty="0" smtClean="0"/>
              <a:t>Implements Stories and Unit Tests</a:t>
            </a:r>
          </a:p>
          <a:p>
            <a:pPr eaLnBrk="1" hangingPunct="1">
              <a:lnSpc>
                <a:spcPct val="90000"/>
              </a:lnSpc>
            </a:pPr>
            <a:r>
              <a:rPr lang="en-US" sz="1800" b="1" dirty="0" smtClean="0"/>
              <a:t>Coach</a:t>
            </a:r>
          </a:p>
          <a:p>
            <a:pPr lvl="1" eaLnBrk="1" hangingPunct="1">
              <a:lnSpc>
                <a:spcPct val="90000"/>
              </a:lnSpc>
            </a:pPr>
            <a:r>
              <a:rPr lang="en-US" sz="1600" dirty="0" smtClean="0"/>
              <a:t>Watches everything, sends obscure signals, makes sure the project stays on course</a:t>
            </a:r>
          </a:p>
          <a:p>
            <a:pPr lvl="1" eaLnBrk="1" hangingPunct="1">
              <a:lnSpc>
                <a:spcPct val="90000"/>
              </a:lnSpc>
            </a:pPr>
            <a:r>
              <a:rPr lang="en-US" sz="1600" dirty="0" smtClean="0"/>
              <a:t>Helps with anything</a:t>
            </a:r>
          </a:p>
          <a:p>
            <a:pPr eaLnBrk="1" hangingPunct="1"/>
            <a:r>
              <a:rPr lang="en-US" sz="1800" b="1" dirty="0"/>
              <a:t>Tracker</a:t>
            </a:r>
          </a:p>
          <a:p>
            <a:pPr lvl="1" eaLnBrk="1" hangingPunct="1"/>
            <a:r>
              <a:rPr lang="en-US" sz="1600" dirty="0"/>
              <a:t>Monitors Programmers’ progress, takes action if things  seem to be going off track.</a:t>
            </a:r>
          </a:p>
          <a:p>
            <a:pPr lvl="1" eaLnBrk="1" hangingPunct="1"/>
            <a:r>
              <a:rPr lang="en-US" sz="1600" dirty="0"/>
              <a:t>Actions include setting up a meeting with Customer, asking Coach or another Programmer to help</a:t>
            </a:r>
          </a:p>
          <a:p>
            <a:pPr marL="457200" lvl="1" indent="0" eaLnBrk="1" hangingPunct="1">
              <a:lnSpc>
                <a:spcPct val="90000"/>
              </a:lnSpc>
              <a:buNone/>
            </a:pPr>
            <a:endParaRPr lang="en-US" sz="1600" dirty="0" smtClean="0"/>
          </a:p>
          <a:p>
            <a:pPr lvl="1" eaLnBrk="1" hangingPunct="1">
              <a:lnSpc>
                <a:spcPct val="90000"/>
              </a:lnSpc>
            </a:pPr>
            <a:endParaRPr lang="en-US" sz="1600" dirty="0" smtClean="0"/>
          </a:p>
          <a:p>
            <a:pPr eaLnBrk="1" hangingPunct="1">
              <a:lnSpc>
                <a:spcPct val="90000"/>
              </a:lnSpc>
            </a:pPr>
            <a:endParaRPr lang="en-US" sz="1800" dirty="0" smtClean="0"/>
          </a:p>
        </p:txBody>
      </p:sp>
    </p:spTree>
    <p:extLst>
      <p:ext uri="{BB962C8B-B14F-4D97-AF65-F5344CB8AC3E}">
        <p14:creationId xmlns:p14="http://schemas.microsoft.com/office/powerpoint/2010/main" xmlns="" val="2269811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smtClean="0"/>
              <a:t>XP Roles contd</a:t>
            </a:r>
          </a:p>
        </p:txBody>
      </p:sp>
      <p:sp>
        <p:nvSpPr>
          <p:cNvPr id="54277" name="Rectangle 3"/>
          <p:cNvSpPr>
            <a:spLocks noGrp="1" noChangeArrowheads="1"/>
          </p:cNvSpPr>
          <p:nvPr>
            <p:ph type="body" idx="1"/>
          </p:nvPr>
        </p:nvSpPr>
        <p:spPr/>
        <p:txBody>
          <a:bodyPr/>
          <a:lstStyle/>
          <a:p>
            <a:pPr eaLnBrk="1" hangingPunct="1"/>
            <a:r>
              <a:rPr lang="en-US" sz="1800" b="1" dirty="0" smtClean="0"/>
              <a:t>Tester</a:t>
            </a:r>
          </a:p>
          <a:p>
            <a:pPr lvl="1" eaLnBrk="1" hangingPunct="1"/>
            <a:r>
              <a:rPr lang="en-US" sz="1600" dirty="0" smtClean="0"/>
              <a:t>Implements and runs Functional Tests (not Unit Tests!)</a:t>
            </a:r>
          </a:p>
          <a:p>
            <a:pPr lvl="1" eaLnBrk="1" hangingPunct="1"/>
            <a:r>
              <a:rPr lang="en-US" sz="1600" dirty="0" smtClean="0"/>
              <a:t>Graphs results, and makes sure people know when test results decline.</a:t>
            </a:r>
          </a:p>
          <a:p>
            <a:pPr eaLnBrk="1" hangingPunct="1"/>
            <a:r>
              <a:rPr lang="en-US" sz="1800" b="1" dirty="0" smtClean="0"/>
              <a:t>Doomsayer</a:t>
            </a:r>
          </a:p>
          <a:p>
            <a:pPr lvl="1" eaLnBrk="1" hangingPunct="1"/>
            <a:r>
              <a:rPr lang="en-US" sz="1600" dirty="0" smtClean="0"/>
              <a:t>Ensures that everybody knows the risks involved</a:t>
            </a:r>
          </a:p>
          <a:p>
            <a:pPr lvl="1" eaLnBrk="1" hangingPunct="1"/>
            <a:r>
              <a:rPr lang="en-US" sz="1600" dirty="0" smtClean="0"/>
              <a:t>Ensures that bad news isn't hidden, glossed over, or blown out of proportion</a:t>
            </a:r>
          </a:p>
          <a:p>
            <a:pPr eaLnBrk="1" hangingPunct="1"/>
            <a:r>
              <a:rPr lang="en-US" sz="1800" b="1" dirty="0"/>
              <a:t>Manager</a:t>
            </a:r>
          </a:p>
          <a:p>
            <a:pPr lvl="1" eaLnBrk="1" hangingPunct="1"/>
            <a:r>
              <a:rPr lang="en-US" sz="1600" dirty="0"/>
              <a:t>Schedules meetings (e.g. Iteration Plan, Release Plan), makes sure the meeting process is followed, records results of meeting for future reporting, and passes to the Tracker</a:t>
            </a:r>
          </a:p>
          <a:p>
            <a:pPr lvl="1" eaLnBrk="1" hangingPunct="1"/>
            <a:r>
              <a:rPr lang="en-US" sz="1600" dirty="0"/>
              <a:t>Possibly responsible to the Gold Owner.</a:t>
            </a:r>
          </a:p>
          <a:p>
            <a:pPr lvl="1" eaLnBrk="1" hangingPunct="1"/>
            <a:r>
              <a:rPr lang="en-US" sz="1600" dirty="0"/>
              <a:t>Goes to meetings, brings back useful information</a:t>
            </a:r>
          </a:p>
          <a:p>
            <a:pPr lvl="1" eaLnBrk="1" hangingPunct="1"/>
            <a:r>
              <a:rPr lang="en-US" sz="1600" dirty="0"/>
              <a:t>Pays for pizza</a:t>
            </a:r>
          </a:p>
          <a:p>
            <a:pPr eaLnBrk="1" hangingPunct="1"/>
            <a:r>
              <a:rPr lang="en-US" sz="1800" b="1" dirty="0"/>
              <a:t>Gold Owner</a:t>
            </a:r>
          </a:p>
          <a:p>
            <a:pPr lvl="1" eaLnBrk="1" hangingPunct="1"/>
            <a:r>
              <a:rPr lang="en-US" sz="1600" dirty="0"/>
              <a:t>The person funding the project, which may or may not be  the same as the Customer</a:t>
            </a:r>
          </a:p>
          <a:p>
            <a:pPr lvl="1" eaLnBrk="1" hangingPunct="1"/>
            <a:endParaRPr lang="en-US" sz="1600" dirty="0" smtClean="0"/>
          </a:p>
          <a:p>
            <a:pPr eaLnBrk="1" hangingPunct="1"/>
            <a:endParaRPr lang="en-US" sz="1800" dirty="0" smtClean="0"/>
          </a:p>
        </p:txBody>
      </p:sp>
    </p:spTree>
    <p:extLst>
      <p:ext uri="{BB962C8B-B14F-4D97-AF65-F5344CB8AC3E}">
        <p14:creationId xmlns:p14="http://schemas.microsoft.com/office/powerpoint/2010/main" xmlns="" val="23893612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4" name="Content Placeholder 2"/>
          <p:cNvSpPr>
            <a:spLocks noGrp="1"/>
          </p:cNvSpPr>
          <p:nvPr>
            <p:ph sz="quarter" idx="4294967295"/>
          </p:nvPr>
        </p:nvSpPr>
        <p:spPr>
          <a:xfrm>
            <a:off x="300902" y="914401"/>
            <a:ext cx="8385898" cy="4648200"/>
          </a:xfrm>
          <a:prstGeom prst="rect">
            <a:avLst/>
          </a:prstGeom>
        </p:spPr>
        <p:txBody>
          <a:bodyPr/>
          <a:lstStyle/>
          <a:p>
            <a:r>
              <a:rPr lang="en-US" sz="2000" dirty="0" smtClean="0"/>
              <a:t>Basic Unit of Scope – </a:t>
            </a:r>
            <a:r>
              <a:rPr lang="en-US" sz="2000" b="1" dirty="0" smtClean="0"/>
              <a:t>WHO</a:t>
            </a:r>
            <a:r>
              <a:rPr lang="en-US" sz="2000" dirty="0" smtClean="0"/>
              <a:t>, </a:t>
            </a:r>
            <a:r>
              <a:rPr lang="en-US" sz="2000" b="1" dirty="0" smtClean="0"/>
              <a:t>WHAT</a:t>
            </a:r>
            <a:r>
              <a:rPr lang="en-US" sz="2000" dirty="0" smtClean="0"/>
              <a:t> and </a:t>
            </a:r>
            <a:r>
              <a:rPr lang="en-US" sz="2000" b="1" dirty="0" smtClean="0"/>
              <a:t>WHY</a:t>
            </a:r>
          </a:p>
          <a:p>
            <a:r>
              <a:rPr lang="en-US" sz="2000" dirty="0" smtClean="0"/>
              <a:t>Describes the Customer’s View of Value</a:t>
            </a:r>
          </a:p>
          <a:p>
            <a:pPr lvl="0"/>
            <a:r>
              <a:rPr lang="en-US" sz="2000" dirty="0" smtClean="0"/>
              <a:t>A start-point from which to collaborate rather than an assumed contracted requirements</a:t>
            </a:r>
          </a:p>
          <a:p>
            <a:r>
              <a:rPr lang="en-US" sz="2000" dirty="0" smtClean="0"/>
              <a:t>Captures High Level Acceptance Criteria</a:t>
            </a:r>
          </a:p>
          <a:p>
            <a:pPr lvl="0">
              <a:defRPr/>
            </a:pPr>
            <a:r>
              <a:rPr lang="en-US" sz="2000" dirty="0" smtClean="0"/>
              <a:t>Complete story consists of </a:t>
            </a:r>
            <a:r>
              <a:rPr lang="en-US" sz="2000" b="1" dirty="0" smtClean="0"/>
              <a:t>‘3 Cs’</a:t>
            </a:r>
          </a:p>
          <a:p>
            <a:pPr lvl="1">
              <a:defRPr/>
            </a:pPr>
            <a:r>
              <a:rPr lang="en-US" sz="2000" b="1" dirty="0" smtClean="0"/>
              <a:t>Card - </a:t>
            </a:r>
            <a:r>
              <a:rPr lang="en-US" sz="2000" dirty="0" smtClean="0"/>
              <a:t>short hand physical token of planning and management</a:t>
            </a:r>
          </a:p>
          <a:p>
            <a:pPr lvl="1">
              <a:defRPr/>
            </a:pPr>
            <a:r>
              <a:rPr lang="en-US" sz="2000" b="1" dirty="0" smtClean="0"/>
              <a:t>Conversation -</a:t>
            </a:r>
            <a:r>
              <a:rPr lang="en-US" sz="2000" dirty="0" smtClean="0"/>
              <a:t> between customer and developer about the detail</a:t>
            </a:r>
          </a:p>
          <a:p>
            <a:pPr lvl="1">
              <a:defRPr/>
            </a:pPr>
            <a:r>
              <a:rPr lang="en-US" sz="2000" b="1" dirty="0" smtClean="0"/>
              <a:t>Confirmation -</a:t>
            </a:r>
            <a:r>
              <a:rPr lang="en-US" sz="2000" dirty="0" smtClean="0"/>
              <a:t> through predefined acceptance criteria and tests</a:t>
            </a:r>
          </a:p>
          <a:p>
            <a:pPr lvl="0"/>
            <a:r>
              <a:rPr lang="en-US" sz="2000" dirty="0" smtClean="0"/>
              <a:t>Stories are created by Product Owner supported by Scrum Master and Team</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2000"/>
                                        <p:tgtEl>
                                          <p:spTgt spid="4">
                                            <p:txEl>
                                              <p:pRg st="0" end="0"/>
                                            </p:txEl>
                                          </p:spTgt>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2000"/>
                                        <p:tgtEl>
                                          <p:spTgt spid="4">
                                            <p:txEl>
                                              <p:pRg st="1" end="1"/>
                                            </p:txEl>
                                          </p:spTgt>
                                        </p:tgtEl>
                                      </p:cBhvr>
                                    </p:animEffect>
                                  </p:childTnLst>
                                </p:cTn>
                              </p:par>
                            </p:childTnLst>
                          </p:cTn>
                        </p:par>
                        <p:par>
                          <p:cTn id="12" fill="hold">
                            <p:stCondLst>
                              <p:cond delay="4000"/>
                            </p:stCondLst>
                            <p:childTnLst>
                              <p:par>
                                <p:cTn id="13" presetID="22" presetClass="entr" presetSubtype="1"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2000"/>
                                        <p:tgtEl>
                                          <p:spTgt spid="4">
                                            <p:txEl>
                                              <p:pRg st="2" end="2"/>
                                            </p:txEl>
                                          </p:spTgt>
                                        </p:tgtEl>
                                      </p:cBhvr>
                                    </p:animEffect>
                                  </p:childTnLst>
                                </p:cTn>
                              </p:par>
                            </p:childTnLst>
                          </p:cTn>
                        </p:par>
                        <p:par>
                          <p:cTn id="16" fill="hold">
                            <p:stCondLst>
                              <p:cond delay="6000"/>
                            </p:stCondLst>
                            <p:childTnLst>
                              <p:par>
                                <p:cTn id="17" presetID="22" presetClass="entr" presetSubtype="1"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up)">
                                      <p:cBhvr>
                                        <p:cTn id="19" dur="2000"/>
                                        <p:tgtEl>
                                          <p:spTgt spid="4">
                                            <p:txEl>
                                              <p:pRg st="3" end="3"/>
                                            </p:txEl>
                                          </p:spTgt>
                                        </p:tgtEl>
                                      </p:cBhvr>
                                    </p:animEffect>
                                  </p:childTnLst>
                                </p:cTn>
                              </p:par>
                            </p:childTnLst>
                          </p:cTn>
                        </p:par>
                        <p:par>
                          <p:cTn id="20" fill="hold">
                            <p:stCondLst>
                              <p:cond delay="8000"/>
                            </p:stCondLst>
                            <p:childTnLst>
                              <p:par>
                                <p:cTn id="21" presetID="22" presetClass="entr" presetSubtype="1"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up)">
                                      <p:cBhvr>
                                        <p:cTn id="23" dur="2000"/>
                                        <p:tgtEl>
                                          <p:spTgt spid="4">
                                            <p:txEl>
                                              <p:pRg st="4" end="4"/>
                                            </p:txEl>
                                          </p:spTgt>
                                        </p:tgtEl>
                                      </p:cBhvr>
                                    </p:animEffect>
                                  </p:childTnLst>
                                </p:cTn>
                              </p:par>
                            </p:childTnLst>
                          </p:cTn>
                        </p:par>
                        <p:par>
                          <p:cTn id="24" fill="hold">
                            <p:stCondLst>
                              <p:cond delay="10000"/>
                            </p:stCondLst>
                            <p:childTnLst>
                              <p:par>
                                <p:cTn id="25" presetID="22" presetClass="entr" presetSubtype="1"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up)">
                                      <p:cBhvr>
                                        <p:cTn id="27" dur="2000"/>
                                        <p:tgtEl>
                                          <p:spTgt spid="4">
                                            <p:txEl>
                                              <p:pRg st="5" end="5"/>
                                            </p:txEl>
                                          </p:spTgt>
                                        </p:tgtEl>
                                      </p:cBhvr>
                                    </p:animEffect>
                                  </p:childTnLst>
                                </p:cTn>
                              </p:par>
                            </p:childTnLst>
                          </p:cTn>
                        </p:par>
                        <p:par>
                          <p:cTn id="28" fill="hold">
                            <p:stCondLst>
                              <p:cond delay="12000"/>
                            </p:stCondLst>
                            <p:childTnLst>
                              <p:par>
                                <p:cTn id="29" presetID="22" presetClass="entr" presetSubtype="1"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up)">
                                      <p:cBhvr>
                                        <p:cTn id="31" dur="2000"/>
                                        <p:tgtEl>
                                          <p:spTgt spid="4">
                                            <p:txEl>
                                              <p:pRg st="6" end="6"/>
                                            </p:txEl>
                                          </p:spTgt>
                                        </p:tgtEl>
                                      </p:cBhvr>
                                    </p:animEffect>
                                  </p:childTnLst>
                                </p:cTn>
                              </p:par>
                            </p:childTnLst>
                          </p:cTn>
                        </p:par>
                        <p:par>
                          <p:cTn id="32" fill="hold">
                            <p:stCondLst>
                              <p:cond delay="14000"/>
                            </p:stCondLst>
                            <p:childTnLst>
                              <p:par>
                                <p:cTn id="33" presetID="22" presetClass="entr" presetSubtype="1" fill="hold" grpId="0"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up)">
                                      <p:cBhvr>
                                        <p:cTn id="35" dur="2000"/>
                                        <p:tgtEl>
                                          <p:spTgt spid="4">
                                            <p:txEl>
                                              <p:pRg st="7" end="7"/>
                                            </p:txEl>
                                          </p:spTgt>
                                        </p:tgtEl>
                                      </p:cBhvr>
                                    </p:animEffect>
                                  </p:childTnLst>
                                </p:cTn>
                              </p:par>
                            </p:childTnLst>
                          </p:cTn>
                        </p:par>
                        <p:par>
                          <p:cTn id="36" fill="hold">
                            <p:stCondLst>
                              <p:cond delay="16000"/>
                            </p:stCondLst>
                            <p:childTnLst>
                              <p:par>
                                <p:cTn id="37" presetID="22" presetClass="entr" presetSubtype="1" fill="hold" grpId="0"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wipe(up)">
                                      <p:cBhvr>
                                        <p:cTn id="39"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Card - Example</a:t>
            </a:r>
            <a:endParaRPr lang="en-US" dirty="0"/>
          </a:p>
        </p:txBody>
      </p:sp>
      <p:sp>
        <p:nvSpPr>
          <p:cNvPr id="5" name="Rectangle 4"/>
          <p:cNvSpPr/>
          <p:nvPr/>
        </p:nvSpPr>
        <p:spPr>
          <a:xfrm>
            <a:off x="214000" y="999255"/>
            <a:ext cx="8803358" cy="5476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6" name="Straight Connector 5"/>
          <p:cNvCxnSpPr/>
          <p:nvPr/>
        </p:nvCxnSpPr>
        <p:spPr>
          <a:xfrm rot="16200000" flipH="1">
            <a:off x="1858503" y="3737745"/>
            <a:ext cx="5476950" cy="1559"/>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214000" y="1104592"/>
            <a:ext cx="1075266" cy="307777"/>
          </a:xfrm>
          <a:prstGeom prst="rect">
            <a:avLst/>
          </a:prstGeom>
          <a:noFill/>
        </p:spPr>
        <p:txBody>
          <a:bodyPr wrap="square" rtlCol="0">
            <a:spAutoFit/>
          </a:bodyPr>
          <a:lstStyle/>
          <a:p>
            <a:r>
              <a:rPr lang="en-US" sz="1400" dirty="0" smtClean="0">
                <a:latin typeface="+mn-lt"/>
              </a:rPr>
              <a:t>Iteration:</a:t>
            </a:r>
            <a:endParaRPr lang="en-US" sz="1400" dirty="0">
              <a:latin typeface="+mn-lt"/>
            </a:endParaRPr>
          </a:p>
        </p:txBody>
      </p:sp>
      <p:sp>
        <p:nvSpPr>
          <p:cNvPr id="8" name="Rectangle 7"/>
          <p:cNvSpPr/>
          <p:nvPr/>
        </p:nvSpPr>
        <p:spPr>
          <a:xfrm>
            <a:off x="1143000" y="1098039"/>
            <a:ext cx="279042" cy="3755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p:cNvSpPr txBox="1"/>
          <p:nvPr/>
        </p:nvSpPr>
        <p:spPr>
          <a:xfrm>
            <a:off x="1676400" y="1117471"/>
            <a:ext cx="1075266" cy="307777"/>
          </a:xfrm>
          <a:prstGeom prst="rect">
            <a:avLst/>
          </a:prstGeom>
          <a:noFill/>
        </p:spPr>
        <p:txBody>
          <a:bodyPr wrap="square" rtlCol="0">
            <a:spAutoFit/>
          </a:bodyPr>
          <a:lstStyle/>
          <a:p>
            <a:r>
              <a:rPr lang="en-US" sz="1400" dirty="0" smtClean="0">
                <a:latin typeface="+mn-lt"/>
              </a:rPr>
              <a:t>Story ID:</a:t>
            </a:r>
            <a:endParaRPr lang="en-US" sz="1400" dirty="0">
              <a:latin typeface="+mn-lt"/>
            </a:endParaRPr>
          </a:p>
        </p:txBody>
      </p:sp>
      <p:sp>
        <p:nvSpPr>
          <p:cNvPr id="10" name="Rectangle 9"/>
          <p:cNvSpPr/>
          <p:nvPr/>
        </p:nvSpPr>
        <p:spPr>
          <a:xfrm>
            <a:off x="2720058" y="1110918"/>
            <a:ext cx="279042" cy="3755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TextBox 10"/>
          <p:cNvSpPr txBox="1"/>
          <p:nvPr/>
        </p:nvSpPr>
        <p:spPr>
          <a:xfrm>
            <a:off x="3289300" y="1117471"/>
            <a:ext cx="1146951" cy="307777"/>
          </a:xfrm>
          <a:prstGeom prst="rect">
            <a:avLst/>
          </a:prstGeom>
          <a:noFill/>
        </p:spPr>
        <p:txBody>
          <a:bodyPr wrap="square" rtlCol="0">
            <a:spAutoFit/>
          </a:bodyPr>
          <a:lstStyle/>
          <a:p>
            <a:r>
              <a:rPr lang="en-US" sz="1400" dirty="0" smtClean="0">
                <a:latin typeface="+mn-lt"/>
              </a:rPr>
              <a:t>Estimate:</a:t>
            </a:r>
            <a:endParaRPr lang="en-US" sz="1400" dirty="0">
              <a:latin typeface="+mn-lt"/>
            </a:endParaRPr>
          </a:p>
        </p:txBody>
      </p:sp>
      <p:sp>
        <p:nvSpPr>
          <p:cNvPr id="12" name="Rectangle 11"/>
          <p:cNvSpPr/>
          <p:nvPr/>
        </p:nvSpPr>
        <p:spPr>
          <a:xfrm>
            <a:off x="4218376" y="1110918"/>
            <a:ext cx="279042" cy="3755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3" name="Straight Connector 12"/>
          <p:cNvCxnSpPr/>
          <p:nvPr/>
        </p:nvCxnSpPr>
        <p:spPr>
          <a:xfrm>
            <a:off x="214000" y="1583463"/>
            <a:ext cx="4307558" cy="25392"/>
          </a:xfrm>
          <a:prstGeom prst="line">
            <a:avLst/>
          </a:prstGeom>
          <a:effectLst/>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85685" y="2167671"/>
            <a:ext cx="788529" cy="307777"/>
          </a:xfrm>
          <a:prstGeom prst="rect">
            <a:avLst/>
          </a:prstGeom>
          <a:noFill/>
        </p:spPr>
        <p:txBody>
          <a:bodyPr wrap="square" rtlCol="0">
            <a:spAutoFit/>
          </a:bodyPr>
          <a:lstStyle/>
          <a:p>
            <a:r>
              <a:rPr lang="en-US" sz="1400" dirty="0" smtClean="0">
                <a:latin typeface="+mn-lt"/>
              </a:rPr>
              <a:t>As a</a:t>
            </a:r>
            <a:endParaRPr lang="en-US" sz="1400" dirty="0">
              <a:latin typeface="+mn-lt"/>
            </a:endParaRPr>
          </a:p>
        </p:txBody>
      </p:sp>
      <p:sp>
        <p:nvSpPr>
          <p:cNvPr id="15" name="TextBox 14"/>
          <p:cNvSpPr txBox="1"/>
          <p:nvPr/>
        </p:nvSpPr>
        <p:spPr>
          <a:xfrm>
            <a:off x="285684" y="3358745"/>
            <a:ext cx="1182793" cy="307777"/>
          </a:xfrm>
          <a:prstGeom prst="rect">
            <a:avLst/>
          </a:prstGeom>
          <a:noFill/>
        </p:spPr>
        <p:txBody>
          <a:bodyPr wrap="square" rtlCol="0">
            <a:spAutoFit/>
          </a:bodyPr>
          <a:lstStyle/>
          <a:p>
            <a:r>
              <a:rPr lang="en-US" sz="1400" dirty="0" smtClean="0">
                <a:latin typeface="+mn-lt"/>
              </a:rPr>
              <a:t>I want</a:t>
            </a:r>
            <a:endParaRPr lang="en-US" sz="1400" dirty="0">
              <a:latin typeface="+mn-lt"/>
            </a:endParaRPr>
          </a:p>
        </p:txBody>
      </p:sp>
      <p:sp>
        <p:nvSpPr>
          <p:cNvPr id="16" name="TextBox 15"/>
          <p:cNvSpPr txBox="1"/>
          <p:nvPr/>
        </p:nvSpPr>
        <p:spPr>
          <a:xfrm>
            <a:off x="285685" y="4600187"/>
            <a:ext cx="1792111" cy="307777"/>
          </a:xfrm>
          <a:prstGeom prst="rect">
            <a:avLst/>
          </a:prstGeom>
          <a:noFill/>
        </p:spPr>
        <p:txBody>
          <a:bodyPr wrap="square" rtlCol="0">
            <a:spAutoFit/>
          </a:bodyPr>
          <a:lstStyle/>
          <a:p>
            <a:r>
              <a:rPr lang="en-US" sz="1400" dirty="0" smtClean="0">
                <a:latin typeface="+mn-lt"/>
              </a:rPr>
              <a:t>So that</a:t>
            </a:r>
            <a:endParaRPr lang="en-US" sz="1400" dirty="0">
              <a:latin typeface="+mn-lt"/>
            </a:endParaRPr>
          </a:p>
        </p:txBody>
      </p:sp>
      <p:cxnSp>
        <p:nvCxnSpPr>
          <p:cNvPr id="17" name="Straight Connector 16"/>
          <p:cNvCxnSpPr/>
          <p:nvPr/>
        </p:nvCxnSpPr>
        <p:spPr>
          <a:xfrm>
            <a:off x="978933" y="2459775"/>
            <a:ext cx="35661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2088" y="2823317"/>
            <a:ext cx="35661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4358" y="3224960"/>
            <a:ext cx="35661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9818" y="4029834"/>
            <a:ext cx="35661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2088" y="4431477"/>
            <a:ext cx="35661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37001" y="4869633"/>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65099" y="5234763"/>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7369" y="5636406"/>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65099" y="6036461"/>
            <a:ext cx="3200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73958" y="1292423"/>
            <a:ext cx="2572911" cy="307777"/>
          </a:xfrm>
          <a:prstGeom prst="rect">
            <a:avLst/>
          </a:prstGeom>
          <a:noFill/>
        </p:spPr>
        <p:txBody>
          <a:bodyPr wrap="square" rtlCol="0">
            <a:spAutoFit/>
          </a:bodyPr>
          <a:lstStyle/>
          <a:p>
            <a:r>
              <a:rPr lang="en-US" sz="1400" b="1" dirty="0" smtClean="0">
                <a:latin typeface="+mn-lt"/>
              </a:rPr>
              <a:t>Acceptance Criteria</a:t>
            </a:r>
            <a:endParaRPr lang="en-US" sz="1400" b="1" dirty="0">
              <a:latin typeface="+mn-lt"/>
            </a:endParaRPr>
          </a:p>
        </p:txBody>
      </p:sp>
      <p:cxnSp>
        <p:nvCxnSpPr>
          <p:cNvPr id="28" name="Straight Connector 27"/>
          <p:cNvCxnSpPr/>
          <p:nvPr/>
        </p:nvCxnSpPr>
        <p:spPr>
          <a:xfrm>
            <a:off x="4910288" y="1948593"/>
            <a:ext cx="39319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02558" y="2350236"/>
            <a:ext cx="393192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120336" y="6074562"/>
            <a:ext cx="394264" cy="307777"/>
          </a:xfrm>
          <a:prstGeom prst="rect">
            <a:avLst/>
          </a:prstGeom>
          <a:noFill/>
        </p:spPr>
        <p:txBody>
          <a:bodyPr wrap="square" rtlCol="0">
            <a:spAutoFit/>
          </a:bodyPr>
          <a:lstStyle/>
          <a:p>
            <a:r>
              <a:rPr lang="en-US" sz="1400" dirty="0" smtClean="0">
                <a:latin typeface="+mn-lt"/>
              </a:rPr>
              <a:t>1</a:t>
            </a:r>
            <a:endParaRPr lang="en-US" sz="1400" dirty="0">
              <a:latin typeface="+mn-lt"/>
            </a:endParaRPr>
          </a:p>
        </p:txBody>
      </p:sp>
      <p:sp>
        <p:nvSpPr>
          <p:cNvPr id="31" name="TextBox 30"/>
          <p:cNvSpPr txBox="1"/>
          <p:nvPr/>
        </p:nvSpPr>
        <p:spPr>
          <a:xfrm>
            <a:off x="6768536" y="6093023"/>
            <a:ext cx="394264" cy="307777"/>
          </a:xfrm>
          <a:prstGeom prst="rect">
            <a:avLst/>
          </a:prstGeom>
          <a:noFill/>
        </p:spPr>
        <p:txBody>
          <a:bodyPr wrap="square" rtlCol="0">
            <a:spAutoFit/>
          </a:bodyPr>
          <a:lstStyle/>
          <a:p>
            <a:r>
              <a:rPr lang="en-US" sz="1400" dirty="0" smtClean="0">
                <a:latin typeface="+mn-lt"/>
              </a:rPr>
              <a:t>2</a:t>
            </a:r>
            <a:endParaRPr lang="en-US" sz="1400" dirty="0">
              <a:latin typeface="+mn-lt"/>
            </a:endParaRPr>
          </a:p>
        </p:txBody>
      </p:sp>
      <p:cxnSp>
        <p:nvCxnSpPr>
          <p:cNvPr id="32" name="Straight Connector 31"/>
          <p:cNvCxnSpPr/>
          <p:nvPr/>
        </p:nvCxnSpPr>
        <p:spPr>
          <a:xfrm>
            <a:off x="4922924" y="2788392"/>
            <a:ext cx="39319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915193" y="3190035"/>
            <a:ext cx="39319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922924" y="3590090"/>
            <a:ext cx="39319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15193" y="3991733"/>
            <a:ext cx="39319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943289" y="4431477"/>
            <a:ext cx="39319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935559" y="4864652"/>
            <a:ext cx="39319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943289" y="5233175"/>
            <a:ext cx="39319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951035" y="5634818"/>
            <a:ext cx="39319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953876" y="6036461"/>
            <a:ext cx="39319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14000" y="2129570"/>
            <a:ext cx="4307558" cy="0"/>
          </a:xfrm>
          <a:prstGeom prst="line">
            <a:avLst/>
          </a:prstGeom>
          <a:effectLst/>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178158" y="1688800"/>
            <a:ext cx="1863796" cy="307777"/>
          </a:xfrm>
          <a:prstGeom prst="rect">
            <a:avLst/>
          </a:prstGeom>
          <a:noFill/>
        </p:spPr>
        <p:txBody>
          <a:bodyPr wrap="square" rtlCol="0">
            <a:spAutoFit/>
          </a:bodyPr>
          <a:lstStyle/>
          <a:p>
            <a:r>
              <a:rPr lang="en-US" sz="1400" dirty="0" smtClean="0">
                <a:latin typeface="+mn-lt"/>
              </a:rPr>
              <a:t>Story Summary:</a:t>
            </a:r>
            <a:endParaRPr lang="en-US" sz="1400" dirty="0">
              <a:latin typeface="+mn-lt"/>
            </a:endParaRPr>
          </a:p>
        </p:txBody>
      </p:sp>
      <p:sp>
        <p:nvSpPr>
          <p:cNvPr id="43" name="TextBox 42"/>
          <p:cNvSpPr txBox="1"/>
          <p:nvPr/>
        </p:nvSpPr>
        <p:spPr>
          <a:xfrm>
            <a:off x="889166" y="2181065"/>
            <a:ext cx="2811501" cy="307777"/>
          </a:xfrm>
          <a:prstGeom prst="rect">
            <a:avLst/>
          </a:prstGeom>
          <a:noFill/>
        </p:spPr>
        <p:txBody>
          <a:bodyPr wrap="square" rtlCol="0">
            <a:spAutoFit/>
          </a:bodyPr>
          <a:lstStyle/>
          <a:p>
            <a:r>
              <a:rPr lang="en-US" sz="1400" b="1" dirty="0" smtClean="0">
                <a:solidFill>
                  <a:srgbClr val="7030A0"/>
                </a:solidFill>
                <a:latin typeface="+mn-lt"/>
              </a:rPr>
              <a:t>Provider Search User</a:t>
            </a:r>
            <a:endParaRPr lang="en-US" sz="1400" b="1" dirty="0">
              <a:solidFill>
                <a:srgbClr val="7030A0"/>
              </a:solidFill>
              <a:latin typeface="+mn-lt"/>
            </a:endParaRPr>
          </a:p>
        </p:txBody>
      </p:sp>
      <p:sp>
        <p:nvSpPr>
          <p:cNvPr id="44" name="TextBox 43"/>
          <p:cNvSpPr txBox="1"/>
          <p:nvPr/>
        </p:nvSpPr>
        <p:spPr>
          <a:xfrm>
            <a:off x="838200" y="3349304"/>
            <a:ext cx="3286324" cy="738664"/>
          </a:xfrm>
          <a:prstGeom prst="rect">
            <a:avLst/>
          </a:prstGeom>
          <a:noFill/>
        </p:spPr>
        <p:txBody>
          <a:bodyPr wrap="square" rtlCol="0">
            <a:spAutoFit/>
          </a:bodyPr>
          <a:lstStyle/>
          <a:p>
            <a:r>
              <a:rPr lang="en-US" sz="1400" b="1" dirty="0" smtClean="0">
                <a:solidFill>
                  <a:srgbClr val="7030A0"/>
                </a:solidFill>
                <a:latin typeface="+mn-lt"/>
              </a:rPr>
              <a:t>the ability to search for providers by specialty</a:t>
            </a:r>
          </a:p>
          <a:p>
            <a:endParaRPr lang="en-US" sz="1400" b="1" dirty="0">
              <a:solidFill>
                <a:srgbClr val="7030A0"/>
              </a:solidFill>
              <a:latin typeface="+mn-lt"/>
            </a:endParaRPr>
          </a:p>
        </p:txBody>
      </p:sp>
      <p:sp>
        <p:nvSpPr>
          <p:cNvPr id="45" name="TextBox 44"/>
          <p:cNvSpPr txBox="1"/>
          <p:nvPr/>
        </p:nvSpPr>
        <p:spPr>
          <a:xfrm>
            <a:off x="1055703" y="4572000"/>
            <a:ext cx="3592497" cy="307777"/>
          </a:xfrm>
          <a:prstGeom prst="rect">
            <a:avLst/>
          </a:prstGeom>
          <a:noFill/>
        </p:spPr>
        <p:txBody>
          <a:bodyPr wrap="square" rtlCol="0">
            <a:spAutoFit/>
          </a:bodyPr>
          <a:lstStyle/>
          <a:p>
            <a:r>
              <a:rPr lang="en-US" sz="1400" b="1" dirty="0" smtClean="0">
                <a:solidFill>
                  <a:srgbClr val="7030A0"/>
                </a:solidFill>
                <a:latin typeface="+mn-lt"/>
              </a:rPr>
              <a:t>I can more efficiently refer patients</a:t>
            </a:r>
            <a:endParaRPr lang="en-US" sz="1400" b="1" dirty="0">
              <a:solidFill>
                <a:srgbClr val="7030A0"/>
              </a:solidFill>
              <a:latin typeface="+mn-lt"/>
            </a:endParaRPr>
          </a:p>
        </p:txBody>
      </p:sp>
      <p:sp>
        <p:nvSpPr>
          <p:cNvPr id="46" name="TextBox 45"/>
          <p:cNvSpPr txBox="1"/>
          <p:nvPr/>
        </p:nvSpPr>
        <p:spPr>
          <a:xfrm>
            <a:off x="4597758" y="1612740"/>
            <a:ext cx="4308729" cy="738664"/>
          </a:xfrm>
          <a:prstGeom prst="rect">
            <a:avLst/>
          </a:prstGeom>
          <a:noFill/>
        </p:spPr>
        <p:txBody>
          <a:bodyPr wrap="square" rtlCol="0">
            <a:spAutoFit/>
          </a:bodyPr>
          <a:lstStyle/>
          <a:p>
            <a:pPr marL="342900" indent="-342900">
              <a:lnSpc>
                <a:spcPct val="150000"/>
              </a:lnSpc>
              <a:buFont typeface="+mj-lt"/>
              <a:buAutoNum type="arabicPeriod"/>
            </a:pPr>
            <a:r>
              <a:rPr lang="en-US" sz="1400" b="1" dirty="0" smtClean="0">
                <a:solidFill>
                  <a:srgbClr val="7030A0"/>
                </a:solidFill>
                <a:latin typeface="+mn-lt"/>
              </a:rPr>
              <a:t>The provider search mechanism has the ability to enter a specialty</a:t>
            </a:r>
          </a:p>
        </p:txBody>
      </p:sp>
      <p:sp>
        <p:nvSpPr>
          <p:cNvPr id="47" name="TextBox 46"/>
          <p:cNvSpPr txBox="1"/>
          <p:nvPr/>
        </p:nvSpPr>
        <p:spPr>
          <a:xfrm>
            <a:off x="1548684" y="1598466"/>
            <a:ext cx="3067092" cy="523220"/>
          </a:xfrm>
          <a:prstGeom prst="rect">
            <a:avLst/>
          </a:prstGeom>
          <a:noFill/>
        </p:spPr>
        <p:txBody>
          <a:bodyPr wrap="square" rtlCol="0">
            <a:spAutoFit/>
          </a:bodyPr>
          <a:lstStyle/>
          <a:p>
            <a:r>
              <a:rPr lang="en-US" sz="1400" b="1" dirty="0" smtClean="0">
                <a:solidFill>
                  <a:srgbClr val="7030A0"/>
                </a:solidFill>
                <a:latin typeface="+mn-lt"/>
              </a:rPr>
              <a:t>Search for Providers By Provider Specialty</a:t>
            </a:r>
            <a:endParaRPr lang="en-US" sz="1400" b="1" dirty="0">
              <a:solidFill>
                <a:srgbClr val="7030A0"/>
              </a:solidFill>
              <a:latin typeface="+mn-lt"/>
            </a:endParaRPr>
          </a:p>
        </p:txBody>
      </p:sp>
      <p:sp>
        <p:nvSpPr>
          <p:cNvPr id="49" name="TextBox 48"/>
          <p:cNvSpPr txBox="1"/>
          <p:nvPr/>
        </p:nvSpPr>
        <p:spPr>
          <a:xfrm>
            <a:off x="287697" y="4942659"/>
            <a:ext cx="3614787" cy="307777"/>
          </a:xfrm>
          <a:prstGeom prst="rect">
            <a:avLst/>
          </a:prstGeom>
          <a:noFill/>
        </p:spPr>
        <p:txBody>
          <a:bodyPr wrap="square" rtlCol="0">
            <a:spAutoFit/>
          </a:bodyPr>
          <a:lstStyle/>
          <a:p>
            <a:r>
              <a:rPr lang="en-US" sz="1400" b="1" dirty="0" smtClean="0">
                <a:solidFill>
                  <a:srgbClr val="7030A0"/>
                </a:solidFill>
                <a:latin typeface="+mn-lt"/>
              </a:rPr>
              <a:t>to specialists</a:t>
            </a:r>
            <a:endParaRPr lang="en-US" sz="1400" b="1" dirty="0">
              <a:solidFill>
                <a:srgbClr val="7030A0"/>
              </a:solidFill>
              <a:latin typeface="+mn-lt"/>
            </a:endParaRPr>
          </a:p>
        </p:txBody>
      </p:sp>
      <p:sp>
        <p:nvSpPr>
          <p:cNvPr id="50" name="TextBox 49"/>
          <p:cNvSpPr txBox="1"/>
          <p:nvPr/>
        </p:nvSpPr>
        <p:spPr>
          <a:xfrm>
            <a:off x="4597758" y="2431698"/>
            <a:ext cx="4308729" cy="738664"/>
          </a:xfrm>
          <a:prstGeom prst="rect">
            <a:avLst/>
          </a:prstGeom>
          <a:noFill/>
        </p:spPr>
        <p:txBody>
          <a:bodyPr wrap="square" rtlCol="0">
            <a:spAutoFit/>
          </a:bodyPr>
          <a:lstStyle/>
          <a:p>
            <a:pPr marL="342900" indent="-342900">
              <a:lnSpc>
                <a:spcPct val="150000"/>
              </a:lnSpc>
              <a:buFont typeface="+mj-lt"/>
              <a:buAutoNum type="arabicPeriod" startAt="2"/>
            </a:pPr>
            <a:r>
              <a:rPr lang="en-US" sz="1400" b="1" dirty="0" smtClean="0">
                <a:solidFill>
                  <a:srgbClr val="7030A0"/>
                </a:solidFill>
                <a:latin typeface="+mn-lt"/>
              </a:rPr>
              <a:t>The specialty search will have a list of provider specialties from which to select</a:t>
            </a:r>
          </a:p>
        </p:txBody>
      </p:sp>
      <p:sp>
        <p:nvSpPr>
          <p:cNvPr id="51" name="TextBox 50"/>
          <p:cNvSpPr txBox="1"/>
          <p:nvPr/>
        </p:nvSpPr>
        <p:spPr>
          <a:xfrm>
            <a:off x="4597759" y="3185036"/>
            <a:ext cx="4241559" cy="1600438"/>
          </a:xfrm>
          <a:prstGeom prst="rect">
            <a:avLst/>
          </a:prstGeom>
          <a:noFill/>
        </p:spPr>
        <p:txBody>
          <a:bodyPr wrap="square" rtlCol="0">
            <a:spAutoFit/>
          </a:bodyPr>
          <a:lstStyle/>
          <a:p>
            <a:pPr marL="342900" indent="-342900">
              <a:lnSpc>
                <a:spcPct val="175000"/>
              </a:lnSpc>
              <a:buFont typeface="+mj-lt"/>
              <a:buAutoNum type="arabicPeriod" startAt="3"/>
            </a:pPr>
            <a:r>
              <a:rPr lang="en-US" sz="1400" b="1" dirty="0" smtClean="0">
                <a:solidFill>
                  <a:srgbClr val="7030A0"/>
                </a:solidFill>
                <a:latin typeface="+mn-lt"/>
              </a:rPr>
              <a:t>Searching via the provider specialty will return a list of matching specialists or a message indicating that there are no matches</a:t>
            </a:r>
          </a:p>
        </p:txBody>
      </p:sp>
      <p:sp>
        <p:nvSpPr>
          <p:cNvPr id="52" name="TextBox 51"/>
          <p:cNvSpPr txBox="1"/>
          <p:nvPr/>
        </p:nvSpPr>
        <p:spPr>
          <a:xfrm>
            <a:off x="4608543" y="4805043"/>
            <a:ext cx="4365978" cy="1223412"/>
          </a:xfrm>
          <a:prstGeom prst="rect">
            <a:avLst/>
          </a:prstGeom>
          <a:noFill/>
        </p:spPr>
        <p:txBody>
          <a:bodyPr wrap="square" rtlCol="0">
            <a:spAutoFit/>
          </a:bodyPr>
          <a:lstStyle/>
          <a:p>
            <a:pPr marL="342900" indent="-342900">
              <a:lnSpc>
                <a:spcPct val="175000"/>
              </a:lnSpc>
              <a:buFont typeface="+mj-lt"/>
              <a:buAutoNum type="arabicPeriod" startAt="4"/>
            </a:pPr>
            <a:r>
              <a:rPr lang="en-US" sz="1400" b="1" dirty="0" smtClean="0">
                <a:solidFill>
                  <a:srgbClr val="7030A0"/>
                </a:solidFill>
                <a:latin typeface="+mn-lt"/>
              </a:rPr>
              <a:t>If there are more results than can fit on one page, the system will provide the capability to view the list in pages or sections</a:t>
            </a:r>
          </a:p>
        </p:txBody>
      </p:sp>
      <p:graphicFrame>
        <p:nvGraphicFramePr>
          <p:cNvPr id="61" name="Object 60">
            <a:hlinkClick r:id="" action="ppaction://ole?verb=1"/>
          </p:cNvPr>
          <p:cNvGraphicFramePr>
            <a:graphicFrameLocks noChangeAspect="1"/>
          </p:cNvGraphicFramePr>
          <p:nvPr/>
        </p:nvGraphicFramePr>
        <p:xfrm>
          <a:off x="3048000" y="5181600"/>
          <a:ext cx="1447800" cy="1131094"/>
        </p:xfrm>
        <a:graphic>
          <a:graphicData uri="http://schemas.openxmlformats.org/presentationml/2006/ole">
            <p:oleObj spid="_x0000_s280638" name="Worksheet" showAsIcon="1" r:id="rId3" imgW="914400" imgH="714375" progId="Excel.Sheet.8">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200"/>
                                  </p:stCondLst>
                                  <p:iterate type="lt">
                                    <p:tmPct val="0"/>
                                  </p:iterate>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2000"/>
                                        <p:tgtEl>
                                          <p:spTgt spid="47">
                                            <p:txEl>
                                              <p:pRg st="0" end="0"/>
                                            </p:txEl>
                                          </p:spTgt>
                                        </p:tgtEl>
                                      </p:cBhvr>
                                    </p:animEffect>
                                  </p:childTnLst>
                                </p:cTn>
                              </p:par>
                            </p:childTnLst>
                          </p:cTn>
                        </p:par>
                        <p:par>
                          <p:cTn id="8" fill="hold">
                            <p:stCondLst>
                              <p:cond delay="2200"/>
                            </p:stCondLst>
                            <p:childTnLst>
                              <p:par>
                                <p:cTn id="9" presetID="24" presetClass="emph" presetSubtype="0" fill="hold" grpId="0" nodeType="afterEffect">
                                  <p:stCondLst>
                                    <p:cond delay="0"/>
                                  </p:stCondLst>
                                  <p:iterate type="lt">
                                    <p:tmPct val="0"/>
                                  </p:iterate>
                                  <p:childTnLst>
                                    <p:animClr clrSpc="hsl" dir="cw">
                                      <p:cBhvr override="childStyle">
                                        <p:cTn id="10" dur="2000" fill="hold"/>
                                        <p:tgtEl>
                                          <p:spTgt spid="47">
                                            <p:txEl>
                                              <p:pRg st="0" end="0"/>
                                            </p:txEl>
                                          </p:spTgt>
                                        </p:tgtEl>
                                        <p:attrNameLst>
                                          <p:attrName>style.color</p:attrName>
                                        </p:attrNameLst>
                                      </p:cBhvr>
                                      <p:by>
                                        <p:hsl h="0" s="-12549" l="-25098"/>
                                      </p:by>
                                    </p:animClr>
                                    <p:animClr clrSpc="hsl" dir="cw">
                                      <p:cBhvr>
                                        <p:cTn id="11" dur="2000" fill="hold"/>
                                        <p:tgtEl>
                                          <p:spTgt spid="47">
                                            <p:txEl>
                                              <p:pRg st="0" end="0"/>
                                            </p:txEl>
                                          </p:spTgt>
                                        </p:tgtEl>
                                        <p:attrNameLst>
                                          <p:attrName>fillcolor</p:attrName>
                                        </p:attrNameLst>
                                      </p:cBhvr>
                                      <p:by>
                                        <p:hsl h="0" s="-12549" l="-25098"/>
                                      </p:by>
                                    </p:animClr>
                                    <p:animClr clrSpc="hsl" dir="cw">
                                      <p:cBhvr>
                                        <p:cTn id="12" dur="2000" fill="hold"/>
                                        <p:tgtEl>
                                          <p:spTgt spid="47">
                                            <p:txEl>
                                              <p:pRg st="0" end="0"/>
                                            </p:txEl>
                                          </p:spTgt>
                                        </p:tgtEl>
                                        <p:attrNameLst>
                                          <p:attrName>stroke.color</p:attrName>
                                        </p:attrNameLst>
                                      </p:cBhvr>
                                      <p:by>
                                        <p:hsl h="0" s="-12549" l="-25098"/>
                                      </p:by>
                                    </p:animClr>
                                    <p:set>
                                      <p:cBhvr>
                                        <p:cTn id="13" dur="2000" fill="hold"/>
                                        <p:tgtEl>
                                          <p:spTgt spid="47">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47">
                                            <p:txEl>
                                              <p:pRg st="0" end="0"/>
                                            </p:txEl>
                                          </p:spTgt>
                                        </p:tgtEl>
                                        <p:attrNameLst>
                                          <p:attrName>ppt_c</p:attrName>
                                        </p:attrNameLst>
                                      </p:cBhvr>
                                      <p:to>
                                        <a:srgbClr val="FF0000"/>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1"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2000"/>
                                        <p:tgtEl>
                                          <p:spTgt spid="43"/>
                                        </p:tgtEl>
                                      </p:cBhvr>
                                    </p:animEffect>
                                  </p:childTnLst>
                                </p:cTn>
                              </p:par>
                            </p:childTnLst>
                          </p:cTn>
                        </p:par>
                        <p:par>
                          <p:cTn id="19" fill="hold">
                            <p:stCondLst>
                              <p:cond delay="2000"/>
                            </p:stCondLst>
                            <p:childTnLst>
                              <p:par>
                                <p:cTn id="20" presetID="24" presetClass="emph" presetSubtype="0" fill="hold" grpId="0" nodeType="afterEffect">
                                  <p:stCondLst>
                                    <p:cond delay="0"/>
                                  </p:stCondLst>
                                  <p:childTnLst>
                                    <p:animClr clrSpc="hsl" dir="cw">
                                      <p:cBhvr override="childStyle">
                                        <p:cTn id="21" dur="2000" fill="hold"/>
                                        <p:tgtEl>
                                          <p:spTgt spid="43"/>
                                        </p:tgtEl>
                                        <p:attrNameLst>
                                          <p:attrName>style.color</p:attrName>
                                        </p:attrNameLst>
                                      </p:cBhvr>
                                      <p:by>
                                        <p:hsl h="0" s="-12549" l="-25098"/>
                                      </p:by>
                                    </p:animClr>
                                    <p:animClr clrSpc="hsl" dir="cw">
                                      <p:cBhvr>
                                        <p:cTn id="22" dur="2000" fill="hold"/>
                                        <p:tgtEl>
                                          <p:spTgt spid="43"/>
                                        </p:tgtEl>
                                        <p:attrNameLst>
                                          <p:attrName>fillcolor</p:attrName>
                                        </p:attrNameLst>
                                      </p:cBhvr>
                                      <p:by>
                                        <p:hsl h="0" s="-12549" l="-25098"/>
                                      </p:by>
                                    </p:animClr>
                                    <p:animClr clrSpc="hsl" dir="cw">
                                      <p:cBhvr>
                                        <p:cTn id="23" dur="2000" fill="hold"/>
                                        <p:tgtEl>
                                          <p:spTgt spid="43"/>
                                        </p:tgtEl>
                                        <p:attrNameLst>
                                          <p:attrName>stroke.color</p:attrName>
                                        </p:attrNameLst>
                                      </p:cBhvr>
                                      <p:by>
                                        <p:hsl h="0" s="-12549" l="-25098"/>
                                      </p:by>
                                    </p:animClr>
                                    <p:set>
                                      <p:cBhvr>
                                        <p:cTn id="24" dur="2000" fill="hold"/>
                                        <p:tgtEl>
                                          <p:spTgt spid="43"/>
                                        </p:tgtEl>
                                        <p:attrNameLst>
                                          <p:attrName>fill.type</p:attrName>
                                        </p:attrNameLst>
                                      </p:cBhvr>
                                      <p:to>
                                        <p:strVal val="solid"/>
                                      </p:to>
                                    </p:set>
                                  </p:childTnLst>
                                  <p:subTnLst>
                                    <p:animClr clrSpc="rgb" dir="cw">
                                      <p:cBhvr override="childStyle">
                                        <p:cTn dur="1" fill="hold" display="0" masterRel="nextClick" afterEffect="1"/>
                                        <p:tgtEl>
                                          <p:spTgt spid="43"/>
                                        </p:tgtEl>
                                        <p:attrNameLst>
                                          <p:attrName>ppt_c</p:attrName>
                                        </p:attrNameLst>
                                      </p:cBhvr>
                                      <p:to>
                                        <a:srgbClr val="FF0000"/>
                                      </p:to>
                                    </p:animClr>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1"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left)">
                                      <p:cBhvr>
                                        <p:cTn id="29" dur="2000"/>
                                        <p:tgtEl>
                                          <p:spTgt spid="44"/>
                                        </p:tgtEl>
                                      </p:cBhvr>
                                    </p:animEffect>
                                  </p:childTnLst>
                                </p:cTn>
                              </p:par>
                            </p:childTnLst>
                          </p:cTn>
                        </p:par>
                        <p:par>
                          <p:cTn id="30" fill="hold">
                            <p:stCondLst>
                              <p:cond delay="2000"/>
                            </p:stCondLst>
                            <p:childTnLst>
                              <p:par>
                                <p:cTn id="31" presetID="24" presetClass="emph" presetSubtype="0" fill="hold" grpId="0" nodeType="afterEffect">
                                  <p:stCondLst>
                                    <p:cond delay="0"/>
                                  </p:stCondLst>
                                  <p:childTnLst>
                                    <p:animClr clrSpc="hsl" dir="cw">
                                      <p:cBhvr override="childStyle">
                                        <p:cTn id="32" dur="2000" fill="hold"/>
                                        <p:tgtEl>
                                          <p:spTgt spid="44"/>
                                        </p:tgtEl>
                                        <p:attrNameLst>
                                          <p:attrName>style.color</p:attrName>
                                        </p:attrNameLst>
                                      </p:cBhvr>
                                      <p:by>
                                        <p:hsl h="0" s="-12549" l="-25098"/>
                                      </p:by>
                                    </p:animClr>
                                    <p:animClr clrSpc="hsl" dir="cw">
                                      <p:cBhvr>
                                        <p:cTn id="33" dur="2000" fill="hold"/>
                                        <p:tgtEl>
                                          <p:spTgt spid="44"/>
                                        </p:tgtEl>
                                        <p:attrNameLst>
                                          <p:attrName>fillcolor</p:attrName>
                                        </p:attrNameLst>
                                      </p:cBhvr>
                                      <p:by>
                                        <p:hsl h="0" s="-12549" l="-25098"/>
                                      </p:by>
                                    </p:animClr>
                                    <p:animClr clrSpc="hsl" dir="cw">
                                      <p:cBhvr>
                                        <p:cTn id="34" dur="2000" fill="hold"/>
                                        <p:tgtEl>
                                          <p:spTgt spid="44"/>
                                        </p:tgtEl>
                                        <p:attrNameLst>
                                          <p:attrName>stroke.color</p:attrName>
                                        </p:attrNameLst>
                                      </p:cBhvr>
                                      <p:by>
                                        <p:hsl h="0" s="-12549" l="-25098"/>
                                      </p:by>
                                    </p:animClr>
                                    <p:set>
                                      <p:cBhvr>
                                        <p:cTn id="35" dur="2000" fill="hold"/>
                                        <p:tgtEl>
                                          <p:spTgt spid="44"/>
                                        </p:tgtEl>
                                        <p:attrNameLst>
                                          <p:attrName>fill.type</p:attrName>
                                        </p:attrNameLst>
                                      </p:cBhvr>
                                      <p:to>
                                        <p:strVal val="solid"/>
                                      </p:to>
                                    </p:set>
                                  </p:childTnLst>
                                  <p:subTnLst>
                                    <p:animClr clrSpc="rgb" dir="cw">
                                      <p:cBhvr override="childStyle">
                                        <p:cTn dur="1" fill="hold" display="0" masterRel="nextClick" afterEffect="1"/>
                                        <p:tgtEl>
                                          <p:spTgt spid="44"/>
                                        </p:tgtEl>
                                        <p:attrNameLst>
                                          <p:attrName>ppt_c</p:attrName>
                                        </p:attrNameLst>
                                      </p:cBhvr>
                                      <p:to>
                                        <a:srgbClr val="FF0000"/>
                                      </p:to>
                                    </p:animClr>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1"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2000"/>
                                        <p:tgtEl>
                                          <p:spTgt spid="45"/>
                                        </p:tgtEl>
                                      </p:cBhvr>
                                    </p:animEffect>
                                  </p:childTnLst>
                                </p:cTn>
                              </p:par>
                            </p:childTnLst>
                          </p:cTn>
                        </p:par>
                        <p:par>
                          <p:cTn id="41" fill="hold">
                            <p:stCondLst>
                              <p:cond delay="2000"/>
                            </p:stCondLst>
                            <p:childTnLst>
                              <p:par>
                                <p:cTn id="42" presetID="22" presetClass="entr" presetSubtype="8" fill="hold" grpId="1" nodeType="after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left)">
                                      <p:cBhvr>
                                        <p:cTn id="44" dur="2000"/>
                                        <p:tgtEl>
                                          <p:spTgt spid="49"/>
                                        </p:tgtEl>
                                      </p:cBhvr>
                                    </p:animEffect>
                                  </p:childTnLst>
                                </p:cTn>
                              </p:par>
                            </p:childTnLst>
                          </p:cTn>
                        </p:par>
                        <p:par>
                          <p:cTn id="45" fill="hold">
                            <p:stCondLst>
                              <p:cond delay="4000"/>
                            </p:stCondLst>
                            <p:childTnLst>
                              <p:par>
                                <p:cTn id="46" presetID="24" presetClass="emph" presetSubtype="0" fill="hold" grpId="0" nodeType="afterEffect">
                                  <p:stCondLst>
                                    <p:cond delay="0"/>
                                  </p:stCondLst>
                                  <p:childTnLst>
                                    <p:animClr clrSpc="hsl" dir="cw">
                                      <p:cBhvr override="childStyle">
                                        <p:cTn id="47" dur="2000" fill="hold"/>
                                        <p:tgtEl>
                                          <p:spTgt spid="45"/>
                                        </p:tgtEl>
                                        <p:attrNameLst>
                                          <p:attrName>style.color</p:attrName>
                                        </p:attrNameLst>
                                      </p:cBhvr>
                                      <p:by>
                                        <p:hsl h="0" s="-12549" l="-25098"/>
                                      </p:by>
                                    </p:animClr>
                                    <p:animClr clrSpc="hsl" dir="cw">
                                      <p:cBhvr>
                                        <p:cTn id="48" dur="2000" fill="hold"/>
                                        <p:tgtEl>
                                          <p:spTgt spid="45"/>
                                        </p:tgtEl>
                                        <p:attrNameLst>
                                          <p:attrName>fillcolor</p:attrName>
                                        </p:attrNameLst>
                                      </p:cBhvr>
                                      <p:by>
                                        <p:hsl h="0" s="-12549" l="-25098"/>
                                      </p:by>
                                    </p:animClr>
                                    <p:animClr clrSpc="hsl" dir="cw">
                                      <p:cBhvr>
                                        <p:cTn id="49" dur="2000" fill="hold"/>
                                        <p:tgtEl>
                                          <p:spTgt spid="45"/>
                                        </p:tgtEl>
                                        <p:attrNameLst>
                                          <p:attrName>stroke.color</p:attrName>
                                        </p:attrNameLst>
                                      </p:cBhvr>
                                      <p:by>
                                        <p:hsl h="0" s="-12549" l="-25098"/>
                                      </p:by>
                                    </p:animClr>
                                    <p:set>
                                      <p:cBhvr>
                                        <p:cTn id="50" dur="2000" fill="hold"/>
                                        <p:tgtEl>
                                          <p:spTgt spid="45"/>
                                        </p:tgtEl>
                                        <p:attrNameLst>
                                          <p:attrName>fill.type</p:attrName>
                                        </p:attrNameLst>
                                      </p:cBhvr>
                                      <p:to>
                                        <p:strVal val="solid"/>
                                      </p:to>
                                    </p:set>
                                  </p:childTnLst>
                                  <p:subTnLst>
                                    <p:animClr clrSpc="rgb" dir="cw">
                                      <p:cBhvr override="childStyle">
                                        <p:cTn dur="1" fill="hold" display="0" masterRel="nextClick" afterEffect="1"/>
                                        <p:tgtEl>
                                          <p:spTgt spid="45"/>
                                        </p:tgtEl>
                                        <p:attrNameLst>
                                          <p:attrName>ppt_c</p:attrName>
                                        </p:attrNameLst>
                                      </p:cBhvr>
                                      <p:to>
                                        <a:srgbClr val="FF0000"/>
                                      </p:to>
                                    </p:animClr>
                                  </p:subTnLst>
                                </p:cTn>
                              </p:par>
                            </p:childTnLst>
                          </p:cTn>
                        </p:par>
                        <p:par>
                          <p:cTn id="51" fill="hold">
                            <p:stCondLst>
                              <p:cond delay="6000"/>
                            </p:stCondLst>
                            <p:childTnLst>
                              <p:par>
                                <p:cTn id="52" presetID="24" presetClass="emph" presetSubtype="0" fill="hold" grpId="0" nodeType="afterEffect">
                                  <p:stCondLst>
                                    <p:cond delay="0"/>
                                  </p:stCondLst>
                                  <p:childTnLst>
                                    <p:animClr clrSpc="hsl" dir="cw">
                                      <p:cBhvr override="childStyle">
                                        <p:cTn id="53" dur="2000" fill="hold"/>
                                        <p:tgtEl>
                                          <p:spTgt spid="49"/>
                                        </p:tgtEl>
                                        <p:attrNameLst>
                                          <p:attrName>style.color</p:attrName>
                                        </p:attrNameLst>
                                      </p:cBhvr>
                                      <p:by>
                                        <p:hsl h="0" s="-12549" l="-25098"/>
                                      </p:by>
                                    </p:animClr>
                                    <p:animClr clrSpc="hsl" dir="cw">
                                      <p:cBhvr>
                                        <p:cTn id="54" dur="2000" fill="hold"/>
                                        <p:tgtEl>
                                          <p:spTgt spid="49"/>
                                        </p:tgtEl>
                                        <p:attrNameLst>
                                          <p:attrName>fillcolor</p:attrName>
                                        </p:attrNameLst>
                                      </p:cBhvr>
                                      <p:by>
                                        <p:hsl h="0" s="-12549" l="-25098"/>
                                      </p:by>
                                    </p:animClr>
                                    <p:animClr clrSpc="hsl" dir="cw">
                                      <p:cBhvr>
                                        <p:cTn id="55" dur="2000" fill="hold"/>
                                        <p:tgtEl>
                                          <p:spTgt spid="49"/>
                                        </p:tgtEl>
                                        <p:attrNameLst>
                                          <p:attrName>stroke.color</p:attrName>
                                        </p:attrNameLst>
                                      </p:cBhvr>
                                      <p:by>
                                        <p:hsl h="0" s="-12549" l="-25098"/>
                                      </p:by>
                                    </p:animClr>
                                    <p:set>
                                      <p:cBhvr>
                                        <p:cTn id="56" dur="2000" fill="hold"/>
                                        <p:tgtEl>
                                          <p:spTgt spid="49"/>
                                        </p:tgtEl>
                                        <p:attrNameLst>
                                          <p:attrName>fill.type</p:attrName>
                                        </p:attrNameLst>
                                      </p:cBhvr>
                                      <p:to>
                                        <p:strVal val="solid"/>
                                      </p:to>
                                    </p:set>
                                  </p:childTnLst>
                                  <p:subTnLst>
                                    <p:animClr clrSpc="rgb" dir="cw">
                                      <p:cBhvr override="childStyle">
                                        <p:cTn dur="1" fill="hold" display="0" masterRel="nextClick" afterEffect="1"/>
                                        <p:tgtEl>
                                          <p:spTgt spid="49"/>
                                        </p:tgtEl>
                                        <p:attrNameLst>
                                          <p:attrName>ppt_c</p:attrName>
                                        </p:attrNameLst>
                                      </p:cBhvr>
                                      <p:to>
                                        <a:srgbClr val="FF0000"/>
                                      </p:to>
                                    </p:animClr>
                                  </p:sub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1" nodeType="click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2000"/>
                                        <p:tgtEl>
                                          <p:spTgt spid="46"/>
                                        </p:tgtEl>
                                      </p:cBhvr>
                                    </p:animEffect>
                                  </p:childTnLst>
                                </p:cTn>
                              </p:par>
                            </p:childTnLst>
                          </p:cTn>
                        </p:par>
                        <p:par>
                          <p:cTn id="62" fill="hold">
                            <p:stCondLst>
                              <p:cond delay="2000"/>
                            </p:stCondLst>
                            <p:childTnLst>
                              <p:par>
                                <p:cTn id="63" presetID="24" presetClass="emph" presetSubtype="0" fill="hold" grpId="0" nodeType="afterEffect">
                                  <p:stCondLst>
                                    <p:cond delay="0"/>
                                  </p:stCondLst>
                                  <p:childTnLst>
                                    <p:animClr clrSpc="hsl" dir="cw">
                                      <p:cBhvr override="childStyle">
                                        <p:cTn id="64" dur="500" fill="hold"/>
                                        <p:tgtEl>
                                          <p:spTgt spid="46"/>
                                        </p:tgtEl>
                                        <p:attrNameLst>
                                          <p:attrName>style.color</p:attrName>
                                        </p:attrNameLst>
                                      </p:cBhvr>
                                      <p:by>
                                        <p:hsl h="0" s="-12549" l="-25098"/>
                                      </p:by>
                                    </p:animClr>
                                    <p:animClr clrSpc="hsl" dir="cw">
                                      <p:cBhvr>
                                        <p:cTn id="65" dur="500" fill="hold"/>
                                        <p:tgtEl>
                                          <p:spTgt spid="46"/>
                                        </p:tgtEl>
                                        <p:attrNameLst>
                                          <p:attrName>fillcolor</p:attrName>
                                        </p:attrNameLst>
                                      </p:cBhvr>
                                      <p:by>
                                        <p:hsl h="0" s="-12549" l="-25098"/>
                                      </p:by>
                                    </p:animClr>
                                    <p:animClr clrSpc="hsl" dir="cw">
                                      <p:cBhvr>
                                        <p:cTn id="66" dur="500" fill="hold"/>
                                        <p:tgtEl>
                                          <p:spTgt spid="46"/>
                                        </p:tgtEl>
                                        <p:attrNameLst>
                                          <p:attrName>stroke.color</p:attrName>
                                        </p:attrNameLst>
                                      </p:cBhvr>
                                      <p:by>
                                        <p:hsl h="0" s="-12549" l="-25098"/>
                                      </p:by>
                                    </p:animClr>
                                    <p:set>
                                      <p:cBhvr>
                                        <p:cTn id="67" dur="500" fill="hold"/>
                                        <p:tgtEl>
                                          <p:spTgt spid="46"/>
                                        </p:tgtEl>
                                        <p:attrNameLst>
                                          <p:attrName>fill.type</p:attrName>
                                        </p:attrNameLst>
                                      </p:cBhvr>
                                      <p:to>
                                        <p:strVal val="solid"/>
                                      </p:to>
                                    </p:set>
                                  </p:childTnLst>
                                  <p:subTnLst>
                                    <p:animClr clrSpc="rgb" dir="cw">
                                      <p:cBhvr override="childStyle">
                                        <p:cTn dur="1" fill="hold" display="0" masterRel="nextClick" afterEffect="1"/>
                                        <p:tgtEl>
                                          <p:spTgt spid="46"/>
                                        </p:tgtEl>
                                        <p:attrNameLst>
                                          <p:attrName>ppt_c</p:attrName>
                                        </p:attrNameLst>
                                      </p:cBhvr>
                                      <p:to>
                                        <a:srgbClr val="FF0000"/>
                                      </p:to>
                                    </p:animClr>
                                  </p:subTnLst>
                                </p:cTn>
                              </p:par>
                            </p:childTnLst>
                          </p:cTn>
                        </p:par>
                        <p:par>
                          <p:cTn id="68" fill="hold">
                            <p:stCondLst>
                              <p:cond delay="2500"/>
                            </p:stCondLst>
                            <p:childTnLst>
                              <p:par>
                                <p:cTn id="69" presetID="22" presetClass="entr" presetSubtype="8" fill="hold" grpId="1" nodeType="afterEffect">
                                  <p:stCondLst>
                                    <p:cond delay="1000"/>
                                  </p:stCondLst>
                                  <p:childTnLst>
                                    <p:set>
                                      <p:cBhvr>
                                        <p:cTn id="70" dur="1" fill="hold">
                                          <p:stCondLst>
                                            <p:cond delay="0"/>
                                          </p:stCondLst>
                                        </p:cTn>
                                        <p:tgtEl>
                                          <p:spTgt spid="50"/>
                                        </p:tgtEl>
                                        <p:attrNameLst>
                                          <p:attrName>style.visibility</p:attrName>
                                        </p:attrNameLst>
                                      </p:cBhvr>
                                      <p:to>
                                        <p:strVal val="visible"/>
                                      </p:to>
                                    </p:set>
                                    <p:animEffect transition="in" filter="wipe(left)">
                                      <p:cBhvr>
                                        <p:cTn id="71" dur="2000"/>
                                        <p:tgtEl>
                                          <p:spTgt spid="50"/>
                                        </p:tgtEl>
                                      </p:cBhvr>
                                    </p:animEffect>
                                  </p:childTnLst>
                                </p:cTn>
                              </p:par>
                            </p:childTnLst>
                          </p:cTn>
                        </p:par>
                        <p:par>
                          <p:cTn id="72" fill="hold">
                            <p:stCondLst>
                              <p:cond delay="5500"/>
                            </p:stCondLst>
                            <p:childTnLst>
                              <p:par>
                                <p:cTn id="73" presetID="24" presetClass="emph" presetSubtype="0" fill="hold" grpId="0" nodeType="afterEffect">
                                  <p:stCondLst>
                                    <p:cond delay="0"/>
                                  </p:stCondLst>
                                  <p:childTnLst>
                                    <p:animClr clrSpc="hsl" dir="cw">
                                      <p:cBhvr override="childStyle">
                                        <p:cTn id="74" dur="500" fill="hold"/>
                                        <p:tgtEl>
                                          <p:spTgt spid="50"/>
                                        </p:tgtEl>
                                        <p:attrNameLst>
                                          <p:attrName>style.color</p:attrName>
                                        </p:attrNameLst>
                                      </p:cBhvr>
                                      <p:by>
                                        <p:hsl h="0" s="-12549" l="-25098"/>
                                      </p:by>
                                    </p:animClr>
                                    <p:animClr clrSpc="hsl" dir="cw">
                                      <p:cBhvr>
                                        <p:cTn id="75" dur="500" fill="hold"/>
                                        <p:tgtEl>
                                          <p:spTgt spid="50"/>
                                        </p:tgtEl>
                                        <p:attrNameLst>
                                          <p:attrName>fillcolor</p:attrName>
                                        </p:attrNameLst>
                                      </p:cBhvr>
                                      <p:by>
                                        <p:hsl h="0" s="-12549" l="-25098"/>
                                      </p:by>
                                    </p:animClr>
                                    <p:animClr clrSpc="hsl" dir="cw">
                                      <p:cBhvr>
                                        <p:cTn id="76" dur="500" fill="hold"/>
                                        <p:tgtEl>
                                          <p:spTgt spid="50"/>
                                        </p:tgtEl>
                                        <p:attrNameLst>
                                          <p:attrName>stroke.color</p:attrName>
                                        </p:attrNameLst>
                                      </p:cBhvr>
                                      <p:by>
                                        <p:hsl h="0" s="-12549" l="-25098"/>
                                      </p:by>
                                    </p:animClr>
                                    <p:set>
                                      <p:cBhvr>
                                        <p:cTn id="77" dur="500" fill="hold"/>
                                        <p:tgtEl>
                                          <p:spTgt spid="50"/>
                                        </p:tgtEl>
                                        <p:attrNameLst>
                                          <p:attrName>fill.type</p:attrName>
                                        </p:attrNameLst>
                                      </p:cBhvr>
                                      <p:to>
                                        <p:strVal val="solid"/>
                                      </p:to>
                                    </p:set>
                                  </p:childTnLst>
                                  <p:subTnLst>
                                    <p:animClr clrSpc="rgb" dir="cw">
                                      <p:cBhvr override="childStyle">
                                        <p:cTn dur="1" fill="hold" display="0" masterRel="nextClick" afterEffect="1"/>
                                        <p:tgtEl>
                                          <p:spTgt spid="50"/>
                                        </p:tgtEl>
                                        <p:attrNameLst>
                                          <p:attrName>ppt_c</p:attrName>
                                        </p:attrNameLst>
                                      </p:cBhvr>
                                      <p:to>
                                        <a:srgbClr val="FF0000"/>
                                      </p:to>
                                    </p:animClr>
                                  </p:subTnLst>
                                </p:cTn>
                              </p:par>
                            </p:childTnLst>
                          </p:cTn>
                        </p:par>
                        <p:par>
                          <p:cTn id="78" fill="hold">
                            <p:stCondLst>
                              <p:cond delay="6000"/>
                            </p:stCondLst>
                            <p:childTnLst>
                              <p:par>
                                <p:cTn id="79" presetID="22" presetClass="entr" presetSubtype="8" fill="hold" grpId="1" nodeType="afterEffect">
                                  <p:stCondLst>
                                    <p:cond delay="1000"/>
                                  </p:stCondLst>
                                  <p:childTnLst>
                                    <p:set>
                                      <p:cBhvr>
                                        <p:cTn id="80" dur="1" fill="hold">
                                          <p:stCondLst>
                                            <p:cond delay="0"/>
                                          </p:stCondLst>
                                        </p:cTn>
                                        <p:tgtEl>
                                          <p:spTgt spid="51"/>
                                        </p:tgtEl>
                                        <p:attrNameLst>
                                          <p:attrName>style.visibility</p:attrName>
                                        </p:attrNameLst>
                                      </p:cBhvr>
                                      <p:to>
                                        <p:strVal val="visible"/>
                                      </p:to>
                                    </p:set>
                                    <p:animEffect transition="in" filter="wipe(left)">
                                      <p:cBhvr>
                                        <p:cTn id="81" dur="2000"/>
                                        <p:tgtEl>
                                          <p:spTgt spid="51"/>
                                        </p:tgtEl>
                                      </p:cBhvr>
                                    </p:animEffect>
                                  </p:childTnLst>
                                </p:cTn>
                              </p:par>
                            </p:childTnLst>
                          </p:cTn>
                        </p:par>
                        <p:par>
                          <p:cTn id="82" fill="hold">
                            <p:stCondLst>
                              <p:cond delay="9000"/>
                            </p:stCondLst>
                            <p:childTnLst>
                              <p:par>
                                <p:cTn id="83" presetID="24" presetClass="emph" presetSubtype="0" fill="hold" grpId="0" nodeType="afterEffect">
                                  <p:stCondLst>
                                    <p:cond delay="0"/>
                                  </p:stCondLst>
                                  <p:childTnLst>
                                    <p:animClr clrSpc="hsl" dir="cw">
                                      <p:cBhvr override="childStyle">
                                        <p:cTn id="84" dur="500" fill="hold"/>
                                        <p:tgtEl>
                                          <p:spTgt spid="51"/>
                                        </p:tgtEl>
                                        <p:attrNameLst>
                                          <p:attrName>style.color</p:attrName>
                                        </p:attrNameLst>
                                      </p:cBhvr>
                                      <p:by>
                                        <p:hsl h="0" s="-12549" l="-25098"/>
                                      </p:by>
                                    </p:animClr>
                                    <p:animClr clrSpc="hsl" dir="cw">
                                      <p:cBhvr>
                                        <p:cTn id="85" dur="500" fill="hold"/>
                                        <p:tgtEl>
                                          <p:spTgt spid="51"/>
                                        </p:tgtEl>
                                        <p:attrNameLst>
                                          <p:attrName>fillcolor</p:attrName>
                                        </p:attrNameLst>
                                      </p:cBhvr>
                                      <p:by>
                                        <p:hsl h="0" s="-12549" l="-25098"/>
                                      </p:by>
                                    </p:animClr>
                                    <p:animClr clrSpc="hsl" dir="cw">
                                      <p:cBhvr>
                                        <p:cTn id="86" dur="500" fill="hold"/>
                                        <p:tgtEl>
                                          <p:spTgt spid="51"/>
                                        </p:tgtEl>
                                        <p:attrNameLst>
                                          <p:attrName>stroke.color</p:attrName>
                                        </p:attrNameLst>
                                      </p:cBhvr>
                                      <p:by>
                                        <p:hsl h="0" s="-12549" l="-25098"/>
                                      </p:by>
                                    </p:animClr>
                                    <p:set>
                                      <p:cBhvr>
                                        <p:cTn id="87" dur="500" fill="hold"/>
                                        <p:tgtEl>
                                          <p:spTgt spid="51"/>
                                        </p:tgtEl>
                                        <p:attrNameLst>
                                          <p:attrName>fill.type</p:attrName>
                                        </p:attrNameLst>
                                      </p:cBhvr>
                                      <p:to>
                                        <p:strVal val="solid"/>
                                      </p:to>
                                    </p:set>
                                  </p:childTnLst>
                                  <p:subTnLst>
                                    <p:animClr clrSpc="rgb" dir="cw">
                                      <p:cBhvr override="childStyle">
                                        <p:cTn dur="1" fill="hold" display="0" masterRel="nextClick" afterEffect="1"/>
                                        <p:tgtEl>
                                          <p:spTgt spid="51"/>
                                        </p:tgtEl>
                                        <p:attrNameLst>
                                          <p:attrName>ppt_c</p:attrName>
                                        </p:attrNameLst>
                                      </p:cBhvr>
                                      <p:to>
                                        <a:srgbClr val="FF0000"/>
                                      </p:to>
                                    </p:animClr>
                                  </p:subTnLst>
                                </p:cTn>
                              </p:par>
                            </p:childTnLst>
                          </p:cTn>
                        </p:par>
                        <p:par>
                          <p:cTn id="88" fill="hold">
                            <p:stCondLst>
                              <p:cond delay="9500"/>
                            </p:stCondLst>
                            <p:childTnLst>
                              <p:par>
                                <p:cTn id="89" presetID="22" presetClass="entr" presetSubtype="8" fill="hold" grpId="1" nodeType="afterEffect">
                                  <p:stCondLst>
                                    <p:cond delay="1000"/>
                                  </p:stCondLst>
                                  <p:childTnLst>
                                    <p:set>
                                      <p:cBhvr>
                                        <p:cTn id="90" dur="1" fill="hold">
                                          <p:stCondLst>
                                            <p:cond delay="0"/>
                                          </p:stCondLst>
                                        </p:cTn>
                                        <p:tgtEl>
                                          <p:spTgt spid="52"/>
                                        </p:tgtEl>
                                        <p:attrNameLst>
                                          <p:attrName>style.visibility</p:attrName>
                                        </p:attrNameLst>
                                      </p:cBhvr>
                                      <p:to>
                                        <p:strVal val="visible"/>
                                      </p:to>
                                    </p:set>
                                    <p:animEffect transition="in" filter="wipe(left)">
                                      <p:cBhvr>
                                        <p:cTn id="91" dur="2000"/>
                                        <p:tgtEl>
                                          <p:spTgt spid="52"/>
                                        </p:tgtEl>
                                      </p:cBhvr>
                                    </p:animEffect>
                                  </p:childTnLst>
                                </p:cTn>
                              </p:par>
                            </p:childTnLst>
                          </p:cTn>
                        </p:par>
                        <p:par>
                          <p:cTn id="92" fill="hold">
                            <p:stCondLst>
                              <p:cond delay="12500"/>
                            </p:stCondLst>
                            <p:childTnLst>
                              <p:par>
                                <p:cTn id="93" presetID="24" presetClass="emph" presetSubtype="0" fill="hold" grpId="0" nodeType="afterEffect">
                                  <p:stCondLst>
                                    <p:cond delay="0"/>
                                  </p:stCondLst>
                                  <p:childTnLst>
                                    <p:animClr clrSpc="hsl" dir="cw">
                                      <p:cBhvr override="childStyle">
                                        <p:cTn id="94" dur="500" fill="hold"/>
                                        <p:tgtEl>
                                          <p:spTgt spid="52"/>
                                        </p:tgtEl>
                                        <p:attrNameLst>
                                          <p:attrName>style.color</p:attrName>
                                        </p:attrNameLst>
                                      </p:cBhvr>
                                      <p:by>
                                        <p:hsl h="0" s="-12549" l="-25098"/>
                                      </p:by>
                                    </p:animClr>
                                    <p:animClr clrSpc="hsl" dir="cw">
                                      <p:cBhvr>
                                        <p:cTn id="95" dur="500" fill="hold"/>
                                        <p:tgtEl>
                                          <p:spTgt spid="52"/>
                                        </p:tgtEl>
                                        <p:attrNameLst>
                                          <p:attrName>fillcolor</p:attrName>
                                        </p:attrNameLst>
                                      </p:cBhvr>
                                      <p:by>
                                        <p:hsl h="0" s="-12549" l="-25098"/>
                                      </p:by>
                                    </p:animClr>
                                    <p:animClr clrSpc="hsl" dir="cw">
                                      <p:cBhvr>
                                        <p:cTn id="96" dur="500" fill="hold"/>
                                        <p:tgtEl>
                                          <p:spTgt spid="52"/>
                                        </p:tgtEl>
                                        <p:attrNameLst>
                                          <p:attrName>stroke.color</p:attrName>
                                        </p:attrNameLst>
                                      </p:cBhvr>
                                      <p:by>
                                        <p:hsl h="0" s="-12549" l="-25098"/>
                                      </p:by>
                                    </p:animClr>
                                    <p:set>
                                      <p:cBhvr>
                                        <p:cTn id="97" dur="500" fill="hold"/>
                                        <p:tgtEl>
                                          <p:spTgt spid="52"/>
                                        </p:tgtEl>
                                        <p:attrNameLst>
                                          <p:attrName>fill.type</p:attrName>
                                        </p:attrNameLst>
                                      </p:cBhvr>
                                      <p:to>
                                        <p:strVal val="solid"/>
                                      </p:to>
                                    </p:set>
                                  </p:childTnLst>
                                  <p:subTnLst>
                                    <p:animClr clrSpc="rgb" dir="cw">
                                      <p:cBhvr override="childStyle">
                                        <p:cTn dur="1" fill="hold" display="0" masterRel="nextClick" afterEffect="1"/>
                                        <p:tgtEl>
                                          <p:spTgt spid="52"/>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P spid="45" grpId="0"/>
      <p:bldP spid="45" grpId="1"/>
      <p:bldP spid="46" grpId="0"/>
      <p:bldP spid="46" grpId="1"/>
      <p:bldP spid="47" grpId="0" build="allAtOnce"/>
      <p:bldP spid="47" grpId="1" build="allAtOnce" bldLvl="5"/>
      <p:bldP spid="49" grpId="0"/>
      <p:bldP spid="49" grpId="1"/>
      <p:bldP spid="50" grpId="0"/>
      <p:bldP spid="50" grpId="1"/>
      <p:bldP spid="51" grpId="0"/>
      <p:bldP spid="51" grpId="1"/>
      <p:bldP spid="52" grpId="0"/>
      <p:bldP spid="5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User Stories - INVEST</a:t>
            </a:r>
            <a:endParaRPr lang="en-US" dirty="0"/>
          </a:p>
        </p:txBody>
      </p:sp>
      <p:graphicFrame>
        <p:nvGraphicFramePr>
          <p:cNvPr id="4" name="Content Placeholder 6"/>
          <p:cNvGraphicFramePr>
            <a:graphicFrameLocks noGrp="1"/>
          </p:cNvGraphicFramePr>
          <p:nvPr>
            <p:ph sz="quarter" idx="4294967295"/>
          </p:nvPr>
        </p:nvGraphicFramePr>
        <p:xfrm>
          <a:off x="-304800" y="1088979"/>
          <a:ext cx="9601200" cy="4702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graphicEl>
                                              <a:dgm id="{A5DFEDE4-8D0E-45B1-A306-62405C5A7D6A}"/>
                                            </p:graphicEl>
                                          </p:spTgt>
                                        </p:tgtEl>
                                        <p:attrNameLst>
                                          <p:attrName>style.visibility</p:attrName>
                                        </p:attrNameLst>
                                      </p:cBhvr>
                                      <p:to>
                                        <p:strVal val="visible"/>
                                      </p:to>
                                    </p:set>
                                    <p:animEffect transition="in" filter="wipe(left)">
                                      <p:cBhvr>
                                        <p:cTn id="7" dur="1000"/>
                                        <p:tgtEl>
                                          <p:spTgt spid="4">
                                            <p:graphicEl>
                                              <a:dgm id="{A5DFEDE4-8D0E-45B1-A306-62405C5A7D6A}"/>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graphicEl>
                                              <a:dgm id="{6281C706-97D5-407B-980E-B0EA30082A1F}"/>
                                            </p:graphicEl>
                                          </p:spTgt>
                                        </p:tgtEl>
                                        <p:attrNameLst>
                                          <p:attrName>style.visibility</p:attrName>
                                        </p:attrNameLst>
                                      </p:cBhvr>
                                      <p:to>
                                        <p:strVal val="visible"/>
                                      </p:to>
                                    </p:set>
                                    <p:animEffect transition="in" filter="wipe(left)">
                                      <p:cBhvr>
                                        <p:cTn id="11" dur="1000"/>
                                        <p:tgtEl>
                                          <p:spTgt spid="4">
                                            <p:graphicEl>
                                              <a:dgm id="{6281C706-97D5-407B-980E-B0EA30082A1F}"/>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
                                            <p:graphicEl>
                                              <a:dgm id="{00CEE99B-A1CF-4EFD-8499-7BF9382F44CE}"/>
                                            </p:graphicEl>
                                          </p:spTgt>
                                        </p:tgtEl>
                                        <p:attrNameLst>
                                          <p:attrName>style.visibility</p:attrName>
                                        </p:attrNameLst>
                                      </p:cBhvr>
                                      <p:to>
                                        <p:strVal val="visible"/>
                                      </p:to>
                                    </p:set>
                                    <p:animEffect transition="in" filter="wipe(left)">
                                      <p:cBhvr>
                                        <p:cTn id="15" dur="1000"/>
                                        <p:tgtEl>
                                          <p:spTgt spid="4">
                                            <p:graphicEl>
                                              <a:dgm id="{00CEE99B-A1CF-4EFD-8499-7BF9382F44CE}"/>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4">
                                            <p:graphicEl>
                                              <a:dgm id="{AF6201BC-2565-4115-9163-1427B7EF26B2}"/>
                                            </p:graphicEl>
                                          </p:spTgt>
                                        </p:tgtEl>
                                        <p:attrNameLst>
                                          <p:attrName>style.visibility</p:attrName>
                                        </p:attrNameLst>
                                      </p:cBhvr>
                                      <p:to>
                                        <p:strVal val="visible"/>
                                      </p:to>
                                    </p:set>
                                    <p:animEffect transition="in" filter="wipe(left)">
                                      <p:cBhvr>
                                        <p:cTn id="19" dur="1000"/>
                                        <p:tgtEl>
                                          <p:spTgt spid="4">
                                            <p:graphicEl>
                                              <a:dgm id="{AF6201BC-2565-4115-9163-1427B7EF26B2}"/>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4">
                                            <p:graphicEl>
                                              <a:dgm id="{759D6FB5-62EB-486F-BD7B-0F4670110183}"/>
                                            </p:graphicEl>
                                          </p:spTgt>
                                        </p:tgtEl>
                                        <p:attrNameLst>
                                          <p:attrName>style.visibility</p:attrName>
                                        </p:attrNameLst>
                                      </p:cBhvr>
                                      <p:to>
                                        <p:strVal val="visible"/>
                                      </p:to>
                                    </p:set>
                                    <p:animEffect transition="in" filter="wipe(left)">
                                      <p:cBhvr>
                                        <p:cTn id="23" dur="1000"/>
                                        <p:tgtEl>
                                          <p:spTgt spid="4">
                                            <p:graphicEl>
                                              <a:dgm id="{759D6FB5-62EB-486F-BD7B-0F4670110183}"/>
                                            </p:graphicEl>
                                          </p:spTgt>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4">
                                            <p:graphicEl>
                                              <a:dgm id="{48EFAC0A-1C8D-4D42-AEB6-7FC8A7686EE6}"/>
                                            </p:graphicEl>
                                          </p:spTgt>
                                        </p:tgtEl>
                                        <p:attrNameLst>
                                          <p:attrName>style.visibility</p:attrName>
                                        </p:attrNameLst>
                                      </p:cBhvr>
                                      <p:to>
                                        <p:strVal val="visible"/>
                                      </p:to>
                                    </p:set>
                                    <p:animEffect transition="in" filter="wipe(left)">
                                      <p:cBhvr>
                                        <p:cTn id="27" dur="1000"/>
                                        <p:tgtEl>
                                          <p:spTgt spid="4">
                                            <p:graphicEl>
                                              <a:dgm id="{48EFAC0A-1C8D-4D42-AEB6-7FC8A7686EE6}"/>
                                            </p:graphicEl>
                                          </p:spTgt>
                                        </p:tgtEl>
                                      </p:cBhvr>
                                    </p:animEffect>
                                  </p:childTnLst>
                                </p:cTn>
                              </p:par>
                            </p:childTnLst>
                          </p:cTn>
                        </p:par>
                        <p:par>
                          <p:cTn id="28" fill="hold">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4">
                                            <p:graphicEl>
                                              <a:dgm id="{1699752C-440E-4674-B2E5-93B186055627}"/>
                                            </p:graphicEl>
                                          </p:spTgt>
                                        </p:tgtEl>
                                        <p:attrNameLst>
                                          <p:attrName>style.visibility</p:attrName>
                                        </p:attrNameLst>
                                      </p:cBhvr>
                                      <p:to>
                                        <p:strVal val="visible"/>
                                      </p:to>
                                    </p:set>
                                    <p:animEffect transition="in" filter="wipe(left)">
                                      <p:cBhvr>
                                        <p:cTn id="31" dur="1000"/>
                                        <p:tgtEl>
                                          <p:spTgt spid="4">
                                            <p:graphicEl>
                                              <a:dgm id="{1699752C-440E-4674-B2E5-93B186055627}"/>
                                            </p:graphicEl>
                                          </p:spTgt>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4">
                                            <p:graphicEl>
                                              <a:dgm id="{697643B8-93B1-4132-8C6E-976308F1E06E}"/>
                                            </p:graphicEl>
                                          </p:spTgt>
                                        </p:tgtEl>
                                        <p:attrNameLst>
                                          <p:attrName>style.visibility</p:attrName>
                                        </p:attrNameLst>
                                      </p:cBhvr>
                                      <p:to>
                                        <p:strVal val="visible"/>
                                      </p:to>
                                    </p:set>
                                    <p:animEffect transition="in" filter="wipe(left)">
                                      <p:cBhvr>
                                        <p:cTn id="35" dur="1000"/>
                                        <p:tgtEl>
                                          <p:spTgt spid="4">
                                            <p:graphicEl>
                                              <a:dgm id="{697643B8-93B1-4132-8C6E-976308F1E06E}"/>
                                            </p:graphicEl>
                                          </p:spTgt>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4">
                                            <p:graphicEl>
                                              <a:dgm id="{0DA405C1-56EB-4ACF-BC32-C78FA39BF808}"/>
                                            </p:graphicEl>
                                          </p:spTgt>
                                        </p:tgtEl>
                                        <p:attrNameLst>
                                          <p:attrName>style.visibility</p:attrName>
                                        </p:attrNameLst>
                                      </p:cBhvr>
                                      <p:to>
                                        <p:strVal val="visible"/>
                                      </p:to>
                                    </p:set>
                                    <p:animEffect transition="in" filter="wipe(left)">
                                      <p:cBhvr>
                                        <p:cTn id="39" dur="1000"/>
                                        <p:tgtEl>
                                          <p:spTgt spid="4">
                                            <p:graphicEl>
                                              <a:dgm id="{0DA405C1-56EB-4ACF-BC32-C78FA39BF808}"/>
                                            </p:graphicEl>
                                          </p:spTgt>
                                        </p:tgtEl>
                                      </p:cBhvr>
                                    </p:animEffect>
                                  </p:childTnLst>
                                </p:cTn>
                              </p:par>
                            </p:childTnLst>
                          </p:cTn>
                        </p:par>
                        <p:par>
                          <p:cTn id="40" fill="hold">
                            <p:stCondLst>
                              <p:cond delay="9000"/>
                            </p:stCondLst>
                            <p:childTnLst>
                              <p:par>
                                <p:cTn id="41" presetID="22" presetClass="entr" presetSubtype="8" fill="hold" grpId="0" nodeType="afterEffect">
                                  <p:stCondLst>
                                    <p:cond delay="0"/>
                                  </p:stCondLst>
                                  <p:childTnLst>
                                    <p:set>
                                      <p:cBhvr>
                                        <p:cTn id="42" dur="1" fill="hold">
                                          <p:stCondLst>
                                            <p:cond delay="0"/>
                                          </p:stCondLst>
                                        </p:cTn>
                                        <p:tgtEl>
                                          <p:spTgt spid="4">
                                            <p:graphicEl>
                                              <a:dgm id="{1BA7C57C-67EA-4852-8A77-23855F0E561B}"/>
                                            </p:graphicEl>
                                          </p:spTgt>
                                        </p:tgtEl>
                                        <p:attrNameLst>
                                          <p:attrName>style.visibility</p:attrName>
                                        </p:attrNameLst>
                                      </p:cBhvr>
                                      <p:to>
                                        <p:strVal val="visible"/>
                                      </p:to>
                                    </p:set>
                                    <p:animEffect transition="in" filter="wipe(left)">
                                      <p:cBhvr>
                                        <p:cTn id="43" dur="1000"/>
                                        <p:tgtEl>
                                          <p:spTgt spid="4">
                                            <p:graphicEl>
                                              <a:dgm id="{1BA7C57C-67EA-4852-8A77-23855F0E561B}"/>
                                            </p:graphicEl>
                                          </p:spTgt>
                                        </p:tgtEl>
                                      </p:cBhvr>
                                    </p:animEffect>
                                  </p:childTnLst>
                                </p:cTn>
                              </p:par>
                            </p:childTnLst>
                          </p:cTn>
                        </p:par>
                        <p:par>
                          <p:cTn id="44" fill="hold">
                            <p:stCondLst>
                              <p:cond delay="10000"/>
                            </p:stCondLst>
                            <p:childTnLst>
                              <p:par>
                                <p:cTn id="45" presetID="22" presetClass="entr" presetSubtype="8" fill="hold" grpId="0" nodeType="afterEffect">
                                  <p:stCondLst>
                                    <p:cond delay="0"/>
                                  </p:stCondLst>
                                  <p:childTnLst>
                                    <p:set>
                                      <p:cBhvr>
                                        <p:cTn id="46" dur="1" fill="hold">
                                          <p:stCondLst>
                                            <p:cond delay="0"/>
                                          </p:stCondLst>
                                        </p:cTn>
                                        <p:tgtEl>
                                          <p:spTgt spid="4">
                                            <p:graphicEl>
                                              <a:dgm id="{5C450534-37D5-4F1B-AA16-11E5B920BEBA}"/>
                                            </p:graphicEl>
                                          </p:spTgt>
                                        </p:tgtEl>
                                        <p:attrNameLst>
                                          <p:attrName>style.visibility</p:attrName>
                                        </p:attrNameLst>
                                      </p:cBhvr>
                                      <p:to>
                                        <p:strVal val="visible"/>
                                      </p:to>
                                    </p:set>
                                    <p:animEffect transition="in" filter="wipe(left)">
                                      <p:cBhvr>
                                        <p:cTn id="47" dur="1000"/>
                                        <p:tgtEl>
                                          <p:spTgt spid="4">
                                            <p:graphicEl>
                                              <a:dgm id="{5C450534-37D5-4F1B-AA16-11E5B920BEBA}"/>
                                            </p:graphicEl>
                                          </p:spTgt>
                                        </p:tgtEl>
                                      </p:cBhvr>
                                    </p:animEffect>
                                  </p:childTnLst>
                                </p:cTn>
                              </p:par>
                            </p:childTnLst>
                          </p:cTn>
                        </p:par>
                        <p:par>
                          <p:cTn id="48" fill="hold">
                            <p:stCondLst>
                              <p:cond delay="11000"/>
                            </p:stCondLst>
                            <p:childTnLst>
                              <p:par>
                                <p:cTn id="49" presetID="22" presetClass="entr" presetSubtype="8" fill="hold" grpId="0" nodeType="afterEffect">
                                  <p:stCondLst>
                                    <p:cond delay="0"/>
                                  </p:stCondLst>
                                  <p:childTnLst>
                                    <p:set>
                                      <p:cBhvr>
                                        <p:cTn id="50" dur="1" fill="hold">
                                          <p:stCondLst>
                                            <p:cond delay="0"/>
                                          </p:stCondLst>
                                        </p:cTn>
                                        <p:tgtEl>
                                          <p:spTgt spid="4">
                                            <p:graphicEl>
                                              <a:dgm id="{61D4A9A9-8C2B-46FC-8A42-672BB19833D3}"/>
                                            </p:graphicEl>
                                          </p:spTgt>
                                        </p:tgtEl>
                                        <p:attrNameLst>
                                          <p:attrName>style.visibility</p:attrName>
                                        </p:attrNameLst>
                                      </p:cBhvr>
                                      <p:to>
                                        <p:strVal val="visible"/>
                                      </p:to>
                                    </p:set>
                                    <p:animEffect transition="in" filter="wipe(left)">
                                      <p:cBhvr>
                                        <p:cTn id="51" dur="1000"/>
                                        <p:tgtEl>
                                          <p:spTgt spid="4">
                                            <p:graphicEl>
                                              <a:dgm id="{61D4A9A9-8C2B-46FC-8A42-672BB19833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6705600" cy="411163"/>
          </a:xfrm>
        </p:spPr>
        <p:txBody>
          <a:bodyPr/>
          <a:lstStyle/>
          <a:p>
            <a:r>
              <a:rPr lang="en-US" dirty="0" smtClean="0"/>
              <a:t>Other Story Tips</a:t>
            </a:r>
            <a:endParaRPr lang="en-US" dirty="0"/>
          </a:p>
        </p:txBody>
      </p:sp>
      <p:sp>
        <p:nvSpPr>
          <p:cNvPr id="4" name="Content Placeholder 2"/>
          <p:cNvSpPr>
            <a:spLocks noGrp="1"/>
          </p:cNvSpPr>
          <p:nvPr>
            <p:ph sz="quarter" idx="4294967295"/>
          </p:nvPr>
        </p:nvSpPr>
        <p:spPr>
          <a:xfrm>
            <a:off x="377102" y="990600"/>
            <a:ext cx="7852498" cy="5805493"/>
          </a:xfrm>
          <a:prstGeom prst="rect">
            <a:avLst/>
          </a:prstGeom>
        </p:spPr>
        <p:txBody>
          <a:bodyPr/>
          <a:lstStyle/>
          <a:p>
            <a:r>
              <a:rPr lang="en-US" sz="2000" dirty="0" smtClean="0"/>
              <a:t>Merging Small Stories</a:t>
            </a:r>
          </a:p>
          <a:p>
            <a:pPr lvl="1"/>
            <a:r>
              <a:rPr lang="en-US" sz="2000" dirty="0" smtClean="0"/>
              <a:t>Story Size of 1-5 days is best</a:t>
            </a:r>
          </a:p>
          <a:p>
            <a:pPr lvl="1"/>
            <a:r>
              <a:rPr lang="en-US" sz="2000" dirty="0" smtClean="0"/>
              <a:t>Team will sometime list all ‘tasks’ as stories’</a:t>
            </a:r>
          </a:p>
          <a:p>
            <a:pPr lvl="1"/>
            <a:r>
              <a:rPr lang="en-US" sz="2000" dirty="0" smtClean="0"/>
              <a:t>E.g. “10 Min Stories” – Not Good</a:t>
            </a:r>
          </a:p>
          <a:p>
            <a:pPr lvl="1"/>
            <a:r>
              <a:rPr lang="en-US" sz="2000" dirty="0" smtClean="0"/>
              <a:t>Re-Group these tasks into Stories of 1-5 Days</a:t>
            </a:r>
          </a:p>
          <a:p>
            <a:pPr lvl="1"/>
            <a:r>
              <a:rPr lang="en-US" sz="2000" dirty="0" smtClean="0"/>
              <a:t>This is not a ‘Hard &amp; Fast’ Rule</a:t>
            </a:r>
          </a:p>
          <a:p>
            <a:r>
              <a:rPr lang="en-US" sz="2000" dirty="0" smtClean="0"/>
              <a:t>Don’t do task breakdown until Sprint Planning</a:t>
            </a:r>
          </a:p>
          <a:p>
            <a:r>
              <a:rPr lang="en-US" sz="2000" dirty="0" smtClean="0"/>
              <a:t>Ensure the people who are to develop the story, understand the story</a:t>
            </a:r>
          </a:p>
          <a:p>
            <a:r>
              <a:rPr lang="en-US" sz="2000" dirty="0" smtClean="0"/>
              <a:t>Team should expect to spend approx 5% - 10% of each sprint helping to ‘GROOM’ the stories for the next sprint</a:t>
            </a:r>
            <a:endParaRPr lang="en-US" sz="2000"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sp>
        <p:nvSpPr>
          <p:cNvPr id="4" name="Content Placeholder 2"/>
          <p:cNvSpPr txBox="1">
            <a:spLocks/>
          </p:cNvSpPr>
          <p:nvPr/>
        </p:nvSpPr>
        <p:spPr bwMode="auto">
          <a:xfrm>
            <a:off x="381000" y="1066800"/>
            <a:ext cx="83058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23825" indent="-123825">
              <a:lnSpc>
                <a:spcPct val="130000"/>
              </a:lnSpc>
              <a:spcBef>
                <a:spcPct val="20000"/>
              </a:spcBef>
              <a:buClr>
                <a:srgbClr val="FF0000"/>
              </a:buClr>
              <a:buSzPct val="115000"/>
              <a:buFont typeface="Arial" pitchFamily="34" charset="0"/>
              <a:buChar char="•"/>
              <a:defRPr/>
            </a:pPr>
            <a:r>
              <a:rPr lang="en-US" sz="1600" b="1" kern="0" dirty="0" smtClean="0">
                <a:solidFill>
                  <a:srgbClr val="000000"/>
                </a:solidFill>
                <a:latin typeface="+mn-lt"/>
                <a:sym typeface="Arial Bold" pitchFamily="1" charset="0"/>
              </a:rPr>
              <a:t>We are uncovering better ways of developing software by doing it and helping others do it. Through this work we have come to value: </a:t>
            </a:r>
            <a:r>
              <a:rPr lang="en-US" sz="1600" b="1" kern="0" dirty="0" smtClean="0">
                <a:solidFill>
                  <a:srgbClr val="0070C0"/>
                </a:solidFill>
                <a:latin typeface="+mn-lt"/>
                <a:sym typeface="Arial Bold" pitchFamily="1" charset="0"/>
              </a:rPr>
              <a:t>(www.agilemanifesto.org)</a:t>
            </a:r>
            <a:endParaRPr lang="en-US" sz="1600" kern="0" dirty="0" smtClean="0">
              <a:solidFill>
                <a:srgbClr val="0070C0"/>
              </a:solidFill>
              <a:latin typeface="+mn-lt"/>
            </a:endParaRPr>
          </a:p>
          <a:p>
            <a:pPr algn="ctr" eaLnBrk="1" hangingPunct="1">
              <a:lnSpc>
                <a:spcPct val="90000"/>
              </a:lnSpc>
              <a:spcBef>
                <a:spcPts val="575"/>
              </a:spcBef>
            </a:pPr>
            <a:endParaRPr lang="en-US" sz="2400" b="1" dirty="0" smtClean="0">
              <a:latin typeface="+mn-lt"/>
              <a:sym typeface="Arial Bold" pitchFamily="1" charset="0"/>
            </a:endParaRPr>
          </a:p>
          <a:p>
            <a:pPr algn="ctr" eaLnBrk="1" hangingPunct="1">
              <a:lnSpc>
                <a:spcPct val="150000"/>
              </a:lnSpc>
              <a:spcBef>
                <a:spcPts val="575"/>
              </a:spcBef>
            </a:pPr>
            <a:r>
              <a:rPr lang="en-US" sz="2000" b="1" dirty="0" smtClean="0">
                <a:solidFill>
                  <a:srgbClr val="92D050"/>
                </a:solidFill>
                <a:latin typeface="+mn-lt"/>
                <a:sym typeface="Arial Bold" pitchFamily="1" charset="0"/>
              </a:rPr>
              <a:t>Individuals and Interactions </a:t>
            </a:r>
            <a:r>
              <a:rPr lang="en-US" sz="2000" b="1" dirty="0" smtClean="0">
                <a:latin typeface="+mn-lt"/>
                <a:sym typeface="Arial Bold" pitchFamily="1" charset="0"/>
              </a:rPr>
              <a:t>over </a:t>
            </a:r>
            <a:r>
              <a:rPr lang="en-US" sz="2000" b="1" dirty="0" smtClean="0">
                <a:solidFill>
                  <a:srgbClr val="0070C0"/>
                </a:solidFill>
                <a:latin typeface="+mn-lt"/>
                <a:sym typeface="Arial Bold" pitchFamily="1" charset="0"/>
              </a:rPr>
              <a:t>Processes and Tools</a:t>
            </a:r>
            <a:endParaRPr lang="en-US" sz="2000" b="1" dirty="0" smtClean="0">
              <a:solidFill>
                <a:srgbClr val="0070C0"/>
              </a:solidFill>
              <a:latin typeface="+mn-lt"/>
              <a:sym typeface="Arial" charset="0"/>
            </a:endParaRPr>
          </a:p>
          <a:p>
            <a:pPr algn="ctr" eaLnBrk="1" hangingPunct="1">
              <a:lnSpc>
                <a:spcPct val="150000"/>
              </a:lnSpc>
              <a:spcBef>
                <a:spcPts val="575"/>
              </a:spcBef>
            </a:pPr>
            <a:r>
              <a:rPr lang="en-US" sz="2000" b="1" dirty="0" smtClean="0">
                <a:solidFill>
                  <a:srgbClr val="92D050"/>
                </a:solidFill>
                <a:latin typeface="+mn-lt"/>
                <a:sym typeface="Arial Bold" pitchFamily="1" charset="0"/>
              </a:rPr>
              <a:t>Working Software</a:t>
            </a:r>
            <a:r>
              <a:rPr lang="en-US" sz="2000" b="1" dirty="0" smtClean="0">
                <a:latin typeface="+mn-lt"/>
                <a:sym typeface="Arial Bold" pitchFamily="1" charset="0"/>
              </a:rPr>
              <a:t> over </a:t>
            </a:r>
            <a:r>
              <a:rPr lang="en-US" sz="2000" b="1" dirty="0" smtClean="0">
                <a:solidFill>
                  <a:srgbClr val="0070C0"/>
                </a:solidFill>
                <a:latin typeface="+mn-lt"/>
                <a:sym typeface="Arial Bold" pitchFamily="1" charset="0"/>
              </a:rPr>
              <a:t>Comprehensive Documentation</a:t>
            </a:r>
            <a:endParaRPr lang="en-US" sz="2000" b="1" dirty="0" smtClean="0">
              <a:solidFill>
                <a:srgbClr val="0070C0"/>
              </a:solidFill>
              <a:latin typeface="+mn-lt"/>
              <a:sym typeface="Arial" charset="0"/>
            </a:endParaRPr>
          </a:p>
          <a:p>
            <a:pPr algn="ctr" eaLnBrk="1" hangingPunct="1">
              <a:lnSpc>
                <a:spcPct val="150000"/>
              </a:lnSpc>
              <a:spcBef>
                <a:spcPts val="575"/>
              </a:spcBef>
            </a:pPr>
            <a:r>
              <a:rPr lang="en-US" sz="2000" b="1" dirty="0" smtClean="0">
                <a:solidFill>
                  <a:srgbClr val="92D050"/>
                </a:solidFill>
                <a:latin typeface="+mn-lt"/>
                <a:sym typeface="Arial Bold" pitchFamily="1" charset="0"/>
              </a:rPr>
              <a:t>Customer Collaboration </a:t>
            </a:r>
            <a:r>
              <a:rPr lang="en-US" sz="2000" b="1" dirty="0" smtClean="0">
                <a:latin typeface="+mn-lt"/>
                <a:sym typeface="Arial Bold" pitchFamily="1" charset="0"/>
              </a:rPr>
              <a:t>over </a:t>
            </a:r>
            <a:r>
              <a:rPr lang="en-US" sz="2000" b="1" dirty="0" smtClean="0">
                <a:solidFill>
                  <a:srgbClr val="0070C0"/>
                </a:solidFill>
                <a:latin typeface="+mn-lt"/>
                <a:sym typeface="Arial Bold" pitchFamily="1" charset="0"/>
              </a:rPr>
              <a:t>Contract Negotiation</a:t>
            </a:r>
            <a:endParaRPr lang="en-US" sz="2000" b="1" dirty="0" smtClean="0">
              <a:solidFill>
                <a:srgbClr val="0070C0"/>
              </a:solidFill>
              <a:latin typeface="+mn-lt"/>
              <a:sym typeface="Arial" charset="0"/>
            </a:endParaRPr>
          </a:p>
          <a:p>
            <a:pPr algn="ctr" eaLnBrk="1" hangingPunct="1">
              <a:lnSpc>
                <a:spcPct val="150000"/>
              </a:lnSpc>
              <a:spcBef>
                <a:spcPts val="575"/>
              </a:spcBef>
            </a:pPr>
            <a:r>
              <a:rPr lang="en-US" sz="2000" b="1" dirty="0" smtClean="0">
                <a:solidFill>
                  <a:srgbClr val="92D050"/>
                </a:solidFill>
                <a:latin typeface="+mn-lt"/>
                <a:sym typeface="Arial Bold" pitchFamily="1" charset="0"/>
              </a:rPr>
              <a:t>Responding to Change </a:t>
            </a:r>
            <a:r>
              <a:rPr lang="en-US" sz="2000" b="1" dirty="0" smtClean="0">
                <a:latin typeface="+mn-lt"/>
                <a:sym typeface="Arial Bold" pitchFamily="1" charset="0"/>
              </a:rPr>
              <a:t>over </a:t>
            </a:r>
            <a:r>
              <a:rPr lang="en-US" sz="2000" b="1" dirty="0" smtClean="0">
                <a:solidFill>
                  <a:srgbClr val="0070C0"/>
                </a:solidFill>
                <a:latin typeface="+mn-lt"/>
                <a:sym typeface="Arial Bold" pitchFamily="1" charset="0"/>
              </a:rPr>
              <a:t>Following a Plan</a:t>
            </a:r>
          </a:p>
          <a:p>
            <a:pPr algn="ctr" eaLnBrk="1" hangingPunct="1">
              <a:lnSpc>
                <a:spcPct val="90000"/>
              </a:lnSpc>
              <a:spcBef>
                <a:spcPts val="575"/>
              </a:spcBef>
            </a:pPr>
            <a:endParaRPr lang="en-US" sz="2400" b="1" kern="0" dirty="0" smtClean="0">
              <a:solidFill>
                <a:srgbClr val="000000"/>
              </a:solidFill>
              <a:latin typeface="+mn-lt"/>
              <a:sym typeface="Arial Bold" pitchFamily="1" charset="0"/>
            </a:endParaRPr>
          </a:p>
          <a:p>
            <a:pPr algn="ctr">
              <a:lnSpc>
                <a:spcPct val="150000"/>
              </a:lnSpc>
              <a:spcBef>
                <a:spcPts val="575"/>
              </a:spcBef>
            </a:pPr>
            <a:r>
              <a:rPr lang="en-US" sz="2000" b="1" kern="0" cap="all"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mn-lt"/>
                <a:sym typeface="Arial Bold" pitchFamily="1" charset="0"/>
              </a:rPr>
              <a:t>That is, while there is value in the items on </a:t>
            </a:r>
            <a:br>
              <a:rPr lang="en-US" sz="2000" b="1" kern="0" cap="all"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mn-lt"/>
                <a:sym typeface="Arial Bold" pitchFamily="1" charset="0"/>
              </a:rPr>
            </a:br>
            <a:r>
              <a:rPr lang="en-US" sz="2000" b="1" kern="0" cap="all"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mn-lt"/>
                <a:sym typeface="Arial Bold" pitchFamily="1" charset="0"/>
              </a:rPr>
              <a:t>the right, we value the items on the left 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1000"/>
                                        <p:tgtEl>
                                          <p:spTgt spid="4">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wipe(up)">
                                      <p:cBhvr>
                                        <p:cTn id="11" dur="1000"/>
                                        <p:tgtEl>
                                          <p:spTgt spid="4">
                                            <p:txEl>
                                              <p:pRg st="2" end="2"/>
                                            </p:txEl>
                                          </p:spTgt>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up)">
                                      <p:cBhvr>
                                        <p:cTn id="15" dur="1000"/>
                                        <p:tgtEl>
                                          <p:spTgt spid="4">
                                            <p:txEl>
                                              <p:pRg st="3" end="3"/>
                                            </p:txEl>
                                          </p:spTgt>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up)">
                                      <p:cBhvr>
                                        <p:cTn id="19" dur="1000"/>
                                        <p:tgtEl>
                                          <p:spTgt spid="4">
                                            <p:txEl>
                                              <p:pRg st="4" end="4"/>
                                            </p:txEl>
                                          </p:spTgt>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up)">
                                      <p:cBhvr>
                                        <p:cTn id="23" dur="1000"/>
                                        <p:tgtEl>
                                          <p:spTgt spid="4">
                                            <p:txEl>
                                              <p:pRg st="5" end="5"/>
                                            </p:txEl>
                                          </p:spTgt>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up)">
                                      <p:cBhvr>
                                        <p:cTn id="27"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smtClean="0"/>
              <a:t>XP : 12  Practices</a:t>
            </a:r>
          </a:p>
        </p:txBody>
      </p:sp>
      <p:sp>
        <p:nvSpPr>
          <p:cNvPr id="10245" name="Rectangle 3"/>
          <p:cNvSpPr>
            <a:spLocks noGrp="1" noChangeArrowheads="1"/>
          </p:cNvSpPr>
          <p:nvPr>
            <p:ph type="body" sz="half" idx="1"/>
          </p:nvPr>
        </p:nvSpPr>
        <p:spPr>
          <a:xfrm>
            <a:off x="304800" y="685800"/>
            <a:ext cx="4041775" cy="5638800"/>
          </a:xfrm>
        </p:spPr>
        <p:txBody>
          <a:bodyPr/>
          <a:lstStyle/>
          <a:p>
            <a:pPr eaLnBrk="1" hangingPunct="1"/>
            <a:r>
              <a:rPr lang="en-US" sz="1800" dirty="0" smtClean="0"/>
              <a:t>The Planning Game</a:t>
            </a:r>
          </a:p>
          <a:p>
            <a:pPr eaLnBrk="1" hangingPunct="1"/>
            <a:r>
              <a:rPr lang="en-US" sz="1800" dirty="0" smtClean="0"/>
              <a:t>Small Releases</a:t>
            </a:r>
          </a:p>
          <a:p>
            <a:pPr eaLnBrk="1" hangingPunct="1"/>
            <a:r>
              <a:rPr lang="en-US" sz="1800" dirty="0" smtClean="0"/>
              <a:t>Metaphor</a:t>
            </a:r>
          </a:p>
          <a:p>
            <a:pPr eaLnBrk="1" hangingPunct="1"/>
            <a:r>
              <a:rPr lang="en-US" sz="1800" dirty="0" smtClean="0"/>
              <a:t>Simple Design</a:t>
            </a:r>
          </a:p>
          <a:p>
            <a:pPr eaLnBrk="1" hangingPunct="1"/>
            <a:r>
              <a:rPr lang="en-US" sz="1800" dirty="0" smtClean="0"/>
              <a:t>Testing</a:t>
            </a:r>
          </a:p>
          <a:p>
            <a:pPr eaLnBrk="1" hangingPunct="1"/>
            <a:r>
              <a:rPr lang="en-US" sz="1800" dirty="0" smtClean="0"/>
              <a:t>Refactoring		</a:t>
            </a:r>
          </a:p>
        </p:txBody>
      </p:sp>
      <p:sp>
        <p:nvSpPr>
          <p:cNvPr id="10246" name="Rectangle 4"/>
          <p:cNvSpPr>
            <a:spLocks noGrp="1" noChangeArrowheads="1"/>
          </p:cNvSpPr>
          <p:nvPr>
            <p:ph type="body" sz="half" idx="2"/>
          </p:nvPr>
        </p:nvSpPr>
        <p:spPr>
          <a:xfrm>
            <a:off x="4419600" y="685800"/>
            <a:ext cx="4724400" cy="5135562"/>
          </a:xfrm>
        </p:spPr>
        <p:txBody>
          <a:bodyPr/>
          <a:lstStyle/>
          <a:p>
            <a:pPr eaLnBrk="1" hangingPunct="1"/>
            <a:r>
              <a:rPr lang="en-US" sz="1800" dirty="0" smtClean="0"/>
              <a:t>Pair Programming</a:t>
            </a:r>
          </a:p>
          <a:p>
            <a:pPr eaLnBrk="1" hangingPunct="1"/>
            <a:r>
              <a:rPr lang="en-US" sz="1800" dirty="0" smtClean="0"/>
              <a:t>Collective ownership</a:t>
            </a:r>
          </a:p>
          <a:p>
            <a:pPr eaLnBrk="1" hangingPunct="1"/>
            <a:r>
              <a:rPr lang="en-US" sz="1800" dirty="0" smtClean="0"/>
              <a:t>Continuous integration</a:t>
            </a:r>
          </a:p>
          <a:p>
            <a:pPr eaLnBrk="1" hangingPunct="1"/>
            <a:r>
              <a:rPr lang="en-US" sz="1800" dirty="0" smtClean="0"/>
              <a:t>40-hour week</a:t>
            </a:r>
          </a:p>
          <a:p>
            <a:pPr eaLnBrk="1" hangingPunct="1"/>
            <a:r>
              <a:rPr lang="en-US" sz="1800" dirty="0" smtClean="0"/>
              <a:t>On-site customer</a:t>
            </a:r>
          </a:p>
          <a:p>
            <a:pPr eaLnBrk="1" hangingPunct="1"/>
            <a:r>
              <a:rPr lang="en-US" sz="1800" dirty="0" smtClean="0"/>
              <a:t>Coding standards</a:t>
            </a:r>
          </a:p>
          <a:p>
            <a:pPr eaLnBrk="1" hangingPunct="1"/>
            <a:endParaRPr lang="en-US" sz="2400" dirty="0" smtClean="0"/>
          </a:p>
          <a:p>
            <a:pPr eaLnBrk="1" hangingPunct="1"/>
            <a:endParaRPr lang="en-US" sz="1800" dirty="0" smtClean="0"/>
          </a:p>
        </p:txBody>
      </p:sp>
      <p:pic>
        <p:nvPicPr>
          <p:cNvPr id="7" name="Picture 7"/>
          <p:cNvPicPr>
            <a:picLocks noChangeAspect="1" noChangeArrowheads="1"/>
          </p:cNvPicPr>
          <p:nvPr/>
        </p:nvPicPr>
        <p:blipFill>
          <a:blip r:embed="rId3" cstate="print"/>
          <a:srcRect/>
          <a:stretch>
            <a:fillRect/>
          </a:stretch>
        </p:blipFill>
        <p:spPr bwMode="auto">
          <a:xfrm>
            <a:off x="1981200" y="3200400"/>
            <a:ext cx="51054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xfrm>
            <a:off x="0" y="0"/>
            <a:ext cx="9220200" cy="533400"/>
          </a:xfrm>
          <a:noFill/>
        </p:spPr>
        <p:txBody>
          <a:bodyPr lIns="92075" tIns="46038" rIns="92075" bIns="46038" anchor="ctr"/>
          <a:lstStyle/>
          <a:p>
            <a:pPr eaLnBrk="1" hangingPunct="1"/>
            <a:r>
              <a:rPr lang="en-US" dirty="0" smtClean="0"/>
              <a:t>XP Practices</a:t>
            </a:r>
          </a:p>
        </p:txBody>
      </p:sp>
      <p:sp>
        <p:nvSpPr>
          <p:cNvPr id="12293" name="Rectangle 2"/>
          <p:cNvSpPr>
            <a:spLocks noGrp="1" noChangeArrowheads="1"/>
          </p:cNvSpPr>
          <p:nvPr>
            <p:ph type="body" idx="1"/>
          </p:nvPr>
        </p:nvSpPr>
        <p:spPr>
          <a:noFill/>
        </p:spPr>
        <p:txBody>
          <a:bodyPr/>
          <a:lstStyle/>
          <a:p>
            <a:r>
              <a:rPr lang="en-US" sz="2000" b="1" dirty="0" smtClean="0"/>
              <a:t>The Planning Game </a:t>
            </a:r>
          </a:p>
          <a:p>
            <a:pPr lvl="1"/>
            <a:r>
              <a:rPr lang="en-US" sz="1800" dirty="0" smtClean="0"/>
              <a:t>Quickly determine the scope of the next release by combining business priorities and technical estimates. As reality overtakes the plan, update the plan.</a:t>
            </a:r>
          </a:p>
          <a:p>
            <a:pPr lvl="1"/>
            <a:endParaRPr lang="en-US" sz="1800" dirty="0" smtClean="0"/>
          </a:p>
          <a:p>
            <a:r>
              <a:rPr lang="en-US" sz="2000" b="1" dirty="0" smtClean="0"/>
              <a:t>Small Releases</a:t>
            </a:r>
          </a:p>
          <a:p>
            <a:pPr lvl="1"/>
            <a:r>
              <a:rPr lang="en-US" sz="1800" dirty="0" smtClean="0"/>
              <a:t>Every release must be as small as possible</a:t>
            </a:r>
          </a:p>
          <a:p>
            <a:pPr lvl="1"/>
            <a:r>
              <a:rPr lang="en-US" sz="1800" dirty="0" smtClean="0"/>
              <a:t>Contain the most valuable business requirements</a:t>
            </a:r>
          </a:p>
          <a:p>
            <a:pPr lvl="1"/>
            <a:r>
              <a:rPr lang="en-US" sz="1800" dirty="0" smtClean="0"/>
              <a:t>Release has to make sense</a:t>
            </a:r>
          </a:p>
          <a:p>
            <a:pPr lvl="1"/>
            <a:endParaRPr lang="en-US" sz="1800" dirty="0" smtClean="0"/>
          </a:p>
          <a:p>
            <a:pPr marL="342900" lvl="1" indent="-342900">
              <a:buClr>
                <a:srgbClr val="BF1313"/>
              </a:buClr>
            </a:pPr>
            <a:r>
              <a:rPr lang="en-US" sz="2000" b="1" dirty="0" smtClean="0">
                <a:ea typeface="+mn-ea"/>
                <a:cs typeface="+mn-cs"/>
              </a:rPr>
              <a:t>Collective ownership</a:t>
            </a:r>
          </a:p>
          <a:p>
            <a:pPr lvl="1"/>
            <a:r>
              <a:rPr lang="en-US" sz="1800" dirty="0" smtClean="0"/>
              <a:t>Anyone can change any code anywhere in the system at any time.</a:t>
            </a:r>
          </a:p>
          <a:p>
            <a:pPr lvl="1" eaLnBrk="1" hangingPunct="1">
              <a:buNone/>
            </a:pPr>
            <a:endParaRPr lang="en-US" sz="2000" dirty="0" smtClean="0"/>
          </a:p>
          <a:p>
            <a:r>
              <a:rPr lang="en-US" sz="2000" b="1" dirty="0" smtClean="0"/>
              <a:t>Metaphor</a:t>
            </a:r>
          </a:p>
          <a:p>
            <a:pPr lvl="1"/>
            <a:r>
              <a:rPr lang="en-US" sz="2000" b="1" dirty="0" smtClean="0"/>
              <a:t> </a:t>
            </a:r>
            <a:r>
              <a:rPr lang="en-US" sz="1800" dirty="0" smtClean="0"/>
              <a:t>Put a simple system into production quickly, then release new versions on a very short cycle.</a:t>
            </a:r>
          </a:p>
          <a:p>
            <a:pPr lvl="1" eaLnBrk="1" hangingPunct="1"/>
            <a:endParaRPr lang="en-GB" sz="2000" dirty="0" smtClean="0"/>
          </a:p>
          <a:p>
            <a:pPr lvl="2" eaLnBrk="1" hangingPunct="1">
              <a:buFont typeface="Wingdings" pitchFamily="2" charset="2"/>
              <a:buNone/>
            </a:pPr>
            <a:endParaRPr lang="en-GB" sz="2000" dirty="0" smtClean="0"/>
          </a:p>
          <a:p>
            <a:pPr lvl="2" eaLnBrk="1" hangingPunct="1"/>
            <a:endParaRPr lang="en-GB"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xfrm>
            <a:off x="0" y="0"/>
            <a:ext cx="9220200" cy="533400"/>
          </a:xfrm>
          <a:noFill/>
        </p:spPr>
        <p:txBody>
          <a:bodyPr lIns="92075" tIns="46038" rIns="92075" bIns="46038" anchor="ctr"/>
          <a:lstStyle/>
          <a:p>
            <a:pPr eaLnBrk="1" hangingPunct="1"/>
            <a:r>
              <a:rPr lang="en-US" dirty="0" smtClean="0"/>
              <a:t>XP Practices</a:t>
            </a:r>
          </a:p>
        </p:txBody>
      </p:sp>
      <p:sp>
        <p:nvSpPr>
          <p:cNvPr id="12293" name="Rectangle 2"/>
          <p:cNvSpPr>
            <a:spLocks noGrp="1" noChangeArrowheads="1"/>
          </p:cNvSpPr>
          <p:nvPr>
            <p:ph type="body" idx="1"/>
          </p:nvPr>
        </p:nvSpPr>
        <p:spPr>
          <a:noFill/>
        </p:spPr>
        <p:txBody>
          <a:bodyPr/>
          <a:lstStyle/>
          <a:p>
            <a:pPr marL="342900" lvl="1" indent="-342900">
              <a:buClr>
                <a:srgbClr val="BF1313"/>
              </a:buClr>
            </a:pPr>
            <a:r>
              <a:rPr lang="en-US" sz="2000" b="1" dirty="0" smtClean="0">
                <a:ea typeface="+mn-ea"/>
                <a:cs typeface="+mn-cs"/>
              </a:rPr>
              <a:t>Pair programming </a:t>
            </a:r>
            <a:endParaRPr lang="en-US" sz="2000" dirty="0" smtClean="0"/>
          </a:p>
          <a:p>
            <a:pPr marL="857250" lvl="2">
              <a:buClr>
                <a:srgbClr val="BF1313"/>
              </a:buClr>
            </a:pPr>
            <a:r>
              <a:rPr lang="en-US" sz="2000" dirty="0" smtClean="0"/>
              <a:t>All production code is written with two programmers at one machine.</a:t>
            </a:r>
          </a:p>
          <a:p>
            <a:pPr marL="857250" lvl="2">
              <a:buClr>
                <a:srgbClr val="BF1313"/>
              </a:buClr>
            </a:pPr>
            <a:endParaRPr lang="en-GB" sz="2000" b="1" dirty="0" smtClean="0">
              <a:ea typeface="+mn-ea"/>
              <a:cs typeface="+mn-cs"/>
            </a:endParaRPr>
          </a:p>
          <a:p>
            <a:pPr marL="342900" lvl="1" indent="-342900">
              <a:buClr>
                <a:srgbClr val="BF1313"/>
              </a:buClr>
            </a:pPr>
            <a:r>
              <a:rPr lang="en-GB" sz="2000" b="1" dirty="0" smtClean="0">
                <a:ea typeface="+mn-ea"/>
                <a:cs typeface="+mn-cs"/>
              </a:rPr>
              <a:t>Continuous Integration</a:t>
            </a:r>
            <a:endParaRPr lang="en-GB" sz="2000" dirty="0" smtClean="0"/>
          </a:p>
          <a:p>
            <a:pPr lvl="1">
              <a:lnSpc>
                <a:spcPct val="90000"/>
              </a:lnSpc>
            </a:pPr>
            <a:r>
              <a:rPr lang="en-US" sz="1800" dirty="0" smtClean="0"/>
              <a:t>Code is integrated and tested after a few hours</a:t>
            </a:r>
          </a:p>
          <a:p>
            <a:pPr lvl="1">
              <a:lnSpc>
                <a:spcPct val="90000"/>
              </a:lnSpc>
            </a:pPr>
            <a:r>
              <a:rPr lang="en-US" sz="1800" dirty="0" smtClean="0"/>
              <a:t>Daily builds are for wimps</a:t>
            </a:r>
          </a:p>
          <a:p>
            <a:pPr lvl="2">
              <a:lnSpc>
                <a:spcPct val="90000"/>
              </a:lnSpc>
            </a:pPr>
            <a:r>
              <a:rPr lang="en-US" sz="1800" dirty="0" smtClean="0"/>
              <a:t>Build, end to end, at every check in</a:t>
            </a:r>
          </a:p>
          <a:p>
            <a:pPr lvl="2">
              <a:lnSpc>
                <a:spcPct val="90000"/>
              </a:lnSpc>
            </a:pPr>
            <a:r>
              <a:rPr lang="en-US" sz="1800" dirty="0" smtClean="0"/>
              <a:t>Check in frequently</a:t>
            </a:r>
          </a:p>
          <a:p>
            <a:pPr lvl="2">
              <a:lnSpc>
                <a:spcPct val="90000"/>
              </a:lnSpc>
            </a:pPr>
            <a:r>
              <a:rPr lang="en-US" sz="1800" dirty="0" smtClean="0"/>
              <a:t>Put resources on speeding build time</a:t>
            </a:r>
          </a:p>
          <a:p>
            <a:pPr lvl="2">
              <a:lnSpc>
                <a:spcPct val="90000"/>
              </a:lnSpc>
            </a:pPr>
            <a:r>
              <a:rPr lang="en-US" sz="1800" dirty="0" smtClean="0"/>
              <a:t>Put resources on speeding test time</a:t>
            </a:r>
          </a:p>
          <a:p>
            <a:pPr lvl="1">
              <a:lnSpc>
                <a:spcPct val="90000"/>
              </a:lnSpc>
            </a:pPr>
            <a:r>
              <a:rPr lang="en-US" sz="1800" dirty="0" smtClean="0"/>
              <a:t>Reduces project risk:</a:t>
            </a:r>
          </a:p>
          <a:p>
            <a:pPr lvl="2">
              <a:lnSpc>
                <a:spcPct val="90000"/>
              </a:lnSpc>
            </a:pPr>
            <a:r>
              <a:rPr lang="en-US" sz="1800" dirty="0" smtClean="0"/>
              <a:t>You’ll never spend days chasing a bug that was created some time in the last few weeks</a:t>
            </a:r>
          </a:p>
          <a:p>
            <a:pPr lvl="1">
              <a:lnSpc>
                <a:spcPct val="90000"/>
              </a:lnSpc>
            </a:pPr>
            <a:r>
              <a:rPr lang="en-US" sz="1800" dirty="0" smtClean="0"/>
              <a:t>Provides valuable human benefit during development</a:t>
            </a:r>
          </a:p>
          <a:p>
            <a:pPr lvl="1">
              <a:lnSpc>
                <a:spcPct val="90000"/>
              </a:lnSpc>
            </a:pPr>
            <a:endParaRPr lang="en-US" sz="1800" dirty="0" smtClean="0"/>
          </a:p>
          <a:p>
            <a:pPr marL="342900" lvl="1" indent="-342900">
              <a:lnSpc>
                <a:spcPct val="90000"/>
              </a:lnSpc>
              <a:buClr>
                <a:srgbClr val="BF1313"/>
              </a:buClr>
            </a:pPr>
            <a:endParaRPr lang="en-US" sz="1800" dirty="0" smtClean="0"/>
          </a:p>
          <a:p>
            <a:pPr lvl="1">
              <a:lnSpc>
                <a:spcPct val="90000"/>
              </a:lnSpc>
            </a:pPr>
            <a:endParaRPr lang="en-US" sz="1800" dirty="0" smtClean="0"/>
          </a:p>
          <a:p>
            <a:pPr lvl="1">
              <a:lnSpc>
                <a:spcPct val="90000"/>
              </a:lnSpc>
            </a:pPr>
            <a:endParaRPr lang="en-US" sz="1800" dirty="0" smtClean="0"/>
          </a:p>
          <a:p>
            <a:pPr lvl="1">
              <a:lnSpc>
                <a:spcPct val="90000"/>
              </a:lnSpc>
            </a:pPr>
            <a:endParaRPr lang="en-US" sz="1800" dirty="0" smtClean="0"/>
          </a:p>
          <a:p>
            <a:pPr lvl="1" eaLnBrk="1" hangingPunct="1"/>
            <a:endParaRPr lang="en-GB" sz="2000" dirty="0" smtClean="0"/>
          </a:p>
          <a:p>
            <a:pPr lvl="2" eaLnBrk="1" hangingPunct="1">
              <a:buFont typeface="Wingdings" pitchFamily="2" charset="2"/>
              <a:buNone/>
            </a:pPr>
            <a:endParaRPr lang="en-GB" sz="2000" dirty="0" smtClean="0"/>
          </a:p>
          <a:p>
            <a:pPr lvl="2" eaLnBrk="1" hangingPunct="1"/>
            <a:endParaRPr lang="en-GB"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xfrm>
            <a:off x="0" y="0"/>
            <a:ext cx="9220200" cy="533400"/>
          </a:xfrm>
          <a:noFill/>
        </p:spPr>
        <p:txBody>
          <a:bodyPr lIns="92075" tIns="46038" rIns="92075" bIns="46038" anchor="ctr"/>
          <a:lstStyle/>
          <a:p>
            <a:pPr eaLnBrk="1" hangingPunct="1"/>
            <a:r>
              <a:rPr lang="en-US" dirty="0" smtClean="0"/>
              <a:t>XP Practices</a:t>
            </a:r>
          </a:p>
        </p:txBody>
      </p:sp>
      <p:sp>
        <p:nvSpPr>
          <p:cNvPr id="12293" name="Rectangle 2"/>
          <p:cNvSpPr>
            <a:spLocks noGrp="1" noChangeArrowheads="1"/>
          </p:cNvSpPr>
          <p:nvPr>
            <p:ph type="body" idx="1"/>
          </p:nvPr>
        </p:nvSpPr>
        <p:spPr>
          <a:xfrm>
            <a:off x="304800" y="838200"/>
            <a:ext cx="8382000" cy="5715000"/>
          </a:xfrm>
          <a:noFill/>
        </p:spPr>
        <p:txBody>
          <a:bodyPr/>
          <a:lstStyle/>
          <a:p>
            <a:pPr marL="342900" lvl="1" indent="-342900">
              <a:lnSpc>
                <a:spcPct val="90000"/>
              </a:lnSpc>
              <a:buClr>
                <a:srgbClr val="BF1313"/>
              </a:buClr>
            </a:pPr>
            <a:r>
              <a:rPr lang="en-US" sz="2000" b="1" dirty="0" smtClean="0">
                <a:ea typeface="+mn-ea"/>
                <a:cs typeface="+mn-cs"/>
              </a:rPr>
              <a:t>Simple design </a:t>
            </a:r>
          </a:p>
          <a:p>
            <a:pPr lvl="1">
              <a:lnSpc>
                <a:spcPct val="90000"/>
              </a:lnSpc>
            </a:pPr>
            <a:r>
              <a:rPr lang="en-US" sz="2000" dirty="0" smtClean="0">
                <a:ea typeface="+mn-ea"/>
                <a:cs typeface="+mn-cs"/>
              </a:rPr>
              <a:t>The system should be designed as simply as possible at any given moment. Extra complexity is removed as soon as it is discovered.</a:t>
            </a:r>
          </a:p>
          <a:p>
            <a:pPr marL="342900" lvl="1" indent="-342900">
              <a:lnSpc>
                <a:spcPct val="90000"/>
              </a:lnSpc>
              <a:buClr>
                <a:srgbClr val="BF1313"/>
              </a:buClr>
            </a:pPr>
            <a:endParaRPr lang="en-US" sz="2000" b="1" dirty="0" smtClean="0">
              <a:ea typeface="+mn-ea"/>
              <a:cs typeface="+mn-cs"/>
            </a:endParaRPr>
          </a:p>
          <a:p>
            <a:pPr marL="342900" lvl="1" indent="-342900">
              <a:lnSpc>
                <a:spcPct val="90000"/>
              </a:lnSpc>
              <a:buClr>
                <a:srgbClr val="BF1313"/>
              </a:buClr>
            </a:pPr>
            <a:r>
              <a:rPr lang="en-US" sz="2000" b="1" dirty="0" smtClean="0">
                <a:ea typeface="+mn-ea"/>
                <a:cs typeface="+mn-cs"/>
              </a:rPr>
              <a:t>40 hour week</a:t>
            </a:r>
          </a:p>
          <a:p>
            <a:pPr lvl="1">
              <a:lnSpc>
                <a:spcPct val="90000"/>
              </a:lnSpc>
            </a:pPr>
            <a:r>
              <a:rPr lang="en-US" sz="2000" dirty="0" smtClean="0">
                <a:ea typeface="+mn-ea"/>
                <a:cs typeface="+mn-cs"/>
              </a:rPr>
              <a:t>Work no more than 40 hours a week as a rule. Never work overtime a second week in a row.</a:t>
            </a:r>
          </a:p>
          <a:p>
            <a:pPr marL="342900" lvl="1" indent="-342900">
              <a:buClr>
                <a:srgbClr val="BF1313"/>
              </a:buClr>
            </a:pPr>
            <a:endParaRPr lang="en-US" sz="2000" b="1" dirty="0" smtClean="0">
              <a:ea typeface="+mn-ea"/>
              <a:cs typeface="+mn-cs"/>
            </a:endParaRPr>
          </a:p>
          <a:p>
            <a:pPr marL="342900" lvl="1" indent="-342900">
              <a:buClr>
                <a:srgbClr val="BF1313"/>
              </a:buClr>
            </a:pPr>
            <a:r>
              <a:rPr lang="en-US" sz="2000" b="1" dirty="0" smtClean="0">
                <a:ea typeface="+mn-ea"/>
                <a:cs typeface="+mn-cs"/>
              </a:rPr>
              <a:t>Testing</a:t>
            </a:r>
          </a:p>
          <a:p>
            <a:pPr marL="857250" lvl="2">
              <a:buClr>
                <a:srgbClr val="BF1313"/>
              </a:buClr>
              <a:buFont typeface="Wingdings" pitchFamily="2" charset="2"/>
              <a:buChar char="§"/>
            </a:pPr>
            <a:r>
              <a:rPr lang="en-US" sz="2000" dirty="0" smtClean="0">
                <a:ea typeface="+mn-ea"/>
                <a:cs typeface="+mn-cs"/>
              </a:rPr>
              <a:t>Programmers continually write unit tests, which must run flawlessly for development to continue. Customers write tests demonstrating that features are finished.</a:t>
            </a:r>
          </a:p>
          <a:p>
            <a:pPr marL="857250" lvl="2">
              <a:buClr>
                <a:srgbClr val="BF1313"/>
              </a:buClr>
              <a:buFont typeface="Wingdings" pitchFamily="2" charset="2"/>
              <a:buChar char="§"/>
            </a:pPr>
            <a:endParaRPr lang="en-US" sz="2000" b="1" dirty="0" smtClean="0">
              <a:ea typeface="+mn-ea"/>
              <a:cs typeface="+mn-cs"/>
            </a:endParaRPr>
          </a:p>
          <a:p>
            <a:pPr marL="342900" lvl="1" indent="-342900">
              <a:buClr>
                <a:srgbClr val="BF1313"/>
              </a:buClr>
            </a:pPr>
            <a:r>
              <a:rPr lang="en-US" sz="2000" b="1" dirty="0" smtClean="0">
                <a:ea typeface="+mn-ea"/>
                <a:cs typeface="+mn-cs"/>
              </a:rPr>
              <a:t>On-site customer </a:t>
            </a:r>
          </a:p>
          <a:p>
            <a:pPr marL="857250" lvl="2">
              <a:buClr>
                <a:srgbClr val="BF1313"/>
              </a:buClr>
              <a:buFont typeface="Wingdings" pitchFamily="2" charset="2"/>
              <a:buChar char="§"/>
            </a:pPr>
            <a:r>
              <a:rPr lang="en-US" sz="2000" dirty="0" smtClean="0">
                <a:ea typeface="+mn-ea"/>
                <a:cs typeface="+mn-cs"/>
              </a:rPr>
              <a:t>Include a real, live user on the team, available full-time to answer questions.</a:t>
            </a:r>
          </a:p>
          <a:p>
            <a:pPr marL="857250" lvl="2">
              <a:buClr>
                <a:srgbClr val="BF1313"/>
              </a:buClr>
            </a:pPr>
            <a:endParaRPr lang="en-US" sz="1800" dirty="0" smtClean="0"/>
          </a:p>
          <a:p>
            <a:pPr lvl="1">
              <a:lnSpc>
                <a:spcPct val="90000"/>
              </a:lnSpc>
            </a:pPr>
            <a:endParaRPr lang="en-US" sz="1800" dirty="0" smtClean="0"/>
          </a:p>
          <a:p>
            <a:pPr lvl="1">
              <a:lnSpc>
                <a:spcPct val="90000"/>
              </a:lnSpc>
            </a:pPr>
            <a:endParaRPr lang="en-US" sz="1800" dirty="0" smtClean="0"/>
          </a:p>
          <a:p>
            <a:pPr lvl="1" eaLnBrk="1" hangingPunct="1"/>
            <a:endParaRPr lang="en-GB" sz="2000" dirty="0" smtClean="0"/>
          </a:p>
          <a:p>
            <a:pPr lvl="2" eaLnBrk="1" hangingPunct="1">
              <a:buFont typeface="Wingdings" pitchFamily="2" charset="2"/>
              <a:buNone/>
            </a:pPr>
            <a:endParaRPr lang="en-GB" sz="2000" dirty="0" smtClean="0"/>
          </a:p>
          <a:p>
            <a:pPr lvl="2" eaLnBrk="1" hangingPunct="1"/>
            <a:endParaRPr lang="en-GB"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xfrm>
            <a:off x="0" y="0"/>
            <a:ext cx="9220200" cy="533400"/>
          </a:xfrm>
          <a:noFill/>
        </p:spPr>
        <p:txBody>
          <a:bodyPr lIns="92075" tIns="46038" rIns="92075" bIns="46038" anchor="ctr"/>
          <a:lstStyle/>
          <a:p>
            <a:pPr eaLnBrk="1" hangingPunct="1"/>
            <a:r>
              <a:rPr lang="en-US" smtClean="0"/>
              <a:t>XP Practices</a:t>
            </a:r>
          </a:p>
        </p:txBody>
      </p:sp>
      <p:sp>
        <p:nvSpPr>
          <p:cNvPr id="12293" name="Rectangle 2"/>
          <p:cNvSpPr>
            <a:spLocks noGrp="1" noChangeArrowheads="1"/>
          </p:cNvSpPr>
          <p:nvPr>
            <p:ph type="body" idx="1"/>
          </p:nvPr>
        </p:nvSpPr>
        <p:spPr>
          <a:xfrm>
            <a:off x="304800" y="838200"/>
            <a:ext cx="8382000" cy="5791200"/>
          </a:xfrm>
          <a:noFill/>
        </p:spPr>
        <p:txBody>
          <a:bodyPr/>
          <a:lstStyle/>
          <a:p>
            <a:pPr marL="342900" lvl="1" indent="-342900">
              <a:buClr>
                <a:srgbClr val="BF1313"/>
              </a:buClr>
            </a:pPr>
            <a:r>
              <a:rPr lang="en-GB" sz="2000" b="1" dirty="0" smtClean="0">
                <a:ea typeface="+mn-ea"/>
                <a:cs typeface="+mn-cs"/>
              </a:rPr>
              <a:t>Refactoring</a:t>
            </a:r>
          </a:p>
          <a:p>
            <a:pPr lvl="1"/>
            <a:r>
              <a:rPr lang="en-US" sz="1800" dirty="0" smtClean="0"/>
              <a:t>Refactoring is a disciplined technique for restructuring an existing body of code, altering its internal structure without changing its external behavior.</a:t>
            </a:r>
          </a:p>
          <a:p>
            <a:r>
              <a:rPr lang="en-US" sz="2000" dirty="0" smtClean="0"/>
              <a:t>Meaning of word Factoring</a:t>
            </a:r>
          </a:p>
          <a:p>
            <a:pPr>
              <a:buNone/>
            </a:pPr>
            <a:r>
              <a:rPr lang="en-US" sz="2000" dirty="0" smtClean="0"/>
              <a:t>	   2</a:t>
            </a:r>
          </a:p>
          <a:p>
            <a:pPr>
              <a:buNone/>
            </a:pPr>
            <a:r>
              <a:rPr lang="en-US" sz="2000" i="1" dirty="0" smtClean="0"/>
              <a:t>	x</a:t>
            </a:r>
            <a:r>
              <a:rPr lang="en-US" sz="2000" dirty="0" smtClean="0"/>
              <a:t>    −   1   can be factored as  (</a:t>
            </a:r>
            <a:r>
              <a:rPr lang="en-US" sz="2000" i="1" dirty="0" smtClean="0"/>
              <a:t>x</a:t>
            </a:r>
            <a:r>
              <a:rPr lang="en-US" sz="2000" dirty="0" smtClean="0"/>
              <a:t> − 1 ) (</a:t>
            </a:r>
            <a:r>
              <a:rPr lang="en-US" sz="2000" i="1" dirty="0" smtClean="0"/>
              <a:t>x</a:t>
            </a:r>
            <a:r>
              <a:rPr lang="en-US" sz="2000" dirty="0" smtClean="0"/>
              <a:t>  + 1) </a:t>
            </a:r>
          </a:p>
          <a:p>
            <a:endParaRPr lang="en-US" sz="2000" dirty="0" smtClean="0"/>
          </a:p>
          <a:p>
            <a:r>
              <a:rPr lang="en-US" sz="2000" dirty="0" smtClean="0"/>
              <a:t>What have we done ? We have simplified further </a:t>
            </a:r>
          </a:p>
          <a:p>
            <a:endParaRPr lang="en-US" sz="2000" dirty="0" smtClean="0"/>
          </a:p>
          <a:p>
            <a:r>
              <a:rPr lang="en-US" sz="2000" dirty="0" smtClean="0"/>
              <a:t>In software refactoring it means</a:t>
            </a:r>
          </a:p>
          <a:p>
            <a:pPr lvl="1"/>
            <a:r>
              <a:rPr lang="en-US" sz="1800" dirty="0" smtClean="0"/>
              <a:t>Rejuvenating old designs</a:t>
            </a:r>
          </a:p>
          <a:p>
            <a:pPr lvl="1"/>
            <a:r>
              <a:rPr lang="en-US" sz="1800" dirty="0" smtClean="0"/>
              <a:t>Removing redundancy </a:t>
            </a:r>
          </a:p>
          <a:p>
            <a:pPr lvl="1"/>
            <a:r>
              <a:rPr lang="en-US" sz="1800" dirty="0" smtClean="0"/>
              <a:t>Eliminating unused functionality</a:t>
            </a:r>
          </a:p>
          <a:p>
            <a:pPr lvl="1"/>
            <a:r>
              <a:rPr lang="en-US" sz="1800" dirty="0" smtClean="0"/>
              <a:t>We cannot check in our code until:</a:t>
            </a:r>
          </a:p>
          <a:p>
            <a:pPr lvl="2" indent="0">
              <a:spcBef>
                <a:spcPts val="0"/>
              </a:spcBef>
            </a:pPr>
            <a:r>
              <a:rPr lang="en-US" sz="1400" dirty="0" smtClean="0"/>
              <a:t>All tests are green.</a:t>
            </a:r>
          </a:p>
          <a:p>
            <a:pPr lvl="2" indent="0">
              <a:spcBef>
                <a:spcPts val="0"/>
              </a:spcBef>
            </a:pPr>
            <a:r>
              <a:rPr lang="en-US" sz="1400" dirty="0" smtClean="0"/>
              <a:t>All duplication has been removed.</a:t>
            </a:r>
          </a:p>
          <a:p>
            <a:pPr lvl="2" indent="0">
              <a:spcBef>
                <a:spcPts val="0"/>
              </a:spcBef>
            </a:pPr>
            <a:r>
              <a:rPr lang="en-US" sz="1400" dirty="0" smtClean="0"/>
              <a:t>The code is as expressive as we can make it</a:t>
            </a:r>
            <a:r>
              <a:rPr lang="en-GB" dirty="0" smtClean="0"/>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title"/>
          </p:nvPr>
        </p:nvSpPr>
        <p:spPr>
          <a:xfrm>
            <a:off x="0" y="0"/>
            <a:ext cx="9220200" cy="533400"/>
          </a:xfrm>
          <a:noFill/>
        </p:spPr>
        <p:txBody>
          <a:bodyPr lIns="92075" tIns="46038" rIns="92075" bIns="46038" anchor="ctr"/>
          <a:lstStyle/>
          <a:p>
            <a:pPr eaLnBrk="1" hangingPunct="1"/>
            <a:r>
              <a:rPr lang="en-US" smtClean="0"/>
              <a:t>XP Practices</a:t>
            </a:r>
          </a:p>
        </p:txBody>
      </p:sp>
      <p:sp>
        <p:nvSpPr>
          <p:cNvPr id="14341" name="Rectangle 2"/>
          <p:cNvSpPr>
            <a:spLocks noGrp="1" noChangeArrowheads="1"/>
          </p:cNvSpPr>
          <p:nvPr>
            <p:ph type="body" idx="1"/>
          </p:nvPr>
        </p:nvSpPr>
        <p:spPr>
          <a:noFill/>
        </p:spPr>
        <p:txBody>
          <a:bodyPr/>
          <a:lstStyle/>
          <a:p>
            <a:r>
              <a:rPr lang="en-US" sz="2000" b="1" dirty="0" smtClean="0"/>
              <a:t>Coding Standards</a:t>
            </a:r>
          </a:p>
          <a:p>
            <a:pPr lvl="1">
              <a:defRPr/>
            </a:pPr>
            <a:r>
              <a:rPr lang="en-US" sz="1800" dirty="0" smtClean="0"/>
              <a:t>Consensus of coding style and practices</a:t>
            </a:r>
          </a:p>
          <a:p>
            <a:pPr lvl="1">
              <a:defRPr/>
            </a:pPr>
            <a:r>
              <a:rPr lang="en-US" sz="1800" dirty="0" smtClean="0"/>
              <a:t>Contributes to definition of clean code and “doneness”</a:t>
            </a:r>
          </a:p>
          <a:p>
            <a:pPr lvl="1">
              <a:defRPr/>
            </a:pPr>
            <a:r>
              <a:rPr lang="en-US" sz="1800" dirty="0" smtClean="0"/>
              <a:t>Goal is that code looks anonymous</a:t>
            </a:r>
          </a:p>
          <a:p>
            <a:pPr lvl="1">
              <a:defRPr/>
            </a:pPr>
            <a:r>
              <a:rPr lang="en-US" sz="1800" dirty="0" smtClean="0"/>
              <a:t>All code should look the same</a:t>
            </a:r>
          </a:p>
          <a:p>
            <a:pPr lvl="1">
              <a:defRPr/>
            </a:pPr>
            <a:r>
              <a:rPr lang="en-US" sz="1800" dirty="0" smtClean="0"/>
              <a:t>It should not possible to determine who coded what based on the code itself</a:t>
            </a:r>
          </a:p>
          <a:p>
            <a:pPr lvl="1">
              <a:lnSpc>
                <a:spcPct val="90000"/>
              </a:lnSpc>
            </a:pPr>
            <a:endParaRPr lang="en-US" sz="1800" dirty="0" smtClean="0"/>
          </a:p>
          <a:p>
            <a:pPr lvl="1">
              <a:lnSpc>
                <a:spcPct val="90000"/>
              </a:lnSpc>
            </a:pPr>
            <a:r>
              <a:rPr lang="en-US" sz="1800" b="1" dirty="0" smtClean="0"/>
              <a:t>Constraints</a:t>
            </a:r>
          </a:p>
          <a:p>
            <a:pPr lvl="2">
              <a:lnSpc>
                <a:spcPct val="90000"/>
              </a:lnSpc>
            </a:pPr>
            <a:r>
              <a:rPr lang="en-US" sz="1800" dirty="0" smtClean="0"/>
              <a:t>System should have the fewest possible classes</a:t>
            </a:r>
          </a:p>
          <a:p>
            <a:pPr lvl="2">
              <a:lnSpc>
                <a:spcPct val="90000"/>
              </a:lnSpc>
            </a:pPr>
            <a:r>
              <a:rPr lang="en-US" sz="1800" dirty="0" smtClean="0"/>
              <a:t>System should have the fewest possible methods</a:t>
            </a:r>
          </a:p>
          <a:p>
            <a:pPr lvl="2">
              <a:lnSpc>
                <a:spcPct val="90000"/>
              </a:lnSpc>
            </a:pPr>
            <a:r>
              <a:rPr lang="en-US" sz="1800" dirty="0" smtClean="0"/>
              <a:t>Comments should be minimized</a:t>
            </a:r>
          </a:p>
          <a:p>
            <a:pPr lvl="1" eaLnBrk="1" hangingPunct="1"/>
            <a:endParaRPr lang="en-GB" sz="2000" dirty="0" smtClean="0"/>
          </a:p>
          <a:p>
            <a:pPr lvl="2" eaLnBrk="1" hangingPunct="1">
              <a:buNone/>
            </a:pPr>
            <a:endParaRPr lang="en-GB"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a:xfrm>
            <a:off x="228600" y="119064"/>
            <a:ext cx="9220200" cy="533400"/>
          </a:xfrm>
          <a:noFill/>
        </p:spPr>
        <p:txBody>
          <a:bodyPr lIns="92075" tIns="46038" rIns="92075" bIns="46038" anchor="ctr"/>
          <a:lstStyle/>
          <a:p>
            <a:pPr eaLnBrk="1" hangingPunct="1"/>
            <a:r>
              <a:rPr lang="en-US" dirty="0" smtClean="0"/>
              <a:t>Pair Programming </a:t>
            </a:r>
          </a:p>
        </p:txBody>
      </p:sp>
      <p:sp>
        <p:nvSpPr>
          <p:cNvPr id="15365" name="Rectangle 2"/>
          <p:cNvSpPr>
            <a:spLocks noGrp="1" noChangeArrowheads="1"/>
          </p:cNvSpPr>
          <p:nvPr>
            <p:ph type="body" idx="1"/>
          </p:nvPr>
        </p:nvSpPr>
        <p:spPr>
          <a:noFill/>
        </p:spPr>
        <p:txBody>
          <a:bodyPr/>
          <a:lstStyle/>
          <a:p>
            <a:pPr eaLnBrk="1" hangingPunct="1"/>
            <a:r>
              <a:rPr lang="en-GB" sz="2400" dirty="0" smtClean="0"/>
              <a:t>2 people work together at one PC to create a code for a story</a:t>
            </a:r>
          </a:p>
          <a:p>
            <a:pPr eaLnBrk="1" hangingPunct="1"/>
            <a:r>
              <a:rPr lang="en-US" sz="2400" dirty="0" smtClean="0"/>
              <a:t>One person types and thinks tactically about the method being created</a:t>
            </a:r>
          </a:p>
          <a:p>
            <a:pPr eaLnBrk="1" hangingPunct="1"/>
            <a:r>
              <a:rPr lang="en-US" sz="2400" dirty="0" smtClean="0"/>
              <a:t>Other thinks strategically about how that method fits into the class</a:t>
            </a:r>
          </a:p>
          <a:p>
            <a:pPr lvl="1" eaLnBrk="1" hangingPunct="1"/>
            <a:endParaRPr lang="en-US" sz="2000" dirty="0" smtClean="0"/>
          </a:p>
          <a:p>
            <a:pPr lvl="1" eaLnBrk="1" hangingPunct="1"/>
            <a:endParaRPr lang="en-GB" sz="2000" dirty="0" smtClean="0"/>
          </a:p>
          <a:p>
            <a:pPr lvl="2" eaLnBrk="1" hangingPunct="1">
              <a:buFont typeface="Wingdings" pitchFamily="2" charset="2"/>
              <a:buNone/>
            </a:pPr>
            <a:endParaRPr lang="en-GB" sz="2000" dirty="0" smtClean="0"/>
          </a:p>
          <a:p>
            <a:pPr lvl="2" eaLnBrk="1" hangingPunct="1"/>
            <a:endParaRPr lang="en-GB" dirty="0" smtClean="0"/>
          </a:p>
        </p:txBody>
      </p:sp>
      <p:pic>
        <p:nvPicPr>
          <p:cNvPr id="6" name="Picture 5" descr="330px-Pair_programming_1.jpg"/>
          <p:cNvPicPr>
            <a:picLocks noChangeAspect="1"/>
          </p:cNvPicPr>
          <p:nvPr/>
        </p:nvPicPr>
        <p:blipFill>
          <a:blip r:embed="rId2" cstate="print"/>
          <a:stretch>
            <a:fillRect/>
          </a:stretch>
        </p:blipFill>
        <p:spPr>
          <a:xfrm>
            <a:off x="4069080" y="3051047"/>
            <a:ext cx="4389120" cy="3281685"/>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28600" y="228600"/>
            <a:ext cx="8915400" cy="381000"/>
          </a:xfrm>
          <a:noFill/>
        </p:spPr>
        <p:txBody>
          <a:bodyPr lIns="92075" tIns="46038" rIns="92075" bIns="46038" anchor="ctr"/>
          <a:lstStyle/>
          <a:p>
            <a:pPr eaLnBrk="1" hangingPunct="1"/>
            <a:r>
              <a:rPr lang="en-US" smtClean="0"/>
              <a:t>Pair programming - Concerns</a:t>
            </a:r>
          </a:p>
        </p:txBody>
      </p:sp>
      <p:sp>
        <p:nvSpPr>
          <p:cNvPr id="16389" name="Rectangle 7"/>
          <p:cNvSpPr>
            <a:spLocks noGrp="1" noChangeArrowheads="1"/>
          </p:cNvSpPr>
          <p:nvPr>
            <p:ph type="body" idx="1"/>
          </p:nvPr>
        </p:nvSpPr>
        <p:spPr/>
        <p:txBody>
          <a:bodyPr/>
          <a:lstStyle/>
          <a:p>
            <a:pPr eaLnBrk="1" hangingPunct="1">
              <a:spcBef>
                <a:spcPct val="50000"/>
              </a:spcBef>
              <a:buClrTx/>
              <a:buSzPct val="120000"/>
              <a:buFontTx/>
              <a:buNone/>
            </a:pPr>
            <a:r>
              <a:rPr lang="en-US" smtClean="0"/>
              <a:t>Productivity will be halved </a:t>
            </a:r>
          </a:p>
          <a:p>
            <a:pPr eaLnBrk="1" hangingPunct="1"/>
            <a:r>
              <a:rPr lang="en-US" smtClean="0"/>
              <a:t>With collective code ownership, it will be difficult  for programmers to  be recognized and compensated </a:t>
            </a:r>
          </a:p>
          <a:p>
            <a:pPr eaLnBrk="1" hangingPunct="1"/>
            <a:r>
              <a:rPr lang="en-US" smtClean="0"/>
              <a:t>It is annoying having someone looking over your shoulder while you program</a:t>
            </a:r>
          </a:p>
          <a:p>
            <a:pPr eaLnBrk="1" hangingPunct="1"/>
            <a:r>
              <a:rPr lang="en-US" smtClean="0"/>
              <a:t>Pair programming will interfere with "flow", which requires solitude and silence</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spcBef>
                <a:spcPct val="50000"/>
              </a:spcBef>
              <a:buClrTx/>
              <a:buSzPct val="120000"/>
              <a:buFontTx/>
              <a:buChar char="•"/>
            </a:pPr>
            <a:endParaRPr lang="en-US" smtClean="0"/>
          </a:p>
          <a:p>
            <a:pPr eaLnBrk="1" hangingPunct="1"/>
            <a:endParaRPr lang="en-US" smtClean="0"/>
          </a:p>
        </p:txBody>
      </p:sp>
      <p:sp>
        <p:nvSpPr>
          <p:cNvPr id="16390" name="Text Box 3"/>
          <p:cNvSpPr txBox="1">
            <a:spLocks noChangeArrowheads="1"/>
          </p:cNvSpPr>
          <p:nvPr/>
        </p:nvSpPr>
        <p:spPr bwMode="auto">
          <a:xfrm>
            <a:off x="457200" y="2362200"/>
            <a:ext cx="7712075" cy="366713"/>
          </a:xfrm>
          <a:prstGeom prst="rect">
            <a:avLst/>
          </a:prstGeom>
          <a:noFill/>
          <a:ln w="9525">
            <a:noFill/>
            <a:miter lim="800000"/>
            <a:headEnd/>
            <a:tailEnd/>
          </a:ln>
        </p:spPr>
        <p:txBody>
          <a:bodyPr>
            <a:spAutoFit/>
          </a:bodyPr>
          <a:lstStyle/>
          <a:p>
            <a:endParaRPr lang="en-US"/>
          </a:p>
        </p:txBody>
      </p:sp>
      <p:sp>
        <p:nvSpPr>
          <p:cNvPr id="392197" name="Text Box 5"/>
          <p:cNvSpPr txBox="1">
            <a:spLocks noChangeArrowheads="1"/>
          </p:cNvSpPr>
          <p:nvPr/>
        </p:nvSpPr>
        <p:spPr bwMode="auto">
          <a:xfrm>
            <a:off x="669925" y="4608513"/>
            <a:ext cx="3702050" cy="366712"/>
          </a:xfrm>
          <a:prstGeom prst="rect">
            <a:avLst/>
          </a:prstGeom>
          <a:noFill/>
          <a:ln w="9525">
            <a:noFill/>
            <a:miter lim="800000"/>
            <a:headEnd/>
            <a:tailEnd/>
          </a:ln>
        </p:spPr>
        <p:txBody>
          <a:bodyPr wrap="none">
            <a:spAutoFit/>
          </a:bodyPr>
          <a:lstStyle/>
          <a:p>
            <a:r>
              <a:rPr lang="en-US" b="1"/>
              <a:t>But what has been observed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2197"/>
                                        </p:tgtEl>
                                        <p:attrNameLst>
                                          <p:attrName>style.visibility</p:attrName>
                                        </p:attrNameLst>
                                      </p:cBhvr>
                                      <p:to>
                                        <p:strVal val="visible"/>
                                      </p:to>
                                    </p:set>
                                    <p:anim calcmode="lin" valueType="num">
                                      <p:cBhvr additive="base">
                                        <p:cTn id="7" dur="500" fill="hold"/>
                                        <p:tgtEl>
                                          <p:spTgt spid="392197"/>
                                        </p:tgtEl>
                                        <p:attrNameLst>
                                          <p:attrName>ppt_x</p:attrName>
                                        </p:attrNameLst>
                                      </p:cBhvr>
                                      <p:tavLst>
                                        <p:tav tm="0">
                                          <p:val>
                                            <p:strVal val="0-#ppt_w/2"/>
                                          </p:val>
                                        </p:tav>
                                        <p:tav tm="100000">
                                          <p:val>
                                            <p:strVal val="#ppt_x"/>
                                          </p:val>
                                        </p:tav>
                                      </p:tavLst>
                                    </p:anim>
                                    <p:anim calcmode="lin" valueType="num">
                                      <p:cBhvr additive="base">
                                        <p:cTn id="8" dur="500" fill="hold"/>
                                        <p:tgtEl>
                                          <p:spTgt spid="392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7"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noFill/>
        </p:spPr>
        <p:txBody>
          <a:bodyPr lIns="92075" tIns="46038" rIns="92075" bIns="46038" anchor="ctr"/>
          <a:lstStyle/>
          <a:p>
            <a:pPr eaLnBrk="1" hangingPunct="1"/>
            <a:r>
              <a:rPr lang="en-US" smtClean="0"/>
              <a:t>Pair programming – Success trends</a:t>
            </a:r>
          </a:p>
        </p:txBody>
      </p:sp>
      <p:pic>
        <p:nvPicPr>
          <p:cNvPr id="17413" name="Picture 3"/>
          <p:cNvPicPr>
            <a:picLocks noChangeAspect="1" noChangeArrowheads="1"/>
          </p:cNvPicPr>
          <p:nvPr/>
        </p:nvPicPr>
        <p:blipFill>
          <a:blip r:embed="rId2" cstate="print"/>
          <a:srcRect/>
          <a:stretch>
            <a:fillRect/>
          </a:stretch>
        </p:blipFill>
        <p:spPr bwMode="auto">
          <a:xfrm>
            <a:off x="533400" y="1066800"/>
            <a:ext cx="3581400" cy="2543175"/>
          </a:xfrm>
          <a:prstGeom prst="rect">
            <a:avLst/>
          </a:prstGeom>
          <a:noFill/>
          <a:ln w="9525">
            <a:noFill/>
            <a:miter lim="800000"/>
            <a:headEnd/>
            <a:tailEnd/>
          </a:ln>
        </p:spPr>
      </p:pic>
      <p:pic>
        <p:nvPicPr>
          <p:cNvPr id="17414" name="Picture 4"/>
          <p:cNvPicPr>
            <a:picLocks noChangeAspect="1" noChangeArrowheads="1"/>
          </p:cNvPicPr>
          <p:nvPr/>
        </p:nvPicPr>
        <p:blipFill>
          <a:blip r:embed="rId3" cstate="print"/>
          <a:srcRect/>
          <a:stretch>
            <a:fillRect/>
          </a:stretch>
        </p:blipFill>
        <p:spPr bwMode="auto">
          <a:xfrm>
            <a:off x="4724400" y="1066800"/>
            <a:ext cx="3657600" cy="2392363"/>
          </a:xfrm>
          <a:prstGeom prst="rect">
            <a:avLst/>
          </a:prstGeom>
          <a:noFill/>
          <a:ln w="9525">
            <a:noFill/>
            <a:miter lim="800000"/>
            <a:headEnd/>
            <a:tailEnd/>
          </a:ln>
        </p:spPr>
      </p:pic>
      <p:pic>
        <p:nvPicPr>
          <p:cNvPr id="17415" name="Picture 5"/>
          <p:cNvPicPr>
            <a:picLocks noChangeAspect="1" noChangeArrowheads="1"/>
          </p:cNvPicPr>
          <p:nvPr/>
        </p:nvPicPr>
        <p:blipFill>
          <a:blip r:embed="rId4" cstate="print"/>
          <a:srcRect/>
          <a:stretch>
            <a:fillRect/>
          </a:stretch>
        </p:blipFill>
        <p:spPr bwMode="auto">
          <a:xfrm>
            <a:off x="533400" y="3581400"/>
            <a:ext cx="3886200" cy="2619375"/>
          </a:xfrm>
          <a:prstGeom prst="rect">
            <a:avLst/>
          </a:prstGeom>
          <a:noFill/>
          <a:ln w="9525">
            <a:noFill/>
            <a:miter lim="800000"/>
            <a:headEnd/>
            <a:tailEnd/>
          </a:ln>
        </p:spPr>
      </p:pic>
      <p:pic>
        <p:nvPicPr>
          <p:cNvPr id="17416" name="Picture 6"/>
          <p:cNvPicPr>
            <a:picLocks noChangeAspect="1" noChangeArrowheads="1"/>
          </p:cNvPicPr>
          <p:nvPr/>
        </p:nvPicPr>
        <p:blipFill>
          <a:blip r:embed="rId5" cstate="print"/>
          <a:srcRect/>
          <a:stretch>
            <a:fillRect/>
          </a:stretch>
        </p:blipFill>
        <p:spPr bwMode="auto">
          <a:xfrm>
            <a:off x="4648200" y="3657600"/>
            <a:ext cx="3962400" cy="2395538"/>
          </a:xfrm>
          <a:prstGeom prst="rect">
            <a:avLst/>
          </a:prstGeom>
          <a:noFill/>
          <a:ln w="9525">
            <a:noFill/>
            <a:miter lim="800000"/>
            <a:headEnd/>
            <a:tailEnd/>
          </a:ln>
        </p:spPr>
      </p:pic>
      <p:sp>
        <p:nvSpPr>
          <p:cNvPr id="17417" name="AutoShape 7"/>
          <p:cNvSpPr>
            <a:spLocks noChangeArrowheads="1"/>
          </p:cNvSpPr>
          <p:nvPr/>
        </p:nvSpPr>
        <p:spPr bwMode="auto">
          <a:xfrm>
            <a:off x="3581400" y="838200"/>
            <a:ext cx="1219200" cy="1143000"/>
          </a:xfrm>
          <a:prstGeom prst="wedgeRoundRectCallout">
            <a:avLst>
              <a:gd name="adj1" fmla="val -195315"/>
              <a:gd name="adj2" fmla="val 57361"/>
              <a:gd name="adj3" fmla="val 16667"/>
            </a:avLst>
          </a:prstGeom>
          <a:solidFill>
            <a:schemeClr val="accent1"/>
          </a:solidFill>
          <a:ln w="9525">
            <a:solidFill>
              <a:schemeClr val="tx1"/>
            </a:solidFill>
            <a:miter lim="800000"/>
            <a:headEnd/>
            <a:tailEnd/>
          </a:ln>
        </p:spPr>
        <p:txBody>
          <a:bodyPr anchor="ctr"/>
          <a:lstStyle/>
          <a:p>
            <a:pPr algn="ctr"/>
            <a:r>
              <a:rPr lang="en-US" sz="1600"/>
              <a:t>Lesser than double Efforts</a:t>
            </a:r>
          </a:p>
        </p:txBody>
      </p:sp>
      <p:sp>
        <p:nvSpPr>
          <p:cNvPr id="17418" name="AutoShape 8"/>
          <p:cNvSpPr>
            <a:spLocks noChangeArrowheads="1"/>
          </p:cNvSpPr>
          <p:nvPr/>
        </p:nvSpPr>
        <p:spPr bwMode="auto">
          <a:xfrm>
            <a:off x="8077200" y="762000"/>
            <a:ext cx="1066800" cy="685800"/>
          </a:xfrm>
          <a:prstGeom prst="wedgeRoundRectCallout">
            <a:avLst>
              <a:gd name="adj1" fmla="val -81694"/>
              <a:gd name="adj2" fmla="val 100463"/>
              <a:gd name="adj3" fmla="val 16667"/>
            </a:avLst>
          </a:prstGeom>
          <a:solidFill>
            <a:schemeClr val="accent1"/>
          </a:solidFill>
          <a:ln w="9525">
            <a:solidFill>
              <a:schemeClr val="tx1"/>
            </a:solidFill>
            <a:miter lim="800000"/>
            <a:headEnd/>
            <a:tailEnd/>
          </a:ln>
        </p:spPr>
        <p:txBody>
          <a:bodyPr anchor="ctr"/>
          <a:lstStyle/>
          <a:p>
            <a:pPr algn="ctr"/>
            <a:r>
              <a:rPr lang="en-US" sz="1600"/>
              <a:t>High Quality</a:t>
            </a:r>
          </a:p>
        </p:txBody>
      </p:sp>
      <p:sp>
        <p:nvSpPr>
          <p:cNvPr id="17419" name="AutoShape 10"/>
          <p:cNvSpPr>
            <a:spLocks noChangeArrowheads="1"/>
          </p:cNvSpPr>
          <p:nvPr/>
        </p:nvSpPr>
        <p:spPr bwMode="auto">
          <a:xfrm>
            <a:off x="7924800" y="3352800"/>
            <a:ext cx="1219200" cy="838200"/>
          </a:xfrm>
          <a:prstGeom prst="wedgeRoundRectCallout">
            <a:avLst>
              <a:gd name="adj1" fmla="val -148176"/>
              <a:gd name="adj2" fmla="val 100000"/>
              <a:gd name="adj3" fmla="val 16667"/>
            </a:avLst>
          </a:prstGeom>
          <a:solidFill>
            <a:schemeClr val="accent1"/>
          </a:solidFill>
          <a:ln w="9525">
            <a:solidFill>
              <a:schemeClr val="tx1"/>
            </a:solidFill>
            <a:miter lim="800000"/>
            <a:headEnd/>
            <a:tailEnd/>
          </a:ln>
        </p:spPr>
        <p:txBody>
          <a:bodyPr anchor="ctr"/>
          <a:lstStyle/>
          <a:p>
            <a:pPr algn="ctr"/>
            <a:r>
              <a:rPr lang="en-US" sz="1600"/>
              <a:t>Lesser LOC</a:t>
            </a:r>
          </a:p>
        </p:txBody>
      </p:sp>
      <p:sp>
        <p:nvSpPr>
          <p:cNvPr id="17420" name="AutoShape 11"/>
          <p:cNvSpPr>
            <a:spLocks noChangeArrowheads="1"/>
          </p:cNvSpPr>
          <p:nvPr/>
        </p:nvSpPr>
        <p:spPr bwMode="auto">
          <a:xfrm>
            <a:off x="3657600" y="3352800"/>
            <a:ext cx="1066800" cy="914400"/>
          </a:xfrm>
          <a:prstGeom prst="wedgeRoundRectCallout">
            <a:avLst>
              <a:gd name="adj1" fmla="val -126486"/>
              <a:gd name="adj2" fmla="val 62500"/>
              <a:gd name="adj3" fmla="val 16667"/>
            </a:avLst>
          </a:prstGeom>
          <a:solidFill>
            <a:schemeClr val="accent1"/>
          </a:solidFill>
          <a:ln w="9525">
            <a:solidFill>
              <a:schemeClr val="tx1"/>
            </a:solidFill>
            <a:miter lim="800000"/>
            <a:headEnd/>
            <a:tailEnd/>
          </a:ln>
        </p:spPr>
        <p:txBody>
          <a:bodyPr anchor="ctr"/>
          <a:lstStyle/>
          <a:p>
            <a:pPr algn="ctr"/>
            <a:r>
              <a:rPr lang="en-US" sz="1600"/>
              <a:t>People enjoy working in pairs</a:t>
            </a:r>
          </a:p>
        </p:txBody>
      </p:sp>
    </p:spTree>
  </p:cSld>
  <p:clrMapOvr>
    <a:masterClrMapping/>
  </p:clrMapOvr>
  <p:transition>
    <p:fade thruBlk="1"/>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lIns="92075" tIns="46038" rIns="92075" bIns="46038" anchor="ctr"/>
          <a:lstStyle/>
          <a:p>
            <a:pPr eaLnBrk="1" hangingPunct="1"/>
            <a:r>
              <a:rPr lang="en-US" smtClean="0"/>
              <a:t>Pair programming-Take Care…</a:t>
            </a:r>
          </a:p>
        </p:txBody>
      </p:sp>
      <p:pic>
        <p:nvPicPr>
          <p:cNvPr id="18437" name="Picture 3"/>
          <p:cNvPicPr>
            <a:picLocks noChangeAspect="1" noChangeArrowheads="1"/>
          </p:cNvPicPr>
          <p:nvPr/>
        </p:nvPicPr>
        <p:blipFill>
          <a:blip r:embed="rId2" cstate="print"/>
          <a:srcRect/>
          <a:stretch>
            <a:fillRect/>
          </a:stretch>
        </p:blipFill>
        <p:spPr bwMode="auto">
          <a:xfrm>
            <a:off x="312738" y="914400"/>
            <a:ext cx="8516937" cy="54546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behind the Agile Manifesto</a:t>
            </a:r>
            <a:endParaRPr lang="en-US" dirty="0"/>
          </a:p>
        </p:txBody>
      </p:sp>
      <p:sp>
        <p:nvSpPr>
          <p:cNvPr id="4" name="Rectangle 3"/>
          <p:cNvSpPr txBox="1">
            <a:spLocks noChangeArrowheads="1"/>
          </p:cNvSpPr>
          <p:nvPr/>
        </p:nvSpPr>
        <p:spPr bwMode="auto">
          <a:xfrm>
            <a:off x="228600" y="990600"/>
            <a:ext cx="8763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smtClean="0">
                <a:ln>
                  <a:noFill/>
                </a:ln>
                <a:solidFill>
                  <a:schemeClr val="tx1"/>
                </a:solidFill>
                <a:effectLst/>
                <a:uLnTx/>
                <a:uFillTx/>
                <a:latin typeface="+mn-lt"/>
                <a:ea typeface="+mn-ea"/>
                <a:cs typeface="+mn-cs"/>
              </a:rPr>
              <a:t>Our highest priority is to satisfy the customer through early and continuous delivery</a:t>
            </a:r>
          </a:p>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smtClean="0">
                <a:ln>
                  <a:noFill/>
                </a:ln>
                <a:solidFill>
                  <a:schemeClr val="tx1"/>
                </a:solidFill>
                <a:effectLst/>
                <a:uLnTx/>
                <a:uFillTx/>
                <a:latin typeface="+mn-lt"/>
                <a:ea typeface="+mn-ea"/>
                <a:cs typeface="+mn-cs"/>
              </a:rPr>
              <a:t>Welcome changing requirements, even late in development </a:t>
            </a:r>
          </a:p>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smtClean="0">
                <a:ln>
                  <a:noFill/>
                </a:ln>
                <a:solidFill>
                  <a:schemeClr val="tx1"/>
                </a:solidFill>
                <a:effectLst/>
                <a:uLnTx/>
                <a:uFillTx/>
                <a:latin typeface="+mn-lt"/>
                <a:ea typeface="+mn-ea"/>
                <a:cs typeface="+mn-cs"/>
              </a:rPr>
              <a:t>Deliver working software frequently, from a couple of weeks to a couple of months</a:t>
            </a:r>
          </a:p>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smtClean="0">
                <a:ln>
                  <a:noFill/>
                </a:ln>
                <a:solidFill>
                  <a:schemeClr val="tx1"/>
                </a:solidFill>
                <a:effectLst/>
                <a:uLnTx/>
                <a:uFillTx/>
                <a:latin typeface="+mn-lt"/>
                <a:ea typeface="+mn-ea"/>
                <a:cs typeface="+mn-cs"/>
              </a:rPr>
              <a:t>Business people and developers must work together daily throughout the project</a:t>
            </a:r>
          </a:p>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smtClean="0">
                <a:ln>
                  <a:noFill/>
                </a:ln>
                <a:solidFill>
                  <a:schemeClr val="tx1"/>
                </a:solidFill>
                <a:effectLst/>
                <a:uLnTx/>
                <a:uFillTx/>
                <a:latin typeface="+mn-lt"/>
                <a:ea typeface="+mn-ea"/>
                <a:cs typeface="+mn-cs"/>
              </a:rPr>
              <a:t>Build projects around motivated individuals.  Give them the environment and support they need, and trust them to get the job done. </a:t>
            </a:r>
          </a:p>
          <a:p>
            <a:pPr marL="342900" marR="0" lvl="0" indent="-342900" algn="l" defTabSz="914400" rtl="0" eaLnBrk="0" fontAlgn="base" latinLnBrk="0" hangingPunct="0">
              <a:lnSpc>
                <a:spcPct val="125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smtClean="0">
                <a:ln>
                  <a:noFill/>
                </a:ln>
                <a:solidFill>
                  <a:schemeClr val="tx1"/>
                </a:solidFill>
                <a:effectLst/>
                <a:uLnTx/>
                <a:uFillTx/>
                <a:latin typeface="+mn-lt"/>
                <a:ea typeface="+mn-ea"/>
                <a:cs typeface="+mn-cs"/>
              </a:rPr>
              <a:t>The most efficient and effective method of conveying information to and within a development team is face-to-face communication</a:t>
            </a:r>
          </a:p>
          <a:p>
            <a:pPr marL="342900" marR="0" lvl="0" indent="-342900" algn="l" defTabSz="914400" rtl="0" eaLnBrk="0" fontAlgn="base" latinLnBrk="0" hangingPunct="0">
              <a:lnSpc>
                <a:spcPct val="120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smtClean="0">
                <a:ln>
                  <a:noFill/>
                </a:ln>
                <a:solidFill>
                  <a:schemeClr val="tx1"/>
                </a:solidFill>
                <a:effectLst/>
                <a:uLnTx/>
                <a:uFillTx/>
                <a:latin typeface="+mn-lt"/>
                <a:ea typeface="+mn-ea"/>
                <a:cs typeface="+mn-cs"/>
              </a:rPr>
              <a:t>Continuous attention to technical excellence and good design enhances agility</a:t>
            </a:r>
          </a:p>
          <a:p>
            <a:pPr marL="342900" marR="0" lvl="0" indent="-342900" algn="l" defTabSz="914400" rtl="0" eaLnBrk="0" fontAlgn="base" latinLnBrk="0" hangingPunct="0">
              <a:lnSpc>
                <a:spcPct val="120000"/>
              </a:lnSpc>
              <a:spcBef>
                <a:spcPts val="0"/>
              </a:spcBef>
              <a:spcAft>
                <a:spcPct val="0"/>
              </a:spcAft>
              <a:buClr>
                <a:srgbClr val="BF1313"/>
              </a:buClr>
              <a:buSzTx/>
              <a:buFont typeface="Wingdings" pitchFamily="2" charset="2"/>
              <a:buChar char="§"/>
              <a:tabLst/>
              <a:defRPr/>
            </a:pPr>
            <a:r>
              <a:rPr kumimoji="0" lang="en-US" b="0" i="0" u="none" strike="noStrike" kern="0" cap="none" spc="0" normalizeH="0" baseline="0" noProof="0" smtClean="0">
                <a:ln>
                  <a:noFill/>
                </a:ln>
                <a:solidFill>
                  <a:schemeClr val="tx1"/>
                </a:solidFill>
                <a:effectLst/>
                <a:uLnTx/>
                <a:uFillTx/>
                <a:latin typeface="+mn-lt"/>
                <a:ea typeface="+mn-ea"/>
                <a:cs typeface="+mn-cs"/>
              </a:rPr>
              <a:t>At regular intervals, the team reflects on how to become more effective, then tunes and adjusts its behavior accordingly</a:t>
            </a:r>
            <a:endParaRPr kumimoji="0" lang="en-US"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an XP project</a:t>
            </a:r>
          </a:p>
        </p:txBody>
      </p:sp>
      <p:sp>
        <p:nvSpPr>
          <p:cNvPr id="3" name="Content Placeholder 2"/>
          <p:cNvSpPr>
            <a:spLocks noGrp="1"/>
          </p:cNvSpPr>
          <p:nvPr>
            <p:ph idx="1"/>
          </p:nvPr>
        </p:nvSpPr>
        <p:spPr/>
        <p:txBody>
          <a:bodyPr/>
          <a:lstStyle/>
          <a:p>
            <a:pPr eaLnBrk="1" hangingPunct="1">
              <a:lnSpc>
                <a:spcPct val="90000"/>
              </a:lnSpc>
            </a:pPr>
            <a:r>
              <a:rPr lang="en-US" sz="2000" dirty="0"/>
              <a:t>Initiation</a:t>
            </a:r>
          </a:p>
          <a:p>
            <a:pPr lvl="1" eaLnBrk="1" hangingPunct="1">
              <a:lnSpc>
                <a:spcPct val="90000"/>
              </a:lnSpc>
            </a:pPr>
            <a:r>
              <a:rPr lang="en-US" sz="1800" dirty="0"/>
              <a:t>User Stories</a:t>
            </a:r>
          </a:p>
          <a:p>
            <a:pPr eaLnBrk="1" hangingPunct="1">
              <a:lnSpc>
                <a:spcPct val="90000"/>
              </a:lnSpc>
            </a:pPr>
            <a:r>
              <a:rPr lang="en-US" sz="2000" dirty="0"/>
              <a:t>Release Planning</a:t>
            </a:r>
          </a:p>
          <a:p>
            <a:pPr eaLnBrk="1" hangingPunct="1">
              <a:lnSpc>
                <a:spcPct val="90000"/>
              </a:lnSpc>
            </a:pPr>
            <a:r>
              <a:rPr lang="en-US" sz="2000" dirty="0"/>
              <a:t>Release (each Release is typically 1 - 6 months)</a:t>
            </a:r>
          </a:p>
          <a:p>
            <a:pPr lvl="1" eaLnBrk="1" hangingPunct="1">
              <a:lnSpc>
                <a:spcPct val="90000"/>
              </a:lnSpc>
            </a:pPr>
            <a:r>
              <a:rPr lang="en-US" sz="1800" dirty="0"/>
              <a:t>Iteration 1 (typically 1 - 3 weeks)</a:t>
            </a:r>
          </a:p>
          <a:p>
            <a:pPr lvl="2" eaLnBrk="1" hangingPunct="1">
              <a:lnSpc>
                <a:spcPct val="90000"/>
              </a:lnSpc>
            </a:pPr>
            <a:r>
              <a:rPr lang="en-US" sz="1600" dirty="0"/>
              <a:t>Development</a:t>
            </a:r>
          </a:p>
          <a:p>
            <a:pPr lvl="2" eaLnBrk="1" hangingPunct="1">
              <a:lnSpc>
                <a:spcPct val="90000"/>
              </a:lnSpc>
            </a:pPr>
            <a:r>
              <a:rPr lang="en-US" sz="1600" dirty="0"/>
              <a:t>Deployment</a:t>
            </a:r>
          </a:p>
          <a:p>
            <a:pPr lvl="2" eaLnBrk="1" hangingPunct="1">
              <a:lnSpc>
                <a:spcPct val="90000"/>
              </a:lnSpc>
            </a:pPr>
            <a:r>
              <a:rPr lang="en-US" sz="1600" dirty="0"/>
              <a:t>Acceptance Testing</a:t>
            </a:r>
          </a:p>
          <a:p>
            <a:pPr lvl="1" eaLnBrk="1" hangingPunct="1">
              <a:lnSpc>
                <a:spcPct val="90000"/>
              </a:lnSpc>
            </a:pPr>
            <a:r>
              <a:rPr lang="en-US" sz="1800" dirty="0"/>
              <a:t>Iteration 2</a:t>
            </a:r>
          </a:p>
          <a:p>
            <a:pPr lvl="2" eaLnBrk="1" hangingPunct="1">
              <a:lnSpc>
                <a:spcPct val="90000"/>
              </a:lnSpc>
            </a:pPr>
            <a:r>
              <a:rPr lang="en-US" sz="1600" dirty="0"/>
              <a:t>Development</a:t>
            </a:r>
          </a:p>
          <a:p>
            <a:pPr lvl="2" eaLnBrk="1" hangingPunct="1">
              <a:lnSpc>
                <a:spcPct val="90000"/>
              </a:lnSpc>
            </a:pPr>
            <a:r>
              <a:rPr lang="en-US" sz="1600" dirty="0"/>
              <a:t>Deployment</a:t>
            </a:r>
          </a:p>
          <a:p>
            <a:pPr lvl="2" eaLnBrk="1" hangingPunct="1">
              <a:lnSpc>
                <a:spcPct val="90000"/>
              </a:lnSpc>
            </a:pPr>
            <a:r>
              <a:rPr lang="en-US" sz="1600" dirty="0"/>
              <a:t>Acceptance Testing</a:t>
            </a:r>
          </a:p>
          <a:p>
            <a:pPr eaLnBrk="1" hangingPunct="1">
              <a:lnSpc>
                <a:spcPct val="90000"/>
              </a:lnSpc>
            </a:pPr>
            <a:r>
              <a:rPr lang="en-US" sz="1800" dirty="0"/>
              <a:t>:</a:t>
            </a:r>
          </a:p>
          <a:p>
            <a:pPr lvl="1" eaLnBrk="1" hangingPunct="1">
              <a:lnSpc>
                <a:spcPct val="90000"/>
              </a:lnSpc>
            </a:pPr>
            <a:r>
              <a:rPr lang="en-US" sz="1800" dirty="0"/>
              <a:t>Iteration n</a:t>
            </a:r>
          </a:p>
          <a:p>
            <a:endParaRPr lang="en-US" dirty="0"/>
          </a:p>
        </p:txBody>
      </p:sp>
    </p:spTree>
    <p:extLst>
      <p:ext uri="{BB962C8B-B14F-4D97-AF65-F5344CB8AC3E}">
        <p14:creationId xmlns:p14="http://schemas.microsoft.com/office/powerpoint/2010/main" xmlns="" val="11752597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mtClean="0"/>
              <a:t>Advantages of XP</a:t>
            </a:r>
          </a:p>
        </p:txBody>
      </p:sp>
      <p:sp>
        <p:nvSpPr>
          <p:cNvPr id="19461" name="Rectangle 3"/>
          <p:cNvSpPr>
            <a:spLocks noGrp="1" noChangeArrowheads="1"/>
          </p:cNvSpPr>
          <p:nvPr>
            <p:ph type="body" idx="1"/>
          </p:nvPr>
        </p:nvSpPr>
        <p:spPr/>
        <p:txBody>
          <a:bodyPr/>
          <a:lstStyle/>
          <a:p>
            <a:r>
              <a:rPr lang="en-US" dirty="0" smtClean="0"/>
              <a:t>Customer focus increases the chance that the software produced will actually meet the needs of the users</a:t>
            </a:r>
          </a:p>
          <a:p>
            <a:r>
              <a:rPr lang="en-US" dirty="0" smtClean="0"/>
              <a:t>The focus on small, incremental release decreases the risk on your project:</a:t>
            </a:r>
          </a:p>
          <a:p>
            <a:pPr lvl="1"/>
            <a:r>
              <a:rPr lang="en-US" sz="2000" dirty="0" smtClean="0"/>
              <a:t>by showing that your approach works and </a:t>
            </a:r>
          </a:p>
          <a:p>
            <a:pPr lvl="1"/>
            <a:r>
              <a:rPr lang="en-US" sz="2000" dirty="0" smtClean="0"/>
              <a:t>by putting functionality in the hands of your users, enabling them to provide timely feedback regarding your work. </a:t>
            </a:r>
          </a:p>
          <a:p>
            <a:r>
              <a:rPr lang="en-US" dirty="0" smtClean="0"/>
              <a:t>Continuous testing and integration helps to increase the quality of your work</a:t>
            </a:r>
          </a:p>
          <a:p>
            <a:r>
              <a:rPr lang="en-US" dirty="0" smtClean="0"/>
              <a:t>XP is attractive to programmers who normally are unwilling to adopt a software process, enabling your organization to manage its software efforts better.</a:t>
            </a:r>
          </a:p>
          <a:p>
            <a:pPr eaLnBrk="1" hangingPunct="1"/>
            <a:endParaRPr lang="en-US" sz="2200" dirty="0" smtClean="0"/>
          </a:p>
          <a:p>
            <a:pPr eaLnBrk="1" hangingPunct="1"/>
            <a:endParaRPr lang="en-US" sz="2200" dirty="0" smtClean="0"/>
          </a:p>
          <a:p>
            <a:pPr eaLnBrk="1" hangingPunct="1">
              <a:buNone/>
            </a:pPr>
            <a:r>
              <a:rPr lang="en-US" dirty="0" smtClean="0"/>
              <a:t>                                                          </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dirty="0" smtClean="0"/>
              <a:t>Disadvantages of XP</a:t>
            </a:r>
          </a:p>
        </p:txBody>
      </p:sp>
      <p:sp>
        <p:nvSpPr>
          <p:cNvPr id="20485" name="Rectangle 3"/>
          <p:cNvSpPr>
            <a:spLocks noGrp="1" noChangeArrowheads="1"/>
          </p:cNvSpPr>
          <p:nvPr>
            <p:ph type="body" idx="1"/>
          </p:nvPr>
        </p:nvSpPr>
        <p:spPr/>
        <p:txBody>
          <a:bodyPr/>
          <a:lstStyle/>
          <a:p>
            <a:pPr>
              <a:lnSpc>
                <a:spcPct val="90000"/>
              </a:lnSpc>
            </a:pPr>
            <a:r>
              <a:rPr lang="en-US" dirty="0" smtClean="0"/>
              <a:t>XP is geared toward a single project, developed and maintained by a single team.</a:t>
            </a:r>
          </a:p>
          <a:p>
            <a:pPr>
              <a:lnSpc>
                <a:spcPct val="90000"/>
              </a:lnSpc>
            </a:pPr>
            <a:r>
              <a:rPr lang="en-US" dirty="0" smtClean="0"/>
              <a:t>XP is particularly vulnerable to "bad apple" developers who:</a:t>
            </a:r>
          </a:p>
          <a:p>
            <a:pPr lvl="1">
              <a:lnSpc>
                <a:spcPct val="90000"/>
              </a:lnSpc>
            </a:pPr>
            <a:r>
              <a:rPr lang="en-US" sz="2000" dirty="0" smtClean="0"/>
              <a:t> don't work well with others</a:t>
            </a:r>
          </a:p>
          <a:p>
            <a:pPr lvl="1">
              <a:lnSpc>
                <a:spcPct val="90000"/>
              </a:lnSpc>
            </a:pPr>
            <a:r>
              <a:rPr lang="en-US" sz="2000" dirty="0" smtClean="0"/>
              <a:t>who think they know it all, and/or </a:t>
            </a:r>
          </a:p>
          <a:p>
            <a:pPr lvl="1">
              <a:lnSpc>
                <a:spcPct val="90000"/>
              </a:lnSpc>
            </a:pPr>
            <a:r>
              <a:rPr lang="en-US" sz="2000" dirty="0" smtClean="0"/>
              <a:t>who are not willing to share their "superior” code</a:t>
            </a:r>
          </a:p>
          <a:p>
            <a:pPr>
              <a:lnSpc>
                <a:spcPct val="90000"/>
              </a:lnSpc>
            </a:pPr>
            <a:r>
              <a:rPr lang="en-US" dirty="0" smtClean="0"/>
              <a:t>XP will not work in an environment where a customer or manager insists on a complete specification or design before they begin programming.</a:t>
            </a:r>
          </a:p>
          <a:p>
            <a:pPr>
              <a:lnSpc>
                <a:spcPct val="90000"/>
              </a:lnSpc>
            </a:pPr>
            <a:r>
              <a:rPr lang="en-US" dirty="0" smtClean="0"/>
              <a:t>XP will not work in an environment where programmers are separated geographically. </a:t>
            </a:r>
          </a:p>
          <a:p>
            <a:pPr>
              <a:lnSpc>
                <a:spcPct val="90000"/>
              </a:lnSpc>
            </a:pPr>
            <a:r>
              <a:rPr lang="en-US" dirty="0" smtClean="0"/>
              <a:t>XP has not been proven to work with systems that have scalability issues (new applications must integrate into existing </a:t>
            </a:r>
            <a:r>
              <a:rPr lang="en-US" sz="2400" dirty="0" smtClean="0"/>
              <a:t>systems).</a:t>
            </a:r>
          </a:p>
          <a:p>
            <a:pPr eaLnBrk="1" hangingPunct="1"/>
            <a:endParaRPr lang="en-US" sz="2200" dirty="0" smtClean="0"/>
          </a:p>
          <a:p>
            <a:pPr eaLnBrk="1" hangingPunct="1">
              <a:buNone/>
            </a:pPr>
            <a:r>
              <a:rPr lang="en-US" dirty="0" smtClean="0"/>
              <a:t>                                                         </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685800" y="2438400"/>
            <a:ext cx="8077200" cy="1295400"/>
          </a:xfrm>
          <a:noFill/>
        </p:spPr>
        <p:txBody>
          <a:bodyPr lIns="92075" tIns="46038" rIns="92075" bIns="46038"/>
          <a:lstStyle/>
          <a:p>
            <a:pPr algn="ctr" eaLnBrk="1" hangingPunct="1"/>
            <a:r>
              <a:rPr lang="en-US" sz="3200" dirty="0" smtClean="0">
                <a:ea typeface="Arial Unicode MS" pitchFamily="34" charset="-128"/>
                <a:cs typeface="Arial Unicode MS" pitchFamily="34" charset="-128"/>
              </a:rPr>
              <a:t>Implementation @ Tech Mahindra</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a:xfrm>
            <a:off x="0" y="228600"/>
            <a:ext cx="8915400" cy="457200"/>
          </a:xfrm>
        </p:spPr>
        <p:txBody>
          <a:bodyPr/>
          <a:lstStyle/>
          <a:p>
            <a:pPr eaLnBrk="1" hangingPunct="1"/>
            <a:r>
              <a:rPr lang="en-IE" dirty="0" smtClean="0"/>
              <a:t>Agile Implementation</a:t>
            </a:r>
            <a:endParaRPr lang="en-GB" sz="1800" dirty="0" smtClean="0"/>
          </a:p>
        </p:txBody>
      </p:sp>
      <p:sp>
        <p:nvSpPr>
          <p:cNvPr id="333827" name="AutoShape 3"/>
          <p:cNvSpPr>
            <a:spLocks noChangeArrowheads="1"/>
          </p:cNvSpPr>
          <p:nvPr/>
        </p:nvSpPr>
        <p:spPr bwMode="auto">
          <a:xfrm>
            <a:off x="228600" y="4267200"/>
            <a:ext cx="8456613" cy="2362200"/>
          </a:xfrm>
          <a:prstGeom prst="roundRect">
            <a:avLst>
              <a:gd name="adj" fmla="val 16667"/>
            </a:avLst>
          </a:prstGeom>
          <a:solidFill>
            <a:srgbClr val="CCFF66"/>
          </a:solidFill>
          <a:ln w="28575">
            <a:noFill/>
            <a:round/>
            <a:headEnd/>
            <a:tailEnd/>
          </a:ln>
          <a:effectLst>
            <a:outerShdw dist="107763" dir="2700000" algn="ctr" rotWithShape="0">
              <a:srgbClr val="777777">
                <a:alpha val="50000"/>
              </a:srgbClr>
            </a:outerShdw>
          </a:effectLst>
        </p:spPr>
        <p:txBody>
          <a:bodyPr wrap="none" anchor="ctr"/>
          <a:lstStyle/>
          <a:p>
            <a:pPr algn="ctr">
              <a:defRPr/>
            </a:pPr>
            <a:endParaRPr lang="en-US">
              <a:solidFill>
                <a:schemeClr val="accent2"/>
              </a:solidFill>
              <a:latin typeface="Futura Md BT" pitchFamily="34" charset="0"/>
              <a:cs typeface="Arial" charset="0"/>
            </a:endParaRPr>
          </a:p>
        </p:txBody>
      </p:sp>
      <p:sp>
        <p:nvSpPr>
          <p:cNvPr id="333829" name="AutoShape 5"/>
          <p:cNvSpPr>
            <a:spLocks noChangeArrowheads="1"/>
          </p:cNvSpPr>
          <p:nvPr/>
        </p:nvSpPr>
        <p:spPr bwMode="auto">
          <a:xfrm>
            <a:off x="8099425" y="3068638"/>
            <a:ext cx="792163" cy="287337"/>
          </a:xfrm>
          <a:prstGeom prst="rightArrow">
            <a:avLst>
              <a:gd name="adj1" fmla="val 100000"/>
              <a:gd name="adj2" fmla="val 73479"/>
            </a:avLst>
          </a:prstGeom>
          <a:solidFill>
            <a:srgbClr val="FBA3CF"/>
          </a:solidFill>
          <a:ln w="9525">
            <a:no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83975" name="AutoShape 10"/>
          <p:cNvSpPr>
            <a:spLocks noChangeArrowheads="1"/>
          </p:cNvSpPr>
          <p:nvPr/>
        </p:nvSpPr>
        <p:spPr bwMode="auto">
          <a:xfrm>
            <a:off x="1042988" y="1173163"/>
            <a:ext cx="7847012" cy="287337"/>
          </a:xfrm>
          <a:prstGeom prst="rightArrow">
            <a:avLst>
              <a:gd name="adj1" fmla="val 100000"/>
              <a:gd name="adj2" fmla="val 144133"/>
            </a:avLst>
          </a:prstGeom>
          <a:solidFill>
            <a:srgbClr val="CCFF66"/>
          </a:solidFill>
          <a:ln w="9525">
            <a:solidFill>
              <a:schemeClr val="tx1"/>
            </a:solidFill>
            <a:miter lim="800000"/>
            <a:headEnd/>
            <a:tailEnd/>
          </a:ln>
        </p:spPr>
        <p:txBody>
          <a:bodyPr wrap="none" anchor="ctr"/>
          <a:lstStyle/>
          <a:p>
            <a:endParaRPr lang="en-US"/>
          </a:p>
        </p:txBody>
      </p:sp>
      <p:sp>
        <p:nvSpPr>
          <p:cNvPr id="83976" name="Text Box 24"/>
          <p:cNvSpPr txBox="1">
            <a:spLocks noChangeArrowheads="1"/>
          </p:cNvSpPr>
          <p:nvPr/>
        </p:nvSpPr>
        <p:spPr bwMode="auto">
          <a:xfrm>
            <a:off x="4283075" y="812800"/>
            <a:ext cx="646113" cy="336550"/>
          </a:xfrm>
          <a:prstGeom prst="rect">
            <a:avLst/>
          </a:prstGeom>
          <a:noFill/>
          <a:ln w="9525">
            <a:noFill/>
            <a:miter lim="800000"/>
            <a:headEnd/>
            <a:tailEnd/>
          </a:ln>
        </p:spPr>
        <p:txBody>
          <a:bodyPr wrap="none">
            <a:spAutoFit/>
          </a:bodyPr>
          <a:lstStyle/>
          <a:p>
            <a:r>
              <a:rPr lang="en-US" sz="1600">
                <a:cs typeface="Arial" charset="0"/>
              </a:rPr>
              <a:t>Days</a:t>
            </a:r>
          </a:p>
        </p:txBody>
      </p:sp>
      <p:sp>
        <p:nvSpPr>
          <p:cNvPr id="333849" name="AutoShape 25"/>
          <p:cNvSpPr>
            <a:spLocks noChangeArrowheads="1"/>
          </p:cNvSpPr>
          <p:nvPr/>
        </p:nvSpPr>
        <p:spPr bwMode="auto">
          <a:xfrm>
            <a:off x="8097838" y="2354263"/>
            <a:ext cx="792162" cy="287337"/>
          </a:xfrm>
          <a:prstGeom prst="rightArrow">
            <a:avLst>
              <a:gd name="adj1" fmla="val 100000"/>
              <a:gd name="adj2" fmla="val 73479"/>
            </a:avLst>
          </a:prstGeom>
          <a:solidFill>
            <a:schemeClr val="accent1"/>
          </a:solidFill>
          <a:ln w="9525">
            <a:no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33866" name="AutoShape 42"/>
          <p:cNvSpPr>
            <a:spLocks noChangeArrowheads="1"/>
          </p:cNvSpPr>
          <p:nvPr/>
        </p:nvSpPr>
        <p:spPr bwMode="auto">
          <a:xfrm>
            <a:off x="7162800" y="5715000"/>
            <a:ext cx="542925" cy="719138"/>
          </a:xfrm>
          <a:prstGeom prst="roundRect">
            <a:avLst>
              <a:gd name="adj" fmla="val 16667"/>
            </a:avLst>
          </a:prstGeom>
          <a:solidFill>
            <a:srgbClr val="FFFF99"/>
          </a:solidFill>
          <a:ln w="28575">
            <a:noFill/>
            <a:round/>
            <a:headEnd/>
            <a:tailEnd/>
          </a:ln>
          <a:effectLst>
            <a:outerShdw dist="107763" dir="2700000" algn="ctr" rotWithShape="0">
              <a:srgbClr val="777777">
                <a:alpha val="50000"/>
              </a:srgbClr>
            </a:outerShdw>
          </a:effectLst>
        </p:spPr>
        <p:txBody>
          <a:bodyPr wrap="none" anchor="ctr"/>
          <a:lstStyle/>
          <a:p>
            <a:pPr algn="ctr">
              <a:defRPr/>
            </a:pPr>
            <a:r>
              <a:rPr lang="en-GB" sz="900">
                <a:solidFill>
                  <a:schemeClr val="accent2"/>
                </a:solidFill>
                <a:latin typeface="Futura Md BT" pitchFamily="34" charset="0"/>
                <a:cs typeface="Arial" charset="0"/>
              </a:rPr>
              <a:t>Retro-</a:t>
            </a:r>
          </a:p>
          <a:p>
            <a:pPr algn="ctr">
              <a:defRPr/>
            </a:pPr>
            <a:r>
              <a:rPr lang="en-GB" sz="900">
                <a:solidFill>
                  <a:schemeClr val="accent2"/>
                </a:solidFill>
                <a:latin typeface="Futura Md BT" pitchFamily="34" charset="0"/>
                <a:cs typeface="Arial" charset="0"/>
              </a:rPr>
              <a:t>spective</a:t>
            </a:r>
            <a:endParaRPr lang="en-US" sz="900">
              <a:solidFill>
                <a:schemeClr val="accent2"/>
              </a:solidFill>
              <a:latin typeface="Futura Md BT" pitchFamily="34" charset="0"/>
              <a:cs typeface="Arial" charset="0"/>
            </a:endParaRPr>
          </a:p>
        </p:txBody>
      </p:sp>
      <p:sp>
        <p:nvSpPr>
          <p:cNvPr id="333868" name="AutoShape 44"/>
          <p:cNvSpPr>
            <a:spLocks noChangeArrowheads="1"/>
          </p:cNvSpPr>
          <p:nvPr/>
        </p:nvSpPr>
        <p:spPr bwMode="auto">
          <a:xfrm>
            <a:off x="0" y="1477963"/>
            <a:ext cx="504825" cy="576262"/>
          </a:xfrm>
          <a:prstGeom prst="roundRect">
            <a:avLst>
              <a:gd name="adj" fmla="val 16667"/>
            </a:avLst>
          </a:prstGeom>
          <a:solidFill>
            <a:srgbClr val="FFFF99"/>
          </a:solidFill>
          <a:ln w="28575">
            <a:noFill/>
            <a:round/>
            <a:headEnd/>
            <a:tailEnd/>
          </a:ln>
          <a:effectLst>
            <a:outerShdw dist="107763" dir="2700000" algn="ctr" rotWithShape="0">
              <a:srgbClr val="777777">
                <a:alpha val="50000"/>
              </a:srgbClr>
            </a:outerShdw>
          </a:effectLst>
        </p:spPr>
        <p:txBody>
          <a:bodyPr wrap="none" anchor="ctr"/>
          <a:lstStyle/>
          <a:p>
            <a:pPr algn="ctr">
              <a:defRPr/>
            </a:pPr>
            <a:r>
              <a:rPr lang="en-US" sz="1200">
                <a:solidFill>
                  <a:schemeClr val="accent2"/>
                </a:solidFill>
                <a:latin typeface="Futura Md BT" pitchFamily="34" charset="0"/>
                <a:cs typeface="Arial" charset="0"/>
              </a:rPr>
              <a:t>Hot</a:t>
            </a:r>
          </a:p>
          <a:p>
            <a:pPr algn="ctr">
              <a:defRPr/>
            </a:pPr>
            <a:r>
              <a:rPr lang="en-US" sz="1200">
                <a:solidFill>
                  <a:schemeClr val="accent2"/>
                </a:solidFill>
                <a:latin typeface="Futura Md BT" pitchFamily="34" charset="0"/>
                <a:cs typeface="Arial" charset="0"/>
              </a:rPr>
              <a:t>House</a:t>
            </a:r>
          </a:p>
        </p:txBody>
      </p:sp>
      <p:sp>
        <p:nvSpPr>
          <p:cNvPr id="83980" name="Freeform 66"/>
          <p:cNvSpPr>
            <a:spLocks/>
          </p:cNvSpPr>
          <p:nvPr/>
        </p:nvSpPr>
        <p:spPr bwMode="auto">
          <a:xfrm>
            <a:off x="1295400" y="3429000"/>
            <a:ext cx="6781800" cy="838200"/>
          </a:xfrm>
          <a:custGeom>
            <a:avLst/>
            <a:gdLst>
              <a:gd name="T0" fmla="*/ 905198 w 4720"/>
              <a:gd name="T1" fmla="*/ 0 h 496"/>
              <a:gd name="T2" fmla="*/ 1735681 w 4720"/>
              <a:gd name="T3" fmla="*/ 13519 h 496"/>
              <a:gd name="T4" fmla="*/ 6781800 w 4720"/>
              <a:gd name="T5" fmla="*/ 838200 h 496"/>
              <a:gd name="T6" fmla="*/ 0 w 4720"/>
              <a:gd name="T7" fmla="*/ 838200 h 496"/>
              <a:gd name="T8" fmla="*/ 905198 w 4720"/>
              <a:gd name="T9" fmla="*/ 0 h 496"/>
              <a:gd name="T10" fmla="*/ 0 60000 65536"/>
              <a:gd name="T11" fmla="*/ 0 60000 65536"/>
              <a:gd name="T12" fmla="*/ 0 60000 65536"/>
              <a:gd name="T13" fmla="*/ 0 60000 65536"/>
              <a:gd name="T14" fmla="*/ 0 60000 65536"/>
              <a:gd name="T15" fmla="*/ 0 w 4720"/>
              <a:gd name="T16" fmla="*/ 0 h 496"/>
              <a:gd name="T17" fmla="*/ 4720 w 4720"/>
              <a:gd name="T18" fmla="*/ 496 h 496"/>
            </a:gdLst>
            <a:ahLst/>
            <a:cxnLst>
              <a:cxn ang="T10">
                <a:pos x="T0" y="T1"/>
              </a:cxn>
              <a:cxn ang="T11">
                <a:pos x="T2" y="T3"/>
              </a:cxn>
              <a:cxn ang="T12">
                <a:pos x="T4" y="T5"/>
              </a:cxn>
              <a:cxn ang="T13">
                <a:pos x="T6" y="T7"/>
              </a:cxn>
              <a:cxn ang="T14">
                <a:pos x="T8" y="T9"/>
              </a:cxn>
            </a:cxnLst>
            <a:rect l="T15" t="T16" r="T17" b="T18"/>
            <a:pathLst>
              <a:path w="4720" h="496">
                <a:moveTo>
                  <a:pt x="630" y="0"/>
                </a:moveTo>
                <a:lnTo>
                  <a:pt x="1208" y="8"/>
                </a:lnTo>
                <a:lnTo>
                  <a:pt x="4720" y="496"/>
                </a:lnTo>
                <a:lnTo>
                  <a:pt x="0" y="496"/>
                </a:lnTo>
                <a:lnTo>
                  <a:pt x="630" y="0"/>
                </a:lnTo>
                <a:close/>
              </a:path>
            </a:pathLst>
          </a:custGeom>
          <a:solidFill>
            <a:srgbClr val="CCFF66"/>
          </a:solidFill>
          <a:ln w="9525">
            <a:noFill/>
            <a:round/>
            <a:headEnd/>
            <a:tailEnd/>
          </a:ln>
        </p:spPr>
        <p:txBody>
          <a:bodyPr/>
          <a:lstStyle/>
          <a:p>
            <a:endParaRPr lang="en-US"/>
          </a:p>
        </p:txBody>
      </p:sp>
      <p:sp>
        <p:nvSpPr>
          <p:cNvPr id="333828" name="AutoShape 4"/>
          <p:cNvSpPr>
            <a:spLocks noChangeArrowheads="1"/>
          </p:cNvSpPr>
          <p:nvPr/>
        </p:nvSpPr>
        <p:spPr bwMode="auto">
          <a:xfrm>
            <a:off x="990600" y="2895600"/>
            <a:ext cx="863600" cy="503238"/>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wrap="none" anchor="ctr"/>
          <a:lstStyle/>
          <a:p>
            <a:pPr algn="ctr">
              <a:defRPr/>
            </a:pPr>
            <a:endParaRPr lang="en-US">
              <a:solidFill>
                <a:schemeClr val="accent2"/>
              </a:solidFill>
              <a:latin typeface="Futura Md BT" pitchFamily="34" charset="0"/>
              <a:cs typeface="Arial" charset="0"/>
            </a:endParaRPr>
          </a:p>
        </p:txBody>
      </p:sp>
      <p:sp>
        <p:nvSpPr>
          <p:cNvPr id="83982" name="Line 6"/>
          <p:cNvSpPr>
            <a:spLocks noChangeShapeType="1"/>
          </p:cNvSpPr>
          <p:nvPr/>
        </p:nvSpPr>
        <p:spPr bwMode="auto">
          <a:xfrm>
            <a:off x="2914650" y="1447800"/>
            <a:ext cx="7938" cy="1979613"/>
          </a:xfrm>
          <a:prstGeom prst="line">
            <a:avLst/>
          </a:prstGeom>
          <a:noFill/>
          <a:ln w="9525">
            <a:solidFill>
              <a:schemeClr val="tx1"/>
            </a:solidFill>
            <a:prstDash val="sysDot"/>
            <a:round/>
            <a:headEnd/>
            <a:tailEnd/>
          </a:ln>
        </p:spPr>
        <p:txBody>
          <a:bodyPr/>
          <a:lstStyle/>
          <a:p>
            <a:endParaRPr lang="en-US"/>
          </a:p>
        </p:txBody>
      </p:sp>
      <p:sp>
        <p:nvSpPr>
          <p:cNvPr id="83983" name="Line 7"/>
          <p:cNvSpPr>
            <a:spLocks noChangeShapeType="1"/>
          </p:cNvSpPr>
          <p:nvPr/>
        </p:nvSpPr>
        <p:spPr bwMode="auto">
          <a:xfrm>
            <a:off x="3922713" y="1447800"/>
            <a:ext cx="0" cy="1908175"/>
          </a:xfrm>
          <a:prstGeom prst="line">
            <a:avLst/>
          </a:prstGeom>
          <a:noFill/>
          <a:ln w="9525">
            <a:solidFill>
              <a:schemeClr val="tx1"/>
            </a:solidFill>
            <a:prstDash val="sysDot"/>
            <a:round/>
            <a:headEnd/>
            <a:tailEnd/>
          </a:ln>
        </p:spPr>
        <p:txBody>
          <a:bodyPr/>
          <a:lstStyle/>
          <a:p>
            <a:endParaRPr lang="en-US"/>
          </a:p>
        </p:txBody>
      </p:sp>
      <p:sp>
        <p:nvSpPr>
          <p:cNvPr id="83984" name="Line 8"/>
          <p:cNvSpPr>
            <a:spLocks noChangeShapeType="1"/>
          </p:cNvSpPr>
          <p:nvPr/>
        </p:nvSpPr>
        <p:spPr bwMode="auto">
          <a:xfrm>
            <a:off x="5938838" y="1460500"/>
            <a:ext cx="0" cy="1895475"/>
          </a:xfrm>
          <a:prstGeom prst="line">
            <a:avLst/>
          </a:prstGeom>
          <a:noFill/>
          <a:ln w="9525">
            <a:solidFill>
              <a:schemeClr val="tx1"/>
            </a:solidFill>
            <a:prstDash val="sysDot"/>
            <a:round/>
            <a:headEnd/>
            <a:tailEnd/>
          </a:ln>
        </p:spPr>
        <p:txBody>
          <a:bodyPr/>
          <a:lstStyle/>
          <a:p>
            <a:endParaRPr lang="en-US"/>
          </a:p>
        </p:txBody>
      </p:sp>
      <p:sp>
        <p:nvSpPr>
          <p:cNvPr id="83985" name="Line 9"/>
          <p:cNvSpPr>
            <a:spLocks noChangeShapeType="1"/>
          </p:cNvSpPr>
          <p:nvPr/>
        </p:nvSpPr>
        <p:spPr bwMode="auto">
          <a:xfrm>
            <a:off x="6946900" y="1477963"/>
            <a:ext cx="0" cy="1949450"/>
          </a:xfrm>
          <a:prstGeom prst="line">
            <a:avLst/>
          </a:prstGeom>
          <a:noFill/>
          <a:ln w="9525">
            <a:solidFill>
              <a:schemeClr val="tx1"/>
            </a:solidFill>
            <a:prstDash val="sysDot"/>
            <a:round/>
            <a:headEnd/>
            <a:tailEnd/>
          </a:ln>
        </p:spPr>
        <p:txBody>
          <a:bodyPr/>
          <a:lstStyle/>
          <a:p>
            <a:endParaRPr lang="en-US"/>
          </a:p>
        </p:txBody>
      </p:sp>
      <p:sp>
        <p:nvSpPr>
          <p:cNvPr id="83986" name="Line 11"/>
          <p:cNvSpPr>
            <a:spLocks noChangeShapeType="1"/>
          </p:cNvSpPr>
          <p:nvPr/>
        </p:nvSpPr>
        <p:spPr bwMode="auto">
          <a:xfrm>
            <a:off x="7954963" y="1173163"/>
            <a:ext cx="0" cy="287337"/>
          </a:xfrm>
          <a:prstGeom prst="line">
            <a:avLst/>
          </a:prstGeom>
          <a:noFill/>
          <a:ln w="38100">
            <a:solidFill>
              <a:schemeClr val="tx1"/>
            </a:solidFill>
            <a:round/>
            <a:headEnd/>
            <a:tailEnd/>
          </a:ln>
        </p:spPr>
        <p:txBody>
          <a:bodyPr/>
          <a:lstStyle/>
          <a:p>
            <a:endParaRPr lang="en-US"/>
          </a:p>
        </p:txBody>
      </p:sp>
      <p:sp>
        <p:nvSpPr>
          <p:cNvPr id="83987" name="Line 12"/>
          <p:cNvSpPr>
            <a:spLocks noChangeShapeType="1"/>
          </p:cNvSpPr>
          <p:nvPr/>
        </p:nvSpPr>
        <p:spPr bwMode="auto">
          <a:xfrm>
            <a:off x="4930775" y="1173163"/>
            <a:ext cx="0" cy="287337"/>
          </a:xfrm>
          <a:prstGeom prst="line">
            <a:avLst/>
          </a:prstGeom>
          <a:noFill/>
          <a:ln w="38100">
            <a:solidFill>
              <a:schemeClr val="tx1"/>
            </a:solidFill>
            <a:round/>
            <a:headEnd/>
            <a:tailEnd/>
          </a:ln>
        </p:spPr>
        <p:txBody>
          <a:bodyPr/>
          <a:lstStyle/>
          <a:p>
            <a:endParaRPr lang="en-US"/>
          </a:p>
        </p:txBody>
      </p:sp>
      <p:sp>
        <p:nvSpPr>
          <p:cNvPr id="83988" name="Line 13"/>
          <p:cNvSpPr>
            <a:spLocks noChangeShapeType="1"/>
          </p:cNvSpPr>
          <p:nvPr/>
        </p:nvSpPr>
        <p:spPr bwMode="auto">
          <a:xfrm>
            <a:off x="1906588" y="1173163"/>
            <a:ext cx="0" cy="287337"/>
          </a:xfrm>
          <a:prstGeom prst="line">
            <a:avLst/>
          </a:prstGeom>
          <a:noFill/>
          <a:ln w="38100">
            <a:solidFill>
              <a:schemeClr val="tx1"/>
            </a:solidFill>
            <a:round/>
            <a:headEnd/>
            <a:tailEnd/>
          </a:ln>
        </p:spPr>
        <p:txBody>
          <a:bodyPr/>
          <a:lstStyle/>
          <a:p>
            <a:endParaRPr lang="en-US"/>
          </a:p>
        </p:txBody>
      </p:sp>
      <p:sp>
        <p:nvSpPr>
          <p:cNvPr id="83989" name="Line 14"/>
          <p:cNvSpPr>
            <a:spLocks noChangeShapeType="1"/>
          </p:cNvSpPr>
          <p:nvPr/>
        </p:nvSpPr>
        <p:spPr bwMode="auto">
          <a:xfrm>
            <a:off x="2914650" y="1173163"/>
            <a:ext cx="0" cy="287337"/>
          </a:xfrm>
          <a:prstGeom prst="line">
            <a:avLst/>
          </a:prstGeom>
          <a:noFill/>
          <a:ln w="9525">
            <a:solidFill>
              <a:schemeClr val="tx1"/>
            </a:solidFill>
            <a:round/>
            <a:headEnd/>
            <a:tailEnd/>
          </a:ln>
        </p:spPr>
        <p:txBody>
          <a:bodyPr/>
          <a:lstStyle/>
          <a:p>
            <a:endParaRPr lang="en-US"/>
          </a:p>
        </p:txBody>
      </p:sp>
      <p:sp>
        <p:nvSpPr>
          <p:cNvPr id="83990" name="Line 15"/>
          <p:cNvSpPr>
            <a:spLocks noChangeShapeType="1"/>
          </p:cNvSpPr>
          <p:nvPr/>
        </p:nvSpPr>
        <p:spPr bwMode="auto">
          <a:xfrm>
            <a:off x="3922713" y="1173163"/>
            <a:ext cx="0" cy="287337"/>
          </a:xfrm>
          <a:prstGeom prst="line">
            <a:avLst/>
          </a:prstGeom>
          <a:noFill/>
          <a:ln w="9525">
            <a:solidFill>
              <a:schemeClr val="tx1"/>
            </a:solidFill>
            <a:round/>
            <a:headEnd/>
            <a:tailEnd/>
          </a:ln>
        </p:spPr>
        <p:txBody>
          <a:bodyPr/>
          <a:lstStyle/>
          <a:p>
            <a:endParaRPr lang="en-US"/>
          </a:p>
        </p:txBody>
      </p:sp>
      <p:sp>
        <p:nvSpPr>
          <p:cNvPr id="83991" name="Line 16"/>
          <p:cNvSpPr>
            <a:spLocks noChangeShapeType="1"/>
          </p:cNvSpPr>
          <p:nvPr/>
        </p:nvSpPr>
        <p:spPr bwMode="auto">
          <a:xfrm>
            <a:off x="5938838" y="1173163"/>
            <a:ext cx="0" cy="287337"/>
          </a:xfrm>
          <a:prstGeom prst="line">
            <a:avLst/>
          </a:prstGeom>
          <a:noFill/>
          <a:ln w="9525">
            <a:solidFill>
              <a:schemeClr val="tx1"/>
            </a:solidFill>
            <a:round/>
            <a:headEnd/>
            <a:tailEnd/>
          </a:ln>
        </p:spPr>
        <p:txBody>
          <a:bodyPr/>
          <a:lstStyle/>
          <a:p>
            <a:endParaRPr lang="en-US"/>
          </a:p>
        </p:txBody>
      </p:sp>
      <p:sp>
        <p:nvSpPr>
          <p:cNvPr id="83992" name="Line 17"/>
          <p:cNvSpPr>
            <a:spLocks noChangeShapeType="1"/>
          </p:cNvSpPr>
          <p:nvPr/>
        </p:nvSpPr>
        <p:spPr bwMode="auto">
          <a:xfrm>
            <a:off x="6946900" y="1173163"/>
            <a:ext cx="0" cy="287337"/>
          </a:xfrm>
          <a:prstGeom prst="line">
            <a:avLst/>
          </a:prstGeom>
          <a:noFill/>
          <a:ln w="9525">
            <a:solidFill>
              <a:schemeClr val="tx1"/>
            </a:solidFill>
            <a:round/>
            <a:headEnd/>
            <a:tailEnd/>
          </a:ln>
        </p:spPr>
        <p:txBody>
          <a:bodyPr/>
          <a:lstStyle/>
          <a:p>
            <a:endParaRPr lang="en-US"/>
          </a:p>
        </p:txBody>
      </p:sp>
      <p:sp>
        <p:nvSpPr>
          <p:cNvPr id="83993" name="Text Box 18"/>
          <p:cNvSpPr txBox="1">
            <a:spLocks noChangeArrowheads="1"/>
          </p:cNvSpPr>
          <p:nvPr/>
        </p:nvSpPr>
        <p:spPr bwMode="auto">
          <a:xfrm>
            <a:off x="1906588" y="1173163"/>
            <a:ext cx="349250" cy="304800"/>
          </a:xfrm>
          <a:prstGeom prst="rect">
            <a:avLst/>
          </a:prstGeom>
          <a:noFill/>
          <a:ln w="9525">
            <a:noFill/>
            <a:miter lim="800000"/>
            <a:headEnd/>
            <a:tailEnd/>
          </a:ln>
        </p:spPr>
        <p:txBody>
          <a:bodyPr wrap="none">
            <a:spAutoFit/>
          </a:bodyPr>
          <a:lstStyle/>
          <a:p>
            <a:r>
              <a:rPr lang="en-US" sz="1400" b="1">
                <a:cs typeface="Arial" charset="0"/>
              </a:rPr>
              <a:t>T</a:t>
            </a:r>
            <a:r>
              <a:rPr lang="en-US" sz="800" b="1">
                <a:cs typeface="Arial" charset="0"/>
              </a:rPr>
              <a:t>0</a:t>
            </a:r>
          </a:p>
        </p:txBody>
      </p:sp>
      <p:sp>
        <p:nvSpPr>
          <p:cNvPr id="83994" name="Text Box 19"/>
          <p:cNvSpPr txBox="1">
            <a:spLocks noChangeArrowheads="1"/>
          </p:cNvSpPr>
          <p:nvPr/>
        </p:nvSpPr>
        <p:spPr bwMode="auto">
          <a:xfrm>
            <a:off x="2914650" y="1173163"/>
            <a:ext cx="381000" cy="304800"/>
          </a:xfrm>
          <a:prstGeom prst="rect">
            <a:avLst/>
          </a:prstGeom>
          <a:noFill/>
          <a:ln w="9525">
            <a:noFill/>
            <a:miter lim="800000"/>
            <a:headEnd/>
            <a:tailEnd/>
          </a:ln>
        </p:spPr>
        <p:txBody>
          <a:bodyPr wrap="none">
            <a:spAutoFit/>
          </a:bodyPr>
          <a:lstStyle/>
          <a:p>
            <a:r>
              <a:rPr lang="en-US" sz="1400" b="1">
                <a:cs typeface="Arial" charset="0"/>
              </a:rPr>
              <a:t>30</a:t>
            </a:r>
          </a:p>
        </p:txBody>
      </p:sp>
      <p:sp>
        <p:nvSpPr>
          <p:cNvPr id="83995" name="Text Box 20"/>
          <p:cNvSpPr txBox="1">
            <a:spLocks noChangeArrowheads="1"/>
          </p:cNvSpPr>
          <p:nvPr/>
        </p:nvSpPr>
        <p:spPr bwMode="auto">
          <a:xfrm>
            <a:off x="3922713" y="1173163"/>
            <a:ext cx="381000" cy="304800"/>
          </a:xfrm>
          <a:prstGeom prst="rect">
            <a:avLst/>
          </a:prstGeom>
          <a:noFill/>
          <a:ln w="9525">
            <a:noFill/>
            <a:miter lim="800000"/>
            <a:headEnd/>
            <a:tailEnd/>
          </a:ln>
        </p:spPr>
        <p:txBody>
          <a:bodyPr wrap="none">
            <a:spAutoFit/>
          </a:bodyPr>
          <a:lstStyle/>
          <a:p>
            <a:r>
              <a:rPr lang="en-US" sz="1400" b="1">
                <a:cs typeface="Arial" charset="0"/>
              </a:rPr>
              <a:t>60</a:t>
            </a:r>
          </a:p>
        </p:txBody>
      </p:sp>
      <p:sp>
        <p:nvSpPr>
          <p:cNvPr id="83996" name="Text Box 21"/>
          <p:cNvSpPr txBox="1">
            <a:spLocks noChangeArrowheads="1"/>
          </p:cNvSpPr>
          <p:nvPr/>
        </p:nvSpPr>
        <p:spPr bwMode="auto">
          <a:xfrm>
            <a:off x="4930775" y="1173163"/>
            <a:ext cx="381000" cy="304800"/>
          </a:xfrm>
          <a:prstGeom prst="rect">
            <a:avLst/>
          </a:prstGeom>
          <a:noFill/>
          <a:ln w="9525">
            <a:noFill/>
            <a:miter lim="800000"/>
            <a:headEnd/>
            <a:tailEnd/>
          </a:ln>
        </p:spPr>
        <p:txBody>
          <a:bodyPr wrap="none">
            <a:spAutoFit/>
          </a:bodyPr>
          <a:lstStyle/>
          <a:p>
            <a:r>
              <a:rPr lang="en-US" sz="1400" b="1" dirty="0">
                <a:cs typeface="Arial" charset="0"/>
              </a:rPr>
              <a:t>90</a:t>
            </a:r>
          </a:p>
        </p:txBody>
      </p:sp>
      <p:sp>
        <p:nvSpPr>
          <p:cNvPr id="83997" name="Text Box 22"/>
          <p:cNvSpPr txBox="1">
            <a:spLocks noChangeArrowheads="1"/>
          </p:cNvSpPr>
          <p:nvPr/>
        </p:nvSpPr>
        <p:spPr bwMode="auto">
          <a:xfrm>
            <a:off x="7954963" y="1173163"/>
            <a:ext cx="479425" cy="304800"/>
          </a:xfrm>
          <a:prstGeom prst="rect">
            <a:avLst/>
          </a:prstGeom>
          <a:noFill/>
          <a:ln w="9525">
            <a:noFill/>
            <a:miter lim="800000"/>
            <a:headEnd/>
            <a:tailEnd/>
          </a:ln>
        </p:spPr>
        <p:txBody>
          <a:bodyPr wrap="none">
            <a:spAutoFit/>
          </a:bodyPr>
          <a:lstStyle/>
          <a:p>
            <a:r>
              <a:rPr lang="en-US" sz="1400" b="1">
                <a:cs typeface="Arial" charset="0"/>
              </a:rPr>
              <a:t>180</a:t>
            </a:r>
          </a:p>
        </p:txBody>
      </p:sp>
      <p:sp>
        <p:nvSpPr>
          <p:cNvPr id="83998" name="Text Box 23"/>
          <p:cNvSpPr txBox="1">
            <a:spLocks noChangeArrowheads="1"/>
          </p:cNvSpPr>
          <p:nvPr/>
        </p:nvSpPr>
        <p:spPr bwMode="auto">
          <a:xfrm>
            <a:off x="969963" y="1173163"/>
            <a:ext cx="439737" cy="304800"/>
          </a:xfrm>
          <a:prstGeom prst="rect">
            <a:avLst/>
          </a:prstGeom>
          <a:noFill/>
          <a:ln w="9525">
            <a:noFill/>
            <a:miter lim="800000"/>
            <a:headEnd/>
            <a:tailEnd/>
          </a:ln>
        </p:spPr>
        <p:txBody>
          <a:bodyPr wrap="none">
            <a:spAutoFit/>
          </a:bodyPr>
          <a:lstStyle/>
          <a:p>
            <a:r>
              <a:rPr lang="en-US" sz="1400" b="1">
                <a:cs typeface="Arial" charset="0"/>
              </a:rPr>
              <a:t>-15</a:t>
            </a:r>
          </a:p>
        </p:txBody>
      </p:sp>
      <p:sp>
        <p:nvSpPr>
          <p:cNvPr id="333850" name="AutoShape 26"/>
          <p:cNvSpPr>
            <a:spLocks noChangeArrowheads="1"/>
          </p:cNvSpPr>
          <p:nvPr/>
        </p:nvSpPr>
        <p:spPr bwMode="auto">
          <a:xfrm>
            <a:off x="1905000" y="2209800"/>
            <a:ext cx="3024188" cy="503238"/>
          </a:xfrm>
          <a:prstGeom prst="roundRect">
            <a:avLst>
              <a:gd name="adj" fmla="val 16667"/>
            </a:avLst>
          </a:prstGeom>
          <a:solidFill>
            <a:schemeClr val="accent1"/>
          </a:solidFill>
          <a:ln w="28575">
            <a:noFill/>
            <a:round/>
            <a:headEnd/>
            <a:tailEnd/>
          </a:ln>
          <a:effectLst>
            <a:outerShdw dist="107763" dir="2700000" algn="ctr" rotWithShape="0">
              <a:srgbClr val="777777">
                <a:alpha val="50000"/>
              </a:srgbClr>
            </a:outerShdw>
          </a:effectLst>
        </p:spPr>
        <p:txBody>
          <a:bodyPr wrap="none" anchor="ctr"/>
          <a:lstStyle/>
          <a:p>
            <a:pPr algn="ctr">
              <a:defRPr/>
            </a:pPr>
            <a:endParaRPr lang="en-US">
              <a:solidFill>
                <a:schemeClr val="accent2"/>
              </a:solidFill>
              <a:latin typeface="Futura Md BT" pitchFamily="34" charset="0"/>
              <a:cs typeface="Arial" charset="0"/>
            </a:endParaRPr>
          </a:p>
        </p:txBody>
      </p:sp>
      <p:sp>
        <p:nvSpPr>
          <p:cNvPr id="333851" name="AutoShape 27"/>
          <p:cNvSpPr>
            <a:spLocks noChangeArrowheads="1"/>
          </p:cNvSpPr>
          <p:nvPr/>
        </p:nvSpPr>
        <p:spPr bwMode="auto">
          <a:xfrm>
            <a:off x="4929188" y="2209800"/>
            <a:ext cx="3024187" cy="503238"/>
          </a:xfrm>
          <a:prstGeom prst="roundRect">
            <a:avLst>
              <a:gd name="adj" fmla="val 16667"/>
            </a:avLst>
          </a:prstGeom>
          <a:solidFill>
            <a:schemeClr val="accent1"/>
          </a:solidFill>
          <a:ln w="28575">
            <a:noFill/>
            <a:round/>
            <a:headEnd/>
            <a:tailEnd/>
          </a:ln>
          <a:effectLst>
            <a:outerShdw dist="107763" dir="2700000" algn="ctr" rotWithShape="0">
              <a:srgbClr val="777777">
                <a:alpha val="50000"/>
              </a:srgbClr>
            </a:outerShdw>
          </a:effectLst>
        </p:spPr>
        <p:txBody>
          <a:bodyPr wrap="none" anchor="ctr"/>
          <a:lstStyle/>
          <a:p>
            <a:pPr algn="ctr">
              <a:defRPr/>
            </a:pPr>
            <a:endParaRPr lang="en-US">
              <a:solidFill>
                <a:schemeClr val="accent2"/>
              </a:solidFill>
              <a:latin typeface="Futura Md BT" pitchFamily="34" charset="0"/>
              <a:cs typeface="Arial" charset="0"/>
            </a:endParaRPr>
          </a:p>
        </p:txBody>
      </p:sp>
      <p:sp>
        <p:nvSpPr>
          <p:cNvPr id="84001" name="Line 28"/>
          <p:cNvSpPr>
            <a:spLocks noChangeShapeType="1"/>
          </p:cNvSpPr>
          <p:nvPr/>
        </p:nvSpPr>
        <p:spPr bwMode="auto">
          <a:xfrm>
            <a:off x="1905000" y="1447800"/>
            <a:ext cx="1588" cy="1908175"/>
          </a:xfrm>
          <a:prstGeom prst="line">
            <a:avLst/>
          </a:prstGeom>
          <a:noFill/>
          <a:ln w="38100">
            <a:solidFill>
              <a:schemeClr val="tx1"/>
            </a:solidFill>
            <a:prstDash val="sysDot"/>
            <a:round/>
            <a:headEnd/>
            <a:tailEnd/>
          </a:ln>
        </p:spPr>
        <p:txBody>
          <a:bodyPr/>
          <a:lstStyle/>
          <a:p>
            <a:endParaRPr lang="en-US"/>
          </a:p>
        </p:txBody>
      </p:sp>
      <p:sp>
        <p:nvSpPr>
          <p:cNvPr id="84002" name="Line 29"/>
          <p:cNvSpPr>
            <a:spLocks noChangeShapeType="1"/>
          </p:cNvSpPr>
          <p:nvPr/>
        </p:nvSpPr>
        <p:spPr bwMode="auto">
          <a:xfrm>
            <a:off x="4929188" y="1447800"/>
            <a:ext cx="0" cy="1979613"/>
          </a:xfrm>
          <a:prstGeom prst="line">
            <a:avLst/>
          </a:prstGeom>
          <a:noFill/>
          <a:ln w="38100">
            <a:solidFill>
              <a:schemeClr val="tx1"/>
            </a:solidFill>
            <a:prstDash val="sysDot"/>
            <a:round/>
            <a:headEnd/>
            <a:tailEnd/>
          </a:ln>
        </p:spPr>
        <p:txBody>
          <a:bodyPr/>
          <a:lstStyle/>
          <a:p>
            <a:endParaRPr lang="en-US"/>
          </a:p>
        </p:txBody>
      </p:sp>
      <p:sp>
        <p:nvSpPr>
          <p:cNvPr id="84003" name="Line 30"/>
          <p:cNvSpPr>
            <a:spLocks noChangeShapeType="1"/>
          </p:cNvSpPr>
          <p:nvPr/>
        </p:nvSpPr>
        <p:spPr bwMode="auto">
          <a:xfrm>
            <a:off x="7953375" y="1447800"/>
            <a:ext cx="0" cy="1979613"/>
          </a:xfrm>
          <a:prstGeom prst="line">
            <a:avLst/>
          </a:prstGeom>
          <a:noFill/>
          <a:ln w="38100">
            <a:solidFill>
              <a:schemeClr val="tx1"/>
            </a:solidFill>
            <a:prstDash val="sysDot"/>
            <a:round/>
            <a:headEnd/>
            <a:tailEnd/>
          </a:ln>
        </p:spPr>
        <p:txBody>
          <a:bodyPr/>
          <a:lstStyle/>
          <a:p>
            <a:endParaRPr lang="en-US"/>
          </a:p>
        </p:txBody>
      </p:sp>
      <p:sp>
        <p:nvSpPr>
          <p:cNvPr id="84004" name="Text Box 31"/>
          <p:cNvSpPr txBox="1">
            <a:spLocks noChangeArrowheads="1"/>
          </p:cNvSpPr>
          <p:nvPr/>
        </p:nvSpPr>
        <p:spPr bwMode="auto">
          <a:xfrm>
            <a:off x="2481263" y="2362200"/>
            <a:ext cx="1881187" cy="366713"/>
          </a:xfrm>
          <a:prstGeom prst="rect">
            <a:avLst/>
          </a:prstGeom>
          <a:noFill/>
          <a:ln w="9525">
            <a:noFill/>
            <a:miter lim="800000"/>
            <a:headEnd/>
            <a:tailEnd/>
          </a:ln>
        </p:spPr>
        <p:txBody>
          <a:bodyPr wrap="none">
            <a:spAutoFit/>
          </a:bodyPr>
          <a:lstStyle/>
          <a:p>
            <a:r>
              <a:rPr lang="en-US" sz="1400" b="1">
                <a:cs typeface="Arial" charset="0"/>
              </a:rPr>
              <a:t>Release 1 (90 days)</a:t>
            </a:r>
            <a:r>
              <a:rPr lang="en-US">
                <a:cs typeface="Arial" charset="0"/>
              </a:rPr>
              <a:t> </a:t>
            </a:r>
          </a:p>
        </p:txBody>
      </p:sp>
      <p:sp>
        <p:nvSpPr>
          <p:cNvPr id="84005" name="Text Box 32"/>
          <p:cNvSpPr txBox="1">
            <a:spLocks noChangeArrowheads="1"/>
          </p:cNvSpPr>
          <p:nvPr/>
        </p:nvSpPr>
        <p:spPr bwMode="auto">
          <a:xfrm>
            <a:off x="5410200" y="2286000"/>
            <a:ext cx="1881188" cy="366713"/>
          </a:xfrm>
          <a:prstGeom prst="rect">
            <a:avLst/>
          </a:prstGeom>
          <a:noFill/>
          <a:ln w="9525">
            <a:noFill/>
            <a:miter lim="800000"/>
            <a:headEnd/>
            <a:tailEnd/>
          </a:ln>
        </p:spPr>
        <p:txBody>
          <a:bodyPr wrap="none">
            <a:spAutoFit/>
          </a:bodyPr>
          <a:lstStyle/>
          <a:p>
            <a:r>
              <a:rPr lang="en-US" sz="1400" b="1">
                <a:cs typeface="Arial" charset="0"/>
              </a:rPr>
              <a:t>Release 2 (90 days)</a:t>
            </a:r>
            <a:r>
              <a:rPr lang="en-US">
                <a:cs typeface="Arial" charset="0"/>
              </a:rPr>
              <a:t> </a:t>
            </a:r>
          </a:p>
        </p:txBody>
      </p:sp>
      <p:sp>
        <p:nvSpPr>
          <p:cNvPr id="333857" name="AutoShape 33"/>
          <p:cNvSpPr>
            <a:spLocks noChangeArrowheads="1"/>
          </p:cNvSpPr>
          <p:nvPr/>
        </p:nvSpPr>
        <p:spPr bwMode="auto">
          <a:xfrm>
            <a:off x="1447800" y="4267200"/>
            <a:ext cx="7199313" cy="287338"/>
          </a:xfrm>
          <a:prstGeom prst="rightArrow">
            <a:avLst>
              <a:gd name="adj1" fmla="val 100000"/>
              <a:gd name="adj2" fmla="val 132236"/>
            </a:avLst>
          </a:prstGeom>
          <a:gradFill rotWithShape="0">
            <a:gsLst>
              <a:gs pos="0">
                <a:srgbClr val="808080"/>
              </a:gs>
              <a:gs pos="50000">
                <a:schemeClr val="bg1"/>
              </a:gs>
              <a:gs pos="100000">
                <a:srgbClr val="808080"/>
              </a:gs>
            </a:gsLst>
            <a:lin ang="5400000" scaled="1"/>
          </a:gradFill>
          <a:ln w="9525">
            <a:solidFill>
              <a:schemeClr val="tx1"/>
            </a:solidFill>
            <a:miter lim="800000"/>
            <a:headEnd/>
            <a:tailEnd/>
          </a:ln>
          <a:effectLst/>
        </p:spPr>
        <p:txBody>
          <a:bodyPr wrap="none" anchor="ctr"/>
          <a:lstStyle/>
          <a:p>
            <a:pPr algn="ctr">
              <a:defRPr/>
            </a:pPr>
            <a:r>
              <a:rPr lang="en-GB" sz="2400" b="1"/>
              <a:t>DAY</a:t>
            </a:r>
          </a:p>
        </p:txBody>
      </p:sp>
      <p:sp>
        <p:nvSpPr>
          <p:cNvPr id="84007" name="Line 34"/>
          <p:cNvSpPr>
            <a:spLocks noChangeShapeType="1"/>
          </p:cNvSpPr>
          <p:nvPr/>
        </p:nvSpPr>
        <p:spPr bwMode="auto">
          <a:xfrm>
            <a:off x="7712075" y="4267200"/>
            <a:ext cx="0" cy="287338"/>
          </a:xfrm>
          <a:prstGeom prst="line">
            <a:avLst/>
          </a:prstGeom>
          <a:noFill/>
          <a:ln w="38100">
            <a:solidFill>
              <a:schemeClr val="tx1"/>
            </a:solidFill>
            <a:round/>
            <a:headEnd/>
            <a:tailEnd/>
          </a:ln>
        </p:spPr>
        <p:txBody>
          <a:bodyPr/>
          <a:lstStyle/>
          <a:p>
            <a:endParaRPr lang="en-US"/>
          </a:p>
        </p:txBody>
      </p:sp>
      <p:sp>
        <p:nvSpPr>
          <p:cNvPr id="84008" name="Line 35"/>
          <p:cNvSpPr>
            <a:spLocks noChangeShapeType="1"/>
          </p:cNvSpPr>
          <p:nvPr/>
        </p:nvSpPr>
        <p:spPr bwMode="auto">
          <a:xfrm>
            <a:off x="1663700" y="4267200"/>
            <a:ext cx="0" cy="287338"/>
          </a:xfrm>
          <a:prstGeom prst="line">
            <a:avLst/>
          </a:prstGeom>
          <a:noFill/>
          <a:ln w="38100">
            <a:solidFill>
              <a:schemeClr val="tx1"/>
            </a:solidFill>
            <a:round/>
            <a:headEnd/>
            <a:tailEnd/>
          </a:ln>
        </p:spPr>
        <p:txBody>
          <a:bodyPr/>
          <a:lstStyle/>
          <a:p>
            <a:endParaRPr lang="en-US"/>
          </a:p>
        </p:txBody>
      </p:sp>
      <p:sp>
        <p:nvSpPr>
          <p:cNvPr id="84009" name="Text Box 36"/>
          <p:cNvSpPr txBox="1">
            <a:spLocks noChangeArrowheads="1"/>
          </p:cNvSpPr>
          <p:nvPr/>
        </p:nvSpPr>
        <p:spPr bwMode="auto">
          <a:xfrm>
            <a:off x="1616075" y="4267200"/>
            <a:ext cx="282575" cy="304800"/>
          </a:xfrm>
          <a:prstGeom prst="rect">
            <a:avLst/>
          </a:prstGeom>
          <a:noFill/>
          <a:ln w="9525">
            <a:noFill/>
            <a:miter lim="800000"/>
            <a:headEnd/>
            <a:tailEnd/>
          </a:ln>
        </p:spPr>
        <p:txBody>
          <a:bodyPr wrap="none">
            <a:spAutoFit/>
          </a:bodyPr>
          <a:lstStyle/>
          <a:p>
            <a:r>
              <a:rPr lang="en-US" sz="1400" b="1">
                <a:cs typeface="Arial" charset="0"/>
              </a:rPr>
              <a:t>0</a:t>
            </a:r>
            <a:endParaRPr lang="en-US" sz="800" b="1">
              <a:cs typeface="Arial" charset="0"/>
            </a:endParaRPr>
          </a:p>
        </p:txBody>
      </p:sp>
      <p:sp>
        <p:nvSpPr>
          <p:cNvPr id="84010" name="Text Box 37"/>
          <p:cNvSpPr txBox="1">
            <a:spLocks noChangeArrowheads="1"/>
          </p:cNvSpPr>
          <p:nvPr/>
        </p:nvSpPr>
        <p:spPr bwMode="auto">
          <a:xfrm>
            <a:off x="7640638" y="4267200"/>
            <a:ext cx="381000" cy="304800"/>
          </a:xfrm>
          <a:prstGeom prst="rect">
            <a:avLst/>
          </a:prstGeom>
          <a:noFill/>
          <a:ln w="9525">
            <a:noFill/>
            <a:miter lim="800000"/>
            <a:headEnd/>
            <a:tailEnd/>
          </a:ln>
        </p:spPr>
        <p:txBody>
          <a:bodyPr wrap="none">
            <a:spAutoFit/>
          </a:bodyPr>
          <a:lstStyle/>
          <a:p>
            <a:r>
              <a:rPr lang="en-US" sz="1400" b="1">
                <a:cs typeface="Arial" charset="0"/>
              </a:rPr>
              <a:t>10</a:t>
            </a:r>
          </a:p>
        </p:txBody>
      </p:sp>
      <p:sp>
        <p:nvSpPr>
          <p:cNvPr id="333862" name="AutoShape 38"/>
          <p:cNvSpPr>
            <a:spLocks noChangeArrowheads="1"/>
          </p:cNvSpPr>
          <p:nvPr/>
        </p:nvSpPr>
        <p:spPr bwMode="auto">
          <a:xfrm>
            <a:off x="1600200" y="4876800"/>
            <a:ext cx="685800" cy="685800"/>
          </a:xfrm>
          <a:prstGeom prst="roundRect">
            <a:avLst>
              <a:gd name="adj" fmla="val 16667"/>
            </a:avLst>
          </a:prstGeom>
          <a:solidFill>
            <a:srgbClr val="FFFF99"/>
          </a:solidFill>
          <a:ln w="28575">
            <a:noFill/>
            <a:round/>
            <a:headEnd/>
            <a:tailEnd/>
          </a:ln>
          <a:effectLst>
            <a:outerShdw dist="107763" dir="2700000" algn="ctr" rotWithShape="0">
              <a:srgbClr val="777777">
                <a:alpha val="50000"/>
              </a:srgbClr>
            </a:outerShdw>
          </a:effectLst>
        </p:spPr>
        <p:txBody>
          <a:bodyPr wrap="none" anchor="ctr"/>
          <a:lstStyle/>
          <a:p>
            <a:pPr algn="ctr">
              <a:defRPr/>
            </a:pPr>
            <a:r>
              <a:rPr lang="en-US" sz="1000">
                <a:solidFill>
                  <a:schemeClr val="accent2"/>
                </a:solidFill>
                <a:latin typeface="Futura Md BT" pitchFamily="34" charset="0"/>
                <a:cs typeface="Arial" charset="0"/>
              </a:rPr>
              <a:t>Sprint or</a:t>
            </a:r>
          </a:p>
          <a:p>
            <a:pPr algn="ctr">
              <a:defRPr/>
            </a:pPr>
            <a:r>
              <a:rPr lang="en-US" sz="1000">
                <a:solidFill>
                  <a:schemeClr val="accent2"/>
                </a:solidFill>
                <a:latin typeface="Futura Md BT" pitchFamily="34" charset="0"/>
                <a:cs typeface="Arial" charset="0"/>
              </a:rPr>
              <a:t>Iteration</a:t>
            </a:r>
          </a:p>
          <a:p>
            <a:pPr algn="ctr">
              <a:defRPr/>
            </a:pPr>
            <a:r>
              <a:rPr lang="en-US" sz="1000">
                <a:solidFill>
                  <a:schemeClr val="accent2"/>
                </a:solidFill>
                <a:latin typeface="Futura Md BT" pitchFamily="34" charset="0"/>
                <a:cs typeface="Arial" charset="0"/>
              </a:rPr>
              <a:t>Planning</a:t>
            </a:r>
          </a:p>
        </p:txBody>
      </p:sp>
      <p:sp>
        <p:nvSpPr>
          <p:cNvPr id="84012" name="Line 40"/>
          <p:cNvSpPr>
            <a:spLocks noChangeShapeType="1"/>
          </p:cNvSpPr>
          <p:nvPr/>
        </p:nvSpPr>
        <p:spPr bwMode="auto">
          <a:xfrm>
            <a:off x="8321675" y="2006600"/>
            <a:ext cx="363538" cy="0"/>
          </a:xfrm>
          <a:prstGeom prst="line">
            <a:avLst/>
          </a:prstGeom>
          <a:noFill/>
          <a:ln w="57150">
            <a:solidFill>
              <a:schemeClr val="tx1"/>
            </a:solidFill>
            <a:prstDash val="sysDot"/>
            <a:round/>
            <a:headEnd/>
            <a:tailEnd/>
          </a:ln>
        </p:spPr>
        <p:txBody>
          <a:bodyPr/>
          <a:lstStyle/>
          <a:p>
            <a:endParaRPr lang="en-US"/>
          </a:p>
        </p:txBody>
      </p:sp>
      <p:sp>
        <p:nvSpPr>
          <p:cNvPr id="84013" name="Line 41"/>
          <p:cNvSpPr>
            <a:spLocks noChangeShapeType="1"/>
          </p:cNvSpPr>
          <p:nvPr/>
        </p:nvSpPr>
        <p:spPr bwMode="auto">
          <a:xfrm>
            <a:off x="8321675" y="3228975"/>
            <a:ext cx="363538" cy="0"/>
          </a:xfrm>
          <a:prstGeom prst="line">
            <a:avLst/>
          </a:prstGeom>
          <a:noFill/>
          <a:ln w="57150">
            <a:solidFill>
              <a:schemeClr val="tx1"/>
            </a:solidFill>
            <a:prstDash val="sysDot"/>
            <a:round/>
            <a:headEnd/>
            <a:tailEnd/>
          </a:ln>
        </p:spPr>
        <p:txBody>
          <a:bodyPr/>
          <a:lstStyle/>
          <a:p>
            <a:endParaRPr lang="en-US"/>
          </a:p>
        </p:txBody>
      </p:sp>
      <p:sp>
        <p:nvSpPr>
          <p:cNvPr id="333867" name="AutoShape 43"/>
          <p:cNvSpPr>
            <a:spLocks noChangeArrowheads="1"/>
          </p:cNvSpPr>
          <p:nvPr/>
        </p:nvSpPr>
        <p:spPr bwMode="auto">
          <a:xfrm rot="5400000">
            <a:off x="4724400" y="1676400"/>
            <a:ext cx="762000" cy="304800"/>
          </a:xfrm>
          <a:prstGeom prst="roundRect">
            <a:avLst>
              <a:gd name="adj" fmla="val 16667"/>
            </a:avLst>
          </a:prstGeom>
          <a:solidFill>
            <a:srgbClr val="FFFF99"/>
          </a:solidFill>
          <a:ln w="28575">
            <a:noFill/>
            <a:round/>
            <a:headEnd/>
            <a:tailEnd/>
          </a:ln>
          <a:effectLst>
            <a:outerShdw dist="107763" dir="2700000" algn="ctr" rotWithShape="0">
              <a:srgbClr val="777777">
                <a:alpha val="50000"/>
              </a:srgbClr>
            </a:outerShdw>
          </a:effectLst>
        </p:spPr>
        <p:txBody>
          <a:bodyPr wrap="none" anchor="ctr"/>
          <a:lstStyle/>
          <a:p>
            <a:pPr algn="ctr">
              <a:defRPr/>
            </a:pPr>
            <a:r>
              <a:rPr lang="en-US" sz="1000">
                <a:solidFill>
                  <a:schemeClr val="accent2"/>
                </a:solidFill>
                <a:latin typeface="Futura Md BT" pitchFamily="34" charset="0"/>
                <a:cs typeface="Arial" charset="0"/>
              </a:rPr>
              <a:t>Release 2</a:t>
            </a:r>
          </a:p>
          <a:p>
            <a:pPr algn="ctr">
              <a:defRPr/>
            </a:pPr>
            <a:r>
              <a:rPr lang="en-US" sz="1000">
                <a:solidFill>
                  <a:schemeClr val="accent2"/>
                </a:solidFill>
                <a:latin typeface="Futura Md BT" pitchFamily="34" charset="0"/>
                <a:cs typeface="Arial" charset="0"/>
              </a:rPr>
              <a:t>Planning</a:t>
            </a:r>
          </a:p>
        </p:txBody>
      </p:sp>
      <p:sp>
        <p:nvSpPr>
          <p:cNvPr id="84015" name="Line 45"/>
          <p:cNvSpPr>
            <a:spLocks noChangeShapeType="1"/>
          </p:cNvSpPr>
          <p:nvPr/>
        </p:nvSpPr>
        <p:spPr bwMode="auto">
          <a:xfrm>
            <a:off x="533400" y="1676400"/>
            <a:ext cx="1371600" cy="0"/>
          </a:xfrm>
          <a:prstGeom prst="line">
            <a:avLst/>
          </a:prstGeom>
          <a:noFill/>
          <a:ln w="9525">
            <a:solidFill>
              <a:schemeClr val="tx1"/>
            </a:solidFill>
            <a:round/>
            <a:headEnd/>
            <a:tailEnd type="triangle" w="med" len="med"/>
          </a:ln>
        </p:spPr>
        <p:txBody>
          <a:bodyPr wrap="none" anchor="ctr"/>
          <a:lstStyle/>
          <a:p>
            <a:endParaRPr lang="en-US"/>
          </a:p>
        </p:txBody>
      </p:sp>
      <p:sp>
        <p:nvSpPr>
          <p:cNvPr id="84016" name="Line 46"/>
          <p:cNvSpPr>
            <a:spLocks noChangeShapeType="1"/>
          </p:cNvSpPr>
          <p:nvPr/>
        </p:nvSpPr>
        <p:spPr bwMode="auto">
          <a:xfrm>
            <a:off x="533400" y="1905000"/>
            <a:ext cx="4343400" cy="0"/>
          </a:xfrm>
          <a:prstGeom prst="line">
            <a:avLst/>
          </a:prstGeom>
          <a:noFill/>
          <a:ln w="9525">
            <a:solidFill>
              <a:schemeClr val="tx1"/>
            </a:solidFill>
            <a:round/>
            <a:headEnd/>
            <a:tailEnd type="triangle" w="med" len="med"/>
          </a:ln>
        </p:spPr>
        <p:txBody>
          <a:bodyPr wrap="none" anchor="ctr"/>
          <a:lstStyle/>
          <a:p>
            <a:endParaRPr lang="en-US"/>
          </a:p>
        </p:txBody>
      </p:sp>
      <p:sp>
        <p:nvSpPr>
          <p:cNvPr id="333871" name="AutoShape 47"/>
          <p:cNvSpPr>
            <a:spLocks noChangeArrowheads="1"/>
          </p:cNvSpPr>
          <p:nvPr/>
        </p:nvSpPr>
        <p:spPr bwMode="auto">
          <a:xfrm>
            <a:off x="2209800" y="2819400"/>
            <a:ext cx="330200" cy="609600"/>
          </a:xfrm>
          <a:prstGeom prst="roundRect">
            <a:avLst>
              <a:gd name="adj" fmla="val 16667"/>
            </a:avLst>
          </a:prstGeom>
          <a:solidFill>
            <a:srgbClr val="FBA3CF"/>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72" name="AutoShape 48"/>
          <p:cNvSpPr>
            <a:spLocks noChangeArrowheads="1"/>
          </p:cNvSpPr>
          <p:nvPr/>
        </p:nvSpPr>
        <p:spPr bwMode="auto">
          <a:xfrm>
            <a:off x="1905000" y="2819400"/>
            <a:ext cx="330200" cy="609600"/>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73" name="AutoShape 49"/>
          <p:cNvSpPr>
            <a:spLocks noChangeArrowheads="1"/>
          </p:cNvSpPr>
          <p:nvPr/>
        </p:nvSpPr>
        <p:spPr bwMode="auto">
          <a:xfrm>
            <a:off x="2565400" y="2819400"/>
            <a:ext cx="330200" cy="609600"/>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74" name="AutoShape 50"/>
          <p:cNvSpPr>
            <a:spLocks noChangeArrowheads="1"/>
          </p:cNvSpPr>
          <p:nvPr/>
        </p:nvSpPr>
        <p:spPr bwMode="auto">
          <a:xfrm>
            <a:off x="2895600" y="2819400"/>
            <a:ext cx="330200" cy="609600"/>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75" name="AutoShape 51"/>
          <p:cNvSpPr>
            <a:spLocks noChangeArrowheads="1"/>
          </p:cNvSpPr>
          <p:nvPr/>
        </p:nvSpPr>
        <p:spPr bwMode="auto">
          <a:xfrm>
            <a:off x="3225800" y="2819400"/>
            <a:ext cx="330200" cy="609600"/>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76" name="AutoShape 52"/>
          <p:cNvSpPr>
            <a:spLocks noChangeArrowheads="1"/>
          </p:cNvSpPr>
          <p:nvPr/>
        </p:nvSpPr>
        <p:spPr bwMode="auto">
          <a:xfrm>
            <a:off x="3556000" y="2819400"/>
            <a:ext cx="330200" cy="609600"/>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77" name="AutoShape 53"/>
          <p:cNvSpPr>
            <a:spLocks noChangeArrowheads="1"/>
          </p:cNvSpPr>
          <p:nvPr/>
        </p:nvSpPr>
        <p:spPr bwMode="auto">
          <a:xfrm>
            <a:off x="3886200" y="2819400"/>
            <a:ext cx="330200" cy="609600"/>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78" name="AutoShape 54"/>
          <p:cNvSpPr>
            <a:spLocks noChangeArrowheads="1"/>
          </p:cNvSpPr>
          <p:nvPr/>
        </p:nvSpPr>
        <p:spPr bwMode="auto">
          <a:xfrm>
            <a:off x="4216400" y="2819400"/>
            <a:ext cx="330200" cy="609600"/>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79" name="AutoShape 55"/>
          <p:cNvSpPr>
            <a:spLocks noChangeArrowheads="1"/>
          </p:cNvSpPr>
          <p:nvPr/>
        </p:nvSpPr>
        <p:spPr bwMode="auto">
          <a:xfrm>
            <a:off x="4546600" y="2819400"/>
            <a:ext cx="330200" cy="609600"/>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grpSp>
        <p:nvGrpSpPr>
          <p:cNvPr id="2" name="Group 56"/>
          <p:cNvGrpSpPr>
            <a:grpSpLocks/>
          </p:cNvGrpSpPr>
          <p:nvPr/>
        </p:nvGrpSpPr>
        <p:grpSpPr bwMode="auto">
          <a:xfrm>
            <a:off x="4953000" y="2819400"/>
            <a:ext cx="2971800" cy="609600"/>
            <a:chOff x="1248" y="2592"/>
            <a:chExt cx="1728" cy="317"/>
          </a:xfrm>
        </p:grpSpPr>
        <p:sp>
          <p:nvSpPr>
            <p:cNvPr id="333881" name="AutoShape 57"/>
            <p:cNvSpPr>
              <a:spLocks noChangeArrowheads="1"/>
            </p:cNvSpPr>
            <p:nvPr/>
          </p:nvSpPr>
          <p:spPr bwMode="auto">
            <a:xfrm>
              <a:off x="1248" y="2592"/>
              <a:ext cx="192" cy="317"/>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82" name="AutoShape 58"/>
            <p:cNvSpPr>
              <a:spLocks noChangeArrowheads="1"/>
            </p:cNvSpPr>
            <p:nvPr/>
          </p:nvSpPr>
          <p:spPr bwMode="auto">
            <a:xfrm>
              <a:off x="1440" y="2592"/>
              <a:ext cx="192" cy="317"/>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83" name="AutoShape 59"/>
            <p:cNvSpPr>
              <a:spLocks noChangeArrowheads="1"/>
            </p:cNvSpPr>
            <p:nvPr/>
          </p:nvSpPr>
          <p:spPr bwMode="auto">
            <a:xfrm>
              <a:off x="1632" y="2592"/>
              <a:ext cx="192" cy="317"/>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84" name="AutoShape 60"/>
            <p:cNvSpPr>
              <a:spLocks noChangeArrowheads="1"/>
            </p:cNvSpPr>
            <p:nvPr/>
          </p:nvSpPr>
          <p:spPr bwMode="auto">
            <a:xfrm>
              <a:off x="1824" y="2592"/>
              <a:ext cx="192" cy="317"/>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85" name="AutoShape 61"/>
            <p:cNvSpPr>
              <a:spLocks noChangeArrowheads="1"/>
            </p:cNvSpPr>
            <p:nvPr/>
          </p:nvSpPr>
          <p:spPr bwMode="auto">
            <a:xfrm>
              <a:off x="2016" y="2592"/>
              <a:ext cx="192" cy="317"/>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86" name="AutoShape 62"/>
            <p:cNvSpPr>
              <a:spLocks noChangeArrowheads="1"/>
            </p:cNvSpPr>
            <p:nvPr/>
          </p:nvSpPr>
          <p:spPr bwMode="auto">
            <a:xfrm>
              <a:off x="2208" y="2592"/>
              <a:ext cx="192" cy="317"/>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87" name="AutoShape 63"/>
            <p:cNvSpPr>
              <a:spLocks noChangeArrowheads="1"/>
            </p:cNvSpPr>
            <p:nvPr/>
          </p:nvSpPr>
          <p:spPr bwMode="auto">
            <a:xfrm>
              <a:off x="2400" y="2592"/>
              <a:ext cx="192" cy="317"/>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88" name="AutoShape 64"/>
            <p:cNvSpPr>
              <a:spLocks noChangeArrowheads="1"/>
            </p:cNvSpPr>
            <p:nvPr/>
          </p:nvSpPr>
          <p:spPr bwMode="auto">
            <a:xfrm>
              <a:off x="2592" y="2592"/>
              <a:ext cx="192" cy="317"/>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sp>
          <p:nvSpPr>
            <p:cNvPr id="333889" name="AutoShape 65"/>
            <p:cNvSpPr>
              <a:spLocks noChangeArrowheads="1"/>
            </p:cNvSpPr>
            <p:nvPr/>
          </p:nvSpPr>
          <p:spPr bwMode="auto">
            <a:xfrm>
              <a:off x="2784" y="2592"/>
              <a:ext cx="192" cy="317"/>
            </a:xfrm>
            <a:prstGeom prst="roundRect">
              <a:avLst>
                <a:gd name="adj" fmla="val 16667"/>
              </a:avLst>
            </a:prstGeom>
            <a:solidFill>
              <a:srgbClr val="F4AACB"/>
            </a:solidFill>
            <a:ln w="28575">
              <a:noFill/>
              <a:round/>
              <a:headEnd/>
              <a:tailEnd/>
            </a:ln>
            <a:effectLst>
              <a:outerShdw dist="107763" dir="2700000" algn="ctr" rotWithShape="0">
                <a:srgbClr val="777777">
                  <a:alpha val="50000"/>
                </a:srgbClr>
              </a:outerShdw>
            </a:effectLst>
          </p:spPr>
          <p:txBody>
            <a:bodyPr vert="eaVert" wrap="none" anchor="ctr"/>
            <a:lstStyle/>
            <a:p>
              <a:pPr algn="ctr">
                <a:defRPr/>
              </a:pPr>
              <a:r>
                <a:rPr lang="en-GB" sz="1200">
                  <a:latin typeface="Futura Md BT" pitchFamily="34" charset="0"/>
                  <a:cs typeface="Arial" charset="0"/>
                </a:rPr>
                <a:t>Iteration</a:t>
              </a:r>
            </a:p>
          </p:txBody>
        </p:sp>
      </p:grpSp>
      <p:grpSp>
        <p:nvGrpSpPr>
          <p:cNvPr id="3" name="Group 67"/>
          <p:cNvGrpSpPr>
            <a:grpSpLocks/>
          </p:cNvGrpSpPr>
          <p:nvPr/>
        </p:nvGrpSpPr>
        <p:grpSpPr bwMode="auto">
          <a:xfrm>
            <a:off x="1676400" y="4572000"/>
            <a:ext cx="6178550" cy="304800"/>
            <a:chOff x="1056" y="2880"/>
            <a:chExt cx="3892" cy="192"/>
          </a:xfrm>
        </p:grpSpPr>
        <p:sp>
          <p:nvSpPr>
            <p:cNvPr id="333892" name="AutoShape 68"/>
            <p:cNvSpPr>
              <a:spLocks noChangeArrowheads="1"/>
            </p:cNvSpPr>
            <p:nvPr/>
          </p:nvSpPr>
          <p:spPr bwMode="auto">
            <a:xfrm>
              <a:off x="1056" y="2880"/>
              <a:ext cx="475" cy="192"/>
            </a:xfrm>
            <a:prstGeom prst="rightArrow">
              <a:avLst>
                <a:gd name="adj1" fmla="val 100000"/>
                <a:gd name="adj2" fmla="val 13057"/>
              </a:avLst>
            </a:prstGeom>
            <a:gradFill rotWithShape="0">
              <a:gsLst>
                <a:gs pos="0">
                  <a:srgbClr val="808080"/>
                </a:gs>
                <a:gs pos="50000">
                  <a:schemeClr val="bg1"/>
                </a:gs>
                <a:gs pos="100000">
                  <a:srgbClr val="808080"/>
                </a:gs>
              </a:gsLst>
              <a:lin ang="5400000" scaled="1"/>
            </a:gradFill>
            <a:ln w="9525">
              <a:solidFill>
                <a:schemeClr val="tx1"/>
              </a:solidFill>
              <a:miter lim="800000"/>
              <a:headEnd/>
              <a:tailEnd/>
            </a:ln>
            <a:effectLst/>
          </p:spPr>
          <p:txBody>
            <a:bodyPr wrap="none" anchor="ctr"/>
            <a:lstStyle/>
            <a:p>
              <a:pPr algn="ctr">
                <a:defRPr/>
              </a:pPr>
              <a:r>
                <a:rPr lang="en-GB" sz="2400" b="1"/>
                <a:t>1</a:t>
              </a:r>
            </a:p>
          </p:txBody>
        </p:sp>
        <p:sp>
          <p:nvSpPr>
            <p:cNvPr id="333893" name="AutoShape 69"/>
            <p:cNvSpPr>
              <a:spLocks noChangeArrowheads="1"/>
            </p:cNvSpPr>
            <p:nvPr/>
          </p:nvSpPr>
          <p:spPr bwMode="auto">
            <a:xfrm>
              <a:off x="1436" y="2880"/>
              <a:ext cx="474" cy="192"/>
            </a:xfrm>
            <a:prstGeom prst="rightArrow">
              <a:avLst>
                <a:gd name="adj1" fmla="val 100000"/>
                <a:gd name="adj2" fmla="val 13030"/>
              </a:avLst>
            </a:prstGeom>
            <a:gradFill rotWithShape="0">
              <a:gsLst>
                <a:gs pos="0">
                  <a:srgbClr val="808080"/>
                </a:gs>
                <a:gs pos="50000">
                  <a:schemeClr val="bg1"/>
                </a:gs>
                <a:gs pos="100000">
                  <a:srgbClr val="808080"/>
                </a:gs>
              </a:gsLst>
              <a:lin ang="5400000" scaled="1"/>
            </a:gradFill>
            <a:ln w="9525">
              <a:solidFill>
                <a:schemeClr val="tx1"/>
              </a:solidFill>
              <a:miter lim="800000"/>
              <a:headEnd/>
              <a:tailEnd/>
            </a:ln>
            <a:effectLst/>
          </p:spPr>
          <p:txBody>
            <a:bodyPr wrap="none" anchor="ctr"/>
            <a:lstStyle/>
            <a:p>
              <a:pPr algn="ctr">
                <a:defRPr/>
              </a:pPr>
              <a:r>
                <a:rPr lang="en-GB" sz="2400" b="1"/>
                <a:t>2</a:t>
              </a:r>
            </a:p>
          </p:txBody>
        </p:sp>
        <p:sp>
          <p:nvSpPr>
            <p:cNvPr id="333894" name="AutoShape 70"/>
            <p:cNvSpPr>
              <a:spLocks noChangeArrowheads="1"/>
            </p:cNvSpPr>
            <p:nvPr/>
          </p:nvSpPr>
          <p:spPr bwMode="auto">
            <a:xfrm>
              <a:off x="1815" y="2880"/>
              <a:ext cx="475" cy="192"/>
            </a:xfrm>
            <a:prstGeom prst="rightArrow">
              <a:avLst>
                <a:gd name="adj1" fmla="val 100000"/>
                <a:gd name="adj2" fmla="val 13057"/>
              </a:avLst>
            </a:prstGeom>
            <a:gradFill rotWithShape="0">
              <a:gsLst>
                <a:gs pos="0">
                  <a:srgbClr val="808080"/>
                </a:gs>
                <a:gs pos="50000">
                  <a:schemeClr val="bg1"/>
                </a:gs>
                <a:gs pos="100000">
                  <a:srgbClr val="808080"/>
                </a:gs>
              </a:gsLst>
              <a:lin ang="5400000" scaled="1"/>
            </a:gradFill>
            <a:ln w="9525">
              <a:solidFill>
                <a:schemeClr val="tx1"/>
              </a:solidFill>
              <a:miter lim="800000"/>
              <a:headEnd/>
              <a:tailEnd/>
            </a:ln>
            <a:effectLst/>
          </p:spPr>
          <p:txBody>
            <a:bodyPr wrap="none" anchor="ctr"/>
            <a:lstStyle/>
            <a:p>
              <a:pPr algn="ctr">
                <a:defRPr/>
              </a:pPr>
              <a:r>
                <a:rPr lang="en-GB" sz="2400" b="1"/>
                <a:t>3</a:t>
              </a:r>
            </a:p>
          </p:txBody>
        </p:sp>
        <p:sp>
          <p:nvSpPr>
            <p:cNvPr id="333895" name="AutoShape 71"/>
            <p:cNvSpPr>
              <a:spLocks noChangeArrowheads="1"/>
            </p:cNvSpPr>
            <p:nvPr/>
          </p:nvSpPr>
          <p:spPr bwMode="auto">
            <a:xfrm>
              <a:off x="2195" y="2880"/>
              <a:ext cx="475" cy="192"/>
            </a:xfrm>
            <a:prstGeom prst="rightArrow">
              <a:avLst>
                <a:gd name="adj1" fmla="val 100000"/>
                <a:gd name="adj2" fmla="val 13057"/>
              </a:avLst>
            </a:prstGeom>
            <a:gradFill rotWithShape="0">
              <a:gsLst>
                <a:gs pos="0">
                  <a:srgbClr val="808080"/>
                </a:gs>
                <a:gs pos="50000">
                  <a:schemeClr val="bg1"/>
                </a:gs>
                <a:gs pos="100000">
                  <a:srgbClr val="808080"/>
                </a:gs>
              </a:gsLst>
              <a:lin ang="5400000" scaled="1"/>
            </a:gradFill>
            <a:ln w="9525">
              <a:solidFill>
                <a:schemeClr val="tx1"/>
              </a:solidFill>
              <a:miter lim="800000"/>
              <a:headEnd/>
              <a:tailEnd/>
            </a:ln>
            <a:effectLst/>
          </p:spPr>
          <p:txBody>
            <a:bodyPr wrap="none" anchor="ctr"/>
            <a:lstStyle/>
            <a:p>
              <a:pPr algn="ctr">
                <a:defRPr/>
              </a:pPr>
              <a:r>
                <a:rPr lang="en-GB" sz="2400" b="1"/>
                <a:t>4</a:t>
              </a:r>
            </a:p>
          </p:txBody>
        </p:sp>
        <p:sp>
          <p:nvSpPr>
            <p:cNvPr id="333896" name="AutoShape 72"/>
            <p:cNvSpPr>
              <a:spLocks noChangeArrowheads="1"/>
            </p:cNvSpPr>
            <p:nvPr/>
          </p:nvSpPr>
          <p:spPr bwMode="auto">
            <a:xfrm>
              <a:off x="2575" y="2880"/>
              <a:ext cx="475" cy="192"/>
            </a:xfrm>
            <a:prstGeom prst="rightArrow">
              <a:avLst>
                <a:gd name="adj1" fmla="val 100000"/>
                <a:gd name="adj2" fmla="val 13057"/>
              </a:avLst>
            </a:prstGeom>
            <a:gradFill rotWithShape="0">
              <a:gsLst>
                <a:gs pos="0">
                  <a:srgbClr val="808080"/>
                </a:gs>
                <a:gs pos="50000">
                  <a:schemeClr val="bg1"/>
                </a:gs>
                <a:gs pos="100000">
                  <a:srgbClr val="808080"/>
                </a:gs>
              </a:gsLst>
              <a:lin ang="5400000" scaled="1"/>
            </a:gradFill>
            <a:ln w="9525">
              <a:solidFill>
                <a:schemeClr val="tx1"/>
              </a:solidFill>
              <a:miter lim="800000"/>
              <a:headEnd/>
              <a:tailEnd/>
            </a:ln>
            <a:effectLst/>
          </p:spPr>
          <p:txBody>
            <a:bodyPr wrap="none" anchor="ctr"/>
            <a:lstStyle/>
            <a:p>
              <a:pPr algn="ctr">
                <a:defRPr/>
              </a:pPr>
              <a:r>
                <a:rPr lang="en-GB" sz="2400" b="1"/>
                <a:t>5</a:t>
              </a:r>
            </a:p>
          </p:txBody>
        </p:sp>
        <p:sp>
          <p:nvSpPr>
            <p:cNvPr id="333897" name="AutoShape 73"/>
            <p:cNvSpPr>
              <a:spLocks noChangeArrowheads="1"/>
            </p:cNvSpPr>
            <p:nvPr/>
          </p:nvSpPr>
          <p:spPr bwMode="auto">
            <a:xfrm>
              <a:off x="2955" y="2880"/>
              <a:ext cx="474" cy="192"/>
            </a:xfrm>
            <a:prstGeom prst="rightArrow">
              <a:avLst>
                <a:gd name="adj1" fmla="val 100000"/>
                <a:gd name="adj2" fmla="val 13030"/>
              </a:avLst>
            </a:prstGeom>
            <a:gradFill rotWithShape="0">
              <a:gsLst>
                <a:gs pos="0">
                  <a:srgbClr val="808080"/>
                </a:gs>
                <a:gs pos="50000">
                  <a:schemeClr val="bg1"/>
                </a:gs>
                <a:gs pos="100000">
                  <a:srgbClr val="808080"/>
                </a:gs>
              </a:gsLst>
              <a:lin ang="5400000" scaled="1"/>
            </a:gradFill>
            <a:ln w="9525">
              <a:solidFill>
                <a:schemeClr val="tx1"/>
              </a:solidFill>
              <a:miter lim="800000"/>
              <a:headEnd/>
              <a:tailEnd/>
            </a:ln>
            <a:effectLst/>
          </p:spPr>
          <p:txBody>
            <a:bodyPr wrap="none" anchor="ctr"/>
            <a:lstStyle/>
            <a:p>
              <a:pPr algn="ctr">
                <a:defRPr/>
              </a:pPr>
              <a:r>
                <a:rPr lang="en-GB" sz="2400" b="1"/>
                <a:t>6</a:t>
              </a:r>
            </a:p>
          </p:txBody>
        </p:sp>
        <p:sp>
          <p:nvSpPr>
            <p:cNvPr id="333898" name="AutoShape 74"/>
            <p:cNvSpPr>
              <a:spLocks noChangeArrowheads="1"/>
            </p:cNvSpPr>
            <p:nvPr/>
          </p:nvSpPr>
          <p:spPr bwMode="auto">
            <a:xfrm>
              <a:off x="3334" y="2880"/>
              <a:ext cx="475" cy="192"/>
            </a:xfrm>
            <a:prstGeom prst="rightArrow">
              <a:avLst>
                <a:gd name="adj1" fmla="val 100000"/>
                <a:gd name="adj2" fmla="val 13057"/>
              </a:avLst>
            </a:prstGeom>
            <a:gradFill rotWithShape="0">
              <a:gsLst>
                <a:gs pos="0">
                  <a:srgbClr val="808080"/>
                </a:gs>
                <a:gs pos="50000">
                  <a:schemeClr val="bg1"/>
                </a:gs>
                <a:gs pos="100000">
                  <a:srgbClr val="808080"/>
                </a:gs>
              </a:gsLst>
              <a:lin ang="5400000" scaled="1"/>
            </a:gradFill>
            <a:ln w="9525">
              <a:solidFill>
                <a:schemeClr val="tx1"/>
              </a:solidFill>
              <a:miter lim="800000"/>
              <a:headEnd/>
              <a:tailEnd/>
            </a:ln>
            <a:effectLst/>
          </p:spPr>
          <p:txBody>
            <a:bodyPr wrap="none" anchor="ctr"/>
            <a:lstStyle/>
            <a:p>
              <a:pPr algn="ctr">
                <a:defRPr/>
              </a:pPr>
              <a:r>
                <a:rPr lang="en-GB" sz="2400" b="1"/>
                <a:t>7</a:t>
              </a:r>
            </a:p>
          </p:txBody>
        </p:sp>
        <p:sp>
          <p:nvSpPr>
            <p:cNvPr id="333899" name="AutoShape 75"/>
            <p:cNvSpPr>
              <a:spLocks noChangeArrowheads="1"/>
            </p:cNvSpPr>
            <p:nvPr/>
          </p:nvSpPr>
          <p:spPr bwMode="auto">
            <a:xfrm>
              <a:off x="3714" y="2880"/>
              <a:ext cx="475" cy="192"/>
            </a:xfrm>
            <a:prstGeom prst="rightArrow">
              <a:avLst>
                <a:gd name="adj1" fmla="val 100000"/>
                <a:gd name="adj2" fmla="val 13057"/>
              </a:avLst>
            </a:prstGeom>
            <a:gradFill rotWithShape="0">
              <a:gsLst>
                <a:gs pos="0">
                  <a:srgbClr val="808080"/>
                </a:gs>
                <a:gs pos="50000">
                  <a:schemeClr val="bg1"/>
                </a:gs>
                <a:gs pos="100000">
                  <a:srgbClr val="808080"/>
                </a:gs>
              </a:gsLst>
              <a:lin ang="5400000" scaled="1"/>
            </a:gradFill>
            <a:ln w="9525">
              <a:solidFill>
                <a:schemeClr val="tx1"/>
              </a:solidFill>
              <a:miter lim="800000"/>
              <a:headEnd/>
              <a:tailEnd/>
            </a:ln>
            <a:effectLst/>
          </p:spPr>
          <p:txBody>
            <a:bodyPr wrap="none" anchor="ctr"/>
            <a:lstStyle/>
            <a:p>
              <a:pPr algn="ctr">
                <a:defRPr/>
              </a:pPr>
              <a:r>
                <a:rPr lang="en-GB" sz="2400" b="1"/>
                <a:t>8</a:t>
              </a:r>
            </a:p>
          </p:txBody>
        </p:sp>
        <p:sp>
          <p:nvSpPr>
            <p:cNvPr id="333900" name="AutoShape 76"/>
            <p:cNvSpPr>
              <a:spLocks noChangeArrowheads="1"/>
            </p:cNvSpPr>
            <p:nvPr/>
          </p:nvSpPr>
          <p:spPr bwMode="auto">
            <a:xfrm>
              <a:off x="4094" y="2880"/>
              <a:ext cx="475" cy="192"/>
            </a:xfrm>
            <a:prstGeom prst="rightArrow">
              <a:avLst>
                <a:gd name="adj1" fmla="val 100000"/>
                <a:gd name="adj2" fmla="val 13057"/>
              </a:avLst>
            </a:prstGeom>
            <a:gradFill rotWithShape="0">
              <a:gsLst>
                <a:gs pos="0">
                  <a:srgbClr val="808080"/>
                </a:gs>
                <a:gs pos="50000">
                  <a:schemeClr val="bg1"/>
                </a:gs>
                <a:gs pos="100000">
                  <a:srgbClr val="808080"/>
                </a:gs>
              </a:gsLst>
              <a:lin ang="5400000" scaled="1"/>
            </a:gradFill>
            <a:ln w="9525">
              <a:solidFill>
                <a:schemeClr val="tx1"/>
              </a:solidFill>
              <a:miter lim="800000"/>
              <a:headEnd/>
              <a:tailEnd/>
            </a:ln>
            <a:effectLst/>
          </p:spPr>
          <p:txBody>
            <a:bodyPr wrap="none" anchor="ctr"/>
            <a:lstStyle/>
            <a:p>
              <a:pPr algn="ctr">
                <a:defRPr/>
              </a:pPr>
              <a:r>
                <a:rPr lang="en-GB" sz="2400" b="1"/>
                <a:t>9</a:t>
              </a:r>
            </a:p>
          </p:txBody>
        </p:sp>
        <p:sp>
          <p:nvSpPr>
            <p:cNvPr id="333901" name="AutoShape 77"/>
            <p:cNvSpPr>
              <a:spLocks noChangeArrowheads="1"/>
            </p:cNvSpPr>
            <p:nvPr/>
          </p:nvSpPr>
          <p:spPr bwMode="auto">
            <a:xfrm>
              <a:off x="4474" y="2880"/>
              <a:ext cx="474" cy="192"/>
            </a:xfrm>
            <a:prstGeom prst="rightArrow">
              <a:avLst>
                <a:gd name="adj1" fmla="val 100000"/>
                <a:gd name="adj2" fmla="val 13030"/>
              </a:avLst>
            </a:prstGeom>
            <a:gradFill rotWithShape="0">
              <a:gsLst>
                <a:gs pos="0">
                  <a:srgbClr val="808080"/>
                </a:gs>
                <a:gs pos="50000">
                  <a:schemeClr val="bg1"/>
                </a:gs>
                <a:gs pos="100000">
                  <a:srgbClr val="808080"/>
                </a:gs>
              </a:gsLst>
              <a:lin ang="5400000" scaled="1"/>
            </a:gradFill>
            <a:ln w="9525">
              <a:solidFill>
                <a:schemeClr val="tx1"/>
              </a:solidFill>
              <a:miter lim="800000"/>
              <a:headEnd/>
              <a:tailEnd/>
            </a:ln>
            <a:effectLst/>
          </p:spPr>
          <p:txBody>
            <a:bodyPr wrap="none" anchor="ctr"/>
            <a:lstStyle/>
            <a:p>
              <a:pPr algn="ctr">
                <a:defRPr/>
              </a:pPr>
              <a:r>
                <a:rPr lang="en-GB" sz="2400" b="1"/>
                <a:t>10</a:t>
              </a:r>
            </a:p>
          </p:txBody>
        </p:sp>
      </p:grpSp>
      <p:sp>
        <p:nvSpPr>
          <p:cNvPr id="84028" name="Rectangle 78"/>
          <p:cNvSpPr>
            <a:spLocks noChangeArrowheads="1"/>
          </p:cNvSpPr>
          <p:nvPr/>
        </p:nvSpPr>
        <p:spPr bwMode="auto">
          <a:xfrm>
            <a:off x="7696200" y="4572000"/>
            <a:ext cx="381000" cy="381000"/>
          </a:xfrm>
          <a:prstGeom prst="rect">
            <a:avLst/>
          </a:prstGeom>
          <a:solidFill>
            <a:srgbClr val="FF99CC"/>
          </a:solidFill>
          <a:ln w="9525">
            <a:noFill/>
            <a:miter lim="800000"/>
            <a:headEnd/>
            <a:tailEnd/>
          </a:ln>
        </p:spPr>
        <p:txBody>
          <a:bodyPr wrap="none" anchor="ctr"/>
          <a:lstStyle/>
          <a:p>
            <a:endParaRPr lang="en-US"/>
          </a:p>
        </p:txBody>
      </p:sp>
      <p:sp>
        <p:nvSpPr>
          <p:cNvPr id="84029" name="Line 79"/>
          <p:cNvSpPr>
            <a:spLocks noChangeShapeType="1"/>
          </p:cNvSpPr>
          <p:nvPr/>
        </p:nvSpPr>
        <p:spPr bwMode="auto">
          <a:xfrm>
            <a:off x="7696200" y="4572000"/>
            <a:ext cx="41275" cy="873125"/>
          </a:xfrm>
          <a:prstGeom prst="line">
            <a:avLst/>
          </a:prstGeom>
          <a:noFill/>
          <a:ln w="9525">
            <a:solidFill>
              <a:schemeClr val="tx1"/>
            </a:solidFill>
            <a:prstDash val="sysDot"/>
            <a:round/>
            <a:headEnd/>
            <a:tailEnd/>
          </a:ln>
        </p:spPr>
        <p:txBody>
          <a:bodyPr/>
          <a:lstStyle/>
          <a:p>
            <a:endParaRPr lang="en-US"/>
          </a:p>
        </p:txBody>
      </p:sp>
      <p:sp>
        <p:nvSpPr>
          <p:cNvPr id="333904" name="AutoShape 80"/>
          <p:cNvSpPr>
            <a:spLocks noChangeArrowheads="1"/>
          </p:cNvSpPr>
          <p:nvPr/>
        </p:nvSpPr>
        <p:spPr bwMode="auto">
          <a:xfrm>
            <a:off x="7162800" y="4953000"/>
            <a:ext cx="533400" cy="719138"/>
          </a:xfrm>
          <a:prstGeom prst="roundRect">
            <a:avLst>
              <a:gd name="adj" fmla="val 16667"/>
            </a:avLst>
          </a:prstGeom>
          <a:solidFill>
            <a:srgbClr val="FFFF99"/>
          </a:solidFill>
          <a:ln w="28575">
            <a:noFill/>
            <a:round/>
            <a:headEnd/>
            <a:tailEnd/>
          </a:ln>
          <a:effectLst>
            <a:outerShdw dist="107763" dir="2700000" algn="ctr" rotWithShape="0">
              <a:srgbClr val="777777">
                <a:alpha val="50000"/>
              </a:srgbClr>
            </a:outerShdw>
          </a:effectLst>
        </p:spPr>
        <p:txBody>
          <a:bodyPr wrap="none" anchor="ctr"/>
          <a:lstStyle/>
          <a:p>
            <a:pPr algn="ctr">
              <a:defRPr/>
            </a:pPr>
            <a:r>
              <a:rPr lang="en-GB" sz="900">
                <a:solidFill>
                  <a:schemeClr val="accent2"/>
                </a:solidFill>
                <a:latin typeface="Futura Md BT" pitchFamily="34" charset="0"/>
                <a:cs typeface="Arial" charset="0"/>
              </a:rPr>
              <a:t>Sprint </a:t>
            </a:r>
          </a:p>
          <a:p>
            <a:pPr algn="ctr">
              <a:defRPr/>
            </a:pPr>
            <a:r>
              <a:rPr lang="en-GB" sz="900">
                <a:solidFill>
                  <a:schemeClr val="accent2"/>
                </a:solidFill>
                <a:latin typeface="Futura Md BT" pitchFamily="34" charset="0"/>
                <a:cs typeface="Arial" charset="0"/>
              </a:rPr>
              <a:t>planning</a:t>
            </a:r>
            <a:endParaRPr lang="en-US" sz="900">
              <a:solidFill>
                <a:schemeClr val="accent2"/>
              </a:solidFill>
              <a:latin typeface="Futura Md BT" pitchFamily="34" charset="0"/>
              <a:cs typeface="Arial" charset="0"/>
            </a:endParaRPr>
          </a:p>
        </p:txBody>
      </p:sp>
      <p:sp>
        <p:nvSpPr>
          <p:cNvPr id="333905" name="AutoShape 81"/>
          <p:cNvSpPr>
            <a:spLocks noChangeArrowheads="1"/>
          </p:cNvSpPr>
          <p:nvPr/>
        </p:nvSpPr>
        <p:spPr bwMode="auto">
          <a:xfrm rot="5400000">
            <a:off x="1676400" y="1676400"/>
            <a:ext cx="762000" cy="304800"/>
          </a:xfrm>
          <a:prstGeom prst="roundRect">
            <a:avLst>
              <a:gd name="adj" fmla="val 16667"/>
            </a:avLst>
          </a:prstGeom>
          <a:solidFill>
            <a:srgbClr val="FFFF99"/>
          </a:solidFill>
          <a:ln w="28575">
            <a:noFill/>
            <a:round/>
            <a:headEnd/>
            <a:tailEnd/>
          </a:ln>
          <a:effectLst>
            <a:outerShdw dist="107763" dir="2700000" algn="ctr" rotWithShape="0">
              <a:srgbClr val="777777">
                <a:alpha val="50000"/>
              </a:srgbClr>
            </a:outerShdw>
          </a:effectLst>
        </p:spPr>
        <p:txBody>
          <a:bodyPr wrap="none" anchor="ctr"/>
          <a:lstStyle/>
          <a:p>
            <a:pPr algn="ctr">
              <a:defRPr/>
            </a:pPr>
            <a:r>
              <a:rPr lang="en-US" sz="1000">
                <a:solidFill>
                  <a:schemeClr val="accent2"/>
                </a:solidFill>
                <a:latin typeface="Futura Md BT" pitchFamily="34" charset="0"/>
                <a:cs typeface="Arial" charset="0"/>
              </a:rPr>
              <a:t>Release 1</a:t>
            </a:r>
          </a:p>
          <a:p>
            <a:pPr algn="ctr">
              <a:defRPr/>
            </a:pPr>
            <a:r>
              <a:rPr lang="en-US" sz="1000">
                <a:solidFill>
                  <a:schemeClr val="accent2"/>
                </a:solidFill>
                <a:latin typeface="Futura Md BT" pitchFamily="34" charset="0"/>
                <a:cs typeface="Arial" charset="0"/>
              </a:rPr>
              <a:t>Planning</a:t>
            </a:r>
          </a:p>
        </p:txBody>
      </p:sp>
      <p:sp>
        <p:nvSpPr>
          <p:cNvPr id="84032" name="Text Box 82"/>
          <p:cNvSpPr txBox="1">
            <a:spLocks noChangeArrowheads="1"/>
          </p:cNvSpPr>
          <p:nvPr/>
        </p:nvSpPr>
        <p:spPr bwMode="auto">
          <a:xfrm>
            <a:off x="152400" y="2057400"/>
            <a:ext cx="1617663" cy="974725"/>
          </a:xfrm>
          <a:prstGeom prst="rect">
            <a:avLst/>
          </a:prstGeom>
          <a:noFill/>
          <a:ln w="9525">
            <a:noFill/>
            <a:miter lim="800000"/>
            <a:headEnd/>
            <a:tailEnd/>
          </a:ln>
        </p:spPr>
        <p:txBody>
          <a:bodyPr wrap="none">
            <a:spAutoFit/>
          </a:bodyPr>
          <a:lstStyle/>
          <a:p>
            <a:pPr>
              <a:buFontTx/>
              <a:buChar char="•"/>
            </a:pPr>
            <a:r>
              <a:rPr lang="en-GB" sz="1000" b="1"/>
              <a:t>Prioritised Business </a:t>
            </a:r>
          </a:p>
          <a:p>
            <a:r>
              <a:rPr lang="en-GB" sz="1000" b="1"/>
              <a:t>Scenarios/User Stories</a:t>
            </a:r>
          </a:p>
          <a:p>
            <a:pPr>
              <a:buFontTx/>
              <a:buChar char="•"/>
            </a:pPr>
            <a:r>
              <a:rPr lang="en-GB" sz="1000" b="1"/>
              <a:t>Business Delivery Plan</a:t>
            </a:r>
          </a:p>
          <a:p>
            <a:endParaRPr lang="en-GB" sz="1400" b="1"/>
          </a:p>
          <a:p>
            <a:pPr>
              <a:buFontTx/>
              <a:buChar char="•"/>
            </a:pPr>
            <a:endParaRPr lang="en-GB" sz="1400" b="1"/>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r>
              <a:rPr lang="en-US" dirty="0"/>
              <a:t>Methodology</a:t>
            </a:r>
          </a:p>
        </p:txBody>
      </p:sp>
      <p:sp>
        <p:nvSpPr>
          <p:cNvPr id="3" name="Content Placeholder 2"/>
          <p:cNvSpPr>
            <a:spLocks noGrp="1"/>
          </p:cNvSpPr>
          <p:nvPr>
            <p:ph idx="1"/>
          </p:nvPr>
        </p:nvSpPr>
        <p:spPr/>
        <p:txBody>
          <a:bodyPr/>
          <a:lstStyle/>
          <a:p>
            <a:pPr>
              <a:lnSpc>
                <a:spcPct val="90000"/>
              </a:lnSpc>
            </a:pPr>
            <a:r>
              <a:rPr lang="en-US" dirty="0"/>
              <a:t>Scrum as project management methodology</a:t>
            </a:r>
          </a:p>
          <a:p>
            <a:pPr>
              <a:lnSpc>
                <a:spcPct val="90000"/>
              </a:lnSpc>
            </a:pPr>
            <a:r>
              <a:rPr lang="en-US" dirty="0"/>
              <a:t>Some of the XP practices will be adopted</a:t>
            </a:r>
          </a:p>
          <a:p>
            <a:pPr>
              <a:lnSpc>
                <a:spcPct val="90000"/>
              </a:lnSpc>
            </a:pPr>
            <a:endParaRPr lang="en-US" dirty="0"/>
          </a:p>
          <a:p>
            <a:pPr>
              <a:lnSpc>
                <a:spcPct val="90000"/>
              </a:lnSpc>
            </a:pPr>
            <a:r>
              <a:rPr lang="en-US" dirty="0"/>
              <a:t>Highlights</a:t>
            </a:r>
          </a:p>
          <a:p>
            <a:pPr lvl="1">
              <a:lnSpc>
                <a:spcPct val="90000"/>
              </a:lnSpc>
            </a:pPr>
            <a:r>
              <a:rPr lang="en-US" dirty="0"/>
              <a:t>90 day release cycle </a:t>
            </a:r>
          </a:p>
          <a:p>
            <a:pPr lvl="1">
              <a:lnSpc>
                <a:spcPct val="90000"/>
              </a:lnSpc>
            </a:pPr>
            <a:r>
              <a:rPr lang="en-US" dirty="0"/>
              <a:t>2 week sprint (iteration) (can be tailored)</a:t>
            </a:r>
          </a:p>
          <a:p>
            <a:pPr>
              <a:lnSpc>
                <a:spcPct val="90000"/>
              </a:lnSpc>
            </a:pPr>
            <a:endParaRPr lang="en-US" dirty="0"/>
          </a:p>
          <a:p>
            <a:pPr>
              <a:lnSpc>
                <a:spcPct val="90000"/>
              </a:lnSpc>
            </a:pPr>
            <a:r>
              <a:rPr lang="en-US" dirty="0"/>
              <a:t>Pre-90 days</a:t>
            </a:r>
          </a:p>
          <a:p>
            <a:pPr lvl="1">
              <a:lnSpc>
                <a:spcPct val="90000"/>
              </a:lnSpc>
            </a:pPr>
            <a:r>
              <a:rPr lang="en-US" dirty="0"/>
              <a:t>Hot housing </a:t>
            </a:r>
          </a:p>
          <a:p>
            <a:pPr>
              <a:lnSpc>
                <a:spcPct val="90000"/>
              </a:lnSpc>
            </a:pPr>
            <a:endParaRPr lang="en-US" dirty="0"/>
          </a:p>
          <a:p>
            <a:pPr>
              <a:lnSpc>
                <a:spcPct val="90000"/>
              </a:lnSpc>
            </a:pPr>
            <a:r>
              <a:rPr lang="en-US" dirty="0"/>
              <a:t>Release</a:t>
            </a:r>
          </a:p>
          <a:p>
            <a:pPr lvl="1">
              <a:lnSpc>
                <a:spcPct val="90000"/>
              </a:lnSpc>
            </a:pPr>
            <a:r>
              <a:rPr lang="en-US" dirty="0"/>
              <a:t>Iteration 0</a:t>
            </a:r>
          </a:p>
          <a:p>
            <a:pPr lvl="1">
              <a:lnSpc>
                <a:spcPct val="90000"/>
              </a:lnSpc>
            </a:pPr>
            <a:r>
              <a:rPr lang="en-US" dirty="0"/>
              <a:t>Iteration 1 to (n-1)</a:t>
            </a:r>
          </a:p>
          <a:p>
            <a:pPr lvl="1">
              <a:lnSpc>
                <a:spcPct val="90000"/>
              </a:lnSpc>
            </a:pPr>
            <a:r>
              <a:rPr lang="en-US" dirty="0"/>
              <a:t>Iteration n</a:t>
            </a:r>
          </a:p>
          <a:p>
            <a:endParaRPr lang="en-US" dirty="0"/>
          </a:p>
        </p:txBody>
      </p:sp>
    </p:spTree>
    <p:extLst>
      <p:ext uri="{BB962C8B-B14F-4D97-AF65-F5344CB8AC3E}">
        <p14:creationId xmlns:p14="http://schemas.microsoft.com/office/powerpoint/2010/main" xmlns="" val="4435263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Line 2"/>
          <p:cNvSpPr>
            <a:spLocks noChangeShapeType="1"/>
          </p:cNvSpPr>
          <p:nvPr/>
        </p:nvSpPr>
        <p:spPr bwMode="auto">
          <a:xfrm flipH="1">
            <a:off x="1292225" y="1081088"/>
            <a:ext cx="28575" cy="5667375"/>
          </a:xfrm>
          <a:prstGeom prst="line">
            <a:avLst/>
          </a:prstGeom>
          <a:noFill/>
          <a:ln w="25400">
            <a:solidFill>
              <a:srgbClr val="FFC5D0"/>
            </a:solidFill>
            <a:round/>
            <a:headEnd/>
            <a:tailEnd/>
          </a:ln>
        </p:spPr>
        <p:txBody>
          <a:bodyPr/>
          <a:lstStyle/>
          <a:p>
            <a:endParaRPr lang="en-US"/>
          </a:p>
        </p:txBody>
      </p:sp>
      <p:sp>
        <p:nvSpPr>
          <p:cNvPr id="86021" name="Line 3"/>
          <p:cNvSpPr>
            <a:spLocks noChangeShapeType="1"/>
          </p:cNvSpPr>
          <p:nvPr/>
        </p:nvSpPr>
        <p:spPr bwMode="auto">
          <a:xfrm>
            <a:off x="0" y="1958975"/>
            <a:ext cx="9144000" cy="0"/>
          </a:xfrm>
          <a:prstGeom prst="line">
            <a:avLst/>
          </a:prstGeom>
          <a:noFill/>
          <a:ln w="25400">
            <a:solidFill>
              <a:srgbClr val="FFC5D0"/>
            </a:solidFill>
            <a:round/>
            <a:headEnd/>
            <a:tailEnd/>
          </a:ln>
        </p:spPr>
        <p:txBody>
          <a:bodyPr/>
          <a:lstStyle/>
          <a:p>
            <a:endParaRPr lang="en-US"/>
          </a:p>
        </p:txBody>
      </p:sp>
      <p:sp>
        <p:nvSpPr>
          <p:cNvPr id="504836" name="Text Box 4"/>
          <p:cNvSpPr txBox="1">
            <a:spLocks noChangeArrowheads="1"/>
          </p:cNvSpPr>
          <p:nvPr/>
        </p:nvSpPr>
        <p:spPr bwMode="auto">
          <a:xfrm>
            <a:off x="4141788" y="1187450"/>
            <a:ext cx="5002212" cy="336550"/>
          </a:xfrm>
          <a:prstGeom prst="rect">
            <a:avLst/>
          </a:prstGeom>
          <a:noFill/>
          <a:ln w="9525">
            <a:noFill/>
            <a:miter lim="800000"/>
            <a:headEnd/>
            <a:tailEnd/>
          </a:ln>
          <a:effectLst/>
        </p:spPr>
        <p:txBody>
          <a:bodyPr>
            <a:spAutoFit/>
          </a:bodyPr>
          <a:lstStyle/>
          <a:p>
            <a:pPr algn="r">
              <a:defRPr/>
            </a:pPr>
            <a:r>
              <a:rPr lang="en-US" sz="1600" b="1" dirty="0">
                <a:solidFill>
                  <a:srgbClr val="0070C0"/>
                </a:solidFill>
                <a:effectLst>
                  <a:outerShdw blurRad="38100" dist="38100" dir="2700000" algn="tl">
                    <a:srgbClr val="C0C0C0"/>
                  </a:outerShdw>
                </a:effectLst>
              </a:rPr>
              <a:t>Process Owner – Delivery Manager</a:t>
            </a:r>
          </a:p>
        </p:txBody>
      </p:sp>
      <p:sp>
        <p:nvSpPr>
          <p:cNvPr id="86023" name="Line 5"/>
          <p:cNvSpPr>
            <a:spLocks noChangeShapeType="1"/>
          </p:cNvSpPr>
          <p:nvPr/>
        </p:nvSpPr>
        <p:spPr bwMode="auto">
          <a:xfrm>
            <a:off x="-14288" y="3376613"/>
            <a:ext cx="9144001" cy="0"/>
          </a:xfrm>
          <a:prstGeom prst="line">
            <a:avLst/>
          </a:prstGeom>
          <a:noFill/>
          <a:ln w="25400">
            <a:solidFill>
              <a:srgbClr val="FFC5D0"/>
            </a:solidFill>
            <a:round/>
            <a:headEnd/>
            <a:tailEnd type="triangle" w="med" len="med"/>
          </a:ln>
        </p:spPr>
        <p:txBody>
          <a:bodyPr/>
          <a:lstStyle/>
          <a:p>
            <a:endParaRPr lang="en-US"/>
          </a:p>
        </p:txBody>
      </p:sp>
      <p:sp>
        <p:nvSpPr>
          <p:cNvPr id="86024" name="Line 6"/>
          <p:cNvSpPr>
            <a:spLocks noChangeShapeType="1"/>
          </p:cNvSpPr>
          <p:nvPr/>
        </p:nvSpPr>
        <p:spPr bwMode="auto">
          <a:xfrm>
            <a:off x="0" y="4630738"/>
            <a:ext cx="9144000" cy="0"/>
          </a:xfrm>
          <a:prstGeom prst="line">
            <a:avLst/>
          </a:prstGeom>
          <a:noFill/>
          <a:ln w="25400">
            <a:solidFill>
              <a:srgbClr val="FFC5D0"/>
            </a:solidFill>
            <a:round/>
            <a:headEnd/>
            <a:tailEnd/>
          </a:ln>
        </p:spPr>
        <p:txBody>
          <a:bodyPr/>
          <a:lstStyle/>
          <a:p>
            <a:endParaRPr lang="en-US"/>
          </a:p>
        </p:txBody>
      </p:sp>
      <p:sp>
        <p:nvSpPr>
          <p:cNvPr id="504839" name="Rectangle 7" descr="10%"/>
          <p:cNvSpPr>
            <a:spLocks noChangeArrowheads="1"/>
          </p:cNvSpPr>
          <p:nvPr/>
        </p:nvSpPr>
        <p:spPr bwMode="auto">
          <a:xfrm>
            <a:off x="1485900" y="2228850"/>
            <a:ext cx="1400175" cy="481013"/>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Conduct Hot House</a:t>
            </a:r>
          </a:p>
        </p:txBody>
      </p:sp>
      <p:sp>
        <p:nvSpPr>
          <p:cNvPr id="504840" name="Text Box 8"/>
          <p:cNvSpPr txBox="1">
            <a:spLocks noChangeArrowheads="1"/>
          </p:cNvSpPr>
          <p:nvPr/>
        </p:nvSpPr>
        <p:spPr bwMode="auto">
          <a:xfrm>
            <a:off x="23813" y="749300"/>
            <a:ext cx="6027737" cy="336550"/>
          </a:xfrm>
          <a:prstGeom prst="rect">
            <a:avLst/>
          </a:prstGeom>
          <a:solidFill>
            <a:srgbClr val="EAEAEA"/>
          </a:solidFill>
          <a:ln w="9525" algn="ctr">
            <a:solidFill>
              <a:srgbClr val="A50021"/>
            </a:solidFill>
            <a:miter lim="800000"/>
            <a:headEnd/>
            <a:tailEnd/>
          </a:ln>
          <a:effectLst>
            <a:outerShdw dist="35921" dir="2700000" algn="ctr" rotWithShape="0">
              <a:schemeClr val="bg2"/>
            </a:outerShdw>
          </a:effectLst>
        </p:spPr>
        <p:txBody>
          <a:bodyPr/>
          <a:lstStyle/>
          <a:p>
            <a:pPr marL="174625" indent="-174625">
              <a:buSzPct val="75000"/>
              <a:buFont typeface="Wingdings" pitchFamily="2" charset="2"/>
              <a:buNone/>
              <a:defRPr/>
            </a:pPr>
            <a:r>
              <a:rPr lang="en-US" sz="1500" b="1" dirty="0">
                <a:effectLst>
                  <a:outerShdw blurRad="38100" dist="38100" dir="2700000" algn="tl">
                    <a:srgbClr val="FFFFFF"/>
                  </a:outerShdw>
                </a:effectLst>
              </a:rPr>
              <a:t>Objective – To finalize product vision </a:t>
            </a:r>
          </a:p>
        </p:txBody>
      </p:sp>
      <p:sp>
        <p:nvSpPr>
          <p:cNvPr id="86027" name="Line 9"/>
          <p:cNvSpPr>
            <a:spLocks noChangeShapeType="1"/>
          </p:cNvSpPr>
          <p:nvPr/>
        </p:nvSpPr>
        <p:spPr bwMode="auto">
          <a:xfrm>
            <a:off x="2917825" y="2490788"/>
            <a:ext cx="547688" cy="0"/>
          </a:xfrm>
          <a:prstGeom prst="line">
            <a:avLst/>
          </a:prstGeom>
          <a:noFill/>
          <a:ln w="9525">
            <a:solidFill>
              <a:schemeClr val="tx1"/>
            </a:solidFill>
            <a:round/>
            <a:headEnd/>
            <a:tailEnd type="triangle" w="med" len="med"/>
          </a:ln>
        </p:spPr>
        <p:txBody>
          <a:bodyPr/>
          <a:lstStyle/>
          <a:p>
            <a:endParaRPr lang="en-US"/>
          </a:p>
        </p:txBody>
      </p:sp>
      <p:sp>
        <p:nvSpPr>
          <p:cNvPr id="504842" name="Text Box 10"/>
          <p:cNvSpPr txBox="1">
            <a:spLocks noChangeArrowheads="1"/>
          </p:cNvSpPr>
          <p:nvPr/>
        </p:nvSpPr>
        <p:spPr bwMode="auto">
          <a:xfrm>
            <a:off x="71438" y="4843463"/>
            <a:ext cx="1100137" cy="277812"/>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Outputs</a:t>
            </a:r>
          </a:p>
        </p:txBody>
      </p:sp>
      <p:sp>
        <p:nvSpPr>
          <p:cNvPr id="504843" name="Text Box 11"/>
          <p:cNvSpPr txBox="1">
            <a:spLocks noChangeArrowheads="1"/>
          </p:cNvSpPr>
          <p:nvPr/>
        </p:nvSpPr>
        <p:spPr bwMode="auto">
          <a:xfrm>
            <a:off x="85725" y="2328863"/>
            <a:ext cx="927100" cy="450850"/>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Tasks</a:t>
            </a:r>
          </a:p>
        </p:txBody>
      </p:sp>
      <p:sp>
        <p:nvSpPr>
          <p:cNvPr id="504844" name="Text Box 12"/>
          <p:cNvSpPr txBox="1">
            <a:spLocks noChangeArrowheads="1"/>
          </p:cNvSpPr>
          <p:nvPr/>
        </p:nvSpPr>
        <p:spPr bwMode="auto">
          <a:xfrm>
            <a:off x="85725" y="1330325"/>
            <a:ext cx="854075" cy="450850"/>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Inputs</a:t>
            </a:r>
          </a:p>
        </p:txBody>
      </p:sp>
      <p:sp>
        <p:nvSpPr>
          <p:cNvPr id="504845" name="Rectangle 13" descr="10%"/>
          <p:cNvSpPr>
            <a:spLocks noChangeArrowheads="1"/>
          </p:cNvSpPr>
          <p:nvPr/>
        </p:nvSpPr>
        <p:spPr bwMode="auto">
          <a:xfrm>
            <a:off x="3486150" y="2228850"/>
            <a:ext cx="1400175" cy="798513"/>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Define high level requirements</a:t>
            </a:r>
          </a:p>
        </p:txBody>
      </p:sp>
      <p:sp>
        <p:nvSpPr>
          <p:cNvPr id="504846" name="Rectangle 14" descr="10%"/>
          <p:cNvSpPr>
            <a:spLocks noChangeArrowheads="1"/>
          </p:cNvSpPr>
          <p:nvPr/>
        </p:nvSpPr>
        <p:spPr bwMode="auto">
          <a:xfrm>
            <a:off x="5489575" y="2228850"/>
            <a:ext cx="1574800" cy="638175"/>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Define Minimum E2E solution design </a:t>
            </a:r>
          </a:p>
        </p:txBody>
      </p:sp>
      <p:sp>
        <p:nvSpPr>
          <p:cNvPr id="86033" name="Line 16"/>
          <p:cNvSpPr>
            <a:spLocks noChangeShapeType="1"/>
          </p:cNvSpPr>
          <p:nvPr/>
        </p:nvSpPr>
        <p:spPr bwMode="auto">
          <a:xfrm>
            <a:off x="0" y="5583238"/>
            <a:ext cx="9144000" cy="0"/>
          </a:xfrm>
          <a:prstGeom prst="line">
            <a:avLst/>
          </a:prstGeom>
          <a:noFill/>
          <a:ln w="25400">
            <a:solidFill>
              <a:srgbClr val="FFC5D0"/>
            </a:solidFill>
            <a:round/>
            <a:headEnd/>
            <a:tailEnd/>
          </a:ln>
        </p:spPr>
        <p:txBody>
          <a:bodyPr/>
          <a:lstStyle/>
          <a:p>
            <a:endParaRPr lang="en-US"/>
          </a:p>
        </p:txBody>
      </p:sp>
      <p:sp>
        <p:nvSpPr>
          <p:cNvPr id="504849" name="Text Box 17"/>
          <p:cNvSpPr txBox="1">
            <a:spLocks noChangeArrowheads="1"/>
          </p:cNvSpPr>
          <p:nvPr/>
        </p:nvSpPr>
        <p:spPr bwMode="auto">
          <a:xfrm>
            <a:off x="71438" y="5756275"/>
            <a:ext cx="1100137" cy="436563"/>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Quality Gates</a:t>
            </a:r>
          </a:p>
        </p:txBody>
      </p:sp>
      <p:sp>
        <p:nvSpPr>
          <p:cNvPr id="86035" name="Line 19"/>
          <p:cNvSpPr>
            <a:spLocks noChangeShapeType="1"/>
          </p:cNvSpPr>
          <p:nvPr/>
        </p:nvSpPr>
        <p:spPr bwMode="auto">
          <a:xfrm>
            <a:off x="4927600" y="2486025"/>
            <a:ext cx="547688" cy="0"/>
          </a:xfrm>
          <a:prstGeom prst="line">
            <a:avLst/>
          </a:prstGeom>
          <a:noFill/>
          <a:ln w="9525">
            <a:solidFill>
              <a:schemeClr val="tx1"/>
            </a:solidFill>
            <a:round/>
            <a:headEnd/>
            <a:tailEnd type="triangle" w="med" len="med"/>
          </a:ln>
        </p:spPr>
        <p:txBody>
          <a:bodyPr/>
          <a:lstStyle/>
          <a:p>
            <a:endParaRPr lang="en-US"/>
          </a:p>
        </p:txBody>
      </p:sp>
      <p:sp>
        <p:nvSpPr>
          <p:cNvPr id="86036" name="Text Box 20"/>
          <p:cNvSpPr txBox="1">
            <a:spLocks noChangeArrowheads="1"/>
          </p:cNvSpPr>
          <p:nvPr/>
        </p:nvSpPr>
        <p:spPr bwMode="auto">
          <a:xfrm>
            <a:off x="2222500" y="5891213"/>
            <a:ext cx="5586413" cy="274637"/>
          </a:xfrm>
          <a:prstGeom prst="rect">
            <a:avLst/>
          </a:prstGeom>
          <a:noFill/>
          <a:ln w="9525">
            <a:noFill/>
            <a:miter lim="800000"/>
            <a:headEnd/>
            <a:tailEnd/>
          </a:ln>
        </p:spPr>
        <p:txBody>
          <a:bodyPr>
            <a:spAutoFit/>
          </a:bodyPr>
          <a:lstStyle/>
          <a:p>
            <a:pPr>
              <a:spcBef>
                <a:spcPct val="50000"/>
              </a:spcBef>
            </a:pPr>
            <a:r>
              <a:rPr lang="en-US" sz="1200" b="1"/>
              <a:t>Approval of high level requirements &amp;  design from customer</a:t>
            </a:r>
          </a:p>
        </p:txBody>
      </p:sp>
      <p:sp>
        <p:nvSpPr>
          <p:cNvPr id="86037" name="Oval 21"/>
          <p:cNvSpPr>
            <a:spLocks noChangeArrowheads="1"/>
          </p:cNvSpPr>
          <p:nvPr/>
        </p:nvSpPr>
        <p:spPr bwMode="auto">
          <a:xfrm>
            <a:off x="1420813" y="5916613"/>
            <a:ext cx="581025" cy="288925"/>
          </a:xfrm>
          <a:prstGeom prst="ellipse">
            <a:avLst/>
          </a:prstGeom>
          <a:solidFill>
            <a:srgbClr val="A50021"/>
          </a:solidFill>
          <a:ln w="9525">
            <a:solidFill>
              <a:srgbClr val="A50021"/>
            </a:solidFill>
            <a:round/>
            <a:headEnd/>
            <a:tailEnd/>
          </a:ln>
        </p:spPr>
        <p:txBody>
          <a:bodyPr wrap="none" anchor="ctr"/>
          <a:lstStyle/>
          <a:p>
            <a:pPr algn="ctr"/>
            <a:r>
              <a:rPr lang="en-US" sz="1000" b="1">
                <a:solidFill>
                  <a:srgbClr val="FFFF66"/>
                </a:solidFill>
              </a:rPr>
              <a:t>QG 1</a:t>
            </a:r>
          </a:p>
        </p:txBody>
      </p:sp>
      <p:sp>
        <p:nvSpPr>
          <p:cNvPr id="86038" name="Oval 22"/>
          <p:cNvSpPr>
            <a:spLocks noChangeArrowheads="1"/>
          </p:cNvSpPr>
          <p:nvPr/>
        </p:nvSpPr>
        <p:spPr bwMode="auto">
          <a:xfrm>
            <a:off x="8153400" y="2971800"/>
            <a:ext cx="581025" cy="288925"/>
          </a:xfrm>
          <a:prstGeom prst="ellipse">
            <a:avLst/>
          </a:prstGeom>
          <a:solidFill>
            <a:srgbClr val="A50021"/>
          </a:solidFill>
          <a:ln w="9525">
            <a:solidFill>
              <a:srgbClr val="A50021"/>
            </a:solidFill>
            <a:round/>
            <a:headEnd/>
            <a:tailEnd/>
          </a:ln>
        </p:spPr>
        <p:txBody>
          <a:bodyPr wrap="none" anchor="ctr"/>
          <a:lstStyle/>
          <a:p>
            <a:pPr algn="ctr"/>
            <a:r>
              <a:rPr lang="en-US" sz="1000" b="1">
                <a:solidFill>
                  <a:srgbClr val="FFFF66"/>
                </a:solidFill>
              </a:rPr>
              <a:t>QG 1</a:t>
            </a:r>
          </a:p>
        </p:txBody>
      </p:sp>
      <p:sp>
        <p:nvSpPr>
          <p:cNvPr id="504855" name="Rectangle 23" descr="10%"/>
          <p:cNvSpPr>
            <a:spLocks noChangeArrowheads="1"/>
          </p:cNvSpPr>
          <p:nvPr/>
        </p:nvSpPr>
        <p:spPr bwMode="auto">
          <a:xfrm>
            <a:off x="1509713" y="1266825"/>
            <a:ext cx="1400175" cy="481013"/>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dirty="0"/>
              <a:t>Nothing to start with</a:t>
            </a:r>
          </a:p>
        </p:txBody>
      </p:sp>
      <p:sp>
        <p:nvSpPr>
          <p:cNvPr id="504856" name="AutoShape 24" descr="10%"/>
          <p:cNvSpPr>
            <a:spLocks noChangeArrowheads="1"/>
          </p:cNvSpPr>
          <p:nvPr/>
        </p:nvSpPr>
        <p:spPr bwMode="auto">
          <a:xfrm>
            <a:off x="1524000" y="4800600"/>
            <a:ext cx="1363663" cy="623888"/>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High level Requirements document  </a:t>
            </a:r>
          </a:p>
        </p:txBody>
      </p:sp>
      <p:sp>
        <p:nvSpPr>
          <p:cNvPr id="504857" name="AutoShape 25" descr="10%"/>
          <p:cNvSpPr>
            <a:spLocks noChangeArrowheads="1"/>
          </p:cNvSpPr>
          <p:nvPr/>
        </p:nvSpPr>
        <p:spPr bwMode="auto">
          <a:xfrm>
            <a:off x="3124200" y="4800600"/>
            <a:ext cx="1981200" cy="625475"/>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High level design  or solution architecture  </a:t>
            </a:r>
          </a:p>
        </p:txBody>
      </p:sp>
      <p:sp>
        <p:nvSpPr>
          <p:cNvPr id="86042" name="Text Box 26"/>
          <p:cNvSpPr txBox="1">
            <a:spLocks noChangeArrowheads="1"/>
          </p:cNvSpPr>
          <p:nvPr/>
        </p:nvSpPr>
        <p:spPr bwMode="auto">
          <a:xfrm>
            <a:off x="261938" y="334963"/>
            <a:ext cx="3167062" cy="366712"/>
          </a:xfrm>
          <a:prstGeom prst="rect">
            <a:avLst/>
          </a:prstGeom>
          <a:noFill/>
          <a:ln w="9525" algn="ctr">
            <a:noFill/>
            <a:miter lim="800000"/>
            <a:headEnd/>
            <a:tailEnd/>
          </a:ln>
        </p:spPr>
        <p:txBody>
          <a:bodyPr lIns="365760" anchor="b"/>
          <a:lstStyle/>
          <a:p>
            <a:r>
              <a:rPr lang="en-US" sz="2400" dirty="0">
                <a:solidFill>
                  <a:schemeClr val="tx2"/>
                </a:solidFill>
                <a:latin typeface="Verdana" pitchFamily="34" charset="0"/>
              </a:rPr>
              <a:t>Pre – 90 days </a:t>
            </a:r>
          </a:p>
        </p:txBody>
      </p:sp>
      <p:sp>
        <p:nvSpPr>
          <p:cNvPr id="504860" name="Text Box 28"/>
          <p:cNvSpPr txBox="1">
            <a:spLocks noChangeArrowheads="1"/>
          </p:cNvSpPr>
          <p:nvPr/>
        </p:nvSpPr>
        <p:spPr bwMode="auto">
          <a:xfrm>
            <a:off x="0" y="3581400"/>
            <a:ext cx="1143000" cy="450850"/>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Tech Mahindra Process</a:t>
            </a:r>
          </a:p>
        </p:txBody>
      </p:sp>
      <p:sp>
        <p:nvSpPr>
          <p:cNvPr id="504861" name="Rectangle 29" descr="10%"/>
          <p:cNvSpPr>
            <a:spLocks noChangeArrowheads="1"/>
          </p:cNvSpPr>
          <p:nvPr/>
        </p:nvSpPr>
        <p:spPr bwMode="auto">
          <a:xfrm>
            <a:off x="1524000" y="3581400"/>
            <a:ext cx="1400175" cy="481013"/>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Hot Housing Guidelines</a:t>
            </a:r>
          </a:p>
        </p:txBody>
      </p:sp>
    </p:spTree>
  </p:cSld>
  <p:clrMapOvr>
    <a:masterClrMapping/>
  </p:clrMapOvr>
  <p:transition>
    <p:fade thruBlk="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Line 2"/>
          <p:cNvSpPr>
            <a:spLocks noChangeShapeType="1"/>
          </p:cNvSpPr>
          <p:nvPr/>
        </p:nvSpPr>
        <p:spPr bwMode="auto">
          <a:xfrm flipH="1">
            <a:off x="1292225" y="1081088"/>
            <a:ext cx="28575" cy="5667375"/>
          </a:xfrm>
          <a:prstGeom prst="line">
            <a:avLst/>
          </a:prstGeom>
          <a:noFill/>
          <a:ln w="25400">
            <a:solidFill>
              <a:srgbClr val="FFC5D0"/>
            </a:solidFill>
            <a:round/>
            <a:headEnd/>
            <a:tailEnd/>
          </a:ln>
        </p:spPr>
        <p:txBody>
          <a:bodyPr/>
          <a:lstStyle/>
          <a:p>
            <a:endParaRPr lang="en-US"/>
          </a:p>
        </p:txBody>
      </p:sp>
      <p:sp>
        <p:nvSpPr>
          <p:cNvPr id="87045" name="Line 3"/>
          <p:cNvSpPr>
            <a:spLocks noChangeShapeType="1"/>
          </p:cNvSpPr>
          <p:nvPr/>
        </p:nvSpPr>
        <p:spPr bwMode="auto">
          <a:xfrm>
            <a:off x="0" y="1958975"/>
            <a:ext cx="9144000" cy="0"/>
          </a:xfrm>
          <a:prstGeom prst="line">
            <a:avLst/>
          </a:prstGeom>
          <a:noFill/>
          <a:ln w="25400">
            <a:solidFill>
              <a:srgbClr val="FFC5D0"/>
            </a:solidFill>
            <a:round/>
            <a:headEnd/>
            <a:tailEnd/>
          </a:ln>
        </p:spPr>
        <p:txBody>
          <a:bodyPr/>
          <a:lstStyle/>
          <a:p>
            <a:endParaRPr lang="en-US"/>
          </a:p>
        </p:txBody>
      </p:sp>
      <p:sp>
        <p:nvSpPr>
          <p:cNvPr id="429060" name="Text Box 4"/>
          <p:cNvSpPr txBox="1">
            <a:spLocks noChangeArrowheads="1"/>
          </p:cNvSpPr>
          <p:nvPr/>
        </p:nvSpPr>
        <p:spPr bwMode="auto">
          <a:xfrm>
            <a:off x="4141788" y="336550"/>
            <a:ext cx="5002212" cy="336550"/>
          </a:xfrm>
          <a:prstGeom prst="rect">
            <a:avLst/>
          </a:prstGeom>
          <a:noFill/>
          <a:ln w="9525">
            <a:noFill/>
            <a:miter lim="800000"/>
            <a:headEnd/>
            <a:tailEnd/>
          </a:ln>
          <a:effectLst/>
        </p:spPr>
        <p:txBody>
          <a:bodyPr>
            <a:spAutoFit/>
          </a:bodyPr>
          <a:lstStyle/>
          <a:p>
            <a:pPr algn="r">
              <a:defRPr/>
            </a:pPr>
            <a:r>
              <a:rPr lang="en-US" sz="1600" b="1">
                <a:solidFill>
                  <a:schemeClr val="bg1"/>
                </a:solidFill>
                <a:effectLst>
                  <a:outerShdw blurRad="38100" dist="38100" dir="2700000" algn="tl">
                    <a:srgbClr val="C0C0C0"/>
                  </a:outerShdw>
                </a:effectLst>
              </a:rPr>
              <a:t>Process Owner – Scrum Master</a:t>
            </a:r>
          </a:p>
        </p:txBody>
      </p:sp>
      <p:sp>
        <p:nvSpPr>
          <p:cNvPr id="87047" name="Line 5"/>
          <p:cNvSpPr>
            <a:spLocks noChangeShapeType="1"/>
          </p:cNvSpPr>
          <p:nvPr/>
        </p:nvSpPr>
        <p:spPr bwMode="auto">
          <a:xfrm>
            <a:off x="-14288" y="3376613"/>
            <a:ext cx="9144001" cy="0"/>
          </a:xfrm>
          <a:prstGeom prst="line">
            <a:avLst/>
          </a:prstGeom>
          <a:noFill/>
          <a:ln w="25400">
            <a:solidFill>
              <a:srgbClr val="FFC5D0"/>
            </a:solidFill>
            <a:round/>
            <a:headEnd/>
            <a:tailEnd type="triangle" w="med" len="med"/>
          </a:ln>
        </p:spPr>
        <p:txBody>
          <a:bodyPr/>
          <a:lstStyle/>
          <a:p>
            <a:endParaRPr lang="en-US"/>
          </a:p>
        </p:txBody>
      </p:sp>
      <p:sp>
        <p:nvSpPr>
          <p:cNvPr id="87048" name="Line 6"/>
          <p:cNvSpPr>
            <a:spLocks noChangeShapeType="1"/>
          </p:cNvSpPr>
          <p:nvPr/>
        </p:nvSpPr>
        <p:spPr bwMode="auto">
          <a:xfrm>
            <a:off x="0" y="4630738"/>
            <a:ext cx="9144000" cy="0"/>
          </a:xfrm>
          <a:prstGeom prst="line">
            <a:avLst/>
          </a:prstGeom>
          <a:noFill/>
          <a:ln w="25400">
            <a:solidFill>
              <a:srgbClr val="FFC5D0"/>
            </a:solidFill>
            <a:round/>
            <a:headEnd/>
            <a:tailEnd/>
          </a:ln>
        </p:spPr>
        <p:txBody>
          <a:bodyPr/>
          <a:lstStyle/>
          <a:p>
            <a:endParaRPr lang="en-US"/>
          </a:p>
        </p:txBody>
      </p:sp>
      <p:sp>
        <p:nvSpPr>
          <p:cNvPr id="429063" name="Rectangle 7" descr="10%"/>
          <p:cNvSpPr>
            <a:spLocks noChangeArrowheads="1"/>
          </p:cNvSpPr>
          <p:nvPr/>
        </p:nvSpPr>
        <p:spPr bwMode="auto">
          <a:xfrm>
            <a:off x="1447800" y="2057400"/>
            <a:ext cx="876300" cy="785813"/>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Release and Project  Planning</a:t>
            </a:r>
          </a:p>
        </p:txBody>
      </p:sp>
      <p:sp>
        <p:nvSpPr>
          <p:cNvPr id="429064" name="Text Box 8"/>
          <p:cNvSpPr txBox="1">
            <a:spLocks noChangeArrowheads="1"/>
          </p:cNvSpPr>
          <p:nvPr/>
        </p:nvSpPr>
        <p:spPr bwMode="auto">
          <a:xfrm>
            <a:off x="23813" y="749300"/>
            <a:ext cx="6027737" cy="336550"/>
          </a:xfrm>
          <a:prstGeom prst="rect">
            <a:avLst/>
          </a:prstGeom>
          <a:solidFill>
            <a:srgbClr val="EAEAEA"/>
          </a:solidFill>
          <a:ln w="9525" algn="ctr">
            <a:solidFill>
              <a:srgbClr val="A50021"/>
            </a:solidFill>
            <a:miter lim="800000"/>
            <a:headEnd/>
            <a:tailEnd/>
          </a:ln>
          <a:effectLst>
            <a:outerShdw dist="35921" dir="2700000" algn="ctr" rotWithShape="0">
              <a:schemeClr val="bg2"/>
            </a:outerShdw>
          </a:effectLst>
        </p:spPr>
        <p:txBody>
          <a:bodyPr/>
          <a:lstStyle/>
          <a:p>
            <a:pPr marL="174625" indent="-174625">
              <a:buSzPct val="75000"/>
              <a:buFont typeface="Wingdings" pitchFamily="2" charset="2"/>
              <a:buNone/>
              <a:defRPr/>
            </a:pPr>
            <a:r>
              <a:rPr lang="en-US" sz="1500" b="1">
                <a:effectLst>
                  <a:outerShdw blurRad="38100" dist="38100" dir="2700000" algn="tl">
                    <a:srgbClr val="FFFFFF"/>
                  </a:outerShdw>
                </a:effectLst>
              </a:rPr>
              <a:t>Objective – To plan for release </a:t>
            </a:r>
          </a:p>
        </p:txBody>
      </p:sp>
      <p:sp>
        <p:nvSpPr>
          <p:cNvPr id="429065" name="Text Box 9"/>
          <p:cNvSpPr txBox="1">
            <a:spLocks noChangeArrowheads="1"/>
          </p:cNvSpPr>
          <p:nvPr/>
        </p:nvSpPr>
        <p:spPr bwMode="auto">
          <a:xfrm>
            <a:off x="71438" y="4843463"/>
            <a:ext cx="1100137" cy="277812"/>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Outputs</a:t>
            </a:r>
          </a:p>
        </p:txBody>
      </p:sp>
      <p:sp>
        <p:nvSpPr>
          <p:cNvPr id="429066" name="Text Box 10"/>
          <p:cNvSpPr txBox="1">
            <a:spLocks noChangeArrowheads="1"/>
          </p:cNvSpPr>
          <p:nvPr/>
        </p:nvSpPr>
        <p:spPr bwMode="auto">
          <a:xfrm>
            <a:off x="85725" y="2328863"/>
            <a:ext cx="927100" cy="450850"/>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Tasks</a:t>
            </a:r>
          </a:p>
        </p:txBody>
      </p:sp>
      <p:sp>
        <p:nvSpPr>
          <p:cNvPr id="429067" name="Text Box 11"/>
          <p:cNvSpPr txBox="1">
            <a:spLocks noChangeArrowheads="1"/>
          </p:cNvSpPr>
          <p:nvPr/>
        </p:nvSpPr>
        <p:spPr bwMode="auto">
          <a:xfrm>
            <a:off x="85725" y="1330325"/>
            <a:ext cx="854075" cy="450850"/>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Inputs</a:t>
            </a:r>
          </a:p>
        </p:txBody>
      </p:sp>
      <p:sp>
        <p:nvSpPr>
          <p:cNvPr id="429068" name="Rectangle 12" descr="10%"/>
          <p:cNvSpPr>
            <a:spLocks noChangeArrowheads="1"/>
          </p:cNvSpPr>
          <p:nvPr/>
        </p:nvSpPr>
        <p:spPr bwMode="auto">
          <a:xfrm>
            <a:off x="2895600" y="1981200"/>
            <a:ext cx="1219200" cy="6858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Development and Testing Environ setup </a:t>
            </a:r>
          </a:p>
        </p:txBody>
      </p:sp>
      <p:sp>
        <p:nvSpPr>
          <p:cNvPr id="87055" name="Line 13"/>
          <p:cNvSpPr>
            <a:spLocks noChangeShapeType="1"/>
          </p:cNvSpPr>
          <p:nvPr/>
        </p:nvSpPr>
        <p:spPr bwMode="auto">
          <a:xfrm>
            <a:off x="0" y="5583238"/>
            <a:ext cx="9144000" cy="0"/>
          </a:xfrm>
          <a:prstGeom prst="line">
            <a:avLst/>
          </a:prstGeom>
          <a:noFill/>
          <a:ln w="25400">
            <a:solidFill>
              <a:srgbClr val="FFC5D0"/>
            </a:solidFill>
            <a:round/>
            <a:headEnd/>
            <a:tailEnd/>
          </a:ln>
        </p:spPr>
        <p:txBody>
          <a:bodyPr/>
          <a:lstStyle/>
          <a:p>
            <a:endParaRPr lang="en-US"/>
          </a:p>
        </p:txBody>
      </p:sp>
      <p:sp>
        <p:nvSpPr>
          <p:cNvPr id="429070" name="Text Box 14"/>
          <p:cNvSpPr txBox="1">
            <a:spLocks noChangeArrowheads="1"/>
          </p:cNvSpPr>
          <p:nvPr/>
        </p:nvSpPr>
        <p:spPr bwMode="auto">
          <a:xfrm>
            <a:off x="71438" y="5756275"/>
            <a:ext cx="1100137" cy="436563"/>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Quality Gates</a:t>
            </a:r>
          </a:p>
        </p:txBody>
      </p:sp>
      <p:sp>
        <p:nvSpPr>
          <p:cNvPr id="429071" name="AutoShape 15" descr="10%"/>
          <p:cNvSpPr>
            <a:spLocks noChangeArrowheads="1"/>
          </p:cNvSpPr>
          <p:nvPr/>
        </p:nvSpPr>
        <p:spPr bwMode="auto">
          <a:xfrm>
            <a:off x="1371600" y="4724400"/>
            <a:ext cx="1019175" cy="623888"/>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Project Plan</a:t>
            </a:r>
          </a:p>
        </p:txBody>
      </p:sp>
      <p:sp>
        <p:nvSpPr>
          <p:cNvPr id="87058" name="Text Box 16"/>
          <p:cNvSpPr txBox="1">
            <a:spLocks noChangeArrowheads="1"/>
          </p:cNvSpPr>
          <p:nvPr/>
        </p:nvSpPr>
        <p:spPr bwMode="auto">
          <a:xfrm>
            <a:off x="2222500" y="5891213"/>
            <a:ext cx="5586413" cy="274637"/>
          </a:xfrm>
          <a:prstGeom prst="rect">
            <a:avLst/>
          </a:prstGeom>
          <a:noFill/>
          <a:ln w="9525">
            <a:noFill/>
            <a:miter lim="800000"/>
            <a:headEnd/>
            <a:tailEnd/>
          </a:ln>
        </p:spPr>
        <p:txBody>
          <a:bodyPr>
            <a:spAutoFit/>
          </a:bodyPr>
          <a:lstStyle/>
          <a:p>
            <a:pPr>
              <a:spcBef>
                <a:spcPct val="50000"/>
              </a:spcBef>
            </a:pPr>
            <a:r>
              <a:rPr lang="en-US" sz="1200" b="1"/>
              <a:t>Approval of Project plan and Release plan (product backlog)  </a:t>
            </a:r>
          </a:p>
        </p:txBody>
      </p:sp>
      <p:sp>
        <p:nvSpPr>
          <p:cNvPr id="87059" name="Oval 17"/>
          <p:cNvSpPr>
            <a:spLocks noChangeArrowheads="1"/>
          </p:cNvSpPr>
          <p:nvPr/>
        </p:nvSpPr>
        <p:spPr bwMode="auto">
          <a:xfrm>
            <a:off x="1420813" y="5916613"/>
            <a:ext cx="581025" cy="288925"/>
          </a:xfrm>
          <a:prstGeom prst="ellipse">
            <a:avLst/>
          </a:prstGeom>
          <a:solidFill>
            <a:srgbClr val="A50021"/>
          </a:solidFill>
          <a:ln w="9525">
            <a:solidFill>
              <a:srgbClr val="A50021"/>
            </a:solidFill>
            <a:round/>
            <a:headEnd/>
            <a:tailEnd/>
          </a:ln>
        </p:spPr>
        <p:txBody>
          <a:bodyPr wrap="none" anchor="ctr"/>
          <a:lstStyle/>
          <a:p>
            <a:pPr algn="ctr"/>
            <a:r>
              <a:rPr lang="en-US" sz="1000" b="1">
                <a:solidFill>
                  <a:srgbClr val="FFFF66"/>
                </a:solidFill>
              </a:rPr>
              <a:t>QG 2</a:t>
            </a:r>
          </a:p>
        </p:txBody>
      </p:sp>
      <p:sp>
        <p:nvSpPr>
          <p:cNvPr id="87060" name="Oval 18"/>
          <p:cNvSpPr>
            <a:spLocks noChangeArrowheads="1"/>
          </p:cNvSpPr>
          <p:nvPr/>
        </p:nvSpPr>
        <p:spPr bwMode="auto">
          <a:xfrm>
            <a:off x="1447800" y="2971800"/>
            <a:ext cx="581025" cy="288925"/>
          </a:xfrm>
          <a:prstGeom prst="ellipse">
            <a:avLst/>
          </a:prstGeom>
          <a:solidFill>
            <a:srgbClr val="A50021"/>
          </a:solidFill>
          <a:ln w="9525">
            <a:solidFill>
              <a:srgbClr val="A50021"/>
            </a:solidFill>
            <a:round/>
            <a:headEnd/>
            <a:tailEnd/>
          </a:ln>
        </p:spPr>
        <p:txBody>
          <a:bodyPr wrap="none" anchor="ctr"/>
          <a:lstStyle/>
          <a:p>
            <a:pPr algn="ctr"/>
            <a:r>
              <a:rPr lang="en-US" sz="1000" b="1">
                <a:solidFill>
                  <a:srgbClr val="FFFF66"/>
                </a:solidFill>
              </a:rPr>
              <a:t>QG 2</a:t>
            </a:r>
          </a:p>
        </p:txBody>
      </p:sp>
      <p:sp>
        <p:nvSpPr>
          <p:cNvPr id="87061" name="Text Box 19"/>
          <p:cNvSpPr txBox="1">
            <a:spLocks noChangeArrowheads="1"/>
          </p:cNvSpPr>
          <p:nvPr/>
        </p:nvSpPr>
        <p:spPr bwMode="auto">
          <a:xfrm>
            <a:off x="0" y="304800"/>
            <a:ext cx="2481263" cy="366713"/>
          </a:xfrm>
          <a:prstGeom prst="rect">
            <a:avLst/>
          </a:prstGeom>
          <a:noFill/>
          <a:ln w="9525" algn="ctr">
            <a:noFill/>
            <a:miter lim="800000"/>
            <a:headEnd/>
            <a:tailEnd/>
          </a:ln>
        </p:spPr>
        <p:txBody>
          <a:bodyPr lIns="365760" anchor="b"/>
          <a:lstStyle/>
          <a:p>
            <a:r>
              <a:rPr lang="en-US" sz="2400">
                <a:solidFill>
                  <a:schemeClr val="tx2"/>
                </a:solidFill>
                <a:latin typeface="Verdana" pitchFamily="34" charset="0"/>
              </a:rPr>
              <a:t>Iteration 0 </a:t>
            </a:r>
          </a:p>
        </p:txBody>
      </p:sp>
      <p:sp>
        <p:nvSpPr>
          <p:cNvPr id="429076" name="Text Box 20"/>
          <p:cNvSpPr txBox="1">
            <a:spLocks noChangeArrowheads="1"/>
          </p:cNvSpPr>
          <p:nvPr/>
        </p:nvSpPr>
        <p:spPr bwMode="auto">
          <a:xfrm>
            <a:off x="152400" y="3581400"/>
            <a:ext cx="927100" cy="609600"/>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Tech Mahindra Process</a:t>
            </a:r>
          </a:p>
        </p:txBody>
      </p:sp>
      <p:sp>
        <p:nvSpPr>
          <p:cNvPr id="429077" name="Rectangle 21" descr="10%"/>
          <p:cNvSpPr>
            <a:spLocks noChangeArrowheads="1"/>
          </p:cNvSpPr>
          <p:nvPr/>
        </p:nvSpPr>
        <p:spPr bwMode="auto">
          <a:xfrm>
            <a:off x="1524000" y="3581400"/>
            <a:ext cx="1400175" cy="6858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Project plan template for Agile </a:t>
            </a:r>
          </a:p>
        </p:txBody>
      </p:sp>
      <p:sp>
        <p:nvSpPr>
          <p:cNvPr id="429078" name="Rectangle 22" descr="10%"/>
          <p:cNvSpPr>
            <a:spLocks noChangeArrowheads="1"/>
          </p:cNvSpPr>
          <p:nvPr/>
        </p:nvSpPr>
        <p:spPr bwMode="auto">
          <a:xfrm>
            <a:off x="2895600" y="1295400"/>
            <a:ext cx="1676400" cy="481013"/>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High level design  or solution architecture</a:t>
            </a:r>
          </a:p>
        </p:txBody>
      </p:sp>
      <p:sp>
        <p:nvSpPr>
          <p:cNvPr id="429080" name="Rectangle 24" descr="10%"/>
          <p:cNvSpPr>
            <a:spLocks noChangeArrowheads="1"/>
          </p:cNvSpPr>
          <p:nvPr/>
        </p:nvSpPr>
        <p:spPr bwMode="auto">
          <a:xfrm>
            <a:off x="2895600" y="2743200"/>
            <a:ext cx="1752600" cy="6096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Detail out user stories or use cases for next iteration  </a:t>
            </a:r>
            <a:r>
              <a:rPr lang="en-US" sz="1200" b="1">
                <a:hlinkClick r:id="" action="ppaction://noaction"/>
              </a:rPr>
              <a:t> </a:t>
            </a:r>
            <a:endParaRPr lang="en-US" sz="1200" b="1"/>
          </a:p>
        </p:txBody>
      </p:sp>
      <p:sp>
        <p:nvSpPr>
          <p:cNvPr id="429081" name="AutoShape 25" descr="10%"/>
          <p:cNvSpPr>
            <a:spLocks noChangeArrowheads="1"/>
          </p:cNvSpPr>
          <p:nvPr/>
        </p:nvSpPr>
        <p:spPr bwMode="auto">
          <a:xfrm>
            <a:off x="5791200" y="4724400"/>
            <a:ext cx="1295400" cy="623888"/>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User stories for next iteration</a:t>
            </a:r>
          </a:p>
        </p:txBody>
      </p:sp>
      <p:sp>
        <p:nvSpPr>
          <p:cNvPr id="429082" name="AutoShape 26" descr="10%"/>
          <p:cNvSpPr>
            <a:spLocks noChangeArrowheads="1"/>
          </p:cNvSpPr>
          <p:nvPr/>
        </p:nvSpPr>
        <p:spPr bwMode="auto">
          <a:xfrm>
            <a:off x="7239000" y="4724400"/>
            <a:ext cx="1106488" cy="625475"/>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Coding standards</a:t>
            </a:r>
          </a:p>
        </p:txBody>
      </p:sp>
      <p:sp>
        <p:nvSpPr>
          <p:cNvPr id="429083" name="AutoShape 27" descr="10%"/>
          <p:cNvSpPr>
            <a:spLocks noChangeArrowheads="1"/>
          </p:cNvSpPr>
          <p:nvPr/>
        </p:nvSpPr>
        <p:spPr bwMode="auto">
          <a:xfrm>
            <a:off x="4191000" y="4724400"/>
            <a:ext cx="1371600" cy="625475"/>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Enhanced design </a:t>
            </a:r>
          </a:p>
        </p:txBody>
      </p:sp>
      <p:sp>
        <p:nvSpPr>
          <p:cNvPr id="429084" name="Rectangle 28" descr="10%"/>
          <p:cNvSpPr>
            <a:spLocks noChangeArrowheads="1"/>
          </p:cNvSpPr>
          <p:nvPr/>
        </p:nvSpPr>
        <p:spPr bwMode="auto">
          <a:xfrm>
            <a:off x="1447800" y="1295400"/>
            <a:ext cx="1219200" cy="481013"/>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High level requirements </a:t>
            </a:r>
          </a:p>
        </p:txBody>
      </p:sp>
      <p:sp>
        <p:nvSpPr>
          <p:cNvPr id="429085" name="Rectangle 29" descr="10%"/>
          <p:cNvSpPr>
            <a:spLocks noChangeArrowheads="1"/>
          </p:cNvSpPr>
          <p:nvPr/>
        </p:nvSpPr>
        <p:spPr bwMode="auto">
          <a:xfrm>
            <a:off x="3048000" y="3581400"/>
            <a:ext cx="1400175" cy="6858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SCRUM guidelines document</a:t>
            </a:r>
          </a:p>
        </p:txBody>
      </p:sp>
      <p:sp>
        <p:nvSpPr>
          <p:cNvPr id="429086" name="Rectangle 30" descr="10%"/>
          <p:cNvSpPr>
            <a:spLocks noChangeArrowheads="1"/>
          </p:cNvSpPr>
          <p:nvPr/>
        </p:nvSpPr>
        <p:spPr bwMode="auto">
          <a:xfrm>
            <a:off x="5181600" y="2743200"/>
            <a:ext cx="990600" cy="6096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Enhance design document   </a:t>
            </a:r>
            <a:r>
              <a:rPr lang="en-US" sz="1200" b="1">
                <a:hlinkClick r:id="" action="ppaction://noaction"/>
              </a:rPr>
              <a:t> </a:t>
            </a:r>
            <a:endParaRPr lang="en-US" sz="1200" b="1"/>
          </a:p>
        </p:txBody>
      </p:sp>
      <p:sp>
        <p:nvSpPr>
          <p:cNvPr id="429087" name="Rectangle 31" descr="10%"/>
          <p:cNvSpPr>
            <a:spLocks noChangeArrowheads="1"/>
          </p:cNvSpPr>
          <p:nvPr/>
        </p:nvSpPr>
        <p:spPr bwMode="auto">
          <a:xfrm>
            <a:off x="4572000" y="2057400"/>
            <a:ext cx="1524000" cy="5334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Mobilize resources and infrastructure </a:t>
            </a:r>
          </a:p>
        </p:txBody>
      </p:sp>
      <p:sp>
        <p:nvSpPr>
          <p:cNvPr id="87073" name="Line 32"/>
          <p:cNvSpPr>
            <a:spLocks noChangeShapeType="1"/>
          </p:cNvSpPr>
          <p:nvPr/>
        </p:nvSpPr>
        <p:spPr bwMode="auto">
          <a:xfrm flipV="1">
            <a:off x="2438400" y="2209800"/>
            <a:ext cx="381000" cy="304800"/>
          </a:xfrm>
          <a:prstGeom prst="line">
            <a:avLst/>
          </a:prstGeom>
          <a:noFill/>
          <a:ln w="9525">
            <a:solidFill>
              <a:schemeClr val="tx1"/>
            </a:solidFill>
            <a:round/>
            <a:headEnd/>
            <a:tailEnd type="triangle" w="med" len="med"/>
          </a:ln>
        </p:spPr>
        <p:txBody>
          <a:bodyPr/>
          <a:lstStyle/>
          <a:p>
            <a:endParaRPr lang="en-US"/>
          </a:p>
        </p:txBody>
      </p:sp>
      <p:sp>
        <p:nvSpPr>
          <p:cNvPr id="87074" name="Line 33"/>
          <p:cNvSpPr>
            <a:spLocks noChangeShapeType="1"/>
          </p:cNvSpPr>
          <p:nvPr/>
        </p:nvSpPr>
        <p:spPr bwMode="auto">
          <a:xfrm>
            <a:off x="2438400" y="2590800"/>
            <a:ext cx="381000" cy="381000"/>
          </a:xfrm>
          <a:prstGeom prst="line">
            <a:avLst/>
          </a:prstGeom>
          <a:noFill/>
          <a:ln w="9525">
            <a:solidFill>
              <a:schemeClr val="tx1"/>
            </a:solidFill>
            <a:round/>
            <a:headEnd/>
            <a:tailEnd type="triangle" w="med" len="med"/>
          </a:ln>
        </p:spPr>
        <p:txBody>
          <a:bodyPr/>
          <a:lstStyle/>
          <a:p>
            <a:endParaRPr lang="en-US"/>
          </a:p>
        </p:txBody>
      </p:sp>
      <p:sp>
        <p:nvSpPr>
          <p:cNvPr id="87075" name="Line 34"/>
          <p:cNvSpPr>
            <a:spLocks noChangeShapeType="1"/>
          </p:cNvSpPr>
          <p:nvPr/>
        </p:nvSpPr>
        <p:spPr bwMode="auto">
          <a:xfrm>
            <a:off x="4724400" y="2971800"/>
            <a:ext cx="381000" cy="0"/>
          </a:xfrm>
          <a:prstGeom prst="line">
            <a:avLst/>
          </a:prstGeom>
          <a:noFill/>
          <a:ln w="9525">
            <a:solidFill>
              <a:schemeClr val="tx1"/>
            </a:solidFill>
            <a:round/>
            <a:headEnd/>
            <a:tailEnd type="triangle" w="med" len="med"/>
          </a:ln>
        </p:spPr>
        <p:txBody>
          <a:bodyPr/>
          <a:lstStyle/>
          <a:p>
            <a:endParaRPr lang="en-US"/>
          </a:p>
        </p:txBody>
      </p:sp>
      <p:sp>
        <p:nvSpPr>
          <p:cNvPr id="87076" name="Line 35"/>
          <p:cNvSpPr>
            <a:spLocks noChangeShapeType="1"/>
          </p:cNvSpPr>
          <p:nvPr/>
        </p:nvSpPr>
        <p:spPr bwMode="auto">
          <a:xfrm>
            <a:off x="4191000" y="2209800"/>
            <a:ext cx="304800" cy="0"/>
          </a:xfrm>
          <a:prstGeom prst="line">
            <a:avLst/>
          </a:prstGeom>
          <a:noFill/>
          <a:ln w="9525">
            <a:solidFill>
              <a:schemeClr val="tx1"/>
            </a:solidFill>
            <a:round/>
            <a:headEnd/>
            <a:tailEnd type="triangle" w="med" len="med"/>
          </a:ln>
        </p:spPr>
        <p:txBody>
          <a:bodyPr/>
          <a:lstStyle/>
          <a:p>
            <a:endParaRPr lang="en-US"/>
          </a:p>
        </p:txBody>
      </p:sp>
      <p:sp>
        <p:nvSpPr>
          <p:cNvPr id="429092" name="Rectangle 36" descr="10%"/>
          <p:cNvSpPr>
            <a:spLocks noChangeArrowheads="1"/>
          </p:cNvSpPr>
          <p:nvPr/>
        </p:nvSpPr>
        <p:spPr bwMode="auto">
          <a:xfrm>
            <a:off x="6553200" y="2743200"/>
            <a:ext cx="990600" cy="6096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Establish coding standards   </a:t>
            </a:r>
            <a:r>
              <a:rPr lang="en-US" sz="1200" b="1">
                <a:hlinkClick r:id="" action="ppaction://noaction"/>
              </a:rPr>
              <a:t> </a:t>
            </a:r>
            <a:endParaRPr lang="en-US" sz="1200" b="1"/>
          </a:p>
        </p:txBody>
      </p:sp>
      <p:sp>
        <p:nvSpPr>
          <p:cNvPr id="87078" name="Line 37"/>
          <p:cNvSpPr>
            <a:spLocks noChangeShapeType="1"/>
          </p:cNvSpPr>
          <p:nvPr/>
        </p:nvSpPr>
        <p:spPr bwMode="auto">
          <a:xfrm>
            <a:off x="6248400" y="2971800"/>
            <a:ext cx="228600" cy="0"/>
          </a:xfrm>
          <a:prstGeom prst="line">
            <a:avLst/>
          </a:prstGeom>
          <a:noFill/>
          <a:ln w="9525">
            <a:solidFill>
              <a:schemeClr val="tx1"/>
            </a:solidFill>
            <a:round/>
            <a:headEnd/>
            <a:tailEnd type="triangle" w="med" len="med"/>
          </a:ln>
        </p:spPr>
        <p:txBody>
          <a:bodyPr/>
          <a:lstStyle/>
          <a:p>
            <a:endParaRPr lang="en-US"/>
          </a:p>
        </p:txBody>
      </p:sp>
      <p:sp>
        <p:nvSpPr>
          <p:cNvPr id="429094" name="Rectangle 38" descr="10%"/>
          <p:cNvSpPr>
            <a:spLocks noChangeArrowheads="1"/>
          </p:cNvSpPr>
          <p:nvPr/>
        </p:nvSpPr>
        <p:spPr bwMode="auto">
          <a:xfrm>
            <a:off x="4572000" y="3581400"/>
            <a:ext cx="990600" cy="6858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Use case template</a:t>
            </a:r>
          </a:p>
        </p:txBody>
      </p:sp>
      <p:sp>
        <p:nvSpPr>
          <p:cNvPr id="429095" name="Rectangle 39" descr="10%"/>
          <p:cNvSpPr>
            <a:spLocks noChangeArrowheads="1"/>
          </p:cNvSpPr>
          <p:nvPr/>
        </p:nvSpPr>
        <p:spPr bwMode="auto">
          <a:xfrm>
            <a:off x="5638800" y="3581400"/>
            <a:ext cx="838200" cy="6858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User story  template</a:t>
            </a:r>
          </a:p>
        </p:txBody>
      </p:sp>
      <p:sp>
        <p:nvSpPr>
          <p:cNvPr id="429096" name="AutoShape 40" descr="10%"/>
          <p:cNvSpPr>
            <a:spLocks noChangeArrowheads="1"/>
          </p:cNvSpPr>
          <p:nvPr/>
        </p:nvSpPr>
        <p:spPr bwMode="auto">
          <a:xfrm>
            <a:off x="2514600" y="4724400"/>
            <a:ext cx="1295400" cy="623888"/>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Release Plan/Product backlog</a:t>
            </a:r>
          </a:p>
        </p:txBody>
      </p:sp>
      <p:sp>
        <p:nvSpPr>
          <p:cNvPr id="429097" name="Rectangle 41" descr="10%"/>
          <p:cNvSpPr>
            <a:spLocks noChangeArrowheads="1"/>
          </p:cNvSpPr>
          <p:nvPr/>
        </p:nvSpPr>
        <p:spPr bwMode="auto">
          <a:xfrm>
            <a:off x="6705600" y="3581400"/>
            <a:ext cx="1066800" cy="6858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Release management process</a:t>
            </a:r>
          </a:p>
        </p:txBody>
      </p:sp>
    </p:spTree>
  </p:cSld>
  <p:clrMapOvr>
    <a:masterClrMapping/>
  </p:clrMapOvr>
  <p:transition>
    <p:fade thruBlk="1"/>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Line 2"/>
          <p:cNvSpPr>
            <a:spLocks noChangeShapeType="1"/>
          </p:cNvSpPr>
          <p:nvPr/>
        </p:nvSpPr>
        <p:spPr bwMode="auto">
          <a:xfrm flipH="1">
            <a:off x="1292225" y="1081088"/>
            <a:ext cx="28575" cy="5667375"/>
          </a:xfrm>
          <a:prstGeom prst="line">
            <a:avLst/>
          </a:prstGeom>
          <a:noFill/>
          <a:ln w="25400">
            <a:solidFill>
              <a:srgbClr val="FFC5D0"/>
            </a:solidFill>
            <a:round/>
            <a:headEnd/>
            <a:tailEnd/>
          </a:ln>
        </p:spPr>
        <p:txBody>
          <a:bodyPr/>
          <a:lstStyle/>
          <a:p>
            <a:endParaRPr lang="en-US"/>
          </a:p>
        </p:txBody>
      </p:sp>
      <p:sp>
        <p:nvSpPr>
          <p:cNvPr id="88069" name="Line 3"/>
          <p:cNvSpPr>
            <a:spLocks noChangeShapeType="1"/>
          </p:cNvSpPr>
          <p:nvPr/>
        </p:nvSpPr>
        <p:spPr bwMode="auto">
          <a:xfrm>
            <a:off x="0" y="1958975"/>
            <a:ext cx="9144000" cy="0"/>
          </a:xfrm>
          <a:prstGeom prst="line">
            <a:avLst/>
          </a:prstGeom>
          <a:noFill/>
          <a:ln w="25400">
            <a:solidFill>
              <a:srgbClr val="FFC5D0"/>
            </a:solidFill>
            <a:round/>
            <a:headEnd/>
            <a:tailEnd/>
          </a:ln>
        </p:spPr>
        <p:txBody>
          <a:bodyPr/>
          <a:lstStyle/>
          <a:p>
            <a:endParaRPr lang="en-US"/>
          </a:p>
        </p:txBody>
      </p:sp>
      <p:sp>
        <p:nvSpPr>
          <p:cNvPr id="431108" name="Text Box 4"/>
          <p:cNvSpPr txBox="1">
            <a:spLocks noChangeArrowheads="1"/>
          </p:cNvSpPr>
          <p:nvPr/>
        </p:nvSpPr>
        <p:spPr bwMode="auto">
          <a:xfrm>
            <a:off x="4141788" y="336550"/>
            <a:ext cx="5002212" cy="336550"/>
          </a:xfrm>
          <a:prstGeom prst="rect">
            <a:avLst/>
          </a:prstGeom>
          <a:noFill/>
          <a:ln w="9525">
            <a:noFill/>
            <a:miter lim="800000"/>
            <a:headEnd/>
            <a:tailEnd/>
          </a:ln>
          <a:effectLst/>
        </p:spPr>
        <p:txBody>
          <a:bodyPr>
            <a:spAutoFit/>
          </a:bodyPr>
          <a:lstStyle/>
          <a:p>
            <a:pPr algn="r">
              <a:defRPr/>
            </a:pPr>
            <a:r>
              <a:rPr lang="en-US" sz="1600" b="1">
                <a:solidFill>
                  <a:schemeClr val="bg1"/>
                </a:solidFill>
                <a:effectLst>
                  <a:outerShdw blurRad="38100" dist="38100" dir="2700000" algn="tl">
                    <a:srgbClr val="C0C0C0"/>
                  </a:outerShdw>
                </a:effectLst>
              </a:rPr>
              <a:t>Process Owner – SCRUM  Master</a:t>
            </a:r>
          </a:p>
        </p:txBody>
      </p:sp>
      <p:sp>
        <p:nvSpPr>
          <p:cNvPr id="88071" name="Line 5"/>
          <p:cNvSpPr>
            <a:spLocks noChangeShapeType="1"/>
          </p:cNvSpPr>
          <p:nvPr/>
        </p:nvSpPr>
        <p:spPr bwMode="auto">
          <a:xfrm>
            <a:off x="-14288" y="3376613"/>
            <a:ext cx="9144001" cy="0"/>
          </a:xfrm>
          <a:prstGeom prst="line">
            <a:avLst/>
          </a:prstGeom>
          <a:noFill/>
          <a:ln w="25400">
            <a:solidFill>
              <a:srgbClr val="FFC5D0"/>
            </a:solidFill>
            <a:round/>
            <a:headEnd/>
            <a:tailEnd type="triangle" w="med" len="med"/>
          </a:ln>
        </p:spPr>
        <p:txBody>
          <a:bodyPr/>
          <a:lstStyle/>
          <a:p>
            <a:endParaRPr lang="en-US"/>
          </a:p>
        </p:txBody>
      </p:sp>
      <p:sp>
        <p:nvSpPr>
          <p:cNvPr id="88072" name="Line 6"/>
          <p:cNvSpPr>
            <a:spLocks noChangeShapeType="1"/>
          </p:cNvSpPr>
          <p:nvPr/>
        </p:nvSpPr>
        <p:spPr bwMode="auto">
          <a:xfrm>
            <a:off x="0" y="4630738"/>
            <a:ext cx="9144000" cy="0"/>
          </a:xfrm>
          <a:prstGeom prst="line">
            <a:avLst/>
          </a:prstGeom>
          <a:noFill/>
          <a:ln w="25400">
            <a:solidFill>
              <a:srgbClr val="FFC5D0"/>
            </a:solidFill>
            <a:round/>
            <a:headEnd/>
            <a:tailEnd/>
          </a:ln>
        </p:spPr>
        <p:txBody>
          <a:bodyPr/>
          <a:lstStyle/>
          <a:p>
            <a:endParaRPr lang="en-US"/>
          </a:p>
        </p:txBody>
      </p:sp>
      <p:sp>
        <p:nvSpPr>
          <p:cNvPr id="431111" name="Rectangle 7" descr="10%"/>
          <p:cNvSpPr>
            <a:spLocks noChangeArrowheads="1"/>
          </p:cNvSpPr>
          <p:nvPr/>
        </p:nvSpPr>
        <p:spPr bwMode="auto">
          <a:xfrm>
            <a:off x="2590800" y="1981200"/>
            <a:ext cx="990600" cy="3810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Explain user stories </a:t>
            </a:r>
          </a:p>
        </p:txBody>
      </p:sp>
      <p:sp>
        <p:nvSpPr>
          <p:cNvPr id="431112" name="Text Box 8"/>
          <p:cNvSpPr txBox="1">
            <a:spLocks noChangeArrowheads="1"/>
          </p:cNvSpPr>
          <p:nvPr/>
        </p:nvSpPr>
        <p:spPr bwMode="auto">
          <a:xfrm>
            <a:off x="23813" y="749300"/>
            <a:ext cx="6027737" cy="336550"/>
          </a:xfrm>
          <a:prstGeom prst="rect">
            <a:avLst/>
          </a:prstGeom>
          <a:solidFill>
            <a:srgbClr val="EAEAEA"/>
          </a:solidFill>
          <a:ln w="9525" algn="ctr">
            <a:solidFill>
              <a:srgbClr val="A50021"/>
            </a:solidFill>
            <a:miter lim="800000"/>
            <a:headEnd/>
            <a:tailEnd/>
          </a:ln>
          <a:effectLst>
            <a:outerShdw dist="35921" dir="2700000" algn="ctr" rotWithShape="0">
              <a:schemeClr val="bg2"/>
            </a:outerShdw>
          </a:effectLst>
        </p:spPr>
        <p:txBody>
          <a:bodyPr/>
          <a:lstStyle/>
          <a:p>
            <a:pPr marL="174625" indent="-174625">
              <a:buSzPct val="75000"/>
              <a:buFont typeface="Wingdings" pitchFamily="2" charset="2"/>
              <a:buNone/>
              <a:defRPr/>
            </a:pPr>
            <a:r>
              <a:rPr lang="en-US" sz="1500" b="1">
                <a:effectLst>
                  <a:outerShdw blurRad="38100" dist="38100" dir="2700000" algn="tl">
                    <a:srgbClr val="FFFFFF"/>
                  </a:outerShdw>
                </a:effectLst>
              </a:rPr>
              <a:t>Objective – Plan and monitor sprint/iteration  </a:t>
            </a:r>
          </a:p>
        </p:txBody>
      </p:sp>
      <p:sp>
        <p:nvSpPr>
          <p:cNvPr id="88075" name="Line 9"/>
          <p:cNvSpPr>
            <a:spLocks noChangeShapeType="1"/>
          </p:cNvSpPr>
          <p:nvPr/>
        </p:nvSpPr>
        <p:spPr bwMode="auto">
          <a:xfrm>
            <a:off x="3657600" y="2209800"/>
            <a:ext cx="381000" cy="0"/>
          </a:xfrm>
          <a:prstGeom prst="line">
            <a:avLst/>
          </a:prstGeom>
          <a:noFill/>
          <a:ln w="9525">
            <a:solidFill>
              <a:schemeClr val="tx1"/>
            </a:solidFill>
            <a:round/>
            <a:headEnd/>
            <a:tailEnd type="triangle" w="med" len="med"/>
          </a:ln>
        </p:spPr>
        <p:txBody>
          <a:bodyPr/>
          <a:lstStyle/>
          <a:p>
            <a:endParaRPr lang="en-US"/>
          </a:p>
        </p:txBody>
      </p:sp>
      <p:sp>
        <p:nvSpPr>
          <p:cNvPr id="431114" name="Text Box 10"/>
          <p:cNvSpPr txBox="1">
            <a:spLocks noChangeArrowheads="1"/>
          </p:cNvSpPr>
          <p:nvPr/>
        </p:nvSpPr>
        <p:spPr bwMode="auto">
          <a:xfrm>
            <a:off x="71438" y="4843463"/>
            <a:ext cx="1100137" cy="277812"/>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Outputs</a:t>
            </a:r>
          </a:p>
        </p:txBody>
      </p:sp>
      <p:sp>
        <p:nvSpPr>
          <p:cNvPr id="431115" name="Text Box 11"/>
          <p:cNvSpPr txBox="1">
            <a:spLocks noChangeArrowheads="1"/>
          </p:cNvSpPr>
          <p:nvPr/>
        </p:nvSpPr>
        <p:spPr bwMode="auto">
          <a:xfrm>
            <a:off x="85725" y="2328863"/>
            <a:ext cx="927100" cy="450850"/>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Tasks</a:t>
            </a:r>
          </a:p>
        </p:txBody>
      </p:sp>
      <p:sp>
        <p:nvSpPr>
          <p:cNvPr id="431116" name="Text Box 12"/>
          <p:cNvSpPr txBox="1">
            <a:spLocks noChangeArrowheads="1"/>
          </p:cNvSpPr>
          <p:nvPr/>
        </p:nvSpPr>
        <p:spPr bwMode="auto">
          <a:xfrm>
            <a:off x="85725" y="1330325"/>
            <a:ext cx="854075" cy="450850"/>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Inputs</a:t>
            </a:r>
          </a:p>
        </p:txBody>
      </p:sp>
      <p:sp>
        <p:nvSpPr>
          <p:cNvPr id="431117" name="Rectangle 13" descr="10%"/>
          <p:cNvSpPr>
            <a:spLocks noChangeArrowheads="1"/>
          </p:cNvSpPr>
          <p:nvPr/>
        </p:nvSpPr>
        <p:spPr bwMode="auto">
          <a:xfrm>
            <a:off x="4114800" y="1981200"/>
            <a:ext cx="1447800" cy="3810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Develop and test user stories</a:t>
            </a:r>
          </a:p>
        </p:txBody>
      </p:sp>
      <p:sp>
        <p:nvSpPr>
          <p:cNvPr id="431118" name="Rectangle 14" descr="10%"/>
          <p:cNvSpPr>
            <a:spLocks noChangeArrowheads="1"/>
          </p:cNvSpPr>
          <p:nvPr/>
        </p:nvSpPr>
        <p:spPr bwMode="auto">
          <a:xfrm>
            <a:off x="2667000" y="2514600"/>
            <a:ext cx="1143000" cy="8382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Project Monitoring &amp; progress reporting</a:t>
            </a:r>
          </a:p>
        </p:txBody>
      </p:sp>
      <p:sp>
        <p:nvSpPr>
          <p:cNvPr id="431119" name="Rectangle 15" descr="10%"/>
          <p:cNvSpPr>
            <a:spLocks noChangeArrowheads="1"/>
          </p:cNvSpPr>
          <p:nvPr/>
        </p:nvSpPr>
        <p:spPr bwMode="auto">
          <a:xfrm>
            <a:off x="4038600" y="2590800"/>
            <a:ext cx="1219200" cy="4572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Scrum meetings </a:t>
            </a:r>
          </a:p>
        </p:txBody>
      </p:sp>
      <p:sp>
        <p:nvSpPr>
          <p:cNvPr id="88082" name="Line 16"/>
          <p:cNvSpPr>
            <a:spLocks noChangeShapeType="1"/>
          </p:cNvSpPr>
          <p:nvPr/>
        </p:nvSpPr>
        <p:spPr bwMode="auto">
          <a:xfrm>
            <a:off x="0" y="5583238"/>
            <a:ext cx="9144000" cy="0"/>
          </a:xfrm>
          <a:prstGeom prst="line">
            <a:avLst/>
          </a:prstGeom>
          <a:noFill/>
          <a:ln w="25400">
            <a:solidFill>
              <a:srgbClr val="FFC5D0"/>
            </a:solidFill>
            <a:round/>
            <a:headEnd/>
            <a:tailEnd/>
          </a:ln>
        </p:spPr>
        <p:txBody>
          <a:bodyPr/>
          <a:lstStyle/>
          <a:p>
            <a:endParaRPr lang="en-US"/>
          </a:p>
        </p:txBody>
      </p:sp>
      <p:sp>
        <p:nvSpPr>
          <p:cNvPr id="431121" name="Text Box 17"/>
          <p:cNvSpPr txBox="1">
            <a:spLocks noChangeArrowheads="1"/>
          </p:cNvSpPr>
          <p:nvPr/>
        </p:nvSpPr>
        <p:spPr bwMode="auto">
          <a:xfrm>
            <a:off x="71438" y="5756275"/>
            <a:ext cx="1100137" cy="436563"/>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Quality Gates</a:t>
            </a:r>
          </a:p>
        </p:txBody>
      </p:sp>
      <p:sp>
        <p:nvSpPr>
          <p:cNvPr id="431122" name="AutoShape 18" descr="10%"/>
          <p:cNvSpPr>
            <a:spLocks noChangeArrowheads="1"/>
          </p:cNvSpPr>
          <p:nvPr/>
        </p:nvSpPr>
        <p:spPr bwMode="auto">
          <a:xfrm>
            <a:off x="3733800" y="4800600"/>
            <a:ext cx="1019175" cy="623888"/>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User stories for next iteration</a:t>
            </a:r>
          </a:p>
        </p:txBody>
      </p:sp>
      <p:sp>
        <p:nvSpPr>
          <p:cNvPr id="431123" name="AutoShape 19" descr="10%"/>
          <p:cNvSpPr>
            <a:spLocks noChangeArrowheads="1"/>
          </p:cNvSpPr>
          <p:nvPr/>
        </p:nvSpPr>
        <p:spPr bwMode="auto">
          <a:xfrm>
            <a:off x="6096000" y="4800600"/>
            <a:ext cx="1143000" cy="625475"/>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Updated Iteration Metric </a:t>
            </a:r>
          </a:p>
        </p:txBody>
      </p:sp>
      <p:sp>
        <p:nvSpPr>
          <p:cNvPr id="88086" name="Text Box 20"/>
          <p:cNvSpPr txBox="1">
            <a:spLocks noChangeArrowheads="1"/>
          </p:cNvSpPr>
          <p:nvPr/>
        </p:nvSpPr>
        <p:spPr bwMode="auto">
          <a:xfrm>
            <a:off x="2222500" y="5891213"/>
            <a:ext cx="5586413" cy="549275"/>
          </a:xfrm>
          <a:prstGeom prst="rect">
            <a:avLst/>
          </a:prstGeom>
          <a:noFill/>
          <a:ln w="9525">
            <a:noFill/>
            <a:miter lim="800000"/>
            <a:headEnd/>
            <a:tailEnd/>
          </a:ln>
        </p:spPr>
        <p:txBody>
          <a:bodyPr>
            <a:spAutoFit/>
          </a:bodyPr>
          <a:lstStyle/>
          <a:p>
            <a:pPr>
              <a:spcBef>
                <a:spcPct val="50000"/>
              </a:spcBef>
            </a:pPr>
            <a:r>
              <a:rPr lang="en-US" sz="1200" b="1"/>
              <a:t>Project burndown chart, Iteration metric sheet updated for iteration data</a:t>
            </a:r>
          </a:p>
          <a:p>
            <a:pPr>
              <a:spcBef>
                <a:spcPct val="50000"/>
              </a:spcBef>
            </a:pPr>
            <a:r>
              <a:rPr lang="en-US" sz="1200" b="1"/>
              <a:t>Code walkthrough, Test logs </a:t>
            </a:r>
          </a:p>
        </p:txBody>
      </p:sp>
      <p:sp>
        <p:nvSpPr>
          <p:cNvPr id="88087" name="Oval 21"/>
          <p:cNvSpPr>
            <a:spLocks noChangeArrowheads="1"/>
          </p:cNvSpPr>
          <p:nvPr/>
        </p:nvSpPr>
        <p:spPr bwMode="auto">
          <a:xfrm>
            <a:off x="1420813" y="5916613"/>
            <a:ext cx="581025" cy="288925"/>
          </a:xfrm>
          <a:prstGeom prst="ellipse">
            <a:avLst/>
          </a:prstGeom>
          <a:solidFill>
            <a:srgbClr val="A50021"/>
          </a:solidFill>
          <a:ln w="9525">
            <a:solidFill>
              <a:srgbClr val="A50021"/>
            </a:solidFill>
            <a:round/>
            <a:headEnd/>
            <a:tailEnd/>
          </a:ln>
        </p:spPr>
        <p:txBody>
          <a:bodyPr wrap="none" anchor="ctr"/>
          <a:lstStyle/>
          <a:p>
            <a:pPr algn="ctr"/>
            <a:r>
              <a:rPr lang="en-US" sz="1000" b="1">
                <a:solidFill>
                  <a:srgbClr val="FFFF66"/>
                </a:solidFill>
              </a:rPr>
              <a:t>QG 3</a:t>
            </a:r>
          </a:p>
        </p:txBody>
      </p:sp>
      <p:sp>
        <p:nvSpPr>
          <p:cNvPr id="88088" name="Oval 22"/>
          <p:cNvSpPr>
            <a:spLocks noChangeArrowheads="1"/>
          </p:cNvSpPr>
          <p:nvPr/>
        </p:nvSpPr>
        <p:spPr bwMode="auto">
          <a:xfrm>
            <a:off x="7086600" y="3124200"/>
            <a:ext cx="581025" cy="288925"/>
          </a:xfrm>
          <a:prstGeom prst="ellipse">
            <a:avLst/>
          </a:prstGeom>
          <a:solidFill>
            <a:srgbClr val="A50021"/>
          </a:solidFill>
          <a:ln w="9525">
            <a:solidFill>
              <a:srgbClr val="A50021"/>
            </a:solidFill>
            <a:round/>
            <a:headEnd/>
            <a:tailEnd/>
          </a:ln>
        </p:spPr>
        <p:txBody>
          <a:bodyPr wrap="none" anchor="ctr"/>
          <a:lstStyle/>
          <a:p>
            <a:pPr algn="ctr"/>
            <a:r>
              <a:rPr lang="en-US" sz="1000" b="1">
                <a:solidFill>
                  <a:srgbClr val="FFFF66"/>
                </a:solidFill>
              </a:rPr>
              <a:t>QG 3</a:t>
            </a:r>
          </a:p>
        </p:txBody>
      </p:sp>
      <p:sp>
        <p:nvSpPr>
          <p:cNvPr id="431127" name="AutoShape 23" descr="10%"/>
          <p:cNvSpPr>
            <a:spLocks noChangeArrowheads="1"/>
          </p:cNvSpPr>
          <p:nvPr/>
        </p:nvSpPr>
        <p:spPr bwMode="auto">
          <a:xfrm>
            <a:off x="1371600" y="4800600"/>
            <a:ext cx="1066800" cy="623888"/>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Project burndown chart</a:t>
            </a:r>
          </a:p>
        </p:txBody>
      </p:sp>
      <p:sp>
        <p:nvSpPr>
          <p:cNvPr id="431128" name="AutoShape 24" descr="10%"/>
          <p:cNvSpPr>
            <a:spLocks noChangeArrowheads="1"/>
          </p:cNvSpPr>
          <p:nvPr/>
        </p:nvSpPr>
        <p:spPr bwMode="auto">
          <a:xfrm>
            <a:off x="4876800" y="4800600"/>
            <a:ext cx="1066800" cy="625475"/>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Enhanced Design </a:t>
            </a:r>
          </a:p>
        </p:txBody>
      </p:sp>
      <p:sp>
        <p:nvSpPr>
          <p:cNvPr id="88091" name="Text Box 25"/>
          <p:cNvSpPr txBox="1">
            <a:spLocks noChangeArrowheads="1"/>
          </p:cNvSpPr>
          <p:nvPr/>
        </p:nvSpPr>
        <p:spPr bwMode="auto">
          <a:xfrm>
            <a:off x="0" y="228600"/>
            <a:ext cx="3810000" cy="366713"/>
          </a:xfrm>
          <a:prstGeom prst="rect">
            <a:avLst/>
          </a:prstGeom>
          <a:noFill/>
          <a:ln w="9525" algn="ctr">
            <a:noFill/>
            <a:miter lim="800000"/>
            <a:headEnd/>
            <a:tailEnd/>
          </a:ln>
        </p:spPr>
        <p:txBody>
          <a:bodyPr lIns="365760" anchor="b"/>
          <a:lstStyle/>
          <a:p>
            <a:r>
              <a:rPr lang="en-US" sz="2400">
                <a:solidFill>
                  <a:schemeClr val="tx2"/>
                </a:solidFill>
                <a:latin typeface="Verdana" pitchFamily="34" charset="0"/>
              </a:rPr>
              <a:t>Iteration 1- (n-1) </a:t>
            </a:r>
          </a:p>
        </p:txBody>
      </p:sp>
      <p:sp>
        <p:nvSpPr>
          <p:cNvPr id="431130" name="Text Box 26"/>
          <p:cNvSpPr txBox="1">
            <a:spLocks noChangeArrowheads="1"/>
          </p:cNvSpPr>
          <p:nvPr/>
        </p:nvSpPr>
        <p:spPr bwMode="auto">
          <a:xfrm>
            <a:off x="152400" y="3581400"/>
            <a:ext cx="927100" cy="609600"/>
          </a:xfrm>
          <a:prstGeom prst="rect">
            <a:avLst/>
          </a:prstGeom>
          <a:solidFill>
            <a:srgbClr val="4462A6"/>
          </a:solidFill>
          <a:ln w="12700" algn="ctr">
            <a:solidFill>
              <a:schemeClr val="tx1"/>
            </a:solidFill>
            <a:miter lim="800000"/>
            <a:headEnd/>
            <a:tailEnd/>
          </a:ln>
          <a:effectLst>
            <a:outerShdw dist="53882" dir="2700000" algn="ctr" rotWithShape="0">
              <a:schemeClr val="bg2"/>
            </a:outerShdw>
          </a:effectLst>
        </p:spPr>
        <p:txBody>
          <a:bodyPr lIns="55562" tIns="26988" rIns="55562" bIns="26988" anchor="ctr"/>
          <a:lstStyle/>
          <a:p>
            <a:pPr algn="ctr" defTabSz="330200" eaLnBrk="0" hangingPunct="0">
              <a:lnSpc>
                <a:spcPct val="90000"/>
              </a:lnSpc>
              <a:defRPr/>
            </a:pPr>
            <a:r>
              <a:rPr lang="en-US" sz="1200" b="1">
                <a:solidFill>
                  <a:schemeClr val="bg1"/>
                </a:solidFill>
              </a:rPr>
              <a:t>Tech Mahindra Process</a:t>
            </a:r>
          </a:p>
        </p:txBody>
      </p:sp>
      <p:sp>
        <p:nvSpPr>
          <p:cNvPr id="431131" name="Rectangle 27" descr="10%"/>
          <p:cNvSpPr>
            <a:spLocks noChangeArrowheads="1"/>
          </p:cNvSpPr>
          <p:nvPr/>
        </p:nvSpPr>
        <p:spPr bwMode="auto">
          <a:xfrm>
            <a:off x="1524000" y="3581400"/>
            <a:ext cx="838200" cy="9144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Product &amp; Sprint backlog</a:t>
            </a:r>
          </a:p>
          <a:p>
            <a:pPr defTabSz="330200" eaLnBrk="0" hangingPunct="0">
              <a:spcBef>
                <a:spcPct val="30000"/>
              </a:spcBef>
              <a:defRPr/>
            </a:pPr>
            <a:r>
              <a:rPr lang="en-US" sz="1200" b="1"/>
              <a:t>template</a:t>
            </a:r>
          </a:p>
        </p:txBody>
      </p:sp>
      <p:sp>
        <p:nvSpPr>
          <p:cNvPr id="431132" name="Rectangle 28" descr="10%"/>
          <p:cNvSpPr>
            <a:spLocks noChangeArrowheads="1"/>
          </p:cNvSpPr>
          <p:nvPr/>
        </p:nvSpPr>
        <p:spPr bwMode="auto">
          <a:xfrm>
            <a:off x="1447800" y="1295400"/>
            <a:ext cx="1400175" cy="481013"/>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Release Plan/ Product backlog</a:t>
            </a:r>
          </a:p>
        </p:txBody>
      </p:sp>
      <p:sp>
        <p:nvSpPr>
          <p:cNvPr id="431133" name="Rectangle 29" descr="10%"/>
          <p:cNvSpPr>
            <a:spLocks noChangeArrowheads="1"/>
          </p:cNvSpPr>
          <p:nvPr/>
        </p:nvSpPr>
        <p:spPr bwMode="auto">
          <a:xfrm>
            <a:off x="4876800" y="1295400"/>
            <a:ext cx="1752600" cy="481013"/>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Enhanced design  document </a:t>
            </a:r>
          </a:p>
        </p:txBody>
      </p:sp>
      <p:sp>
        <p:nvSpPr>
          <p:cNvPr id="431134" name="Rectangle 30" descr="10%"/>
          <p:cNvSpPr>
            <a:spLocks noChangeArrowheads="1"/>
          </p:cNvSpPr>
          <p:nvPr/>
        </p:nvSpPr>
        <p:spPr bwMode="auto">
          <a:xfrm>
            <a:off x="2971800" y="1295400"/>
            <a:ext cx="1752600" cy="481013"/>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User stories or use cases for iteration</a:t>
            </a:r>
          </a:p>
        </p:txBody>
      </p:sp>
      <p:sp>
        <p:nvSpPr>
          <p:cNvPr id="431135" name="Rectangle 31" descr="10%"/>
          <p:cNvSpPr>
            <a:spLocks noChangeArrowheads="1"/>
          </p:cNvSpPr>
          <p:nvPr/>
        </p:nvSpPr>
        <p:spPr bwMode="auto">
          <a:xfrm>
            <a:off x="5486400" y="2590800"/>
            <a:ext cx="1143000" cy="6858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Plan for next sprint/ iteration </a:t>
            </a:r>
            <a:r>
              <a:rPr lang="en-US" sz="1200" b="1">
                <a:hlinkClick r:id="rId3" action="ppaction://hlinksldjump"/>
              </a:rPr>
              <a:t> </a:t>
            </a:r>
            <a:endParaRPr lang="en-US" sz="1200" b="1"/>
          </a:p>
        </p:txBody>
      </p:sp>
      <p:sp>
        <p:nvSpPr>
          <p:cNvPr id="431136" name="Rectangle 32" descr="10%"/>
          <p:cNvSpPr>
            <a:spLocks noChangeArrowheads="1"/>
          </p:cNvSpPr>
          <p:nvPr/>
        </p:nvSpPr>
        <p:spPr bwMode="auto">
          <a:xfrm>
            <a:off x="7772400" y="1981200"/>
            <a:ext cx="990600" cy="3810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Integration testing </a:t>
            </a:r>
          </a:p>
        </p:txBody>
      </p:sp>
      <p:sp>
        <p:nvSpPr>
          <p:cNvPr id="431137" name="Rectangle 33" descr="10%"/>
          <p:cNvSpPr>
            <a:spLocks noChangeArrowheads="1"/>
          </p:cNvSpPr>
          <p:nvPr/>
        </p:nvSpPr>
        <p:spPr bwMode="auto">
          <a:xfrm>
            <a:off x="6172200" y="1981200"/>
            <a:ext cx="990600" cy="3810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Continuous building  </a:t>
            </a:r>
          </a:p>
        </p:txBody>
      </p:sp>
      <p:sp>
        <p:nvSpPr>
          <p:cNvPr id="88100" name="Line 34"/>
          <p:cNvSpPr>
            <a:spLocks noChangeShapeType="1"/>
          </p:cNvSpPr>
          <p:nvPr/>
        </p:nvSpPr>
        <p:spPr bwMode="auto">
          <a:xfrm>
            <a:off x="5638800" y="2209800"/>
            <a:ext cx="381000" cy="0"/>
          </a:xfrm>
          <a:prstGeom prst="line">
            <a:avLst/>
          </a:prstGeom>
          <a:noFill/>
          <a:ln w="9525">
            <a:solidFill>
              <a:schemeClr val="tx1"/>
            </a:solidFill>
            <a:round/>
            <a:headEnd/>
            <a:tailEnd type="triangle" w="med" len="med"/>
          </a:ln>
        </p:spPr>
        <p:txBody>
          <a:bodyPr/>
          <a:lstStyle/>
          <a:p>
            <a:endParaRPr lang="en-US"/>
          </a:p>
        </p:txBody>
      </p:sp>
      <p:sp>
        <p:nvSpPr>
          <p:cNvPr id="88101" name="Line 35"/>
          <p:cNvSpPr>
            <a:spLocks noChangeShapeType="1"/>
          </p:cNvSpPr>
          <p:nvPr/>
        </p:nvSpPr>
        <p:spPr bwMode="auto">
          <a:xfrm>
            <a:off x="7315200" y="2209800"/>
            <a:ext cx="381000" cy="0"/>
          </a:xfrm>
          <a:prstGeom prst="line">
            <a:avLst/>
          </a:prstGeom>
          <a:noFill/>
          <a:ln w="9525">
            <a:solidFill>
              <a:schemeClr val="tx1"/>
            </a:solidFill>
            <a:round/>
            <a:headEnd/>
            <a:tailEnd type="triangle" w="med" len="med"/>
          </a:ln>
        </p:spPr>
        <p:txBody>
          <a:bodyPr/>
          <a:lstStyle/>
          <a:p>
            <a:endParaRPr lang="en-US"/>
          </a:p>
        </p:txBody>
      </p:sp>
      <p:sp>
        <p:nvSpPr>
          <p:cNvPr id="88102" name="Line 36"/>
          <p:cNvSpPr>
            <a:spLocks noChangeShapeType="1"/>
          </p:cNvSpPr>
          <p:nvPr/>
        </p:nvSpPr>
        <p:spPr bwMode="auto">
          <a:xfrm flipH="1">
            <a:off x="2438400" y="2209800"/>
            <a:ext cx="76200"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88103" name="Line 37"/>
          <p:cNvSpPr>
            <a:spLocks noChangeShapeType="1"/>
          </p:cNvSpPr>
          <p:nvPr/>
        </p:nvSpPr>
        <p:spPr bwMode="auto">
          <a:xfrm>
            <a:off x="2438400" y="2286000"/>
            <a:ext cx="0" cy="76200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88104" name="Line 38"/>
          <p:cNvSpPr>
            <a:spLocks noChangeShapeType="1"/>
          </p:cNvSpPr>
          <p:nvPr/>
        </p:nvSpPr>
        <p:spPr bwMode="auto">
          <a:xfrm>
            <a:off x="7924800" y="2133600"/>
            <a:ext cx="304800"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88105" name="Line 39"/>
          <p:cNvSpPr>
            <a:spLocks noChangeShapeType="1"/>
          </p:cNvSpPr>
          <p:nvPr/>
        </p:nvSpPr>
        <p:spPr bwMode="auto">
          <a:xfrm>
            <a:off x="9144000" y="2133600"/>
            <a:ext cx="0" cy="83820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31144" name="Rectangle 40" descr="10%"/>
          <p:cNvSpPr>
            <a:spLocks noChangeArrowheads="1"/>
          </p:cNvSpPr>
          <p:nvPr/>
        </p:nvSpPr>
        <p:spPr bwMode="auto">
          <a:xfrm>
            <a:off x="6781800" y="2590800"/>
            <a:ext cx="1219200" cy="4572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Show and tell Retrospective</a:t>
            </a:r>
          </a:p>
        </p:txBody>
      </p:sp>
      <p:sp>
        <p:nvSpPr>
          <p:cNvPr id="431145" name="AutoShape 41" descr="10%"/>
          <p:cNvSpPr>
            <a:spLocks noChangeArrowheads="1"/>
          </p:cNvSpPr>
          <p:nvPr/>
        </p:nvSpPr>
        <p:spPr bwMode="auto">
          <a:xfrm>
            <a:off x="7391400" y="4800600"/>
            <a:ext cx="1143000" cy="625475"/>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Action points from Retrospective</a:t>
            </a:r>
          </a:p>
        </p:txBody>
      </p:sp>
      <p:sp>
        <p:nvSpPr>
          <p:cNvPr id="431146" name="Rectangle 42" descr="10%"/>
          <p:cNvSpPr>
            <a:spLocks noChangeArrowheads="1"/>
          </p:cNvSpPr>
          <p:nvPr/>
        </p:nvSpPr>
        <p:spPr bwMode="auto">
          <a:xfrm>
            <a:off x="1295400" y="2209800"/>
            <a:ext cx="762000" cy="8382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Sprint/</a:t>
            </a:r>
          </a:p>
          <a:p>
            <a:pPr defTabSz="330200" eaLnBrk="0" hangingPunct="0">
              <a:spcBef>
                <a:spcPct val="30000"/>
              </a:spcBef>
              <a:defRPr/>
            </a:pPr>
            <a:r>
              <a:rPr lang="en-US" sz="1200" b="1"/>
              <a:t>Iteration planning  </a:t>
            </a:r>
          </a:p>
        </p:txBody>
      </p:sp>
      <p:sp>
        <p:nvSpPr>
          <p:cNvPr id="88109" name="Line 43"/>
          <p:cNvSpPr>
            <a:spLocks noChangeShapeType="1"/>
          </p:cNvSpPr>
          <p:nvPr/>
        </p:nvSpPr>
        <p:spPr bwMode="auto">
          <a:xfrm>
            <a:off x="2438400" y="3048000"/>
            <a:ext cx="228600" cy="0"/>
          </a:xfrm>
          <a:prstGeom prst="line">
            <a:avLst/>
          </a:prstGeom>
          <a:noFill/>
          <a:ln w="9525">
            <a:solidFill>
              <a:schemeClr val="tx1"/>
            </a:solidFill>
            <a:prstDash val="dash"/>
            <a:round/>
            <a:headEnd/>
            <a:tailEnd/>
          </a:ln>
        </p:spPr>
        <p:txBody>
          <a:bodyPr/>
          <a:lstStyle/>
          <a:p>
            <a:endParaRPr lang="en-US"/>
          </a:p>
        </p:txBody>
      </p:sp>
      <p:sp>
        <p:nvSpPr>
          <p:cNvPr id="88110" name="Line 44"/>
          <p:cNvSpPr>
            <a:spLocks noChangeShapeType="1"/>
          </p:cNvSpPr>
          <p:nvPr/>
        </p:nvSpPr>
        <p:spPr bwMode="auto">
          <a:xfrm>
            <a:off x="2133600" y="2590800"/>
            <a:ext cx="228600" cy="0"/>
          </a:xfrm>
          <a:prstGeom prst="line">
            <a:avLst/>
          </a:prstGeom>
          <a:noFill/>
          <a:ln w="9525">
            <a:solidFill>
              <a:schemeClr val="tx1"/>
            </a:solidFill>
            <a:round/>
            <a:headEnd/>
            <a:tailEnd type="triangle" w="med" len="med"/>
          </a:ln>
        </p:spPr>
        <p:txBody>
          <a:bodyPr/>
          <a:lstStyle/>
          <a:p>
            <a:endParaRPr lang="en-US"/>
          </a:p>
        </p:txBody>
      </p:sp>
      <p:sp>
        <p:nvSpPr>
          <p:cNvPr id="431149" name="AutoShape 45" descr="10%"/>
          <p:cNvSpPr>
            <a:spLocks noChangeArrowheads="1"/>
          </p:cNvSpPr>
          <p:nvPr/>
        </p:nvSpPr>
        <p:spPr bwMode="auto">
          <a:xfrm>
            <a:off x="2590800" y="4800600"/>
            <a:ext cx="1019175" cy="623888"/>
          </a:xfrm>
          <a:prstGeom prst="foldedCorner">
            <a:avLst>
              <a:gd name="adj" fmla="val 16551"/>
            </a:avLst>
          </a:prstGeom>
          <a:pattFill prst="pct10">
            <a:fgClr>
              <a:srgbClr val="EAEC5E"/>
            </a:fgClr>
            <a:bgClr>
              <a:srgbClr val="FFFFFF"/>
            </a:bgClr>
          </a:pattFill>
          <a:ln w="12700">
            <a:solidFill>
              <a:schemeClr val="tx1"/>
            </a:solidFill>
            <a:round/>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Tested product increment</a:t>
            </a:r>
          </a:p>
        </p:txBody>
      </p:sp>
      <p:sp>
        <p:nvSpPr>
          <p:cNvPr id="431150" name="Rectangle 46" descr="10%"/>
          <p:cNvSpPr>
            <a:spLocks noChangeArrowheads="1"/>
          </p:cNvSpPr>
          <p:nvPr/>
        </p:nvSpPr>
        <p:spPr bwMode="auto">
          <a:xfrm>
            <a:off x="8305800" y="2514600"/>
            <a:ext cx="838200" cy="6858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Update product backlog </a:t>
            </a:r>
          </a:p>
        </p:txBody>
      </p:sp>
      <p:sp>
        <p:nvSpPr>
          <p:cNvPr id="88113" name="Line 47"/>
          <p:cNvSpPr>
            <a:spLocks noChangeShapeType="1"/>
          </p:cNvSpPr>
          <p:nvPr/>
        </p:nvSpPr>
        <p:spPr bwMode="auto">
          <a:xfrm flipH="1">
            <a:off x="7620000" y="2438400"/>
            <a:ext cx="381000" cy="76200"/>
          </a:xfrm>
          <a:prstGeom prst="line">
            <a:avLst/>
          </a:prstGeom>
          <a:noFill/>
          <a:ln w="9525">
            <a:solidFill>
              <a:schemeClr val="tx1"/>
            </a:solidFill>
            <a:round/>
            <a:headEnd/>
            <a:tailEnd type="triangle" w="med" len="med"/>
          </a:ln>
        </p:spPr>
        <p:txBody>
          <a:bodyPr/>
          <a:lstStyle/>
          <a:p>
            <a:endParaRPr lang="en-US"/>
          </a:p>
        </p:txBody>
      </p:sp>
      <p:sp>
        <p:nvSpPr>
          <p:cNvPr id="88114" name="Line 48"/>
          <p:cNvSpPr>
            <a:spLocks noChangeShapeType="1"/>
          </p:cNvSpPr>
          <p:nvPr/>
        </p:nvSpPr>
        <p:spPr bwMode="auto">
          <a:xfrm>
            <a:off x="8077200" y="2819400"/>
            <a:ext cx="152400" cy="0"/>
          </a:xfrm>
          <a:prstGeom prst="line">
            <a:avLst/>
          </a:prstGeom>
          <a:noFill/>
          <a:ln w="9525">
            <a:solidFill>
              <a:schemeClr val="tx1"/>
            </a:solidFill>
            <a:round/>
            <a:headEnd/>
            <a:tailEnd type="triangle" w="med" len="med"/>
          </a:ln>
        </p:spPr>
        <p:txBody>
          <a:bodyPr/>
          <a:lstStyle/>
          <a:p>
            <a:endParaRPr lang="en-US"/>
          </a:p>
        </p:txBody>
      </p:sp>
      <p:sp>
        <p:nvSpPr>
          <p:cNvPr id="431153" name="Rectangle 49" descr="10%"/>
          <p:cNvSpPr>
            <a:spLocks noChangeArrowheads="1"/>
          </p:cNvSpPr>
          <p:nvPr/>
        </p:nvSpPr>
        <p:spPr bwMode="auto">
          <a:xfrm>
            <a:off x="2590800" y="3581400"/>
            <a:ext cx="990600" cy="7620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Sprint burn down template</a:t>
            </a:r>
          </a:p>
        </p:txBody>
      </p:sp>
      <p:sp>
        <p:nvSpPr>
          <p:cNvPr id="431154" name="Rectangle 50" descr="10%"/>
          <p:cNvSpPr>
            <a:spLocks noChangeArrowheads="1"/>
          </p:cNvSpPr>
          <p:nvPr/>
        </p:nvSpPr>
        <p:spPr bwMode="auto">
          <a:xfrm>
            <a:off x="3810000" y="3581400"/>
            <a:ext cx="990600" cy="6858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Iteration metric sheet</a:t>
            </a:r>
          </a:p>
        </p:txBody>
      </p:sp>
      <p:sp>
        <p:nvSpPr>
          <p:cNvPr id="431155" name="Rectangle 51" descr="10%"/>
          <p:cNvSpPr>
            <a:spLocks noChangeArrowheads="1"/>
          </p:cNvSpPr>
          <p:nvPr/>
        </p:nvSpPr>
        <p:spPr bwMode="auto">
          <a:xfrm>
            <a:off x="5029200" y="3581400"/>
            <a:ext cx="990600" cy="5334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Scrum guidelines</a:t>
            </a:r>
          </a:p>
        </p:txBody>
      </p:sp>
      <p:sp>
        <p:nvSpPr>
          <p:cNvPr id="431156" name="Rectangle 52" descr="10%"/>
          <p:cNvSpPr>
            <a:spLocks noChangeArrowheads="1"/>
          </p:cNvSpPr>
          <p:nvPr/>
        </p:nvSpPr>
        <p:spPr bwMode="auto">
          <a:xfrm>
            <a:off x="6248400" y="3581400"/>
            <a:ext cx="1143000" cy="533400"/>
          </a:xfrm>
          <a:prstGeom prst="rect">
            <a:avLst/>
          </a:prstGeom>
          <a:pattFill prst="pct10">
            <a:fgClr>
              <a:srgbClr val="EAEC5E"/>
            </a:fgClr>
            <a:bgClr>
              <a:srgbClr val="FFFFFF"/>
            </a:bgClr>
          </a:pattFill>
          <a:ln w="12700">
            <a:solidFill>
              <a:schemeClr val="tx1"/>
            </a:solidFill>
            <a:miter lim="800000"/>
            <a:headEnd/>
            <a:tailEnd/>
          </a:ln>
          <a:effectLst>
            <a:outerShdw dist="35921" dir="2700000" algn="ctr" rotWithShape="0">
              <a:schemeClr val="bg2"/>
            </a:outerShdw>
          </a:effectLst>
        </p:spPr>
        <p:txBody>
          <a:bodyPr lIns="55562" tIns="26988" rIns="55562" bIns="26988"/>
          <a:lstStyle/>
          <a:p>
            <a:pPr defTabSz="330200" eaLnBrk="0" hangingPunct="0">
              <a:spcBef>
                <a:spcPct val="30000"/>
              </a:spcBef>
              <a:defRPr/>
            </a:pPr>
            <a:r>
              <a:rPr lang="en-US" sz="1200" b="1"/>
              <a:t>Template for Retrospective </a:t>
            </a:r>
          </a:p>
        </p:txBody>
      </p:sp>
    </p:spTree>
  </p:cSld>
  <p:clrMapOvr>
    <a:masterClrMapping/>
  </p:clrMapOvr>
  <p:transition>
    <p:fade thruBlk="1"/>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pPr eaLnBrk="1" hangingPunct="1"/>
            <a:r>
              <a:rPr lang="en-US" dirty="0" smtClean="0"/>
              <a:t>Iteration n - The stabilization sprint</a:t>
            </a:r>
          </a:p>
        </p:txBody>
      </p:sp>
      <p:sp>
        <p:nvSpPr>
          <p:cNvPr id="89093" name="Rectangle 3"/>
          <p:cNvSpPr>
            <a:spLocks noGrp="1" noChangeArrowheads="1"/>
          </p:cNvSpPr>
          <p:nvPr>
            <p:ph type="body" idx="1"/>
          </p:nvPr>
        </p:nvSpPr>
        <p:spPr/>
        <p:txBody>
          <a:bodyPr/>
          <a:lstStyle/>
          <a:p>
            <a:pPr eaLnBrk="1" hangingPunct="1"/>
            <a:r>
              <a:rPr lang="en-US" dirty="0" smtClean="0"/>
              <a:t>Prepares the developed product for final release</a:t>
            </a:r>
          </a:p>
          <a:p>
            <a:pPr eaLnBrk="1" hangingPunct="1"/>
            <a:r>
              <a:rPr lang="en-US" dirty="0" smtClean="0"/>
              <a:t>Update final documentation</a:t>
            </a:r>
          </a:p>
          <a:p>
            <a:pPr eaLnBrk="1" hangingPunct="1"/>
            <a:r>
              <a:rPr lang="en-US" dirty="0" smtClean="0"/>
              <a:t>Pre-release testing</a:t>
            </a:r>
          </a:p>
          <a:p>
            <a:pPr lvl="1" eaLnBrk="1" hangingPunct="1"/>
            <a:r>
              <a:rPr lang="en-US" dirty="0" smtClean="0"/>
              <a:t>Regression testing</a:t>
            </a:r>
          </a:p>
          <a:p>
            <a:pPr lvl="1" eaLnBrk="1" hangingPunct="1"/>
            <a:r>
              <a:rPr lang="en-US" dirty="0" smtClean="0"/>
              <a:t>System/Integration testing</a:t>
            </a:r>
          </a:p>
          <a:p>
            <a:pPr eaLnBrk="1" hangingPunct="1"/>
            <a:r>
              <a:rPr lang="en-US" dirty="0" smtClean="0"/>
              <a:t>Retrospectives</a:t>
            </a:r>
          </a:p>
          <a:p>
            <a:pPr eaLnBrk="1" hangingPunct="1"/>
            <a:r>
              <a:rPr lang="en-US" dirty="0" smtClean="0"/>
              <a:t>Prepare for the next release</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Vs Traditional approach</a:t>
            </a:r>
            <a:endParaRPr lang="en-US" dirty="0"/>
          </a:p>
        </p:txBody>
      </p:sp>
      <p:pic>
        <p:nvPicPr>
          <p:cNvPr id="4" name="Picture 4"/>
          <p:cNvPicPr>
            <a:picLocks noChangeAspect="1" noChangeArrowheads="1"/>
          </p:cNvPicPr>
          <p:nvPr/>
        </p:nvPicPr>
        <p:blipFill>
          <a:blip r:embed="rId3" cstate="print"/>
          <a:srcRect/>
          <a:stretch>
            <a:fillRect/>
          </a:stretch>
        </p:blipFill>
        <p:spPr bwMode="auto">
          <a:xfrm>
            <a:off x="228600" y="812954"/>
            <a:ext cx="8686799" cy="55878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6891338" y="5957888"/>
            <a:ext cx="457200" cy="0"/>
          </a:xfrm>
          <a:prstGeom prst="line">
            <a:avLst/>
          </a:prstGeom>
          <a:noFill/>
          <a:ln w="9525">
            <a:solidFill>
              <a:schemeClr val="tx1"/>
            </a:solidFill>
            <a:round/>
            <a:headEnd/>
            <a:tailEnd/>
          </a:ln>
        </p:spPr>
        <p:txBody>
          <a:bodyPr wrap="none" anchor="ctr"/>
          <a:lstStyle/>
          <a:p>
            <a:endParaRPr lang="en-US"/>
          </a:p>
        </p:txBody>
      </p:sp>
      <p:sp>
        <p:nvSpPr>
          <p:cNvPr id="212995" name="Rectangle 3"/>
          <p:cNvSpPr>
            <a:spLocks noGrp="1" noChangeArrowheads="1"/>
          </p:cNvSpPr>
          <p:nvPr>
            <p:ph type="title"/>
          </p:nvPr>
        </p:nvSpPr>
        <p:spPr/>
        <p:txBody>
          <a:bodyPr>
            <a:noAutofit/>
          </a:bodyPr>
          <a:lstStyle/>
          <a:p>
            <a:pPr>
              <a:defRPr/>
            </a:pPr>
            <a:r>
              <a:rPr lang="en-US" dirty="0"/>
              <a:t>Agile Development </a:t>
            </a:r>
            <a:r>
              <a:rPr lang="en-US" dirty="0" smtClean="0"/>
              <a:t>Practices @ TechM</a:t>
            </a:r>
            <a:endParaRPr lang="en-US" dirty="0"/>
          </a:p>
        </p:txBody>
      </p:sp>
      <p:sp>
        <p:nvSpPr>
          <p:cNvPr id="212996" name="Text Box 4"/>
          <p:cNvSpPr txBox="1">
            <a:spLocks noChangeArrowheads="1"/>
          </p:cNvSpPr>
          <p:nvPr/>
        </p:nvSpPr>
        <p:spPr bwMode="auto">
          <a:xfrm>
            <a:off x="7377113" y="5424488"/>
            <a:ext cx="1547812" cy="996950"/>
          </a:xfrm>
          <a:prstGeom prst="rect">
            <a:avLst/>
          </a:prstGeom>
          <a:noFill/>
          <a:ln w="9525">
            <a:noFill/>
            <a:miter lim="800000"/>
            <a:headEnd/>
            <a:tailEnd/>
          </a:ln>
          <a:effectLst/>
        </p:spPr>
        <p:txBody>
          <a:bodyPr>
            <a:spAutoFit/>
          </a:bodyPr>
          <a:lstStyle/>
          <a:p>
            <a:pPr>
              <a:lnSpc>
                <a:spcPct val="80000"/>
              </a:lnSpc>
              <a:defRPr/>
            </a:pPr>
            <a:r>
              <a:rPr lang="en-US" sz="1050" dirty="0">
                <a:latin typeface="Arial" pitchFamily="34" charset="0"/>
                <a:cs typeface="Arial" pitchFamily="34" charset="0"/>
              </a:rPr>
              <a:t>Project Management</a:t>
            </a:r>
          </a:p>
          <a:p>
            <a:pPr>
              <a:lnSpc>
                <a:spcPct val="80000"/>
              </a:lnSpc>
              <a:defRPr/>
            </a:pPr>
            <a:r>
              <a:rPr lang="en-US" sz="1050" dirty="0">
                <a:latin typeface="Arial" pitchFamily="34" charset="0"/>
                <a:cs typeface="Arial" pitchFamily="34" charset="0"/>
              </a:rPr>
              <a:t>Risk Management</a:t>
            </a:r>
          </a:p>
          <a:p>
            <a:pPr>
              <a:lnSpc>
                <a:spcPct val="80000"/>
              </a:lnSpc>
              <a:defRPr/>
            </a:pPr>
            <a:r>
              <a:rPr lang="en-US" sz="1050" dirty="0">
                <a:latin typeface="Arial" pitchFamily="34" charset="0"/>
                <a:cs typeface="Arial" pitchFamily="34" charset="0"/>
              </a:rPr>
              <a:t>Change Management</a:t>
            </a:r>
          </a:p>
          <a:p>
            <a:pPr>
              <a:lnSpc>
                <a:spcPct val="80000"/>
              </a:lnSpc>
              <a:defRPr/>
            </a:pPr>
            <a:r>
              <a:rPr lang="en-US" sz="1050" dirty="0">
                <a:latin typeface="Arial" pitchFamily="34" charset="0"/>
                <a:cs typeface="Arial" pitchFamily="34" charset="0"/>
              </a:rPr>
              <a:t>Governance models</a:t>
            </a:r>
          </a:p>
          <a:p>
            <a:pPr>
              <a:lnSpc>
                <a:spcPct val="80000"/>
              </a:lnSpc>
              <a:defRPr/>
            </a:pPr>
            <a:r>
              <a:rPr lang="en-US" sz="1050" dirty="0">
                <a:latin typeface="Arial" pitchFamily="34" charset="0"/>
                <a:cs typeface="Arial" pitchFamily="34" charset="0"/>
              </a:rPr>
              <a:t>Issues Management</a:t>
            </a:r>
          </a:p>
          <a:p>
            <a:pPr>
              <a:lnSpc>
                <a:spcPct val="80000"/>
              </a:lnSpc>
              <a:defRPr/>
            </a:pPr>
            <a:r>
              <a:rPr lang="en-US" sz="1050" dirty="0">
                <a:latin typeface="Arial" pitchFamily="34" charset="0"/>
                <a:cs typeface="Arial" pitchFamily="34" charset="0"/>
              </a:rPr>
              <a:t>Communication Model Collaboration Tools</a:t>
            </a:r>
          </a:p>
        </p:txBody>
      </p:sp>
      <p:sp>
        <p:nvSpPr>
          <p:cNvPr id="24581" name="Line 5"/>
          <p:cNvSpPr>
            <a:spLocks noChangeShapeType="1"/>
          </p:cNvSpPr>
          <p:nvPr/>
        </p:nvSpPr>
        <p:spPr bwMode="auto">
          <a:xfrm>
            <a:off x="7377113" y="5367338"/>
            <a:ext cx="0" cy="965200"/>
          </a:xfrm>
          <a:prstGeom prst="line">
            <a:avLst/>
          </a:prstGeom>
          <a:noFill/>
          <a:ln w="28575">
            <a:solidFill>
              <a:schemeClr val="tx1"/>
            </a:solidFill>
            <a:round/>
            <a:headEnd/>
            <a:tailEnd/>
          </a:ln>
        </p:spPr>
        <p:txBody>
          <a:bodyPr>
            <a:spAutoFit/>
          </a:bodyPr>
          <a:lstStyle/>
          <a:p>
            <a:endParaRPr lang="en-US"/>
          </a:p>
        </p:txBody>
      </p:sp>
      <p:sp>
        <p:nvSpPr>
          <p:cNvPr id="24582" name="Rectangle 7"/>
          <p:cNvSpPr>
            <a:spLocks noChangeArrowheads="1"/>
          </p:cNvSpPr>
          <p:nvPr/>
        </p:nvSpPr>
        <p:spPr bwMode="auto">
          <a:xfrm>
            <a:off x="280988" y="1262063"/>
            <a:ext cx="6946900" cy="5056187"/>
          </a:xfrm>
          <a:prstGeom prst="rect">
            <a:avLst/>
          </a:prstGeom>
          <a:solidFill>
            <a:schemeClr val="bg1"/>
          </a:solidFill>
          <a:ln w="9525">
            <a:noFill/>
            <a:miter lim="800000"/>
            <a:headEnd/>
            <a:tailEnd/>
          </a:ln>
        </p:spPr>
        <p:txBody>
          <a:bodyPr wrap="none">
            <a:spAutoFit/>
          </a:bodyPr>
          <a:lstStyle/>
          <a:p>
            <a:endParaRPr lang="en-US"/>
          </a:p>
        </p:txBody>
      </p:sp>
      <p:sp>
        <p:nvSpPr>
          <p:cNvPr id="24583" name="Rectangle 8"/>
          <p:cNvSpPr>
            <a:spLocks noChangeArrowheads="1"/>
          </p:cNvSpPr>
          <p:nvPr/>
        </p:nvSpPr>
        <p:spPr bwMode="auto">
          <a:xfrm>
            <a:off x="276225" y="1143000"/>
            <a:ext cx="1619250" cy="4635500"/>
          </a:xfrm>
          <a:prstGeom prst="rect">
            <a:avLst/>
          </a:prstGeom>
          <a:solidFill>
            <a:srgbClr val="C0C0C0"/>
          </a:solidFill>
          <a:ln w="9525">
            <a:solidFill>
              <a:srgbClr val="808080"/>
            </a:solidFill>
            <a:miter lim="800000"/>
            <a:headEnd/>
            <a:tailEnd/>
          </a:ln>
        </p:spPr>
        <p:txBody>
          <a:bodyPr wrap="none"/>
          <a:lstStyle/>
          <a:p>
            <a:pPr algn="ctr">
              <a:lnSpc>
                <a:spcPct val="80000"/>
              </a:lnSpc>
            </a:pPr>
            <a:r>
              <a:rPr lang="en-US" sz="1200" b="1">
                <a:latin typeface="Arial Narrow" pitchFamily="34" charset="0"/>
              </a:rPr>
              <a:t>Structured </a:t>
            </a:r>
          </a:p>
          <a:p>
            <a:pPr algn="ctr">
              <a:lnSpc>
                <a:spcPct val="80000"/>
              </a:lnSpc>
            </a:pPr>
            <a:r>
              <a:rPr lang="en-US" sz="1200" b="1">
                <a:latin typeface="Arial Narrow" pitchFamily="34" charset="0"/>
              </a:rPr>
              <a:t>Processes</a:t>
            </a:r>
            <a:endParaRPr lang="en-US" sz="800">
              <a:latin typeface="Arial Narrow" pitchFamily="34" charset="0"/>
            </a:endParaRPr>
          </a:p>
        </p:txBody>
      </p:sp>
      <p:sp>
        <p:nvSpPr>
          <p:cNvPr id="24584" name="Rectangle 9"/>
          <p:cNvSpPr>
            <a:spLocks noChangeArrowheads="1"/>
          </p:cNvSpPr>
          <p:nvPr/>
        </p:nvSpPr>
        <p:spPr bwMode="auto">
          <a:xfrm>
            <a:off x="1952625" y="1246188"/>
            <a:ext cx="2397125" cy="4532312"/>
          </a:xfrm>
          <a:prstGeom prst="rect">
            <a:avLst/>
          </a:prstGeom>
          <a:solidFill>
            <a:srgbClr val="C0C0C0"/>
          </a:solidFill>
          <a:ln w="9525">
            <a:solidFill>
              <a:srgbClr val="808080"/>
            </a:solidFill>
            <a:miter lim="800000"/>
            <a:headEnd/>
            <a:tailEnd/>
          </a:ln>
        </p:spPr>
        <p:txBody>
          <a:bodyPr wrap="none"/>
          <a:lstStyle/>
          <a:p>
            <a:pPr algn="ctr">
              <a:lnSpc>
                <a:spcPct val="80000"/>
              </a:lnSpc>
            </a:pPr>
            <a:endParaRPr lang="en-US" sz="1400" b="1">
              <a:latin typeface="Arial Narrow" pitchFamily="34" charset="0"/>
            </a:endParaRPr>
          </a:p>
          <a:p>
            <a:pPr algn="ctr">
              <a:lnSpc>
                <a:spcPct val="80000"/>
              </a:lnSpc>
            </a:pPr>
            <a:endParaRPr lang="en-US" sz="1400" b="1">
              <a:latin typeface="Arial Narrow" pitchFamily="34" charset="0"/>
            </a:endParaRPr>
          </a:p>
          <a:p>
            <a:pPr algn="ctr">
              <a:lnSpc>
                <a:spcPct val="80000"/>
              </a:lnSpc>
            </a:pPr>
            <a:r>
              <a:rPr lang="en-US" sz="1400" b="1">
                <a:latin typeface="Arial Narrow" pitchFamily="34" charset="0"/>
              </a:rPr>
              <a:t>SCRUM</a:t>
            </a:r>
            <a:endParaRPr lang="en-US" sz="900">
              <a:latin typeface="Arial Narrow" pitchFamily="34" charset="0"/>
            </a:endParaRPr>
          </a:p>
        </p:txBody>
      </p:sp>
      <p:sp>
        <p:nvSpPr>
          <p:cNvPr id="24585" name="Rectangle 10"/>
          <p:cNvSpPr>
            <a:spLocks noChangeArrowheads="1"/>
          </p:cNvSpPr>
          <p:nvPr/>
        </p:nvSpPr>
        <p:spPr bwMode="auto">
          <a:xfrm>
            <a:off x="4416425" y="1246188"/>
            <a:ext cx="2827338" cy="4532312"/>
          </a:xfrm>
          <a:prstGeom prst="rect">
            <a:avLst/>
          </a:prstGeom>
          <a:solidFill>
            <a:srgbClr val="BFBFBF"/>
          </a:solidFill>
          <a:ln w="9525">
            <a:solidFill>
              <a:srgbClr val="808080"/>
            </a:solidFill>
            <a:miter lim="800000"/>
            <a:headEnd/>
            <a:tailEnd/>
          </a:ln>
        </p:spPr>
        <p:txBody>
          <a:bodyPr wrap="none"/>
          <a:lstStyle/>
          <a:p>
            <a:pPr algn="ctr">
              <a:lnSpc>
                <a:spcPct val="80000"/>
              </a:lnSpc>
            </a:pPr>
            <a:endParaRPr lang="en-US" sz="1400" b="1">
              <a:latin typeface="Arial Narrow" pitchFamily="34" charset="0"/>
            </a:endParaRPr>
          </a:p>
          <a:p>
            <a:pPr algn="ctr">
              <a:lnSpc>
                <a:spcPct val="80000"/>
              </a:lnSpc>
            </a:pPr>
            <a:endParaRPr lang="en-US" sz="1400" b="1">
              <a:latin typeface="Arial Narrow" pitchFamily="34" charset="0"/>
            </a:endParaRPr>
          </a:p>
          <a:p>
            <a:pPr algn="ctr">
              <a:lnSpc>
                <a:spcPct val="80000"/>
              </a:lnSpc>
            </a:pPr>
            <a:r>
              <a:rPr lang="en-US" sz="1400" b="1">
                <a:latin typeface="Arial Narrow" pitchFamily="34" charset="0"/>
              </a:rPr>
              <a:t>XP</a:t>
            </a:r>
            <a:endParaRPr lang="en-US" sz="900">
              <a:latin typeface="Arial Narrow" pitchFamily="34" charset="0"/>
            </a:endParaRPr>
          </a:p>
        </p:txBody>
      </p:sp>
      <p:sp>
        <p:nvSpPr>
          <p:cNvPr id="24586" name="AutoShape 11"/>
          <p:cNvSpPr>
            <a:spLocks noChangeArrowheads="1"/>
          </p:cNvSpPr>
          <p:nvPr/>
        </p:nvSpPr>
        <p:spPr bwMode="auto">
          <a:xfrm>
            <a:off x="2124075" y="2381250"/>
            <a:ext cx="2095500" cy="233363"/>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dirty="0">
                <a:latin typeface="Arial Narrow" pitchFamily="34" charset="0"/>
              </a:rPr>
              <a:t>Hot Housing / Story Definition</a:t>
            </a:r>
          </a:p>
        </p:txBody>
      </p:sp>
      <p:sp>
        <p:nvSpPr>
          <p:cNvPr id="24587" name="AutoShape 12"/>
          <p:cNvSpPr>
            <a:spLocks noChangeArrowheads="1"/>
          </p:cNvSpPr>
          <p:nvPr/>
        </p:nvSpPr>
        <p:spPr bwMode="auto">
          <a:xfrm>
            <a:off x="2124075" y="3214688"/>
            <a:ext cx="2095500" cy="233362"/>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a:latin typeface="Arial Narrow" pitchFamily="34" charset="0"/>
              </a:rPr>
              <a:t>UML based modeling</a:t>
            </a:r>
          </a:p>
        </p:txBody>
      </p:sp>
      <p:sp>
        <p:nvSpPr>
          <p:cNvPr id="24588" name="AutoShape 13"/>
          <p:cNvSpPr>
            <a:spLocks noChangeArrowheads="1"/>
          </p:cNvSpPr>
          <p:nvPr/>
        </p:nvSpPr>
        <p:spPr bwMode="auto">
          <a:xfrm>
            <a:off x="2124075" y="3490913"/>
            <a:ext cx="4837113" cy="233362"/>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a:latin typeface="Arial Narrow" pitchFamily="34" charset="0"/>
              </a:rPr>
              <a:t>Iterative development</a:t>
            </a:r>
          </a:p>
        </p:txBody>
      </p:sp>
      <p:sp>
        <p:nvSpPr>
          <p:cNvPr id="24589" name="AutoShape 14"/>
          <p:cNvSpPr>
            <a:spLocks noChangeArrowheads="1"/>
          </p:cNvSpPr>
          <p:nvPr/>
        </p:nvSpPr>
        <p:spPr bwMode="auto">
          <a:xfrm>
            <a:off x="4551363" y="4313238"/>
            <a:ext cx="2409825" cy="234950"/>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dirty="0" smtClean="0">
                <a:latin typeface="Arial Narrow" pitchFamily="34" charset="0"/>
              </a:rPr>
              <a:t>Planning Game</a:t>
            </a:r>
            <a:endParaRPr lang="en-US" sz="1000" dirty="0">
              <a:latin typeface="Arial Narrow" pitchFamily="34" charset="0"/>
            </a:endParaRPr>
          </a:p>
        </p:txBody>
      </p:sp>
      <p:sp>
        <p:nvSpPr>
          <p:cNvPr id="24590" name="AutoShape 15"/>
          <p:cNvSpPr>
            <a:spLocks noChangeArrowheads="1"/>
          </p:cNvSpPr>
          <p:nvPr/>
        </p:nvSpPr>
        <p:spPr bwMode="auto">
          <a:xfrm>
            <a:off x="4551363" y="3763963"/>
            <a:ext cx="2409825" cy="233362"/>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dirty="0">
                <a:latin typeface="Arial Narrow" pitchFamily="34" charset="0"/>
              </a:rPr>
              <a:t>Continuous Integration</a:t>
            </a:r>
          </a:p>
        </p:txBody>
      </p:sp>
      <p:sp>
        <p:nvSpPr>
          <p:cNvPr id="24591" name="AutoShape 16"/>
          <p:cNvSpPr>
            <a:spLocks noChangeArrowheads="1"/>
          </p:cNvSpPr>
          <p:nvPr/>
        </p:nvSpPr>
        <p:spPr bwMode="auto">
          <a:xfrm>
            <a:off x="4551363" y="4040188"/>
            <a:ext cx="2409825" cy="233362"/>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a:latin typeface="Arial Narrow" pitchFamily="34" charset="0"/>
              </a:rPr>
              <a:t>Re-factoring</a:t>
            </a:r>
          </a:p>
        </p:txBody>
      </p:sp>
      <p:sp>
        <p:nvSpPr>
          <p:cNvPr id="24592" name="AutoShape 17"/>
          <p:cNvSpPr>
            <a:spLocks noChangeArrowheads="1"/>
          </p:cNvSpPr>
          <p:nvPr/>
        </p:nvSpPr>
        <p:spPr bwMode="auto">
          <a:xfrm>
            <a:off x="4551363" y="4586288"/>
            <a:ext cx="2409825" cy="234950"/>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a:latin typeface="Arial Narrow" pitchFamily="34" charset="0"/>
              </a:rPr>
              <a:t>Small releases</a:t>
            </a:r>
          </a:p>
        </p:txBody>
      </p:sp>
      <p:sp>
        <p:nvSpPr>
          <p:cNvPr id="24594" name="Rectangle 21"/>
          <p:cNvSpPr>
            <a:spLocks noChangeArrowheads="1"/>
          </p:cNvSpPr>
          <p:nvPr/>
        </p:nvSpPr>
        <p:spPr bwMode="auto">
          <a:xfrm>
            <a:off x="276225" y="5816600"/>
            <a:ext cx="6965950" cy="307975"/>
          </a:xfrm>
          <a:prstGeom prst="rect">
            <a:avLst/>
          </a:prstGeom>
          <a:solidFill>
            <a:srgbClr val="C0C0C0"/>
          </a:solidFill>
          <a:ln w="9525">
            <a:solidFill>
              <a:srgbClr val="808080"/>
            </a:solidFill>
            <a:miter lim="800000"/>
            <a:headEnd/>
            <a:tailEnd/>
          </a:ln>
        </p:spPr>
        <p:txBody>
          <a:bodyPr wrap="none" anchor="ctr"/>
          <a:lstStyle/>
          <a:p>
            <a:pPr algn="ctr">
              <a:lnSpc>
                <a:spcPct val="80000"/>
              </a:lnSpc>
            </a:pPr>
            <a:r>
              <a:rPr lang="en-US" sz="1400">
                <a:cs typeface="Arial" charset="0"/>
              </a:rPr>
              <a:t>Processes for each iteration / phase</a:t>
            </a:r>
          </a:p>
        </p:txBody>
      </p:sp>
      <p:sp>
        <p:nvSpPr>
          <p:cNvPr id="24595" name="AutoShape 22"/>
          <p:cNvSpPr>
            <a:spLocks noChangeArrowheads="1"/>
          </p:cNvSpPr>
          <p:nvPr/>
        </p:nvSpPr>
        <p:spPr bwMode="auto">
          <a:xfrm>
            <a:off x="4551363" y="4860925"/>
            <a:ext cx="2409825" cy="233363"/>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dirty="0">
                <a:latin typeface="Arial Narrow" pitchFamily="34" charset="0"/>
              </a:rPr>
              <a:t>Coding standards</a:t>
            </a:r>
          </a:p>
        </p:txBody>
      </p:sp>
      <p:sp>
        <p:nvSpPr>
          <p:cNvPr id="24596" name="Rectangle 23"/>
          <p:cNvSpPr>
            <a:spLocks noChangeArrowheads="1"/>
          </p:cNvSpPr>
          <p:nvPr/>
        </p:nvSpPr>
        <p:spPr bwMode="auto">
          <a:xfrm>
            <a:off x="1952625" y="1143000"/>
            <a:ext cx="5291138" cy="276225"/>
          </a:xfrm>
          <a:prstGeom prst="rect">
            <a:avLst/>
          </a:prstGeom>
          <a:solidFill>
            <a:srgbClr val="C0C0C0"/>
          </a:solidFill>
          <a:ln w="9525">
            <a:solidFill>
              <a:srgbClr val="808080"/>
            </a:solidFill>
            <a:miter lim="800000"/>
            <a:headEnd/>
            <a:tailEnd/>
          </a:ln>
        </p:spPr>
        <p:txBody>
          <a:bodyPr wrap="none"/>
          <a:lstStyle/>
          <a:p>
            <a:pPr algn="ctr">
              <a:lnSpc>
                <a:spcPct val="80000"/>
              </a:lnSpc>
            </a:pPr>
            <a:r>
              <a:rPr lang="en-US" sz="1400" b="1" dirty="0">
                <a:latin typeface="Arial Narrow" pitchFamily="34" charset="0"/>
              </a:rPr>
              <a:t>Agile Development </a:t>
            </a:r>
            <a:r>
              <a:rPr lang="en-US" sz="1400" b="1" dirty="0" smtClean="0">
                <a:latin typeface="Arial Narrow" pitchFamily="34" charset="0"/>
              </a:rPr>
              <a:t>Practices @ TechM</a:t>
            </a:r>
            <a:endParaRPr lang="en-US" sz="1400" b="1" dirty="0">
              <a:latin typeface="Arial Narrow" pitchFamily="34" charset="0"/>
            </a:endParaRPr>
          </a:p>
        </p:txBody>
      </p:sp>
      <p:sp>
        <p:nvSpPr>
          <p:cNvPr id="24597" name="AutoShape 24"/>
          <p:cNvSpPr>
            <a:spLocks noChangeArrowheads="1"/>
          </p:cNvSpPr>
          <p:nvPr/>
        </p:nvSpPr>
        <p:spPr bwMode="auto">
          <a:xfrm>
            <a:off x="2124075" y="2936875"/>
            <a:ext cx="2095500" cy="234950"/>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a:latin typeface="Arial Narrow" pitchFamily="34" charset="0"/>
              </a:rPr>
              <a:t>Use Cases / Architecture Definition</a:t>
            </a:r>
          </a:p>
        </p:txBody>
      </p:sp>
      <p:sp>
        <p:nvSpPr>
          <p:cNvPr id="24598" name="AutoShape 25"/>
          <p:cNvSpPr>
            <a:spLocks noChangeArrowheads="1"/>
          </p:cNvSpPr>
          <p:nvPr/>
        </p:nvSpPr>
        <p:spPr bwMode="auto">
          <a:xfrm>
            <a:off x="2124075" y="3771900"/>
            <a:ext cx="2095500" cy="234950"/>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a:latin typeface="Arial Narrow" pitchFamily="34" charset="0"/>
              </a:rPr>
              <a:t>Retrospectives</a:t>
            </a:r>
          </a:p>
        </p:txBody>
      </p:sp>
      <p:sp>
        <p:nvSpPr>
          <p:cNvPr id="178" name="Rounded Rectangle 177"/>
          <p:cNvSpPr/>
          <p:nvPr/>
        </p:nvSpPr>
        <p:spPr>
          <a:xfrm>
            <a:off x="309563" y="2100263"/>
            <a:ext cx="495300" cy="295275"/>
          </a:xfrm>
          <a:prstGeom prst="roundRect">
            <a:avLst/>
          </a:prstGeom>
          <a:solidFill>
            <a:schemeClr val="accent3">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600" dirty="0">
                <a:solidFill>
                  <a:schemeClr val="tx1"/>
                </a:solidFill>
                <a:latin typeface="Arial" pitchFamily="34" charset="0"/>
                <a:cs typeface="Arial" pitchFamily="34" charset="0"/>
              </a:rPr>
              <a:t>Requirement Analysis</a:t>
            </a:r>
          </a:p>
        </p:txBody>
      </p:sp>
      <p:sp>
        <p:nvSpPr>
          <p:cNvPr id="179" name="Rounded Rectangle 178"/>
          <p:cNvSpPr/>
          <p:nvPr/>
        </p:nvSpPr>
        <p:spPr>
          <a:xfrm>
            <a:off x="600075" y="2719388"/>
            <a:ext cx="495300" cy="295275"/>
          </a:xfrm>
          <a:prstGeom prst="roundRect">
            <a:avLst/>
          </a:prstGeom>
          <a:solidFill>
            <a:schemeClr val="accent3">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600" dirty="0">
                <a:solidFill>
                  <a:schemeClr val="tx1"/>
                </a:solidFill>
                <a:latin typeface="Arial" pitchFamily="34" charset="0"/>
                <a:cs typeface="Arial" pitchFamily="34" charset="0"/>
              </a:rPr>
              <a:t>System and Software Design</a:t>
            </a:r>
          </a:p>
        </p:txBody>
      </p:sp>
      <p:sp>
        <p:nvSpPr>
          <p:cNvPr id="180" name="Rounded Rectangle 179"/>
          <p:cNvSpPr/>
          <p:nvPr/>
        </p:nvSpPr>
        <p:spPr>
          <a:xfrm>
            <a:off x="933450" y="3457575"/>
            <a:ext cx="400050" cy="295275"/>
          </a:xfrm>
          <a:prstGeom prst="roundRect">
            <a:avLst/>
          </a:prstGeom>
          <a:solidFill>
            <a:schemeClr val="accent3">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600" dirty="0">
                <a:solidFill>
                  <a:schemeClr val="tx1"/>
                </a:solidFill>
                <a:latin typeface="Arial" pitchFamily="34" charset="0"/>
                <a:cs typeface="Arial" pitchFamily="34" charset="0"/>
              </a:rPr>
              <a:t>Coding and Unit Testing</a:t>
            </a:r>
          </a:p>
        </p:txBody>
      </p:sp>
      <p:sp>
        <p:nvSpPr>
          <p:cNvPr id="181" name="Rounded Rectangle 180"/>
          <p:cNvSpPr/>
          <p:nvPr/>
        </p:nvSpPr>
        <p:spPr>
          <a:xfrm>
            <a:off x="1157288" y="4248150"/>
            <a:ext cx="442912" cy="295275"/>
          </a:xfrm>
          <a:prstGeom prst="roundRect">
            <a:avLst/>
          </a:prstGeom>
          <a:solidFill>
            <a:schemeClr val="accent3">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600" dirty="0">
                <a:solidFill>
                  <a:schemeClr val="tx1"/>
                </a:solidFill>
                <a:latin typeface="Arial" pitchFamily="34" charset="0"/>
                <a:cs typeface="Arial" pitchFamily="34" charset="0"/>
              </a:rPr>
              <a:t>Integration and System Testing</a:t>
            </a:r>
          </a:p>
        </p:txBody>
      </p:sp>
      <p:sp>
        <p:nvSpPr>
          <p:cNvPr id="182" name="Rounded Rectangle 181"/>
          <p:cNvSpPr/>
          <p:nvPr/>
        </p:nvSpPr>
        <p:spPr>
          <a:xfrm>
            <a:off x="1390650" y="5048250"/>
            <a:ext cx="485775" cy="295275"/>
          </a:xfrm>
          <a:prstGeom prst="roundRect">
            <a:avLst/>
          </a:prstGeom>
          <a:solidFill>
            <a:schemeClr val="accent3">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600" dirty="0">
                <a:solidFill>
                  <a:schemeClr val="tx1"/>
                </a:solidFill>
                <a:latin typeface="Arial" pitchFamily="34" charset="0"/>
                <a:cs typeface="Arial" pitchFamily="34" charset="0"/>
              </a:rPr>
              <a:t>Operations &amp; Maintenance</a:t>
            </a:r>
          </a:p>
        </p:txBody>
      </p:sp>
      <p:cxnSp>
        <p:nvCxnSpPr>
          <p:cNvPr id="184" name="Shape 183"/>
          <p:cNvCxnSpPr>
            <a:stCxn id="178" idx="3"/>
            <a:endCxn id="179" idx="0"/>
          </p:cNvCxnSpPr>
          <p:nvPr/>
        </p:nvCxnSpPr>
        <p:spPr>
          <a:xfrm>
            <a:off x="804863" y="2247900"/>
            <a:ext cx="42862" cy="471488"/>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93" name="Shape 192"/>
          <p:cNvCxnSpPr>
            <a:stCxn id="179" idx="3"/>
            <a:endCxn id="180" idx="0"/>
          </p:cNvCxnSpPr>
          <p:nvPr/>
        </p:nvCxnSpPr>
        <p:spPr>
          <a:xfrm>
            <a:off x="1095375" y="2867025"/>
            <a:ext cx="38100" cy="59055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97" name="Shape 196"/>
          <p:cNvCxnSpPr>
            <a:stCxn id="180" idx="3"/>
            <a:endCxn id="181" idx="0"/>
          </p:cNvCxnSpPr>
          <p:nvPr/>
        </p:nvCxnSpPr>
        <p:spPr>
          <a:xfrm>
            <a:off x="1333500" y="3605213"/>
            <a:ext cx="44450" cy="642937"/>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00" name="Shape 199"/>
          <p:cNvCxnSpPr>
            <a:stCxn id="181" idx="3"/>
            <a:endCxn id="182" idx="0"/>
          </p:cNvCxnSpPr>
          <p:nvPr/>
        </p:nvCxnSpPr>
        <p:spPr>
          <a:xfrm>
            <a:off x="1600200" y="4395788"/>
            <a:ext cx="33338" cy="652462"/>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47" name="Shape 346"/>
          <p:cNvCxnSpPr>
            <a:stCxn id="182" idx="1"/>
            <a:endCxn id="178" idx="2"/>
          </p:cNvCxnSpPr>
          <p:nvPr/>
        </p:nvCxnSpPr>
        <p:spPr>
          <a:xfrm rot="10800000">
            <a:off x="557213" y="2395538"/>
            <a:ext cx="833437" cy="280035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50" name="Shape 349"/>
          <p:cNvCxnSpPr>
            <a:stCxn id="182" idx="1"/>
            <a:endCxn id="179" idx="2"/>
          </p:cNvCxnSpPr>
          <p:nvPr/>
        </p:nvCxnSpPr>
        <p:spPr>
          <a:xfrm rot="10800000">
            <a:off x="847725" y="3014663"/>
            <a:ext cx="542925" cy="2181225"/>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53" name="Shape 352"/>
          <p:cNvCxnSpPr>
            <a:stCxn id="182" idx="1"/>
            <a:endCxn id="180" idx="2"/>
          </p:cNvCxnSpPr>
          <p:nvPr/>
        </p:nvCxnSpPr>
        <p:spPr>
          <a:xfrm rot="10800000">
            <a:off x="1133475" y="3752850"/>
            <a:ext cx="257175" cy="1443038"/>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56" name="Shape 355"/>
          <p:cNvCxnSpPr>
            <a:stCxn id="182" idx="1"/>
            <a:endCxn id="181" idx="2"/>
          </p:cNvCxnSpPr>
          <p:nvPr/>
        </p:nvCxnSpPr>
        <p:spPr>
          <a:xfrm rot="10800000">
            <a:off x="1377950" y="4543425"/>
            <a:ext cx="12700" cy="652463"/>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sp>
        <p:nvSpPr>
          <p:cNvPr id="24612" name="AutoShape 11"/>
          <p:cNvSpPr>
            <a:spLocks noChangeArrowheads="1"/>
          </p:cNvSpPr>
          <p:nvPr/>
        </p:nvSpPr>
        <p:spPr bwMode="auto">
          <a:xfrm>
            <a:off x="2124075" y="2657475"/>
            <a:ext cx="2095500" cy="233363"/>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dirty="0">
                <a:latin typeface="Arial Narrow" pitchFamily="34" charset="0"/>
              </a:rPr>
              <a:t>Release Planning</a:t>
            </a:r>
          </a:p>
        </p:txBody>
      </p:sp>
      <p:sp>
        <p:nvSpPr>
          <p:cNvPr id="24613" name="AutoShape 25"/>
          <p:cNvSpPr>
            <a:spLocks noChangeArrowheads="1"/>
          </p:cNvSpPr>
          <p:nvPr/>
        </p:nvSpPr>
        <p:spPr bwMode="auto">
          <a:xfrm>
            <a:off x="4548188" y="5137150"/>
            <a:ext cx="2419350" cy="204788"/>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dirty="0" smtClean="0">
                <a:latin typeface="Arial Narrow" pitchFamily="34" charset="0"/>
              </a:rPr>
              <a:t>Pair-Programming</a:t>
            </a:r>
            <a:endParaRPr lang="en-US" sz="1000" dirty="0">
              <a:latin typeface="Arial Narrow" pitchFamily="34" charset="0"/>
            </a:endParaRPr>
          </a:p>
        </p:txBody>
      </p:sp>
      <p:sp>
        <p:nvSpPr>
          <p:cNvPr id="24621" name="AutoShape 11"/>
          <p:cNvSpPr>
            <a:spLocks noChangeArrowheads="1"/>
          </p:cNvSpPr>
          <p:nvPr/>
        </p:nvSpPr>
        <p:spPr bwMode="auto">
          <a:xfrm>
            <a:off x="2138363" y="2105025"/>
            <a:ext cx="2095500" cy="234950"/>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dirty="0">
                <a:latin typeface="Arial Narrow" pitchFamily="34" charset="0"/>
              </a:rPr>
              <a:t>Customer Collaboration</a:t>
            </a:r>
          </a:p>
        </p:txBody>
      </p:sp>
      <p:sp>
        <p:nvSpPr>
          <p:cNvPr id="24622" name="AutoShape 25"/>
          <p:cNvSpPr>
            <a:spLocks noChangeArrowheads="1"/>
          </p:cNvSpPr>
          <p:nvPr/>
        </p:nvSpPr>
        <p:spPr bwMode="auto">
          <a:xfrm>
            <a:off x="2117725" y="4040188"/>
            <a:ext cx="2093913" cy="234950"/>
          </a:xfrm>
          <a:prstGeom prst="roundRect">
            <a:avLst>
              <a:gd name="adj" fmla="val 16667"/>
            </a:avLst>
          </a:prstGeom>
          <a:solidFill>
            <a:schemeClr val="bg1"/>
          </a:solidFill>
          <a:ln w="9525">
            <a:solidFill>
              <a:schemeClr val="tx1"/>
            </a:solidFill>
            <a:round/>
            <a:headEnd/>
            <a:tailEnd/>
          </a:ln>
        </p:spPr>
        <p:txBody>
          <a:bodyPr wrap="none" anchor="ctr"/>
          <a:lstStyle/>
          <a:p>
            <a:pPr algn="ctr">
              <a:lnSpc>
                <a:spcPct val="80000"/>
              </a:lnSpc>
            </a:pPr>
            <a:r>
              <a:rPr lang="en-US" sz="1000">
                <a:latin typeface="Arial Narrow" pitchFamily="34" charset="0"/>
              </a:rPr>
              <a:t>Daily Stand Ups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Agile Metrics at TechM</a:t>
            </a:r>
          </a:p>
        </p:txBody>
      </p:sp>
      <p:graphicFrame>
        <p:nvGraphicFramePr>
          <p:cNvPr id="4" name="Table 3"/>
          <p:cNvGraphicFramePr>
            <a:graphicFrameLocks noGrp="1"/>
          </p:cNvGraphicFramePr>
          <p:nvPr>
            <p:extLst>
              <p:ext uri="{D42A27DB-BD31-4B8C-83A1-F6EECF244321}">
                <p14:modId xmlns:p14="http://schemas.microsoft.com/office/powerpoint/2010/main" xmlns="" val="3291537334"/>
              </p:ext>
            </p:extLst>
          </p:nvPr>
        </p:nvGraphicFramePr>
        <p:xfrm>
          <a:off x="609600" y="838200"/>
          <a:ext cx="4953000" cy="5410207"/>
        </p:xfrm>
        <a:graphic>
          <a:graphicData uri="http://schemas.openxmlformats.org/drawingml/2006/table">
            <a:tbl>
              <a:tblPr/>
              <a:tblGrid>
                <a:gridCol w="1032913"/>
                <a:gridCol w="3920087"/>
              </a:tblGrid>
              <a:tr h="257017">
                <a:tc>
                  <a:txBody>
                    <a:bodyPr/>
                    <a:lstStyle/>
                    <a:p>
                      <a:pPr algn="ctr" rtl="0" fontAlgn="ctr"/>
                      <a:r>
                        <a:rPr lang="en-US" sz="1000" b="1" i="0" u="none" strike="noStrike" dirty="0">
                          <a:solidFill>
                            <a:srgbClr val="000000"/>
                          </a:solidFill>
                          <a:latin typeface="Arial"/>
                        </a:rPr>
                        <a:t>S. No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1000" b="1" i="0" u="none" strike="noStrike">
                          <a:solidFill>
                            <a:srgbClr val="000000"/>
                          </a:solidFill>
                          <a:latin typeface="Arial"/>
                        </a:rPr>
                        <a:t>PARAMETERS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dirty="0">
                          <a:solidFill>
                            <a:srgbClr val="000000"/>
                          </a:solidFill>
                          <a:latin typeface="Arial"/>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On Time Delivery?</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Effort Variance (EV)%</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Schedule Variance</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err="1">
                          <a:solidFill>
                            <a:srgbClr val="000000"/>
                          </a:solidFill>
                          <a:latin typeface="Arial"/>
                        </a:rPr>
                        <a:t>Dev</a:t>
                      </a:r>
                      <a:r>
                        <a:rPr lang="en-US" sz="1200" b="0" i="0" u="none" strike="noStrike" dirty="0">
                          <a:solidFill>
                            <a:srgbClr val="000000"/>
                          </a:solidFill>
                          <a:latin typeface="Arial"/>
                        </a:rPr>
                        <a:t> Productivity (USP/UCP/FP per PM)</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err="1">
                          <a:solidFill>
                            <a:srgbClr val="000000"/>
                          </a:solidFill>
                          <a:latin typeface="Arial"/>
                        </a:rPr>
                        <a:t>Dev</a:t>
                      </a:r>
                      <a:r>
                        <a:rPr lang="en-US" sz="1200" b="0" i="0" u="none" strike="noStrike" dirty="0">
                          <a:solidFill>
                            <a:srgbClr val="000000"/>
                          </a:solidFill>
                          <a:latin typeface="Arial"/>
                        </a:rPr>
                        <a:t> Productivity (</a:t>
                      </a:r>
                      <a:r>
                        <a:rPr lang="en-US" sz="1200" b="0" i="0" u="none" strike="noStrike" dirty="0" err="1">
                          <a:solidFill>
                            <a:srgbClr val="000000"/>
                          </a:solidFill>
                          <a:latin typeface="Arial"/>
                        </a:rPr>
                        <a:t>Hrs</a:t>
                      </a:r>
                      <a:r>
                        <a:rPr lang="en-US" sz="1200" b="0" i="0" u="none" strike="noStrike" dirty="0">
                          <a:solidFill>
                            <a:srgbClr val="000000"/>
                          </a:solidFill>
                          <a:latin typeface="Arial"/>
                        </a:rPr>
                        <a:t> per USP/UCP/FP)</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err="1">
                          <a:solidFill>
                            <a:srgbClr val="000000"/>
                          </a:solidFill>
                          <a:latin typeface="Arial"/>
                        </a:rPr>
                        <a:t>Baselined</a:t>
                      </a:r>
                      <a:r>
                        <a:rPr lang="en-US" sz="1200" b="0" i="0" u="none" strike="noStrike" dirty="0">
                          <a:solidFill>
                            <a:srgbClr val="000000"/>
                          </a:solidFill>
                          <a:latin typeface="Arial"/>
                        </a:rPr>
                        <a:t>  Productivity (USP/FP/UCP per PM)</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Overall Productivity (USP/FP/UCP per PM)</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Wtd. Defect Density </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Non Wtd. Defect Density </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10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Wtd. DRE (CST)%</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11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Non Wtd. DRE (CST)%</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12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Wtd. DRE (CIT)%</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Non Wtd. DRE (CIT)%</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Wtd DRE (SIT/NBT)%</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Non Wtd DRE (SIT/NBT)%</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16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Wtd. DRE (E2E Testing)%</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17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it-IT" sz="1200" b="0" i="0" u="none" strike="noStrike" dirty="0">
                          <a:solidFill>
                            <a:srgbClr val="000000"/>
                          </a:solidFill>
                          <a:latin typeface="Arial"/>
                        </a:rPr>
                        <a:t>Non Wtd. DRE (E2E Testing)%</a:t>
                      </a:r>
                      <a:r>
                        <a:rPr lang="it-IT" sz="1200" b="1" i="0" u="none" strike="noStrike" dirty="0">
                          <a:solidFill>
                            <a:srgbClr val="000000"/>
                          </a:solidFill>
                          <a:latin typeface="Arial"/>
                        </a:rPr>
                        <a:t> </a:t>
                      </a:r>
                      <a:endParaRPr lang="it-IT"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18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Wtd. Field Defect Density </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7017">
                <a:tc>
                  <a:txBody>
                    <a:bodyPr/>
                    <a:lstStyle/>
                    <a:p>
                      <a:pPr algn="ctr" rtl="0" fontAlgn="ctr"/>
                      <a:r>
                        <a:rPr lang="en-US" sz="1200" b="0" i="0" u="none" strike="noStrike">
                          <a:solidFill>
                            <a:srgbClr val="000000"/>
                          </a:solidFill>
                          <a:latin typeface="Arial"/>
                        </a:rPr>
                        <a:t>19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Non Wtd. Field Defect Density </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69867">
                <a:tc>
                  <a:txBody>
                    <a:bodyPr/>
                    <a:lstStyle/>
                    <a:p>
                      <a:pPr algn="ctr" rtl="0" fontAlgn="ctr"/>
                      <a:r>
                        <a:rPr lang="en-US" sz="1200" b="0" i="0" u="none" strike="noStrike">
                          <a:solidFill>
                            <a:srgbClr val="000000"/>
                          </a:solidFill>
                          <a:latin typeface="Arial"/>
                        </a:rPr>
                        <a:t>20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1200" b="0" i="0" u="none" strike="noStrike" dirty="0">
                          <a:solidFill>
                            <a:srgbClr val="000000"/>
                          </a:solidFill>
                          <a:latin typeface="Arial"/>
                        </a:rPr>
                        <a:t>Velocity variance</a:t>
                      </a:r>
                      <a:r>
                        <a:rPr lang="en-US" sz="1200" b="1" i="0" u="none" strike="noStrike" dirty="0">
                          <a:solidFill>
                            <a:srgbClr val="000000"/>
                          </a:solidFill>
                          <a:latin typeface="Arial"/>
                        </a:rPr>
                        <a:t> </a:t>
                      </a:r>
                      <a:endParaRPr lang="en-US" sz="1200" b="0" i="0" u="none" strike="noStrike" dirty="0">
                        <a:solidFill>
                          <a:srgbClr val="000000"/>
                        </a:solidFill>
                        <a:latin typeface="Arial"/>
                      </a:endParaRPr>
                    </a:p>
                  </a:txBody>
                  <a:tcPr marL="171450"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bl>
          </a:graphicData>
        </a:graphic>
      </p:graphicFrame>
      <p:sp>
        <p:nvSpPr>
          <p:cNvPr id="5" name="TextBox 4"/>
          <p:cNvSpPr txBox="1"/>
          <p:nvPr/>
        </p:nvSpPr>
        <p:spPr>
          <a:xfrm>
            <a:off x="5562600" y="1524000"/>
            <a:ext cx="2667000" cy="2585323"/>
          </a:xfrm>
          <a:prstGeom prst="rect">
            <a:avLst/>
          </a:prstGeom>
          <a:noFill/>
        </p:spPr>
        <p:txBody>
          <a:bodyPr wrap="square" rtlCol="0">
            <a:spAutoFit/>
          </a:bodyPr>
          <a:lstStyle/>
          <a:p>
            <a:r>
              <a:rPr lang="en-US" dirty="0" smtClean="0"/>
              <a:t>Metrics report template for agile Development and Enhancements is available in BMS.</a:t>
            </a:r>
          </a:p>
          <a:p>
            <a:endParaRPr lang="en-US" dirty="0" smtClean="0"/>
          </a:p>
          <a:p>
            <a:endParaRPr lang="en-US" dirty="0" smtClean="0"/>
          </a:p>
          <a:p>
            <a:endParaRPr lang="en-US" dirty="0" smtClean="0"/>
          </a:p>
          <a:p>
            <a:endParaRPr lang="en-US" dirty="0" smtClean="0"/>
          </a:p>
          <a:p>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xmlns="" val="2155258191"/>
              </p:ext>
            </p:extLst>
          </p:nvPr>
        </p:nvGraphicFramePr>
        <p:xfrm>
          <a:off x="6172200" y="3429000"/>
          <a:ext cx="1828800" cy="1524000"/>
        </p:xfrm>
        <a:graphic>
          <a:graphicData uri="http://schemas.openxmlformats.org/presentationml/2006/ole">
            <p:oleObj spid="_x0000_s197693" name="Worksheet" showAsIcon="1" r:id="rId4" imgW="914400" imgH="714375" progId="Excel.Sheet.8">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Agile PPB at TechM</a:t>
            </a:r>
          </a:p>
        </p:txBody>
      </p:sp>
      <p:sp>
        <p:nvSpPr>
          <p:cNvPr id="5" name="TextBox 4"/>
          <p:cNvSpPr txBox="1"/>
          <p:nvPr/>
        </p:nvSpPr>
        <p:spPr>
          <a:xfrm>
            <a:off x="152400" y="685800"/>
            <a:ext cx="8534400" cy="1323439"/>
          </a:xfrm>
          <a:prstGeom prst="rect">
            <a:avLst/>
          </a:prstGeom>
          <a:noFill/>
        </p:spPr>
        <p:txBody>
          <a:bodyPr wrap="square" rtlCol="0">
            <a:spAutoFit/>
          </a:bodyPr>
          <a:lstStyle/>
          <a:p>
            <a:r>
              <a:rPr lang="en-US" sz="1600" dirty="0" smtClean="0"/>
              <a:t>Based on the Metrics reports provided by projects, Metrics council will analyze the reports at Org level and Process performance Baselines (PPB) are published once in six months. The PPBs are available in BMS. </a:t>
            </a:r>
          </a:p>
          <a:p>
            <a:endParaRPr lang="en-US" sz="1600" dirty="0" smtClean="0"/>
          </a:p>
          <a:p>
            <a:r>
              <a:rPr lang="en-US" sz="1600" dirty="0" smtClean="0">
                <a:hlinkClick r:id="rId3"/>
              </a:rPr>
              <a:t>PPB Link</a:t>
            </a:r>
            <a:endParaRPr lang="en-US" sz="1600" dirty="0" smtClean="0"/>
          </a:p>
        </p:txBody>
      </p:sp>
      <p:pic>
        <p:nvPicPr>
          <p:cNvPr id="172034" name="Picture 2"/>
          <p:cNvPicPr>
            <a:picLocks noChangeAspect="1" noChangeArrowheads="1"/>
          </p:cNvPicPr>
          <p:nvPr/>
        </p:nvPicPr>
        <p:blipFill>
          <a:blip r:embed="rId4" cstate="print"/>
          <a:srcRect/>
          <a:stretch>
            <a:fillRect/>
          </a:stretch>
        </p:blipFill>
        <p:spPr bwMode="auto">
          <a:xfrm>
            <a:off x="228600" y="1981200"/>
            <a:ext cx="86106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914400" y="277813"/>
            <a:ext cx="7772400" cy="1143000"/>
          </a:xfrm>
          <a:prstGeom prst="rect">
            <a:avLst/>
          </a:prstGeom>
          <a:noFill/>
          <a:ln w="9525">
            <a:noFill/>
            <a:miter lim="800000"/>
            <a:headEnd/>
            <a:tailEnd/>
          </a:ln>
        </p:spPr>
        <p:txBody>
          <a:bodyPr anchor="ctr"/>
          <a:lstStyle/>
          <a:p>
            <a:endParaRPr lang="en-US" sz="2400">
              <a:solidFill>
                <a:schemeClr val="tx2"/>
              </a:solidFill>
              <a:latin typeface="Verdana" pitchFamily="34" charset="0"/>
            </a:endParaRPr>
          </a:p>
        </p:txBody>
      </p:sp>
      <p:sp>
        <p:nvSpPr>
          <p:cNvPr id="29701" name="Rectangle 3"/>
          <p:cNvSpPr>
            <a:spLocks noGrp="1" noChangeArrowheads="1"/>
          </p:cNvSpPr>
          <p:nvPr>
            <p:ph type="title"/>
          </p:nvPr>
        </p:nvSpPr>
        <p:spPr/>
        <p:txBody>
          <a:bodyPr/>
          <a:lstStyle/>
          <a:p>
            <a:pPr eaLnBrk="1" hangingPunct="1"/>
            <a:r>
              <a:rPr lang="en-US" dirty="0" smtClean="0"/>
              <a:t>Key Agile Artifacts in BMS</a:t>
            </a:r>
          </a:p>
        </p:txBody>
      </p:sp>
      <p:sp>
        <p:nvSpPr>
          <p:cNvPr id="29702" name="Rectangle 4"/>
          <p:cNvSpPr>
            <a:spLocks noGrp="1" noChangeArrowheads="1"/>
          </p:cNvSpPr>
          <p:nvPr>
            <p:ph type="body" idx="1"/>
          </p:nvPr>
        </p:nvSpPr>
        <p:spPr/>
        <p:txBody>
          <a:bodyPr/>
          <a:lstStyle/>
          <a:p>
            <a:pPr eaLnBrk="1" hangingPunct="1"/>
            <a:endParaRPr lang="en-US" dirty="0" smtClean="0"/>
          </a:p>
          <a:p>
            <a:pPr eaLnBrk="1" hangingPunct="1"/>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649471693"/>
              </p:ext>
            </p:extLst>
          </p:nvPr>
        </p:nvGraphicFramePr>
        <p:xfrm>
          <a:off x="381000" y="838200"/>
          <a:ext cx="7924800" cy="5353050"/>
        </p:xfrm>
        <a:graphic>
          <a:graphicData uri="http://schemas.openxmlformats.org/drawingml/2006/table">
            <a:tbl>
              <a:tblPr firstRow="1" bandRow="1">
                <a:tableStyleId>{5C22544A-7EE6-4342-B048-85BDC9FD1C3A}</a:tableStyleId>
              </a:tblPr>
              <a:tblGrid>
                <a:gridCol w="792480"/>
                <a:gridCol w="3931920"/>
                <a:gridCol w="3200400"/>
              </a:tblGrid>
              <a:tr h="676275">
                <a:tc>
                  <a:txBody>
                    <a:bodyPr/>
                    <a:lstStyle/>
                    <a:p>
                      <a:pPr algn="l" fontAlgn="b"/>
                      <a:r>
                        <a:rPr lang="en-US" sz="2000" b="1" i="0" u="none" strike="noStrike" dirty="0" err="1">
                          <a:solidFill>
                            <a:srgbClr val="000000"/>
                          </a:solidFill>
                          <a:latin typeface="Calibri"/>
                        </a:rPr>
                        <a:t>Sr</a:t>
                      </a:r>
                      <a:r>
                        <a:rPr lang="en-US" sz="2000" b="1" i="0" u="none" strike="noStrike" dirty="0">
                          <a:solidFill>
                            <a:srgbClr val="000000"/>
                          </a:solidFill>
                          <a:latin typeface="Calibri"/>
                        </a:rPr>
                        <a:t> #</a:t>
                      </a:r>
                    </a:p>
                  </a:txBody>
                  <a:tcPr marL="9525" marR="9525" marT="9525" marB="0" anchor="b"/>
                </a:tc>
                <a:tc>
                  <a:txBody>
                    <a:bodyPr/>
                    <a:lstStyle/>
                    <a:p>
                      <a:pPr algn="l" fontAlgn="b"/>
                      <a:r>
                        <a:rPr lang="en-US" sz="2000" b="1" i="0" u="none" strike="noStrike" dirty="0">
                          <a:solidFill>
                            <a:srgbClr val="000000"/>
                          </a:solidFill>
                          <a:latin typeface="Calibri"/>
                        </a:rPr>
                        <a:t>Artifact</a:t>
                      </a:r>
                    </a:p>
                  </a:txBody>
                  <a:tcPr marL="9525" marR="9525" marT="9525" marB="0" anchor="b"/>
                </a:tc>
                <a:tc>
                  <a:txBody>
                    <a:bodyPr/>
                    <a:lstStyle/>
                    <a:p>
                      <a:pPr algn="l" fontAlgn="b"/>
                      <a:r>
                        <a:rPr lang="en-US" sz="2000" b="1" i="0" u="none" strike="noStrike" dirty="0">
                          <a:solidFill>
                            <a:srgbClr val="000000"/>
                          </a:solidFill>
                          <a:latin typeface="Calibri"/>
                        </a:rPr>
                        <a:t>BMS Link</a:t>
                      </a:r>
                    </a:p>
                  </a:txBody>
                  <a:tcPr marL="9525" marR="9525" marT="9525" marB="0" anchor="b"/>
                </a:tc>
              </a:tr>
              <a:tr h="619125">
                <a:tc>
                  <a:txBody>
                    <a:bodyPr/>
                    <a:lstStyle/>
                    <a:p>
                      <a:pPr algn="r" fontAlgn="b"/>
                      <a:r>
                        <a:rPr lang="en-US" sz="1600" b="0" i="0" u="none" strike="noStrike" dirty="0">
                          <a:solidFill>
                            <a:srgbClr val="000000"/>
                          </a:solidFill>
                          <a:latin typeface="Calibri"/>
                        </a:rPr>
                        <a:t>1</a:t>
                      </a:r>
                    </a:p>
                  </a:txBody>
                  <a:tcPr marL="9525" marR="9525" marT="9525" marB="0" anchor="b"/>
                </a:tc>
                <a:tc>
                  <a:txBody>
                    <a:bodyPr/>
                    <a:lstStyle/>
                    <a:p>
                      <a:pPr algn="l" fontAlgn="b"/>
                      <a:r>
                        <a:rPr lang="en-US" sz="1600" b="0" i="0" u="none" strike="noStrike" dirty="0">
                          <a:solidFill>
                            <a:srgbClr val="000000"/>
                          </a:solidFill>
                          <a:latin typeface="Calibri"/>
                        </a:rPr>
                        <a:t>Agile Kit for PM</a:t>
                      </a:r>
                    </a:p>
                  </a:txBody>
                  <a:tcPr marL="9525" marR="9525" marT="9525" marB="0" anchor="b"/>
                </a:tc>
                <a:tc>
                  <a:txBody>
                    <a:bodyPr/>
                    <a:lstStyle/>
                    <a:p>
                      <a:pPr algn="l" fontAlgn="b"/>
                      <a:r>
                        <a:rPr lang="en-US" sz="1600" b="0" i="0" u="sng" strike="noStrike" dirty="0">
                          <a:solidFill>
                            <a:srgbClr val="0000FF"/>
                          </a:solidFill>
                          <a:latin typeface="Calibri"/>
                          <a:hlinkClick r:id="rId3"/>
                        </a:rPr>
                        <a:t>ITS-E-G006A</a:t>
                      </a:r>
                      <a:endParaRPr lang="en-US" sz="1600" b="0" i="0" u="sng" strike="noStrike" dirty="0">
                        <a:solidFill>
                          <a:srgbClr val="0000FF"/>
                        </a:solidFill>
                        <a:latin typeface="Calibri"/>
                      </a:endParaRPr>
                    </a:p>
                  </a:txBody>
                  <a:tcPr marL="9525" marR="9525" marT="9525" marB="0" anchor="b"/>
                </a:tc>
              </a:tr>
              <a:tr h="676275">
                <a:tc>
                  <a:txBody>
                    <a:bodyPr/>
                    <a:lstStyle/>
                    <a:p>
                      <a:pPr algn="r" fontAlgn="b"/>
                      <a:r>
                        <a:rPr lang="en-US" sz="1600" b="0" i="0" u="none" strike="noStrike">
                          <a:solidFill>
                            <a:srgbClr val="000000"/>
                          </a:solidFill>
                          <a:latin typeface="Calibri"/>
                        </a:rPr>
                        <a:t>2</a:t>
                      </a:r>
                    </a:p>
                  </a:txBody>
                  <a:tcPr marL="9525" marR="9525" marT="9525" marB="0" anchor="b"/>
                </a:tc>
                <a:tc>
                  <a:txBody>
                    <a:bodyPr/>
                    <a:lstStyle/>
                    <a:p>
                      <a:pPr algn="l" fontAlgn="b"/>
                      <a:r>
                        <a:rPr lang="en-US" sz="1600" b="0" i="0" u="none" strike="noStrike" dirty="0">
                          <a:solidFill>
                            <a:srgbClr val="000000"/>
                          </a:solidFill>
                          <a:latin typeface="Calibri"/>
                        </a:rPr>
                        <a:t>Agile Estimation Procedure</a:t>
                      </a:r>
                    </a:p>
                  </a:txBody>
                  <a:tcPr marL="9525" marR="9525" marT="9525" marB="0" anchor="b"/>
                </a:tc>
                <a:tc>
                  <a:txBody>
                    <a:bodyPr/>
                    <a:lstStyle/>
                    <a:p>
                      <a:pPr algn="l" fontAlgn="b"/>
                      <a:r>
                        <a:rPr lang="en-GB" sz="1600" b="0" i="0" u="sng" strike="noStrike" dirty="0">
                          <a:solidFill>
                            <a:srgbClr val="0000FF"/>
                          </a:solidFill>
                          <a:latin typeface="Calibri"/>
                          <a:hlinkClick r:id="rId4"/>
                        </a:rPr>
                        <a:t>ITS-E-P001A</a:t>
                      </a:r>
                      <a:endParaRPr lang="en-GB" sz="1600" b="0" i="0" u="sng" strike="noStrike" dirty="0">
                        <a:solidFill>
                          <a:srgbClr val="0000FF"/>
                        </a:solidFill>
                        <a:latin typeface="Calibri"/>
                      </a:endParaRPr>
                    </a:p>
                  </a:txBody>
                  <a:tcPr marL="9525" marR="9525" marT="9525" marB="0" anchor="b"/>
                </a:tc>
              </a:tr>
              <a:tr h="676275">
                <a:tc>
                  <a:txBody>
                    <a:bodyPr/>
                    <a:lstStyle/>
                    <a:p>
                      <a:pPr algn="r" fontAlgn="b"/>
                      <a:r>
                        <a:rPr lang="en-US" sz="1600" b="0" i="0" u="none" strike="noStrike">
                          <a:solidFill>
                            <a:srgbClr val="000000"/>
                          </a:solidFill>
                          <a:latin typeface="Calibri"/>
                        </a:rPr>
                        <a:t>3</a:t>
                      </a:r>
                    </a:p>
                  </a:txBody>
                  <a:tcPr marL="9525" marR="9525" marT="9525" marB="0" anchor="b"/>
                </a:tc>
                <a:tc>
                  <a:txBody>
                    <a:bodyPr/>
                    <a:lstStyle/>
                    <a:p>
                      <a:pPr algn="l" fontAlgn="b"/>
                      <a:r>
                        <a:rPr lang="en-US" sz="1600" b="0" i="0" u="none" strike="noStrike" dirty="0">
                          <a:solidFill>
                            <a:srgbClr val="000000"/>
                          </a:solidFill>
                          <a:latin typeface="Calibri"/>
                        </a:rPr>
                        <a:t>Product Backlog Template</a:t>
                      </a:r>
                    </a:p>
                  </a:txBody>
                  <a:tcPr marL="9525" marR="9525" marT="9525" marB="0" anchor="b"/>
                </a:tc>
                <a:tc>
                  <a:txBody>
                    <a:bodyPr/>
                    <a:lstStyle/>
                    <a:p>
                      <a:pPr algn="l" fontAlgn="b"/>
                      <a:r>
                        <a:rPr lang="en-US" sz="1600" b="0" i="0" u="sng" strike="noStrike" dirty="0">
                          <a:solidFill>
                            <a:srgbClr val="0000FF"/>
                          </a:solidFill>
                          <a:latin typeface="Calibri"/>
                          <a:hlinkClick r:id="rId5"/>
                        </a:rPr>
                        <a:t>ITS-E-T026C</a:t>
                      </a:r>
                      <a:endParaRPr lang="en-US" sz="1600" b="0" i="0" u="sng" strike="noStrike" dirty="0">
                        <a:solidFill>
                          <a:srgbClr val="0000FF"/>
                        </a:solidFill>
                        <a:latin typeface="Calibri"/>
                      </a:endParaRPr>
                    </a:p>
                  </a:txBody>
                  <a:tcPr marL="9525" marR="9525" marT="9525" marB="0" anchor="b"/>
                </a:tc>
              </a:tr>
              <a:tr h="676275">
                <a:tc>
                  <a:txBody>
                    <a:bodyPr/>
                    <a:lstStyle/>
                    <a:p>
                      <a:pPr algn="r" fontAlgn="b"/>
                      <a:r>
                        <a:rPr lang="en-US" sz="1600" b="0" i="0" u="none" strike="noStrike">
                          <a:solidFill>
                            <a:srgbClr val="000000"/>
                          </a:solidFill>
                          <a:latin typeface="Calibri"/>
                        </a:rPr>
                        <a:t>4</a:t>
                      </a:r>
                    </a:p>
                  </a:txBody>
                  <a:tcPr marL="9525" marR="9525" marT="9525" marB="0" anchor="b"/>
                </a:tc>
                <a:tc>
                  <a:txBody>
                    <a:bodyPr/>
                    <a:lstStyle/>
                    <a:p>
                      <a:pPr algn="l" fontAlgn="b"/>
                      <a:r>
                        <a:rPr lang="en-US" sz="1600" b="0" i="0" u="none" strike="noStrike" dirty="0">
                          <a:solidFill>
                            <a:srgbClr val="000000"/>
                          </a:solidFill>
                          <a:latin typeface="Calibri"/>
                        </a:rPr>
                        <a:t>User Story Template</a:t>
                      </a:r>
                    </a:p>
                  </a:txBody>
                  <a:tcPr marL="9525" marR="9525" marT="9525" marB="0" anchor="b"/>
                </a:tc>
                <a:tc>
                  <a:txBody>
                    <a:bodyPr/>
                    <a:lstStyle/>
                    <a:p>
                      <a:pPr algn="l" fontAlgn="b"/>
                      <a:r>
                        <a:rPr lang="en-US" sz="1600" b="0" i="0" u="sng" strike="noStrike" dirty="0">
                          <a:solidFill>
                            <a:srgbClr val="0000FF"/>
                          </a:solidFill>
                          <a:latin typeface="Calibri"/>
                          <a:hlinkClick r:id="rId6" tooltip="https://kms.techmahindra.com:640/ITS/Execution Methodologies/Agile Development/User Story Template.xls"/>
                        </a:rPr>
                        <a:t>ITS-E-T036A</a:t>
                      </a:r>
                      <a:endParaRPr lang="en-US" sz="1600" b="0" i="0" u="sng" strike="noStrike" dirty="0">
                        <a:solidFill>
                          <a:srgbClr val="0000FF"/>
                        </a:solidFill>
                        <a:latin typeface="Calibri"/>
                      </a:endParaRPr>
                    </a:p>
                  </a:txBody>
                  <a:tcPr marL="9525" marR="9525" marT="9525" marB="0" anchor="b"/>
                </a:tc>
              </a:tr>
              <a:tr h="676275">
                <a:tc>
                  <a:txBody>
                    <a:bodyPr/>
                    <a:lstStyle/>
                    <a:p>
                      <a:pPr algn="r" fontAlgn="b"/>
                      <a:r>
                        <a:rPr lang="en-US" sz="1600" b="0" i="0" u="none" strike="noStrike">
                          <a:solidFill>
                            <a:srgbClr val="000000"/>
                          </a:solidFill>
                          <a:latin typeface="Calibri"/>
                        </a:rPr>
                        <a:t>5</a:t>
                      </a:r>
                    </a:p>
                  </a:txBody>
                  <a:tcPr marL="9525" marR="9525" marT="9525" marB="0" anchor="b"/>
                </a:tc>
                <a:tc>
                  <a:txBody>
                    <a:bodyPr/>
                    <a:lstStyle/>
                    <a:p>
                      <a:pPr algn="l" fontAlgn="b"/>
                      <a:r>
                        <a:rPr lang="en-US" sz="1600" b="0" i="0" u="none" strike="noStrike" dirty="0">
                          <a:solidFill>
                            <a:srgbClr val="000000"/>
                          </a:solidFill>
                          <a:latin typeface="Calibri"/>
                        </a:rPr>
                        <a:t>Sprint Backlog and </a:t>
                      </a:r>
                      <a:r>
                        <a:rPr lang="en-US" sz="1600" b="0" i="0" u="none" strike="noStrike" dirty="0" smtClean="0">
                          <a:solidFill>
                            <a:srgbClr val="000000"/>
                          </a:solidFill>
                          <a:latin typeface="Calibri"/>
                        </a:rPr>
                        <a:t>Burn down</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b="0" i="0" u="sng" strike="noStrike" dirty="0">
                          <a:solidFill>
                            <a:srgbClr val="0000FF"/>
                          </a:solidFill>
                          <a:latin typeface="Calibri"/>
                          <a:hlinkClick r:id="rId7" tooltip="https://kms.techmahindra.com:640/ITS/Execution Methodologies/Agile Development/Sprint Backlog Template.xls"/>
                        </a:rPr>
                        <a:t>ITS-E-T026D</a:t>
                      </a:r>
                      <a:endParaRPr lang="en-US" sz="1600" b="0" i="0" u="sng" strike="noStrike" dirty="0">
                        <a:solidFill>
                          <a:srgbClr val="0000FF"/>
                        </a:solidFill>
                        <a:latin typeface="Calibri"/>
                      </a:endParaRPr>
                    </a:p>
                  </a:txBody>
                  <a:tcPr marL="9525" marR="9525" marT="9525" marB="0" anchor="b"/>
                </a:tc>
              </a:tr>
              <a:tr h="676275">
                <a:tc>
                  <a:txBody>
                    <a:bodyPr/>
                    <a:lstStyle/>
                    <a:p>
                      <a:pPr algn="r" fontAlgn="b"/>
                      <a:r>
                        <a:rPr lang="en-US" sz="1600" b="0" i="0" u="none" strike="noStrike">
                          <a:solidFill>
                            <a:srgbClr val="000000"/>
                          </a:solidFill>
                          <a:latin typeface="Calibri"/>
                        </a:rPr>
                        <a:t>6</a:t>
                      </a:r>
                    </a:p>
                  </a:txBody>
                  <a:tcPr marL="9525" marR="9525" marT="9525" marB="0" anchor="b"/>
                </a:tc>
                <a:tc>
                  <a:txBody>
                    <a:bodyPr/>
                    <a:lstStyle/>
                    <a:p>
                      <a:pPr algn="l" fontAlgn="b"/>
                      <a:r>
                        <a:rPr lang="en-US" sz="1600" b="0" i="0" u="none" strike="noStrike" dirty="0">
                          <a:solidFill>
                            <a:srgbClr val="000000"/>
                          </a:solidFill>
                          <a:latin typeface="Calibri"/>
                        </a:rPr>
                        <a:t>Scrum Guidelines</a:t>
                      </a:r>
                    </a:p>
                  </a:txBody>
                  <a:tcPr marL="9525" marR="9525" marT="9525" marB="0" anchor="b"/>
                </a:tc>
                <a:tc>
                  <a:txBody>
                    <a:bodyPr/>
                    <a:lstStyle/>
                    <a:p>
                      <a:pPr algn="l" fontAlgn="b"/>
                      <a:r>
                        <a:rPr lang="en-GB" sz="1600" b="0" i="0" u="sng" strike="noStrike" dirty="0">
                          <a:solidFill>
                            <a:srgbClr val="0000FF"/>
                          </a:solidFill>
                          <a:latin typeface="Calibri"/>
                          <a:hlinkClick r:id="rId8"/>
                        </a:rPr>
                        <a:t>ITS-S-G007I </a:t>
                      </a:r>
                      <a:endParaRPr lang="en-GB" sz="1600" b="0" i="0" u="sng" strike="noStrike" dirty="0">
                        <a:solidFill>
                          <a:srgbClr val="0000FF"/>
                        </a:solidFill>
                        <a:latin typeface="Calibri"/>
                      </a:endParaRPr>
                    </a:p>
                  </a:txBody>
                  <a:tcPr marL="9525" marR="9525" marT="9525" marB="0" anchor="b"/>
                </a:tc>
              </a:tr>
              <a:tr h="676275">
                <a:tc>
                  <a:txBody>
                    <a:bodyPr/>
                    <a:lstStyle/>
                    <a:p>
                      <a:pPr algn="r" fontAlgn="b"/>
                      <a:r>
                        <a:rPr lang="en-US" sz="1600" b="0" i="0" u="none" strike="noStrike">
                          <a:solidFill>
                            <a:srgbClr val="000000"/>
                          </a:solidFill>
                          <a:latin typeface="Calibri"/>
                        </a:rPr>
                        <a:t>7</a:t>
                      </a:r>
                    </a:p>
                  </a:txBody>
                  <a:tcPr marL="9525" marR="9525" marT="9525" marB="0" anchor="b"/>
                </a:tc>
                <a:tc>
                  <a:txBody>
                    <a:bodyPr/>
                    <a:lstStyle/>
                    <a:p>
                      <a:pPr algn="l" fontAlgn="b"/>
                      <a:r>
                        <a:rPr lang="en-US" sz="1600" b="0" i="0" u="none" strike="noStrike" dirty="0">
                          <a:solidFill>
                            <a:srgbClr val="000000"/>
                          </a:solidFill>
                          <a:latin typeface="Calibri"/>
                        </a:rPr>
                        <a:t>Agile Guidelines</a:t>
                      </a:r>
                    </a:p>
                  </a:txBody>
                  <a:tcPr marL="9525" marR="9525" marT="9525" marB="0" anchor="b"/>
                </a:tc>
                <a:tc>
                  <a:txBody>
                    <a:bodyPr/>
                    <a:lstStyle/>
                    <a:p>
                      <a:pPr algn="l" fontAlgn="b"/>
                      <a:r>
                        <a:rPr lang="en-GB" sz="1600" b="0" i="0" u="sng" strike="noStrike" dirty="0">
                          <a:solidFill>
                            <a:srgbClr val="0000FF"/>
                          </a:solidFill>
                          <a:latin typeface="Calibri"/>
                          <a:hlinkClick r:id="rId9"/>
                        </a:rPr>
                        <a:t>ITS-S-G007H</a:t>
                      </a:r>
                      <a:endParaRPr lang="en-GB" sz="1600" b="0" i="0" u="sng" strike="noStrike" dirty="0">
                        <a:solidFill>
                          <a:srgbClr val="0000FF"/>
                        </a:solidFill>
                        <a:latin typeface="Calibri"/>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ChangeArrowheads="1"/>
          </p:cNvSpPr>
          <p:nvPr/>
        </p:nvSpPr>
        <p:spPr bwMode="auto">
          <a:xfrm>
            <a:off x="914400" y="277813"/>
            <a:ext cx="7772400" cy="1143000"/>
          </a:xfrm>
          <a:prstGeom prst="rect">
            <a:avLst/>
          </a:prstGeom>
          <a:noFill/>
          <a:ln w="9525">
            <a:noFill/>
            <a:miter lim="800000"/>
            <a:headEnd/>
            <a:tailEnd/>
          </a:ln>
        </p:spPr>
        <p:txBody>
          <a:bodyPr anchor="ctr"/>
          <a:lstStyle/>
          <a:p>
            <a:endParaRPr lang="en-US" sz="2400">
              <a:solidFill>
                <a:schemeClr val="tx2"/>
              </a:solidFill>
              <a:latin typeface="Verdana" pitchFamily="34" charset="0"/>
            </a:endParaRPr>
          </a:p>
        </p:txBody>
      </p:sp>
      <p:sp>
        <p:nvSpPr>
          <p:cNvPr id="28677" name="Rectangle 3"/>
          <p:cNvSpPr>
            <a:spLocks noChangeArrowheads="1"/>
          </p:cNvSpPr>
          <p:nvPr/>
        </p:nvSpPr>
        <p:spPr bwMode="auto">
          <a:xfrm>
            <a:off x="228600" y="838200"/>
            <a:ext cx="8077200" cy="5638800"/>
          </a:xfrm>
          <a:prstGeom prst="rect">
            <a:avLst/>
          </a:prstGeom>
          <a:noFill/>
          <a:ln w="9525">
            <a:noFill/>
            <a:miter lim="800000"/>
            <a:headEnd/>
            <a:tailEnd/>
          </a:ln>
        </p:spPr>
        <p:txBody>
          <a:bodyPr/>
          <a:lstStyle/>
          <a:p>
            <a:pPr marL="685800" lvl="1" indent="-228600">
              <a:lnSpc>
                <a:spcPct val="90000"/>
              </a:lnSpc>
              <a:spcBef>
                <a:spcPct val="20000"/>
              </a:spcBef>
              <a:buClr>
                <a:srgbClr val="CC3300"/>
              </a:buClr>
              <a:buFont typeface="Wingdings" pitchFamily="2" charset="2"/>
              <a:buChar char=""/>
            </a:pPr>
            <a:r>
              <a:rPr lang="en-US" sz="1400" b="1">
                <a:solidFill>
                  <a:srgbClr val="3C5658"/>
                </a:solidFill>
                <a:latin typeface="Verdana" pitchFamily="34" charset="0"/>
              </a:rPr>
              <a:t>Agile Software Development with Scrum</a:t>
            </a:r>
          </a:p>
          <a:p>
            <a:pPr marL="1089025" lvl="2" indent="-174625">
              <a:lnSpc>
                <a:spcPct val="90000"/>
              </a:lnSpc>
              <a:spcBef>
                <a:spcPct val="20000"/>
              </a:spcBef>
              <a:buClr>
                <a:srgbClr val="CC3300"/>
              </a:buClr>
              <a:buFont typeface="Wingdings" pitchFamily="2" charset="2"/>
              <a:buChar char="w"/>
            </a:pPr>
            <a:r>
              <a:rPr lang="en-US" sz="1200">
                <a:solidFill>
                  <a:srgbClr val="3C5658"/>
                </a:solidFill>
                <a:latin typeface="Verdana" pitchFamily="34" charset="0"/>
              </a:rPr>
              <a:t>Ken Schwaber and Mike Beedle</a:t>
            </a:r>
            <a:r>
              <a:rPr lang="en-US" sz="900">
                <a:solidFill>
                  <a:srgbClr val="3C5658"/>
                </a:solidFill>
                <a:latin typeface="Verdana" pitchFamily="34" charset="0"/>
              </a:rPr>
              <a:t/>
            </a:r>
            <a:br>
              <a:rPr lang="en-US" sz="900">
                <a:solidFill>
                  <a:srgbClr val="3C5658"/>
                </a:solidFill>
                <a:latin typeface="Verdana" pitchFamily="34" charset="0"/>
              </a:rPr>
            </a:br>
            <a:endParaRPr lang="en-US" sz="900">
              <a:solidFill>
                <a:srgbClr val="3C5658"/>
              </a:solidFill>
              <a:latin typeface="Verdana" pitchFamily="34" charset="0"/>
            </a:endParaRPr>
          </a:p>
          <a:p>
            <a:pPr marL="685800" lvl="1" indent="-228600">
              <a:lnSpc>
                <a:spcPct val="90000"/>
              </a:lnSpc>
              <a:spcBef>
                <a:spcPct val="20000"/>
              </a:spcBef>
              <a:buClr>
                <a:srgbClr val="CC3300"/>
              </a:buClr>
              <a:buFont typeface="Wingdings" pitchFamily="2" charset="2"/>
              <a:buChar char=""/>
            </a:pPr>
            <a:r>
              <a:rPr lang="en-US" sz="1400" b="1">
                <a:solidFill>
                  <a:srgbClr val="3C5658"/>
                </a:solidFill>
                <a:latin typeface="Verdana" pitchFamily="34" charset="0"/>
              </a:rPr>
              <a:t>Agile Project Management with Scrum</a:t>
            </a:r>
          </a:p>
          <a:p>
            <a:pPr marL="1089025" lvl="2" indent="-174625">
              <a:lnSpc>
                <a:spcPct val="90000"/>
              </a:lnSpc>
              <a:spcBef>
                <a:spcPct val="20000"/>
              </a:spcBef>
              <a:buClr>
                <a:srgbClr val="CC3300"/>
              </a:buClr>
              <a:buFont typeface="Wingdings" pitchFamily="2" charset="2"/>
              <a:buChar char="w"/>
            </a:pPr>
            <a:r>
              <a:rPr lang="en-US" sz="1200">
                <a:solidFill>
                  <a:srgbClr val="3C5658"/>
                </a:solidFill>
                <a:latin typeface="Verdana" pitchFamily="34" charset="0"/>
              </a:rPr>
              <a:t>Ken Schwaber and Mike Beedle</a:t>
            </a:r>
            <a:br>
              <a:rPr lang="en-US" sz="1200">
                <a:solidFill>
                  <a:srgbClr val="3C5658"/>
                </a:solidFill>
                <a:latin typeface="Verdana" pitchFamily="34" charset="0"/>
              </a:rPr>
            </a:br>
            <a:endParaRPr lang="en-US" sz="1200">
              <a:solidFill>
                <a:srgbClr val="3C5658"/>
              </a:solidFill>
              <a:latin typeface="Verdana" pitchFamily="34" charset="0"/>
            </a:endParaRPr>
          </a:p>
          <a:p>
            <a:pPr marL="685800" lvl="1" indent="-228600">
              <a:lnSpc>
                <a:spcPct val="90000"/>
              </a:lnSpc>
              <a:spcBef>
                <a:spcPct val="20000"/>
              </a:spcBef>
              <a:buClr>
                <a:srgbClr val="CC3300"/>
              </a:buClr>
              <a:buFont typeface="Wingdings" pitchFamily="2" charset="2"/>
              <a:buChar char=""/>
            </a:pPr>
            <a:r>
              <a:rPr lang="en-US" sz="1400" b="1">
                <a:solidFill>
                  <a:srgbClr val="3C5658"/>
                </a:solidFill>
                <a:latin typeface="Verdana" pitchFamily="34" charset="0"/>
              </a:rPr>
              <a:t>User Stories Applied</a:t>
            </a:r>
          </a:p>
          <a:p>
            <a:pPr marL="1089025" lvl="2" indent="-174625">
              <a:lnSpc>
                <a:spcPct val="90000"/>
              </a:lnSpc>
              <a:spcBef>
                <a:spcPct val="20000"/>
              </a:spcBef>
              <a:buClr>
                <a:srgbClr val="CC3300"/>
              </a:buClr>
              <a:buFont typeface="Wingdings" pitchFamily="2" charset="2"/>
              <a:buChar char="w"/>
            </a:pPr>
            <a:r>
              <a:rPr lang="en-US" sz="1200">
                <a:solidFill>
                  <a:srgbClr val="3C5658"/>
                </a:solidFill>
                <a:latin typeface="Verdana" pitchFamily="34" charset="0"/>
              </a:rPr>
              <a:t>Mike Cohn</a:t>
            </a:r>
            <a:br>
              <a:rPr lang="en-US" sz="1200">
                <a:solidFill>
                  <a:srgbClr val="3C5658"/>
                </a:solidFill>
                <a:latin typeface="Verdana" pitchFamily="34" charset="0"/>
              </a:rPr>
            </a:br>
            <a:endParaRPr lang="en-US" sz="1200">
              <a:solidFill>
                <a:srgbClr val="3C5658"/>
              </a:solidFill>
              <a:latin typeface="Verdana" pitchFamily="34" charset="0"/>
            </a:endParaRPr>
          </a:p>
          <a:p>
            <a:pPr marL="685800" lvl="1" indent="-228600">
              <a:lnSpc>
                <a:spcPct val="90000"/>
              </a:lnSpc>
              <a:spcBef>
                <a:spcPct val="20000"/>
              </a:spcBef>
              <a:buClr>
                <a:srgbClr val="CC3300"/>
              </a:buClr>
              <a:buFont typeface="Wingdings" pitchFamily="2" charset="2"/>
              <a:buChar char=""/>
            </a:pPr>
            <a:r>
              <a:rPr lang="en-US" sz="1400" b="1">
                <a:solidFill>
                  <a:srgbClr val="3C5658"/>
                </a:solidFill>
                <a:latin typeface="Verdana" pitchFamily="34" charset="0"/>
              </a:rPr>
              <a:t>Lean Software Development</a:t>
            </a:r>
          </a:p>
          <a:p>
            <a:pPr marL="1089025" lvl="2" indent="-174625">
              <a:lnSpc>
                <a:spcPct val="90000"/>
              </a:lnSpc>
              <a:spcBef>
                <a:spcPct val="20000"/>
              </a:spcBef>
              <a:buClr>
                <a:srgbClr val="CC3300"/>
              </a:buClr>
              <a:buFont typeface="Wingdings" pitchFamily="2" charset="2"/>
              <a:buChar char="w"/>
            </a:pPr>
            <a:r>
              <a:rPr lang="en-US" sz="1200">
                <a:solidFill>
                  <a:srgbClr val="3C5658"/>
                </a:solidFill>
                <a:latin typeface="Verdana" pitchFamily="34" charset="0"/>
              </a:rPr>
              <a:t>Mary Poppendieck</a:t>
            </a:r>
          </a:p>
          <a:p>
            <a:pPr marL="1089025" lvl="2" indent="-174625">
              <a:lnSpc>
                <a:spcPct val="90000"/>
              </a:lnSpc>
              <a:spcBef>
                <a:spcPct val="20000"/>
              </a:spcBef>
              <a:buClr>
                <a:srgbClr val="CC3300"/>
              </a:buClr>
              <a:buFont typeface="Wingdings" pitchFamily="2" charset="2"/>
              <a:buNone/>
            </a:pPr>
            <a:endParaRPr lang="en-US" sz="800" b="1" i="1">
              <a:solidFill>
                <a:srgbClr val="3C5658"/>
              </a:solidFill>
              <a:latin typeface="Verdana" pitchFamily="34" charset="0"/>
            </a:endParaRPr>
          </a:p>
        </p:txBody>
      </p:sp>
      <p:sp>
        <p:nvSpPr>
          <p:cNvPr id="28678" name="Rectangle 4"/>
          <p:cNvSpPr>
            <a:spLocks noGrp="1" noChangeArrowheads="1"/>
          </p:cNvSpPr>
          <p:nvPr>
            <p:ph type="title"/>
          </p:nvPr>
        </p:nvSpPr>
        <p:spPr/>
        <p:txBody>
          <a:bodyPr/>
          <a:lstStyle/>
          <a:p>
            <a:pPr eaLnBrk="1" hangingPunct="1"/>
            <a:r>
              <a:rPr lang="en-US" dirty="0" smtClean="0"/>
              <a:t>Recommended Books</a:t>
            </a:r>
          </a:p>
        </p:txBody>
      </p:sp>
      <p:pic>
        <p:nvPicPr>
          <p:cNvPr id="28679" name="Picture 5" descr="073561993X"/>
          <p:cNvPicPr>
            <a:picLocks noChangeAspect="1" noChangeArrowheads="1"/>
          </p:cNvPicPr>
          <p:nvPr/>
        </p:nvPicPr>
        <p:blipFill>
          <a:blip r:embed="rId3" cstate="print"/>
          <a:srcRect/>
          <a:stretch>
            <a:fillRect/>
          </a:stretch>
        </p:blipFill>
        <p:spPr bwMode="auto">
          <a:xfrm>
            <a:off x="5638800" y="914400"/>
            <a:ext cx="1497013" cy="1828800"/>
          </a:xfrm>
          <a:prstGeom prst="rect">
            <a:avLst/>
          </a:prstGeom>
          <a:noFill/>
          <a:ln w="9525">
            <a:noFill/>
            <a:miter lim="800000"/>
            <a:headEnd/>
            <a:tailEnd/>
          </a:ln>
        </p:spPr>
      </p:pic>
      <p:pic>
        <p:nvPicPr>
          <p:cNvPr id="28680" name="Picture 6" descr="0130676349"/>
          <p:cNvPicPr>
            <a:picLocks noChangeAspect="1" noChangeArrowheads="1"/>
          </p:cNvPicPr>
          <p:nvPr/>
        </p:nvPicPr>
        <p:blipFill>
          <a:blip r:embed="rId4" cstate="print"/>
          <a:srcRect/>
          <a:stretch>
            <a:fillRect/>
          </a:stretch>
        </p:blipFill>
        <p:spPr bwMode="auto">
          <a:xfrm>
            <a:off x="6324600" y="4038600"/>
            <a:ext cx="1574800" cy="2359025"/>
          </a:xfrm>
          <a:prstGeom prst="rect">
            <a:avLst/>
          </a:prstGeom>
          <a:noFill/>
          <a:ln w="9525">
            <a:noFill/>
            <a:miter lim="800000"/>
            <a:headEnd/>
            <a:tailEnd/>
          </a:ln>
        </p:spPr>
      </p:pic>
      <p:pic>
        <p:nvPicPr>
          <p:cNvPr id="28681" name="Picture 7"/>
          <p:cNvPicPr>
            <a:picLocks noChangeAspect="1" noChangeArrowheads="1"/>
          </p:cNvPicPr>
          <p:nvPr/>
        </p:nvPicPr>
        <p:blipFill>
          <a:blip r:embed="rId5" cstate="print"/>
          <a:srcRect/>
          <a:stretch>
            <a:fillRect/>
          </a:stretch>
        </p:blipFill>
        <p:spPr bwMode="auto">
          <a:xfrm>
            <a:off x="1600200" y="4038600"/>
            <a:ext cx="1581150" cy="2085975"/>
          </a:xfrm>
          <a:prstGeom prst="rect">
            <a:avLst/>
          </a:prstGeom>
          <a:noFill/>
          <a:ln w="12700" algn="ctr">
            <a:noFill/>
            <a:miter lim="800000"/>
            <a:headEnd/>
            <a:tailEnd/>
          </a:ln>
        </p:spPr>
      </p:pic>
      <p:pic>
        <p:nvPicPr>
          <p:cNvPr id="28682" name="Picture 8"/>
          <p:cNvPicPr>
            <a:picLocks noChangeAspect="1" noChangeArrowheads="1"/>
          </p:cNvPicPr>
          <p:nvPr/>
        </p:nvPicPr>
        <p:blipFill>
          <a:blip r:embed="rId6" cstate="print"/>
          <a:srcRect/>
          <a:stretch>
            <a:fillRect/>
          </a:stretch>
        </p:blipFill>
        <p:spPr bwMode="auto">
          <a:xfrm>
            <a:off x="4114800" y="4114800"/>
            <a:ext cx="1606550" cy="2133600"/>
          </a:xfrm>
          <a:prstGeom prst="rect">
            <a:avLst/>
          </a:prstGeom>
          <a:noFill/>
          <a:ln w="12700" algn="ctr">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914400" y="277813"/>
            <a:ext cx="7772400" cy="1143000"/>
          </a:xfrm>
          <a:prstGeom prst="rect">
            <a:avLst/>
          </a:prstGeom>
          <a:noFill/>
          <a:ln w="9525">
            <a:noFill/>
            <a:miter lim="800000"/>
            <a:headEnd/>
            <a:tailEnd/>
          </a:ln>
        </p:spPr>
        <p:txBody>
          <a:bodyPr anchor="ctr"/>
          <a:lstStyle/>
          <a:p>
            <a:endParaRPr lang="en-US" sz="2400">
              <a:solidFill>
                <a:schemeClr val="tx2"/>
              </a:solidFill>
              <a:latin typeface="Verdana" pitchFamily="34" charset="0"/>
            </a:endParaRPr>
          </a:p>
        </p:txBody>
      </p:sp>
      <p:sp>
        <p:nvSpPr>
          <p:cNvPr id="29701" name="Rectangle 3"/>
          <p:cNvSpPr>
            <a:spLocks noGrp="1" noChangeArrowheads="1"/>
          </p:cNvSpPr>
          <p:nvPr>
            <p:ph type="title"/>
          </p:nvPr>
        </p:nvSpPr>
        <p:spPr/>
        <p:txBody>
          <a:bodyPr/>
          <a:lstStyle/>
          <a:p>
            <a:pPr eaLnBrk="1" hangingPunct="1"/>
            <a:r>
              <a:rPr lang="en-US" dirty="0" smtClean="0"/>
              <a:t>Recommended Websites</a:t>
            </a:r>
          </a:p>
        </p:txBody>
      </p:sp>
      <p:sp>
        <p:nvSpPr>
          <p:cNvPr id="29702" name="Rectangle 4"/>
          <p:cNvSpPr>
            <a:spLocks noGrp="1" noChangeArrowheads="1"/>
          </p:cNvSpPr>
          <p:nvPr>
            <p:ph type="body" idx="1"/>
          </p:nvPr>
        </p:nvSpPr>
        <p:spPr/>
        <p:txBody>
          <a:bodyPr/>
          <a:lstStyle/>
          <a:p>
            <a:pPr eaLnBrk="1" hangingPunct="1"/>
            <a:r>
              <a:rPr lang="en-US" dirty="0" smtClean="0">
                <a:hlinkClick r:id="rId3"/>
              </a:rPr>
              <a:t>www.agilealliance.com</a:t>
            </a:r>
            <a:endParaRPr lang="en-US" dirty="0" smtClean="0"/>
          </a:p>
          <a:p>
            <a:pPr eaLnBrk="1" hangingPunct="1"/>
            <a:r>
              <a:rPr lang="en-US" dirty="0" smtClean="0">
                <a:hlinkClick r:id="rId4"/>
              </a:rPr>
              <a:t>www.mountaingoatsoftware.com</a:t>
            </a:r>
            <a:endParaRPr lang="en-US" dirty="0" smtClean="0"/>
          </a:p>
          <a:p>
            <a:pPr eaLnBrk="1" hangingPunct="1"/>
            <a:r>
              <a:rPr lang="en-US" dirty="0" smtClean="0">
                <a:hlinkClick r:id="rId5"/>
              </a:rPr>
              <a:t>www.controlchaos.com</a:t>
            </a:r>
            <a:endParaRPr lang="en-US" dirty="0" smtClean="0"/>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6"/>
          <p:cNvSpPr>
            <a:spLocks noGrp="1"/>
          </p:cNvSpPr>
          <p:nvPr>
            <p:ph type="title"/>
          </p:nvPr>
        </p:nvSpPr>
        <p:spPr/>
        <p:txBody>
          <a:bodyPr/>
          <a:lstStyle/>
          <a:p>
            <a:pPr eaLnBrk="1" hangingPunct="1"/>
            <a:r>
              <a:rPr lang="en-US" smtClean="0">
                <a:solidFill>
                  <a:srgbClr val="CC3300"/>
                </a:solidFill>
              </a:rPr>
              <a:t>Document History</a:t>
            </a:r>
          </a:p>
        </p:txBody>
      </p:sp>
      <p:graphicFrame>
        <p:nvGraphicFramePr>
          <p:cNvPr id="13355" name="Group 43"/>
          <p:cNvGraphicFramePr>
            <a:graphicFrameLocks noGrp="1"/>
          </p:cNvGraphicFramePr>
          <p:nvPr>
            <p:extLst>
              <p:ext uri="{D42A27DB-BD31-4B8C-83A1-F6EECF244321}">
                <p14:modId xmlns:p14="http://schemas.microsoft.com/office/powerpoint/2010/main" xmlns="" val="1407274666"/>
              </p:ext>
            </p:extLst>
          </p:nvPr>
        </p:nvGraphicFramePr>
        <p:xfrm>
          <a:off x="228600" y="990600"/>
          <a:ext cx="8610599" cy="5520813"/>
        </p:xfrm>
        <a:graphic>
          <a:graphicData uri="http://schemas.openxmlformats.org/drawingml/2006/table">
            <a:tbl>
              <a:tblPr>
                <a:tableStyleId>{91EBBBCC-DAD2-459C-BE2E-F6DE35CF9A28}</a:tableStyleId>
              </a:tblPr>
              <a:tblGrid>
                <a:gridCol w="685800"/>
                <a:gridCol w="914400"/>
                <a:gridCol w="734877"/>
                <a:gridCol w="1551123"/>
                <a:gridCol w="1066800"/>
                <a:gridCol w="3657599"/>
              </a:tblGrid>
              <a:tr h="491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1200" b="1" u="none" strike="noStrike" cap="none" normalizeH="0" baseline="0" dirty="0" smtClean="0">
                          <a:ln>
                            <a:noFill/>
                          </a:ln>
                          <a:solidFill>
                            <a:schemeClr val="bg1"/>
                          </a:solidFill>
                          <a:effectLst/>
                          <a:latin typeface="+mn-lt"/>
                        </a:rPr>
                        <a:t>Version No</a:t>
                      </a:r>
                      <a:endParaRPr kumimoji="0" lang="en-US" sz="1200" b="1" i="0" u="none" strike="noStrike" cap="none" normalizeH="0" baseline="0" dirty="0" smtClean="0">
                        <a:ln>
                          <a:noFill/>
                        </a:ln>
                        <a:solidFill>
                          <a:schemeClr val="bg1"/>
                        </a:solidFill>
                        <a:effectLst/>
                        <a:latin typeface="+mn-lt"/>
                        <a:cs typeface="Times New Roman" pitchFamily="18" charset="0"/>
                      </a:endParaRPr>
                    </a:p>
                  </a:txBody>
                  <a:tcPr marL="62979" marR="62979" marT="0" marB="0" horzOverflow="overflow">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1200" b="1" u="none" strike="noStrike" cap="none" normalizeH="0" baseline="0" dirty="0" smtClean="0">
                          <a:ln>
                            <a:noFill/>
                          </a:ln>
                          <a:solidFill>
                            <a:schemeClr val="bg1"/>
                          </a:solidFill>
                          <a:effectLst/>
                          <a:latin typeface="+mn-lt"/>
                        </a:rPr>
                        <a:t>Date</a:t>
                      </a:r>
                      <a:endParaRPr kumimoji="0" lang="en-US" sz="1200" b="1" i="0" u="none" strike="noStrike" cap="none" normalizeH="0" baseline="0" dirty="0" smtClean="0">
                        <a:ln>
                          <a:noFill/>
                        </a:ln>
                        <a:solidFill>
                          <a:schemeClr val="bg1"/>
                        </a:solidFill>
                        <a:effectLst/>
                        <a:latin typeface="+mn-lt"/>
                        <a:cs typeface="Times New Roman" pitchFamily="18" charset="0"/>
                      </a:endParaRPr>
                    </a:p>
                  </a:txBody>
                  <a:tcPr marL="62979" marR="62979" marT="0" marB="0" horzOverflow="overflow">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solidFill>
                            <a:schemeClr val="bg1"/>
                          </a:solidFill>
                          <a:effectLst/>
                          <a:latin typeface="+mn-lt"/>
                        </a:rPr>
                        <a:t>Author</a:t>
                      </a:r>
                      <a:endParaRPr kumimoji="0" lang="en-US" sz="1200" b="1" i="0" u="none" strike="noStrike" cap="none" normalizeH="0" baseline="0" dirty="0" smtClean="0">
                        <a:ln>
                          <a:noFill/>
                        </a:ln>
                        <a:solidFill>
                          <a:schemeClr val="bg1"/>
                        </a:solidFill>
                        <a:effectLst/>
                        <a:latin typeface="+mn-lt"/>
                        <a:cs typeface="Times New Roman" pitchFamily="18" charset="0"/>
                      </a:endParaRPr>
                    </a:p>
                  </a:txBody>
                  <a:tcPr marL="62979" marR="62979" marT="0" marB="0" horzOverflow="overflow">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1200" b="1" u="none" strike="noStrike" cap="none" normalizeH="0" baseline="0" dirty="0" smtClean="0">
                          <a:ln>
                            <a:noFill/>
                          </a:ln>
                          <a:solidFill>
                            <a:schemeClr val="bg1"/>
                          </a:solidFill>
                          <a:effectLst/>
                          <a:latin typeface="+mn-lt"/>
                        </a:rPr>
                        <a:t>Reviewed By</a:t>
                      </a:r>
                      <a:endParaRPr kumimoji="0" lang="en-US" sz="1200" b="1" i="0" u="none" strike="noStrike" cap="none" normalizeH="0" baseline="0" dirty="0" smtClean="0">
                        <a:ln>
                          <a:noFill/>
                        </a:ln>
                        <a:solidFill>
                          <a:schemeClr val="bg1"/>
                        </a:solidFill>
                        <a:effectLst/>
                        <a:latin typeface="+mn-lt"/>
                        <a:cs typeface="Times New Roman" pitchFamily="18" charset="0"/>
                      </a:endParaRPr>
                    </a:p>
                  </a:txBody>
                  <a:tcPr marL="62979" marR="62979" marT="0" marB="0" horzOverflow="overflow">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1200" b="1" u="none" strike="noStrike" cap="none" normalizeH="0" baseline="0" dirty="0" smtClean="0">
                          <a:ln>
                            <a:noFill/>
                          </a:ln>
                          <a:solidFill>
                            <a:schemeClr val="bg1"/>
                          </a:solidFill>
                          <a:effectLst/>
                          <a:latin typeface="+mn-lt"/>
                        </a:rPr>
                        <a:t>Approved By</a:t>
                      </a:r>
                      <a:endParaRPr kumimoji="0" lang="en-US" sz="1200" b="1" i="0" u="none" strike="noStrike" cap="none" normalizeH="0" baseline="0" dirty="0" smtClean="0">
                        <a:ln>
                          <a:noFill/>
                        </a:ln>
                        <a:solidFill>
                          <a:schemeClr val="bg1"/>
                        </a:solidFill>
                        <a:effectLst/>
                        <a:latin typeface="+mn-lt"/>
                        <a:cs typeface="Times New Roman" pitchFamily="18" charset="0"/>
                      </a:endParaRPr>
                    </a:p>
                  </a:txBody>
                  <a:tcPr marL="62979" marR="62979" marT="0" marB="0" horzOverflow="overflow">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1200" b="1" u="none" strike="noStrike" cap="none" normalizeH="0" baseline="0" dirty="0" smtClean="0">
                          <a:ln>
                            <a:noFill/>
                          </a:ln>
                          <a:solidFill>
                            <a:schemeClr val="bg1"/>
                          </a:solidFill>
                          <a:effectLst/>
                          <a:latin typeface="+mn-lt"/>
                        </a:rPr>
                        <a:t>Reason and Nature of Change</a:t>
                      </a:r>
                      <a:endParaRPr kumimoji="0" lang="en-US" sz="1200" b="1" i="0" u="none" strike="noStrike" cap="none" normalizeH="0" baseline="0" dirty="0" smtClean="0">
                        <a:ln>
                          <a:noFill/>
                        </a:ln>
                        <a:solidFill>
                          <a:schemeClr val="bg1"/>
                        </a:solidFill>
                        <a:effectLst/>
                        <a:latin typeface="+mn-lt"/>
                        <a:cs typeface="Times New Roman" pitchFamily="18" charset="0"/>
                      </a:endParaRPr>
                    </a:p>
                  </a:txBody>
                  <a:tcPr marL="62979" marR="62979" marT="0" marB="0" horzOverflow="overflow">
                    <a:solidFill>
                      <a:schemeClr val="tx2"/>
                    </a:solidFill>
                  </a:tcPr>
                </a:tc>
              </a:tr>
              <a:tr h="6390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rPr>
                        <a:t>1.0</a:t>
                      </a: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rPr>
                        <a:t>07-Apr-2008</a:t>
                      </a: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rPr>
                        <a:t>Vishnu </a:t>
                      </a:r>
                      <a:r>
                        <a:rPr kumimoji="0" lang="en-US" sz="1200" b="0" i="0" u="none" strike="noStrike" cap="none" normalizeH="0" baseline="0" dirty="0" err="1" smtClean="0">
                          <a:ln>
                            <a:noFill/>
                          </a:ln>
                          <a:solidFill>
                            <a:srgbClr val="000000"/>
                          </a:solidFill>
                          <a:effectLst/>
                          <a:latin typeface="+mn-lt"/>
                        </a:rPr>
                        <a:t>Kiumar</a:t>
                      </a:r>
                      <a:r>
                        <a:rPr kumimoji="0" lang="en-US" sz="1200" b="0" i="0" u="none" strike="noStrike" cap="none" normalizeH="0" baseline="0" dirty="0" smtClean="0">
                          <a:ln>
                            <a:noFill/>
                          </a:ln>
                          <a:solidFill>
                            <a:srgbClr val="000000"/>
                          </a:solidFill>
                          <a:effectLst/>
                          <a:latin typeface="+mn-lt"/>
                        </a:rPr>
                        <a:t> Prasad</a:t>
                      </a: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kern="1200" cap="none" normalizeH="0" baseline="0" dirty="0" smtClean="0">
                        <a:ln>
                          <a:noFill/>
                        </a:ln>
                        <a:solidFill>
                          <a:schemeClr val="dk1"/>
                        </a:solidFill>
                        <a:effectLst/>
                        <a:latin typeface="+mn-lt"/>
                        <a:ea typeface="+mn-ea"/>
                        <a:cs typeface="+mn-cs"/>
                      </a:endParaRP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mn-lt"/>
                          <a:cs typeface="Times New Roman" pitchFamily="18" charset="0"/>
                        </a:rPr>
                        <a:t>Simmi</a:t>
                      </a:r>
                      <a:r>
                        <a:rPr kumimoji="0" lang="en-US" sz="1200" b="0" i="0" u="none" strike="noStrike" cap="none" normalizeH="0" baseline="0" dirty="0" smtClean="0">
                          <a:ln>
                            <a:noFill/>
                          </a:ln>
                          <a:solidFill>
                            <a:srgbClr val="000000"/>
                          </a:solidFill>
                          <a:effectLst/>
                          <a:latin typeface="+mn-lt"/>
                          <a:cs typeface="Times New Roman" pitchFamily="18" charset="0"/>
                        </a:rPr>
                        <a:t> </a:t>
                      </a:r>
                      <a:r>
                        <a:rPr kumimoji="0" lang="en-US" sz="1200" b="0" i="0" u="none" strike="noStrike" cap="none" normalizeH="0" baseline="0" dirty="0" err="1" smtClean="0">
                          <a:ln>
                            <a:noFill/>
                          </a:ln>
                          <a:solidFill>
                            <a:srgbClr val="000000"/>
                          </a:solidFill>
                          <a:effectLst/>
                          <a:latin typeface="+mn-lt"/>
                          <a:cs typeface="Times New Roman" pitchFamily="18" charset="0"/>
                        </a:rPr>
                        <a:t>Dhamija</a:t>
                      </a:r>
                      <a:endParaRPr kumimoji="0" lang="en-US" sz="1200" b="0" i="0" u="none" strike="noStrike" cap="none" normalizeH="0" baseline="0" dirty="0" smtClean="0">
                        <a:ln>
                          <a:noFill/>
                        </a:ln>
                        <a:solidFill>
                          <a:srgbClr val="000000"/>
                        </a:solidFill>
                        <a:effectLst/>
                        <a:latin typeface="+mn-lt"/>
                        <a:cs typeface="Times New Roman" pitchFamily="18" charset="0"/>
                      </a:endParaRPr>
                    </a:p>
                  </a:txBody>
                  <a:tcPr marL="83973" marR="83973" horzOverflow="overflow"/>
                </a:tc>
                <a:tc>
                  <a:txBody>
                    <a:body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rPr>
                        <a:t>First Issue</a:t>
                      </a:r>
                    </a:p>
                  </a:txBody>
                  <a:tcPr marL="83973" marR="83973" horzOverflow="overflow"/>
                </a:tc>
              </a:tr>
              <a:tr h="6390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rPr>
                        <a:t>2.0</a:t>
                      </a: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effectLst/>
                          <a:latin typeface="+mn-lt"/>
                        </a:rPr>
                        <a:t>27-Dec-2012</a:t>
                      </a:r>
                      <a:endParaRPr kumimoji="0" lang="en-US" sz="1200" b="0" i="0" u="none" strike="noStrike" cap="none" normalizeH="0" baseline="0" dirty="0" smtClean="0">
                        <a:ln>
                          <a:noFill/>
                        </a:ln>
                        <a:solidFill>
                          <a:srgbClr val="000000"/>
                        </a:solidFill>
                        <a:effectLst/>
                        <a:latin typeface="+mn-lt"/>
                      </a:endParaRP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effectLst/>
                          <a:latin typeface="+mn-lt"/>
                        </a:rPr>
                        <a:t>Puja Nigam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rPr>
                        <a:t>Sanjaya Kumar</a:t>
                      </a: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dk1"/>
                          </a:solidFill>
                          <a:effectLst/>
                          <a:latin typeface="+mn-lt"/>
                          <a:ea typeface="+mn-ea"/>
                          <a:cs typeface="+mn-cs"/>
                        </a:rPr>
                        <a:t>QMG Agile Task Force: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chemeClr val="dk1"/>
                          </a:solidFill>
                          <a:effectLst/>
                          <a:latin typeface="+mn-lt"/>
                          <a:ea typeface="+mn-ea"/>
                          <a:cs typeface="+mn-cs"/>
                        </a:rPr>
                        <a:t>Ashish Gupta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chemeClr val="dk1"/>
                          </a:solidFill>
                          <a:effectLst/>
                          <a:latin typeface="+mn-lt"/>
                          <a:ea typeface="+mn-ea"/>
                          <a:cs typeface="+mn-cs"/>
                        </a:rPr>
                        <a:t>Ashwini Chaudhari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err="1" smtClean="0">
                          <a:ln>
                            <a:noFill/>
                          </a:ln>
                          <a:solidFill>
                            <a:schemeClr val="dk1"/>
                          </a:solidFill>
                          <a:effectLst/>
                          <a:latin typeface="+mn-lt"/>
                          <a:ea typeface="+mn-ea"/>
                          <a:cs typeface="+mn-cs"/>
                        </a:rPr>
                        <a:t>Saurabh</a:t>
                      </a:r>
                      <a:r>
                        <a:rPr kumimoji="0" lang="en-US" sz="1200" b="0" i="0" u="none" strike="noStrike" kern="1200" cap="none" normalizeH="0" baseline="0" dirty="0" smtClean="0">
                          <a:ln>
                            <a:noFill/>
                          </a:ln>
                          <a:solidFill>
                            <a:schemeClr val="dk1"/>
                          </a:solidFill>
                          <a:effectLst/>
                          <a:latin typeface="+mn-lt"/>
                          <a:ea typeface="+mn-ea"/>
                          <a:cs typeface="+mn-cs"/>
                        </a:rPr>
                        <a:t> Singh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dk1"/>
                          </a:solidFill>
                          <a:effectLst/>
                          <a:latin typeface="+mn-lt"/>
                          <a:ea typeface="+mn-ea"/>
                          <a:cs typeface="+mn-cs"/>
                        </a:rPr>
                        <a:t>Shalini Joshi</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err="1" smtClean="0">
                          <a:ln>
                            <a:noFill/>
                          </a:ln>
                          <a:solidFill>
                            <a:schemeClr val="dk1"/>
                          </a:solidFill>
                          <a:effectLst/>
                          <a:latin typeface="+mn-lt"/>
                          <a:ea typeface="+mn-ea"/>
                          <a:cs typeface="+mn-cs"/>
                        </a:rPr>
                        <a:t>Shivani</a:t>
                      </a:r>
                      <a:r>
                        <a:rPr kumimoji="0" lang="en-US" sz="1200" b="0" i="0" u="none" strike="noStrike" kern="1200" cap="none" normalizeH="0" baseline="0" dirty="0" smtClean="0">
                          <a:ln>
                            <a:noFill/>
                          </a:ln>
                          <a:solidFill>
                            <a:schemeClr val="dk1"/>
                          </a:solidFill>
                          <a:effectLst/>
                          <a:latin typeface="+mn-lt"/>
                          <a:ea typeface="+mn-ea"/>
                          <a:cs typeface="+mn-cs"/>
                        </a:rPr>
                        <a:t> </a:t>
                      </a:r>
                      <a:r>
                        <a:rPr kumimoji="0" lang="en-US" sz="1200" b="0" i="0" u="none" strike="noStrike" kern="1200" cap="none" normalizeH="0" baseline="0" dirty="0" err="1" smtClean="0">
                          <a:ln>
                            <a:noFill/>
                          </a:ln>
                          <a:solidFill>
                            <a:schemeClr val="dk1"/>
                          </a:solidFill>
                          <a:effectLst/>
                          <a:latin typeface="+mn-lt"/>
                          <a:ea typeface="+mn-ea"/>
                          <a:cs typeface="+mn-cs"/>
                        </a:rPr>
                        <a:t>Tongaonkar</a:t>
                      </a:r>
                      <a:r>
                        <a:rPr kumimoji="0" lang="en-US" sz="1200" b="0" i="0" u="none" strike="noStrike" kern="1200" cap="none" normalizeH="0" baseline="0" dirty="0" smtClean="0">
                          <a:ln>
                            <a:noFill/>
                          </a:ln>
                          <a:solidFill>
                            <a:schemeClr val="dk1"/>
                          </a:solidFill>
                          <a:effectLst/>
                          <a:latin typeface="+mn-lt"/>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mn-lt"/>
                          <a:cs typeface="Times New Roman" pitchFamily="18" charset="0"/>
                        </a:rPr>
                        <a:t>Madhuri</a:t>
                      </a:r>
                      <a:r>
                        <a:rPr kumimoji="0" lang="en-US" sz="1200" b="0" i="0" u="none" strike="noStrike" cap="none" normalizeH="0" baseline="0" dirty="0" smtClean="0">
                          <a:ln>
                            <a:noFill/>
                          </a:ln>
                          <a:solidFill>
                            <a:srgbClr val="000000"/>
                          </a:solidFill>
                          <a:effectLst/>
                          <a:latin typeface="+mn-lt"/>
                          <a:cs typeface="Times New Roman" pitchFamily="18" charset="0"/>
                        </a:rPr>
                        <a:t> </a:t>
                      </a:r>
                      <a:r>
                        <a:rPr kumimoji="0" lang="en-US" sz="1200" b="0" i="0" u="none" strike="noStrike" cap="none" normalizeH="0" baseline="0" dirty="0" err="1" smtClean="0">
                          <a:ln>
                            <a:noFill/>
                          </a:ln>
                          <a:solidFill>
                            <a:srgbClr val="000000"/>
                          </a:solidFill>
                          <a:effectLst/>
                          <a:latin typeface="+mn-lt"/>
                          <a:cs typeface="Times New Roman" pitchFamily="18" charset="0"/>
                        </a:rPr>
                        <a:t>Kenjale</a:t>
                      </a:r>
                      <a:endParaRPr kumimoji="0" lang="en-US" sz="1200" b="0" i="0" u="none" strike="noStrike" kern="1200" cap="none" normalizeH="0" baseline="0" dirty="0" smtClean="0">
                        <a:ln>
                          <a:noFill/>
                        </a:ln>
                        <a:solidFill>
                          <a:schemeClr val="dk1"/>
                        </a:solidFill>
                        <a:effectLst/>
                        <a:latin typeface="+mn-lt"/>
                        <a:ea typeface="+mn-ea"/>
                        <a:cs typeface="+mn-cs"/>
                      </a:endParaRP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mn-lt"/>
                          <a:cs typeface="Times New Roman" pitchFamily="18" charset="0"/>
                        </a:rPr>
                        <a:t>Amita</a:t>
                      </a:r>
                      <a:r>
                        <a:rPr kumimoji="0" lang="en-US" sz="1200" b="0" i="0" u="none" strike="noStrike" cap="none" normalizeH="0" baseline="0" dirty="0" smtClean="0">
                          <a:ln>
                            <a:noFill/>
                          </a:ln>
                          <a:solidFill>
                            <a:srgbClr val="000000"/>
                          </a:solidFill>
                          <a:effectLst/>
                          <a:latin typeface="+mn-lt"/>
                          <a:cs typeface="Times New Roman" pitchFamily="18" charset="0"/>
                        </a:rPr>
                        <a:t> </a:t>
                      </a:r>
                      <a:r>
                        <a:rPr kumimoji="0" lang="en-US" sz="1200" b="0" i="0" u="none" strike="noStrike" cap="none" normalizeH="0" baseline="0" dirty="0" err="1" smtClean="0">
                          <a:ln>
                            <a:noFill/>
                          </a:ln>
                          <a:solidFill>
                            <a:srgbClr val="000000"/>
                          </a:solidFill>
                          <a:effectLst/>
                          <a:latin typeface="+mn-lt"/>
                          <a:cs typeface="Times New Roman" pitchFamily="18" charset="0"/>
                        </a:rPr>
                        <a:t>Rege</a:t>
                      </a:r>
                      <a:endParaRPr kumimoji="0" lang="en-US" sz="1200" b="0" i="0" u="none" strike="noStrike" cap="none" normalizeH="0" baseline="0" dirty="0" smtClean="0">
                        <a:ln>
                          <a:noFill/>
                        </a:ln>
                        <a:solidFill>
                          <a:srgbClr val="000000"/>
                        </a:solidFill>
                        <a:effectLst/>
                        <a:latin typeface="+mn-lt"/>
                        <a:cs typeface="Times New Roman" pitchFamily="18" charset="0"/>
                      </a:endParaRP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effectLst/>
                          <a:latin typeface="+mn-lt"/>
                        </a:rPr>
                        <a:t>Changes done:</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Overall presentation of contents in the slides</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Estimation approach/methods</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Definition of DONE</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INVEST approach for User story writing</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Multi level planning</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Velocity tracking</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Hardening Sprints</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Planning Pyramid</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Roles &amp;Responsibilities</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Impact on project constraints in traditional and Agile methodology</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Elaborated Release planning</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1200" dirty="0" smtClean="0"/>
                        <a:t>Highly Visible Progress Information – BVC.</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Rules of XP</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XP Values</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XP- Advantages and Disadvantages</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Metrics @ TechM</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mn-lt"/>
                        </a:rPr>
                        <a:t>BMS references </a:t>
                      </a:r>
                    </a:p>
                  </a:txBody>
                  <a:tcPr marL="83973" marR="83973" horzOverflow="overflow"/>
                </a:tc>
              </a:tr>
              <a:tr h="6390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rPr>
                        <a:t>2.1</a:t>
                      </a:r>
                      <a:endParaRPr kumimoji="0" lang="en-US" sz="1200" b="0" i="0" u="none" strike="noStrike" cap="none" normalizeH="0" baseline="0" dirty="0" smtClean="0">
                        <a:ln>
                          <a:noFill/>
                        </a:ln>
                        <a:solidFill>
                          <a:srgbClr val="000000"/>
                        </a:solidFill>
                        <a:effectLst/>
                        <a:latin typeface="+mn-lt"/>
                      </a:endParaRP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mn-lt"/>
                        </a:rPr>
                        <a:t>27</a:t>
                      </a:r>
                      <a:r>
                        <a:rPr kumimoji="0" lang="en-US" sz="1200" b="0" i="0" u="none" strike="noStrike" cap="none" normalizeH="0" baseline="30000" smtClean="0">
                          <a:ln>
                            <a:noFill/>
                          </a:ln>
                          <a:solidFill>
                            <a:srgbClr val="000000"/>
                          </a:solidFill>
                          <a:effectLst/>
                          <a:latin typeface="+mn-lt"/>
                        </a:rPr>
                        <a:t>th</a:t>
                      </a:r>
                      <a:r>
                        <a:rPr kumimoji="0" lang="en-US" sz="1200" b="0" i="0" u="none" strike="noStrike" cap="none" normalizeH="0" baseline="0" smtClean="0">
                          <a:ln>
                            <a:noFill/>
                          </a:ln>
                          <a:solidFill>
                            <a:srgbClr val="000000"/>
                          </a:solidFill>
                          <a:effectLst/>
                          <a:latin typeface="+mn-lt"/>
                        </a:rPr>
                        <a:t> May’13</a:t>
                      </a:r>
                      <a:endParaRPr kumimoji="0" lang="en-US" sz="1200" b="0" i="0" u="none" strike="noStrike" cap="none" normalizeH="0" baseline="0" dirty="0" smtClean="0">
                        <a:ln>
                          <a:noFill/>
                        </a:ln>
                        <a:solidFill>
                          <a:srgbClr val="000000"/>
                        </a:solidFill>
                        <a:effectLst/>
                        <a:latin typeface="+mn-lt"/>
                      </a:endParaRP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rPr>
                        <a:t>QMG Agile Task Force</a:t>
                      </a: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err="1" smtClean="0">
                          <a:ln>
                            <a:noFill/>
                          </a:ln>
                          <a:solidFill>
                            <a:schemeClr val="dk1"/>
                          </a:solidFill>
                          <a:effectLst/>
                          <a:latin typeface="+mn-lt"/>
                          <a:ea typeface="+mn-ea"/>
                          <a:cs typeface="+mn-cs"/>
                        </a:rPr>
                        <a:t>Shalini</a:t>
                      </a:r>
                      <a:r>
                        <a:rPr kumimoji="0" lang="en-US" sz="1200" b="0" i="0" u="none" strike="noStrike" kern="1200" cap="none" normalizeH="0" baseline="0" dirty="0" smtClean="0">
                          <a:ln>
                            <a:noFill/>
                          </a:ln>
                          <a:solidFill>
                            <a:schemeClr val="dk1"/>
                          </a:solidFill>
                          <a:effectLst/>
                          <a:latin typeface="+mn-lt"/>
                          <a:ea typeface="+mn-ea"/>
                          <a:cs typeface="+mn-cs"/>
                        </a:rPr>
                        <a:t>, </a:t>
                      </a:r>
                      <a:r>
                        <a:rPr kumimoji="0" lang="en-US" sz="1200" b="0" i="0" u="none" strike="noStrike" kern="1200" cap="none" normalizeH="0" baseline="0" smtClean="0">
                          <a:ln>
                            <a:noFill/>
                          </a:ln>
                          <a:solidFill>
                            <a:schemeClr val="dk1"/>
                          </a:solidFill>
                          <a:effectLst/>
                          <a:latin typeface="+mn-lt"/>
                          <a:ea typeface="+mn-ea"/>
                          <a:cs typeface="+mn-cs"/>
                        </a:rPr>
                        <a:t>Ashwini</a:t>
                      </a:r>
                      <a:endParaRPr kumimoji="0" lang="en-US" sz="1200" b="0" i="0" u="none" strike="noStrike" kern="1200" cap="none" normalizeH="0" baseline="0" dirty="0" smtClean="0">
                        <a:ln>
                          <a:noFill/>
                        </a:ln>
                        <a:solidFill>
                          <a:schemeClr val="dk1"/>
                        </a:solidFill>
                        <a:effectLst/>
                        <a:latin typeface="+mn-lt"/>
                        <a:ea typeface="+mn-ea"/>
                        <a:cs typeface="+mn-cs"/>
                      </a:endParaRP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mn-lt"/>
                          <a:cs typeface="Times New Roman" pitchFamily="18" charset="0"/>
                        </a:rPr>
                        <a:t>Amita</a:t>
                      </a:r>
                      <a:r>
                        <a:rPr kumimoji="0" lang="en-US" sz="1200" b="0" i="0" u="none" strike="noStrike" cap="none" normalizeH="0" baseline="0" dirty="0" smtClean="0">
                          <a:ln>
                            <a:noFill/>
                          </a:ln>
                          <a:solidFill>
                            <a:srgbClr val="000000"/>
                          </a:solidFill>
                          <a:effectLst/>
                          <a:latin typeface="+mn-lt"/>
                          <a:cs typeface="Times New Roman" pitchFamily="18" charset="0"/>
                        </a:rPr>
                        <a:t> </a:t>
                      </a:r>
                      <a:r>
                        <a:rPr kumimoji="0" lang="en-US" sz="1200" b="0" i="0" u="none" strike="noStrike" cap="none" normalizeH="0" baseline="0" dirty="0" err="1" smtClean="0">
                          <a:ln>
                            <a:noFill/>
                          </a:ln>
                          <a:solidFill>
                            <a:srgbClr val="000000"/>
                          </a:solidFill>
                          <a:effectLst/>
                          <a:latin typeface="+mn-lt"/>
                          <a:cs typeface="Times New Roman" pitchFamily="18" charset="0"/>
                        </a:rPr>
                        <a:t>Rege</a:t>
                      </a:r>
                      <a:endParaRPr kumimoji="0" lang="en-US" sz="1200" b="0" i="0" u="none" strike="noStrike" cap="none" normalizeH="0" baseline="0" dirty="0" smtClean="0">
                        <a:ln>
                          <a:noFill/>
                        </a:ln>
                        <a:solidFill>
                          <a:srgbClr val="000000"/>
                        </a:solidFill>
                        <a:effectLst/>
                        <a:latin typeface="+mn-lt"/>
                        <a:cs typeface="Times New Roman" pitchFamily="18" charset="0"/>
                      </a:endParaRPr>
                    </a:p>
                  </a:txBody>
                  <a:tcPr marL="83973" marR="83973"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rPr>
                        <a:t>Changes </a:t>
                      </a:r>
                      <a:r>
                        <a:rPr kumimoji="0" lang="en-US" sz="1200" b="0" i="0" u="none" strike="noStrike" cap="none" normalizeH="0" baseline="0" dirty="0" smtClean="0">
                          <a:ln>
                            <a:noFill/>
                          </a:ln>
                          <a:solidFill>
                            <a:srgbClr val="000000"/>
                          </a:solidFill>
                          <a:effectLst/>
                          <a:latin typeface="+mn-lt"/>
                        </a:rPr>
                        <a:t>done as per suggestions received during 1</a:t>
                      </a:r>
                      <a:r>
                        <a:rPr kumimoji="0" lang="en-US" sz="1200" b="0" i="0" u="none" strike="noStrike" cap="none" normalizeH="0" baseline="30000" dirty="0" smtClean="0">
                          <a:ln>
                            <a:noFill/>
                          </a:ln>
                          <a:solidFill>
                            <a:srgbClr val="000000"/>
                          </a:solidFill>
                          <a:effectLst/>
                          <a:latin typeface="+mn-lt"/>
                        </a:rPr>
                        <a:t>st</a:t>
                      </a:r>
                      <a:r>
                        <a:rPr kumimoji="0" lang="en-US" sz="1200" b="0" i="0" u="none" strike="noStrike" cap="none" normalizeH="0" baseline="0" dirty="0" smtClean="0">
                          <a:ln>
                            <a:noFill/>
                          </a:ln>
                          <a:solidFill>
                            <a:srgbClr val="000000"/>
                          </a:solidFill>
                          <a:effectLst/>
                          <a:latin typeface="+mn-lt"/>
                        </a:rPr>
                        <a:t> training  session.</a:t>
                      </a:r>
                    </a:p>
                  </a:txBody>
                  <a:tcPr marL="83973" marR="83973" horzOverflow="overflow"/>
                </a:tc>
              </a:tr>
            </a:tbl>
          </a:graphicData>
        </a:graphic>
      </p:graphicFrame>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E:\Documents and Settings\Administrator\Desktop\glc istock\ist2_3950759-cubes.jpg"/>
          <p:cNvPicPr>
            <a:picLocks noChangeAspect="1" noChangeArrowheads="1"/>
          </p:cNvPicPr>
          <p:nvPr/>
        </p:nvPicPr>
        <p:blipFill>
          <a:blip r:embed="rId2" cstate="print"/>
          <a:srcRect t="32953" b="23994"/>
          <a:stretch>
            <a:fillRect/>
          </a:stretch>
        </p:blipFill>
        <p:spPr bwMode="auto">
          <a:xfrm>
            <a:off x="2589213" y="2840038"/>
            <a:ext cx="3963987" cy="112236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2438400" y="2438400"/>
            <a:ext cx="3962400" cy="461665"/>
          </a:xfrm>
          <a:prstGeom prst="rect">
            <a:avLst/>
          </a:prstGeom>
          <a:noFill/>
        </p:spPr>
        <p:txBody>
          <a:bodyPr wrap="square" rtlCol="0">
            <a:spAutoFit/>
          </a:bodyPr>
          <a:lstStyle/>
          <a:p>
            <a:pPr algn="ctr"/>
            <a:r>
              <a:rPr lang="en-US" sz="2400" dirty="0" smtClean="0"/>
              <a:t>Annexure</a:t>
            </a:r>
            <a:endParaRPr lang="en-US" sz="2400" dirty="0"/>
          </a:p>
        </p:txBody>
      </p:sp>
    </p:spTree>
  </p:cSld>
  <p:clrMapOvr>
    <a:masterClrMapping/>
  </p:clrMapOvr>
  <p:transition>
    <p:fade thruBlk="1"/>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Cone of Uncertainty</a:t>
            </a:r>
            <a:endParaRPr lang="en-US" dirty="0"/>
          </a:p>
        </p:txBody>
      </p:sp>
      <p:pic>
        <p:nvPicPr>
          <p:cNvPr id="55" name="Picture 3"/>
          <p:cNvPicPr>
            <a:picLocks noChangeAspect="1" noChangeArrowheads="1"/>
          </p:cNvPicPr>
          <p:nvPr/>
        </p:nvPicPr>
        <p:blipFill>
          <a:blip r:embed="rId2" cstate="print">
            <a:clrChange>
              <a:clrFrom>
                <a:srgbClr val="FFFFFF"/>
              </a:clrFrom>
              <a:clrTo>
                <a:srgbClr val="FFFFFF">
                  <a:alpha val="0"/>
                </a:srgbClr>
              </a:clrTo>
            </a:clrChange>
          </a:blip>
          <a:srcRect l="49854"/>
          <a:stretch>
            <a:fillRect/>
          </a:stretch>
        </p:blipFill>
        <p:spPr bwMode="auto">
          <a:xfrm>
            <a:off x="664628" y="1190966"/>
            <a:ext cx="6923833" cy="4524375"/>
          </a:xfrm>
          <a:prstGeom prst="rect">
            <a:avLst/>
          </a:prstGeom>
          <a:noFill/>
          <a:ln w="9525">
            <a:noFill/>
            <a:miter lim="800000"/>
            <a:headEnd/>
            <a:tailEnd/>
          </a:ln>
          <a:effectLst/>
        </p:spPr>
      </p:pic>
      <p:grpSp>
        <p:nvGrpSpPr>
          <p:cNvPr id="3" name="Group 55"/>
          <p:cNvGrpSpPr/>
          <p:nvPr/>
        </p:nvGrpSpPr>
        <p:grpSpPr>
          <a:xfrm>
            <a:off x="317392" y="1234204"/>
            <a:ext cx="7234558" cy="4454587"/>
            <a:chOff x="1067316" y="1600607"/>
            <a:chExt cx="7234558" cy="4454587"/>
          </a:xfrm>
          <a:solidFill>
            <a:schemeClr val="accent5">
              <a:lumMod val="40000"/>
              <a:lumOff val="60000"/>
            </a:schemeClr>
          </a:solidFill>
        </p:grpSpPr>
        <p:sp>
          <p:nvSpPr>
            <p:cNvPr id="57" name="Isosceles Triangle 56"/>
            <p:cNvSpPr/>
            <p:nvPr/>
          </p:nvSpPr>
          <p:spPr>
            <a:xfrm rot="5400000">
              <a:off x="2642357" y="395678"/>
              <a:ext cx="4454587" cy="6864446"/>
            </a:xfrm>
            <a:prstGeom prst="triangle">
              <a:avLst>
                <a:gd name="adj" fmla="val 51062"/>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67316" y="1606571"/>
              <a:ext cx="761329" cy="443865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9" name="Picture 2"/>
          <p:cNvPicPr>
            <a:picLocks noChangeAspect="1" noChangeArrowheads="1"/>
          </p:cNvPicPr>
          <p:nvPr/>
        </p:nvPicPr>
        <p:blipFill>
          <a:blip r:embed="rId3" cstate="print">
            <a:clrChange>
              <a:clrFrom>
                <a:srgbClr val="FFFFFF"/>
              </a:clrFrom>
              <a:clrTo>
                <a:srgbClr val="FFFFFF">
                  <a:alpha val="0"/>
                </a:srgbClr>
              </a:clrTo>
            </a:clrChange>
          </a:blip>
          <a:srcRect l="38831" t="7409" r="7773" b="6295"/>
          <a:stretch>
            <a:fillRect/>
          </a:stretch>
        </p:blipFill>
        <p:spPr bwMode="auto">
          <a:xfrm>
            <a:off x="700417" y="1240169"/>
            <a:ext cx="6835765" cy="4438659"/>
          </a:xfrm>
          <a:prstGeom prst="rect">
            <a:avLst/>
          </a:prstGeom>
          <a:noFill/>
          <a:ln w="9525">
            <a:noFill/>
            <a:miter lim="800000"/>
            <a:headEnd/>
            <a:tailEnd/>
          </a:ln>
          <a:effectLst/>
        </p:spPr>
      </p:pic>
      <p:cxnSp>
        <p:nvCxnSpPr>
          <p:cNvPr id="60" name="Straight Arrow Connector 59"/>
          <p:cNvCxnSpPr/>
          <p:nvPr/>
        </p:nvCxnSpPr>
        <p:spPr>
          <a:xfrm>
            <a:off x="692485" y="3508795"/>
            <a:ext cx="8142399" cy="1588"/>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rot="5400000">
            <a:off x="-2108231" y="3623315"/>
            <a:ext cx="5549976" cy="1588"/>
          </a:xfrm>
          <a:prstGeom prst="straightConnector1">
            <a:avLst/>
          </a:prstGeom>
          <a:ln>
            <a:headEnd type="arrow"/>
            <a:tailEnd type="arrow"/>
          </a:ln>
          <a:effectLst/>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4698952" y="5559298"/>
            <a:ext cx="2592423" cy="338554"/>
          </a:xfrm>
          <a:prstGeom prst="rect">
            <a:avLst/>
          </a:prstGeom>
          <a:solidFill>
            <a:schemeClr val="accent5">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600" b="1" dirty="0" smtClean="0">
                <a:solidFill>
                  <a:schemeClr val="tx1"/>
                </a:solidFill>
                <a:latin typeface="Arial" pitchFamily="34" charset="0"/>
                <a:cs typeface="Arial" pitchFamily="34" charset="0"/>
              </a:rPr>
              <a:t>Cone of Uncertainty</a:t>
            </a:r>
            <a:endParaRPr lang="en-US" sz="1600" b="1" dirty="0">
              <a:solidFill>
                <a:schemeClr val="tx1"/>
              </a:solidFill>
              <a:latin typeface="Arial" pitchFamily="34" charset="0"/>
              <a:cs typeface="Arial" pitchFamily="34" charset="0"/>
            </a:endParaRPr>
          </a:p>
        </p:txBody>
      </p:sp>
      <p:cxnSp>
        <p:nvCxnSpPr>
          <p:cNvPr id="63" name="Straight Arrow Connector 62"/>
          <p:cNvCxnSpPr>
            <a:stCxn id="62" idx="0"/>
          </p:cNvCxnSpPr>
          <p:nvPr/>
        </p:nvCxnSpPr>
        <p:spPr>
          <a:xfrm rot="16200000" flipV="1">
            <a:off x="4781108" y="4345241"/>
            <a:ext cx="1424006" cy="1004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3352800" y="838200"/>
            <a:ext cx="2336832" cy="338554"/>
          </a:xfrm>
          <a:prstGeom prst="rect">
            <a:avLst/>
          </a:prstGeom>
          <a:solidFill>
            <a:schemeClr val="accent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600" b="1" dirty="0" smtClean="0">
                <a:solidFill>
                  <a:schemeClr val="bg1"/>
                </a:solidFill>
                <a:latin typeface="Arial" pitchFamily="34" charset="0"/>
                <a:cs typeface="Arial" pitchFamily="34" charset="0"/>
              </a:rPr>
              <a:t>Agile Way</a:t>
            </a:r>
            <a:endParaRPr lang="en-US" sz="1600" b="1" dirty="0">
              <a:solidFill>
                <a:schemeClr val="bg1"/>
              </a:solidFill>
              <a:latin typeface="Arial" pitchFamily="34" charset="0"/>
              <a:cs typeface="Arial" pitchFamily="34" charset="0"/>
            </a:endParaRPr>
          </a:p>
        </p:txBody>
      </p:sp>
      <p:sp>
        <p:nvSpPr>
          <p:cNvPr id="65" name="TextBox 64"/>
          <p:cNvSpPr txBox="1"/>
          <p:nvPr/>
        </p:nvSpPr>
        <p:spPr>
          <a:xfrm>
            <a:off x="6629400" y="1600200"/>
            <a:ext cx="2154266" cy="338554"/>
          </a:xfrm>
          <a:prstGeom prst="rect">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600" b="1" dirty="0" smtClean="0">
                <a:solidFill>
                  <a:schemeClr val="tx1"/>
                </a:solidFill>
                <a:latin typeface="Arial" pitchFamily="34" charset="0"/>
                <a:cs typeface="Arial" pitchFamily="34" charset="0"/>
              </a:rPr>
              <a:t>Traditional Way</a:t>
            </a:r>
            <a:endParaRPr lang="en-US" sz="1600" b="1" dirty="0">
              <a:solidFill>
                <a:schemeClr val="tx1"/>
              </a:solidFill>
              <a:latin typeface="Arial" pitchFamily="34" charset="0"/>
              <a:cs typeface="Arial" pitchFamily="34" charset="0"/>
            </a:endParaRPr>
          </a:p>
        </p:txBody>
      </p:sp>
      <p:cxnSp>
        <p:nvCxnSpPr>
          <p:cNvPr id="66" name="Straight Arrow Connector 65"/>
          <p:cNvCxnSpPr>
            <a:stCxn id="65" idx="2"/>
          </p:cNvCxnSpPr>
          <p:nvPr/>
        </p:nvCxnSpPr>
        <p:spPr>
          <a:xfrm rot="5400000">
            <a:off x="6533959" y="1888146"/>
            <a:ext cx="1121966" cy="12231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64" idx="2"/>
          </p:cNvCxnSpPr>
          <p:nvPr/>
        </p:nvCxnSpPr>
        <p:spPr>
          <a:xfrm rot="5400000">
            <a:off x="2864843" y="1226555"/>
            <a:ext cx="1706174" cy="16065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762000" y="5867400"/>
            <a:ext cx="985852" cy="523220"/>
          </a:xfrm>
          <a:prstGeom prst="rect">
            <a:avLst/>
          </a:prstGeom>
          <a:noFill/>
        </p:spPr>
        <p:txBody>
          <a:bodyPr wrap="square" rtlCol="0">
            <a:spAutoFit/>
          </a:bodyPr>
          <a:lstStyle/>
          <a:p>
            <a:pPr algn="ctr"/>
            <a:r>
              <a:rPr lang="en-US" sz="1400" b="1" dirty="0" smtClean="0"/>
              <a:t>Initial Concept</a:t>
            </a:r>
            <a:endParaRPr lang="en-US" sz="1400" b="1" dirty="0"/>
          </a:p>
        </p:txBody>
      </p:sp>
      <p:sp>
        <p:nvSpPr>
          <p:cNvPr id="69" name="TextBox 68"/>
          <p:cNvSpPr txBox="1"/>
          <p:nvPr/>
        </p:nvSpPr>
        <p:spPr>
          <a:xfrm>
            <a:off x="974625" y="3624109"/>
            <a:ext cx="1204930" cy="738664"/>
          </a:xfrm>
          <a:prstGeom prst="rect">
            <a:avLst/>
          </a:prstGeom>
          <a:noFill/>
        </p:spPr>
        <p:txBody>
          <a:bodyPr wrap="square" rtlCol="0">
            <a:spAutoFit/>
          </a:bodyPr>
          <a:lstStyle/>
          <a:p>
            <a:pPr algn="ctr"/>
            <a:r>
              <a:rPr lang="en-US" sz="1400" b="1" dirty="0" smtClean="0"/>
              <a:t>Approved Product Definition</a:t>
            </a:r>
            <a:endParaRPr lang="en-US" sz="1400" b="1" dirty="0"/>
          </a:p>
        </p:txBody>
      </p:sp>
      <p:cxnSp>
        <p:nvCxnSpPr>
          <p:cNvPr id="70" name="Straight Connector 69"/>
          <p:cNvCxnSpPr/>
          <p:nvPr/>
        </p:nvCxnSpPr>
        <p:spPr>
          <a:xfrm rot="5400000" flipH="1" flipV="1">
            <a:off x="1457789" y="3523065"/>
            <a:ext cx="274320" cy="794"/>
          </a:xfrm>
          <a:prstGeom prst="line">
            <a:avLst/>
          </a:prstGeom>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1923963" y="2881811"/>
            <a:ext cx="1350982" cy="523220"/>
          </a:xfrm>
          <a:prstGeom prst="rect">
            <a:avLst/>
          </a:prstGeom>
          <a:noFill/>
        </p:spPr>
        <p:txBody>
          <a:bodyPr wrap="square" rtlCol="0">
            <a:spAutoFit/>
          </a:bodyPr>
          <a:lstStyle/>
          <a:p>
            <a:pPr algn="ctr"/>
            <a:r>
              <a:rPr lang="en-US" sz="1400" b="1" dirty="0" smtClean="0"/>
              <a:t>Requirement Complete</a:t>
            </a:r>
          </a:p>
        </p:txBody>
      </p:sp>
      <p:cxnSp>
        <p:nvCxnSpPr>
          <p:cNvPr id="72" name="Straight Connector 71"/>
          <p:cNvCxnSpPr/>
          <p:nvPr/>
        </p:nvCxnSpPr>
        <p:spPr>
          <a:xfrm rot="5400000" flipH="1" flipV="1">
            <a:off x="2407128" y="3523065"/>
            <a:ext cx="274320" cy="794"/>
          </a:xfrm>
          <a:prstGeom prst="line">
            <a:avLst/>
          </a:prstGeom>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836788" y="3660622"/>
            <a:ext cx="1350982" cy="523220"/>
          </a:xfrm>
          <a:prstGeom prst="rect">
            <a:avLst/>
          </a:prstGeom>
          <a:noFill/>
        </p:spPr>
        <p:txBody>
          <a:bodyPr wrap="square" rtlCol="0">
            <a:spAutoFit/>
          </a:bodyPr>
          <a:lstStyle/>
          <a:p>
            <a:pPr algn="ctr"/>
            <a:r>
              <a:rPr lang="en-US" sz="1400" b="1" dirty="0" smtClean="0"/>
              <a:t>UI Design Complete</a:t>
            </a:r>
          </a:p>
        </p:txBody>
      </p:sp>
      <p:cxnSp>
        <p:nvCxnSpPr>
          <p:cNvPr id="74" name="Straight Connector 73"/>
          <p:cNvCxnSpPr/>
          <p:nvPr/>
        </p:nvCxnSpPr>
        <p:spPr>
          <a:xfrm rot="5400000" flipH="1" flipV="1">
            <a:off x="3356466" y="3523065"/>
            <a:ext cx="274320" cy="794"/>
          </a:xfrm>
          <a:prstGeom prst="line">
            <a:avLst/>
          </a:prstGeom>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3786126" y="2565232"/>
            <a:ext cx="1350982" cy="738664"/>
          </a:xfrm>
          <a:prstGeom prst="rect">
            <a:avLst/>
          </a:prstGeom>
          <a:noFill/>
        </p:spPr>
        <p:txBody>
          <a:bodyPr wrap="square" rtlCol="0">
            <a:spAutoFit/>
          </a:bodyPr>
          <a:lstStyle/>
          <a:p>
            <a:pPr algn="ctr"/>
            <a:r>
              <a:rPr lang="en-US" sz="1400" b="1" dirty="0" smtClean="0"/>
              <a:t>Detailed Design Complete</a:t>
            </a:r>
          </a:p>
        </p:txBody>
      </p:sp>
      <p:cxnSp>
        <p:nvCxnSpPr>
          <p:cNvPr id="76" name="Straight Connector 75"/>
          <p:cNvCxnSpPr/>
          <p:nvPr/>
        </p:nvCxnSpPr>
        <p:spPr>
          <a:xfrm rot="5400000" flipH="1" flipV="1">
            <a:off x="4305804" y="3541794"/>
            <a:ext cx="274320" cy="794"/>
          </a:xfrm>
          <a:prstGeom prst="line">
            <a:avLst/>
          </a:prstGeom>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6999271" y="3514570"/>
            <a:ext cx="1241442" cy="523220"/>
          </a:xfrm>
          <a:prstGeom prst="rect">
            <a:avLst/>
          </a:prstGeom>
          <a:noFill/>
        </p:spPr>
        <p:txBody>
          <a:bodyPr wrap="square" rtlCol="0">
            <a:spAutoFit/>
          </a:bodyPr>
          <a:lstStyle/>
          <a:p>
            <a:pPr algn="ctr"/>
            <a:r>
              <a:rPr lang="en-US" sz="1400" b="1" dirty="0" smtClean="0"/>
              <a:t>Software Complete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2000"/>
                                        <p:tgtEl>
                                          <p:spTgt spid="61"/>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20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2000"/>
                                        <p:tgtEl>
                                          <p:spTgt spid="3"/>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71"/>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73"/>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nodeType="after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75"/>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nodeType="after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2000"/>
                                        <p:tgtEl>
                                          <p:spTgt spid="55"/>
                                        </p:tgtEl>
                                      </p:cBhvr>
                                    </p:animEffect>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childTnLst>
                          </p:cTn>
                        </p:par>
                        <p:par>
                          <p:cTn id="61" fill="hold">
                            <p:stCondLst>
                              <p:cond delay="2000"/>
                            </p:stCondLst>
                            <p:childTnLst>
                              <p:par>
                                <p:cTn id="62" presetID="1" presetClass="entr" presetSubtype="0" fill="hold" nodeType="afterEffect">
                                  <p:stCondLst>
                                    <p:cond delay="0"/>
                                  </p:stCondLst>
                                  <p:childTnLst>
                                    <p:set>
                                      <p:cBhvr>
                                        <p:cTn id="63" dur="1" fill="hold">
                                          <p:stCondLst>
                                            <p:cond delay="0"/>
                                          </p:stCondLst>
                                        </p:cTn>
                                        <p:tgtEl>
                                          <p:spTgt spid="6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wipe(left)">
                                      <p:cBhvr>
                                        <p:cTn id="68" dur="2000"/>
                                        <p:tgtEl>
                                          <p:spTgt spid="59"/>
                                        </p:tgtEl>
                                      </p:cBhvr>
                                    </p:animEffect>
                                  </p:childTnLst>
                                </p:cTn>
                              </p:par>
                            </p:childTnLst>
                          </p:cTn>
                        </p:par>
                        <p:par>
                          <p:cTn id="69" fill="hold">
                            <p:stCondLst>
                              <p:cond delay="2000"/>
                            </p:stCondLst>
                            <p:childTnLst>
                              <p:par>
                                <p:cTn id="70" presetID="1" presetClass="entr" presetSubtype="0" fill="hold" grpId="0" nodeType="afterEffect">
                                  <p:stCondLst>
                                    <p:cond delay="0"/>
                                  </p:stCondLst>
                                  <p:childTnLst>
                                    <p:set>
                                      <p:cBhvr>
                                        <p:cTn id="71" dur="1" fill="hold">
                                          <p:stCondLst>
                                            <p:cond delay="0"/>
                                          </p:stCondLst>
                                        </p:cTn>
                                        <p:tgtEl>
                                          <p:spTgt spid="64"/>
                                        </p:tgtEl>
                                        <p:attrNameLst>
                                          <p:attrName>style.visibility</p:attrName>
                                        </p:attrNameLst>
                                      </p:cBhvr>
                                      <p:to>
                                        <p:strVal val="visible"/>
                                      </p:to>
                                    </p:set>
                                  </p:childTnLst>
                                </p:cTn>
                              </p:par>
                            </p:childTnLst>
                          </p:cTn>
                        </p:par>
                        <p:par>
                          <p:cTn id="72" fill="hold">
                            <p:stCondLst>
                              <p:cond delay="2000"/>
                            </p:stCondLst>
                            <p:childTnLst>
                              <p:par>
                                <p:cTn id="73" presetID="1" presetClass="entr" presetSubtype="0" fill="hold" nodeType="after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4" grpId="0" animBg="1"/>
      <p:bldP spid="65" grpId="0" animBg="1"/>
      <p:bldP spid="68" grpId="0"/>
      <p:bldP spid="69" grpId="0"/>
      <p:bldP spid="71" grpId="0"/>
      <p:bldP spid="73" grpId="0"/>
      <p:bldP spid="75" grpId="0"/>
      <p:bldP spid="77" grpId="0"/>
    </p:bld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ast_x0020_Updated xmlns="021327f4-449c-4b21-b66e-5e83ce4dab69" xsi:nil="true"/>
    <Version_x0020_Number xmlns="021327f4-449c-4b21-b66e-5e83ce4dab69" xsi:nil="true"/>
    <Document_x0020_Type xmlns="021327f4-449c-4b21-b66e-5e83ce4dab69">Function Manual</Document_x0020_Type>
    <BMS_x0020_Keywords xmlns="021327f4-449c-4b21-b66e-5e83ce4dab69" xsi:nil="true"/>
    <Ref_x002e__x0020_Id xmlns="021327f4-449c-4b21-b66e-5e83ce4dab69" xsi:nil="true"/>
    <Author0 xmlns="021327f4-449c-4b21-b66e-5e83ce4dab69" xsi:nil="true"/>
    <Version_x0020_Details xmlns="021327f4-449c-4b21-b66e-5e83ce4dab69" xsi:nil="true"/>
    <Created_x0020_On xmlns="021327f4-449c-4b21-b66e-5e83ce4dab6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BC7857CB330C42B5896F694FB2A67C" ma:contentTypeVersion="8" ma:contentTypeDescription="Create a new document." ma:contentTypeScope="" ma:versionID="9f50cbf81a3a50e302e2609d23dfaeea">
  <xsd:schema xmlns:xsd="http://www.w3.org/2001/XMLSchema" xmlns:xs="http://www.w3.org/2001/XMLSchema" xmlns:p="http://schemas.microsoft.com/office/2006/metadata/properties" xmlns:ns2="021327f4-449c-4b21-b66e-5e83ce4dab69" targetNamespace="http://schemas.microsoft.com/office/2006/metadata/properties" ma:root="true" ma:fieldsID="d760129fd2d98d6f1cbb270fb053f247" ns2:_="">
    <xsd:import namespace="021327f4-449c-4b21-b66e-5e83ce4dab69"/>
    <xsd:element name="properties">
      <xsd:complexType>
        <xsd:sequence>
          <xsd:element name="documentManagement">
            <xsd:complexType>
              <xsd:all>
                <xsd:element ref="ns2:Ref_x002e__x0020_Id" minOccurs="0"/>
                <xsd:element ref="ns2:Version_x0020_Details" minOccurs="0"/>
                <xsd:element ref="ns2:Author0" minOccurs="0"/>
                <xsd:element ref="ns2:Document_x0020_Type" minOccurs="0"/>
                <xsd:element ref="ns2:BMS_x0020_Keywords" minOccurs="0"/>
                <xsd:element ref="ns2:Created_x0020_On" minOccurs="0"/>
                <xsd:element ref="ns2:Last_x0020_Updated" minOccurs="0"/>
                <xsd:element ref="ns2:Version_x0020_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327f4-449c-4b21-b66e-5e83ce4dab69" elementFormDefault="qualified">
    <xsd:import namespace="http://schemas.microsoft.com/office/2006/documentManagement/types"/>
    <xsd:import namespace="http://schemas.microsoft.com/office/infopath/2007/PartnerControls"/>
    <xsd:element name="Ref_x002e__x0020_Id" ma:index="8" nillable="true" ma:displayName="Ref. Id" ma:internalName="Ref_x002e__x0020_Id">
      <xsd:simpleType>
        <xsd:restriction base="dms:Text">
          <xsd:maxLength value="255"/>
        </xsd:restriction>
      </xsd:simpleType>
    </xsd:element>
    <xsd:element name="Version_x0020_Details" ma:index="9" nillable="true" ma:displayName="Version Details" ma:internalName="Version_x0020_Details">
      <xsd:simpleType>
        <xsd:restriction base="dms:Note">
          <xsd:maxLength value="255"/>
        </xsd:restriction>
      </xsd:simpleType>
    </xsd:element>
    <xsd:element name="Author0" ma:index="10" nillable="true" ma:displayName="Author" ma:internalName="Author0">
      <xsd:simpleType>
        <xsd:restriction base="dms:Text">
          <xsd:maxLength value="255"/>
        </xsd:restriction>
      </xsd:simpleType>
    </xsd:element>
    <xsd:element name="Document_x0020_Type" ma:index="11" nillable="true" ma:displayName="Document Type" ma:default="Function Manual" ma:format="Dropdown" ma:internalName="Document_x0020_Type">
      <xsd:simpleType>
        <xsd:restriction base="dms:Choice">
          <xsd:enumeration value="Function Manual"/>
          <xsd:enumeration value="Procedure"/>
          <xsd:enumeration value="Guideline"/>
          <xsd:enumeration value="Template"/>
          <xsd:enumeration value="Form"/>
          <xsd:enumeration value="Checklist"/>
          <xsd:enumeration value="Work Instruction"/>
          <xsd:enumeration value="Standard"/>
          <xsd:enumeration value="Best Practice"/>
          <xsd:enumeration value="Sample"/>
          <xsd:enumeration value="Reference"/>
          <xsd:enumeration value="Training Material"/>
          <xsd:enumeration value="Report"/>
          <xsd:enumeration value="Policy"/>
          <xsd:enumeration value="Process Improvement"/>
        </xsd:restriction>
      </xsd:simpleType>
    </xsd:element>
    <xsd:element name="BMS_x0020_Keywords" ma:index="12" nillable="true" ma:displayName="BMS Keywords" ma:internalName="BMS_x0020_Keywords">
      <xsd:simpleType>
        <xsd:restriction base="dms:Text">
          <xsd:maxLength value="255"/>
        </xsd:restriction>
      </xsd:simpleType>
    </xsd:element>
    <xsd:element name="Created_x0020_On" ma:index="13" nillable="true" ma:displayName="Created On" ma:format="DateOnly" ma:internalName="Created_x0020_On">
      <xsd:simpleType>
        <xsd:restriction base="dms:DateTime"/>
      </xsd:simpleType>
    </xsd:element>
    <xsd:element name="Last_x0020_Updated" ma:index="14" nillable="true" ma:displayName="Last Updated" ma:internalName="Last_x0020_Updated">
      <xsd:simpleType>
        <xsd:restriction base="dms:Text">
          <xsd:maxLength value="255"/>
        </xsd:restriction>
      </xsd:simpleType>
    </xsd:element>
    <xsd:element name="Version_x0020_Number" ma:index="15" nillable="true" ma:displayName="Version Number" ma:internalName="Version_x0020_Numb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E16EAF-B69A-450D-98AE-0591355217ED}"/>
</file>

<file path=customXml/itemProps2.xml><?xml version="1.0" encoding="utf-8"?>
<ds:datastoreItem xmlns:ds="http://schemas.openxmlformats.org/officeDocument/2006/customXml" ds:itemID="{0AE95BA2-1D48-4126-BDB4-71ABBA8DCA84}"/>
</file>

<file path=customXml/itemProps3.xml><?xml version="1.0" encoding="utf-8"?>
<ds:datastoreItem xmlns:ds="http://schemas.openxmlformats.org/officeDocument/2006/customXml" ds:itemID="{BA1B7579-5248-43AB-B057-6D57E301AFE8}"/>
</file>

<file path=docProps/app.xml><?xml version="1.0" encoding="utf-8"?>
<Properties xmlns="http://schemas.openxmlformats.org/officeDocument/2006/extended-properties" xmlns:vt="http://schemas.openxmlformats.org/officeDocument/2006/docPropsVTypes">
  <Template/>
  <TotalTime>12706</TotalTime>
  <Words>8289</Words>
  <Application>Microsoft Office PowerPoint</Application>
  <PresentationFormat>On-screen Show (4:3)</PresentationFormat>
  <Paragraphs>1465</Paragraphs>
  <Slides>105</Slides>
  <Notes>47</Notes>
  <HiddenSlides>8</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105</vt:i4>
      </vt:variant>
    </vt:vector>
  </HeadingPairs>
  <TitlesOfParts>
    <vt:vector size="107" baseType="lpstr">
      <vt:lpstr>Default Design</vt:lpstr>
      <vt:lpstr>Worksheet</vt:lpstr>
      <vt:lpstr>Agile Training -  Level 1</vt:lpstr>
      <vt:lpstr>Agenda</vt:lpstr>
      <vt:lpstr>Introduction to AGILE</vt:lpstr>
      <vt:lpstr>WHAT HAPPENS ??</vt:lpstr>
      <vt:lpstr>Need for Agile</vt:lpstr>
      <vt:lpstr>Sunrise of Agile </vt:lpstr>
      <vt:lpstr>Agile Manifesto</vt:lpstr>
      <vt:lpstr>Principles behind the Agile Manifesto</vt:lpstr>
      <vt:lpstr>Agile Vs Traditional approach</vt:lpstr>
      <vt:lpstr>Project Constraints</vt:lpstr>
      <vt:lpstr>Cost of change curve</vt:lpstr>
      <vt:lpstr>Agile Myths</vt:lpstr>
      <vt:lpstr>Benefits of Agile</vt:lpstr>
      <vt:lpstr>Agile Methods</vt:lpstr>
      <vt:lpstr>SCRUM</vt:lpstr>
      <vt:lpstr>History of Scrum</vt:lpstr>
      <vt:lpstr>Scrum Process Flow</vt:lpstr>
      <vt:lpstr>Scrum Components</vt:lpstr>
      <vt:lpstr>Scrum Values</vt:lpstr>
      <vt:lpstr>Scrum Roles and Responsibilities</vt:lpstr>
      <vt:lpstr>Scrum Roles &amp; Responsibilities</vt:lpstr>
      <vt:lpstr>Scrum Work Products</vt:lpstr>
      <vt:lpstr>Product Backlog </vt:lpstr>
      <vt:lpstr>Product Backlog    …Contd</vt:lpstr>
      <vt:lpstr>Release Plan </vt:lpstr>
      <vt:lpstr>Sample Product Backlog / Release Plan</vt:lpstr>
      <vt:lpstr>Sprint  Backlog</vt:lpstr>
      <vt:lpstr>Sample Sprint Backlog</vt:lpstr>
      <vt:lpstr>Scrum Planning</vt:lpstr>
      <vt:lpstr>Multi-Level Planning</vt:lpstr>
      <vt:lpstr>Release Planning</vt:lpstr>
      <vt:lpstr>Sprint</vt:lpstr>
      <vt:lpstr>Sprint Planning</vt:lpstr>
      <vt:lpstr>Sprint  Planning Meeting</vt:lpstr>
      <vt:lpstr>Examples of Sprint Goals</vt:lpstr>
      <vt:lpstr>Estimation</vt:lpstr>
      <vt:lpstr>Estimating Size</vt:lpstr>
      <vt:lpstr>Estimating Size – Ideal Days &amp; Story Points</vt:lpstr>
      <vt:lpstr>Approaches to Estimation</vt:lpstr>
      <vt:lpstr>Estimating in Teams: Planning Poker</vt:lpstr>
      <vt:lpstr>Ceremonies in Scrum</vt:lpstr>
      <vt:lpstr>Ceremonies in a Sprint</vt:lpstr>
      <vt:lpstr>Daily Scrum Meeting</vt:lpstr>
      <vt:lpstr>Scrum of Scrum </vt:lpstr>
      <vt:lpstr>Highly Visible Progress Information - BVC</vt:lpstr>
      <vt:lpstr>Example BVC of Stories</vt:lpstr>
      <vt:lpstr>Definition of DONE (DoD)</vt:lpstr>
      <vt:lpstr>Slide 48</vt:lpstr>
      <vt:lpstr>Slide 49</vt:lpstr>
      <vt:lpstr>Velocity</vt:lpstr>
      <vt:lpstr>Release Planning based on Team Velocity</vt:lpstr>
      <vt:lpstr>Burndown Chart</vt:lpstr>
      <vt:lpstr>Burndown Chart</vt:lpstr>
      <vt:lpstr>Sprint Review</vt:lpstr>
      <vt:lpstr>Sprint Retrospective Meeting</vt:lpstr>
      <vt:lpstr>The Sprint Retrospective</vt:lpstr>
      <vt:lpstr>XP- Extreme Programming</vt:lpstr>
      <vt:lpstr>What is Extreme Programming ?</vt:lpstr>
      <vt:lpstr>What is difference between Scrum &amp; XP?</vt:lpstr>
      <vt:lpstr>XP Values </vt:lpstr>
      <vt:lpstr>Rules of XP</vt:lpstr>
      <vt:lpstr>Rules of XP</vt:lpstr>
      <vt:lpstr>XP Process flow</vt:lpstr>
      <vt:lpstr>XP Roles</vt:lpstr>
      <vt:lpstr>XP Roles contd</vt:lpstr>
      <vt:lpstr>User Stories</vt:lpstr>
      <vt:lpstr>Story Card - Example</vt:lpstr>
      <vt:lpstr>Writing Good User Stories - INVEST</vt:lpstr>
      <vt:lpstr>Other Story Tips</vt:lpstr>
      <vt:lpstr>XP : 12  Practices</vt:lpstr>
      <vt:lpstr>XP Practices</vt:lpstr>
      <vt:lpstr>XP Practices</vt:lpstr>
      <vt:lpstr>XP Practices</vt:lpstr>
      <vt:lpstr>XP Practices</vt:lpstr>
      <vt:lpstr>XP Practices</vt:lpstr>
      <vt:lpstr>Pair Programming </vt:lpstr>
      <vt:lpstr>Pair programming - Concerns</vt:lpstr>
      <vt:lpstr>Pair programming – Success trends</vt:lpstr>
      <vt:lpstr>Pair programming-Take Care…</vt:lpstr>
      <vt:lpstr>Stages of an XP project</vt:lpstr>
      <vt:lpstr>Advantages of XP</vt:lpstr>
      <vt:lpstr>Disadvantages of XP</vt:lpstr>
      <vt:lpstr>Implementation @ Tech Mahindra</vt:lpstr>
      <vt:lpstr>Agile Implementation</vt:lpstr>
      <vt:lpstr>Agile Methodology</vt:lpstr>
      <vt:lpstr>Slide 86</vt:lpstr>
      <vt:lpstr>Slide 87</vt:lpstr>
      <vt:lpstr>Slide 88</vt:lpstr>
      <vt:lpstr>Iteration n - The stabilization sprint</vt:lpstr>
      <vt:lpstr>Agile Development Practices @ TechM</vt:lpstr>
      <vt:lpstr>Agile Metrics at TechM</vt:lpstr>
      <vt:lpstr>Agile PPB at TechM</vt:lpstr>
      <vt:lpstr>Key Agile Artifacts in BMS</vt:lpstr>
      <vt:lpstr>Recommended Books</vt:lpstr>
      <vt:lpstr>Recommended Websites</vt:lpstr>
      <vt:lpstr>Document History</vt:lpstr>
      <vt:lpstr>Slide 97</vt:lpstr>
      <vt:lpstr>Slide 98</vt:lpstr>
      <vt:lpstr>Cone of Uncertainty</vt:lpstr>
      <vt:lpstr>Planning Poker Tips</vt:lpstr>
      <vt:lpstr>Planning Pyramid </vt:lpstr>
      <vt:lpstr>Planning Pyramid</vt:lpstr>
      <vt:lpstr>Scrum Development</vt:lpstr>
      <vt:lpstr>Scrum Testing Methodology</vt:lpstr>
      <vt:lpstr>Generic Approach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Training</dc:title>
  <dc:creator>Shweta Pathak</dc:creator>
  <cp:lastModifiedBy>ss0024968</cp:lastModifiedBy>
  <cp:revision>424</cp:revision>
  <dcterms:created xsi:type="dcterms:W3CDTF">2011-09-13T08:04:33Z</dcterms:created>
  <dcterms:modified xsi:type="dcterms:W3CDTF">2013-05-27T05:33:18Z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0x01010051BC7857CB330C42B5896F694FB2A67C</vt:lpwstr>
  </property>
  <property fmtid="{D5CDD505-2E9C-101B-9397-08002B2CF9AE}" pid="3" name="Process Category">
    <vt:lpwstr>Engineering</vt:lpwstr>
  </property>
  <property fmtid="{D5CDD505-2E9C-101B-9397-08002B2CF9AE}" pid="4" name="IDU">
    <vt:lpwstr>QMG</vt:lpwstr>
  </property>
  <property fmtid="{D5CDD505-2E9C-101B-9397-08002B2CF9AE}" pid="5" name="Description0">
    <vt:lpwstr>Agile Training</vt:lpwstr>
  </property>
  <property fmtid="{D5CDD505-2E9C-101B-9397-08002B2CF9AE}" pid="6" name="Document Category">
    <vt:lpwstr>Templates</vt:lpwstr>
  </property>
  <property fmtid="{D5CDD505-2E9C-101B-9397-08002B2CF9AE}" pid="7" name="_DCDateCreated">
    <vt:lpwstr>2012-12-27T06:30:00+00:00</vt:lpwstr>
  </property>
</Properties>
</file>