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Open Sauce Bold" charset="1" panose="00000800000000000000"/>
      <p:regular r:id="rId21"/>
    </p:embeddedFont>
    <p:embeddedFont>
      <p:font typeface="Open Sauce" charset="1" panose="00000500000000000000"/>
      <p:regular r:id="rId22"/>
    </p:embeddedFont>
    <p:embeddedFont>
      <p:font typeface="Montserrat Bold" charset="1" panose="00000800000000000000"/>
      <p:regular r:id="rId23"/>
    </p:embeddedFont>
    <p:embeddedFont>
      <p:font typeface="Montserrat"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grpSp>
        <p:nvGrpSpPr>
          <p:cNvPr name="Group 2" id="2"/>
          <p:cNvGrpSpPr/>
          <p:nvPr/>
        </p:nvGrpSpPr>
        <p:grpSpPr>
          <a:xfrm rot="0">
            <a:off x="17862165" y="-315444"/>
            <a:ext cx="3615339" cy="11101557"/>
            <a:chOff x="0" y="0"/>
            <a:chExt cx="952188" cy="2923867"/>
          </a:xfrm>
        </p:grpSpPr>
        <p:sp>
          <p:nvSpPr>
            <p:cNvPr name="Freeform 3" id="3"/>
            <p:cNvSpPr/>
            <p:nvPr/>
          </p:nvSpPr>
          <p:spPr>
            <a:xfrm flipH="false" flipV="false" rot="0">
              <a:off x="0" y="0"/>
              <a:ext cx="952188" cy="2923867"/>
            </a:xfrm>
            <a:custGeom>
              <a:avLst/>
              <a:gdLst/>
              <a:ahLst/>
              <a:cxnLst/>
              <a:rect r="r" b="b" t="t" l="l"/>
              <a:pathLst>
                <a:path h="2923867" w="952188">
                  <a:moveTo>
                    <a:pt x="0" y="0"/>
                  </a:moveTo>
                  <a:lnTo>
                    <a:pt x="952188" y="0"/>
                  </a:lnTo>
                  <a:lnTo>
                    <a:pt x="952188" y="2923867"/>
                  </a:lnTo>
                  <a:lnTo>
                    <a:pt x="0" y="2923867"/>
                  </a:lnTo>
                  <a:close/>
                </a:path>
              </a:pathLst>
            </a:custGeom>
            <a:solidFill>
              <a:srgbClr val="F9D252"/>
            </a:solidFill>
          </p:spPr>
        </p:sp>
        <p:sp>
          <p:nvSpPr>
            <p:cNvPr name="TextBox 4" id="4"/>
            <p:cNvSpPr txBox="true"/>
            <p:nvPr/>
          </p:nvSpPr>
          <p:spPr>
            <a:xfrm>
              <a:off x="0" y="-38100"/>
              <a:ext cx="952188" cy="2961967"/>
            </a:xfrm>
            <a:prstGeom prst="rect">
              <a:avLst/>
            </a:prstGeom>
          </p:spPr>
          <p:txBody>
            <a:bodyPr anchor="ctr" rtlCol="false" tIns="50800" lIns="50800" bIns="50800" rIns="50800"/>
            <a:lstStyle/>
            <a:p>
              <a:pPr algn="ctr">
                <a:lnSpc>
                  <a:spcPts val="2799"/>
                </a:lnSpc>
              </a:pPr>
            </a:p>
          </p:txBody>
        </p:sp>
      </p:grpSp>
      <p:sp>
        <p:nvSpPr>
          <p:cNvPr name="Freeform 5" id="5"/>
          <p:cNvSpPr/>
          <p:nvPr/>
        </p:nvSpPr>
        <p:spPr>
          <a:xfrm flipH="false" flipV="false" rot="0">
            <a:off x="8306631" y="647565"/>
            <a:ext cx="9236967" cy="9304637"/>
          </a:xfrm>
          <a:custGeom>
            <a:avLst/>
            <a:gdLst/>
            <a:ahLst/>
            <a:cxnLst/>
            <a:rect r="r" b="b" t="t" l="l"/>
            <a:pathLst>
              <a:path h="9304637" w="9236967">
                <a:moveTo>
                  <a:pt x="0" y="0"/>
                </a:moveTo>
                <a:lnTo>
                  <a:pt x="9236967" y="0"/>
                </a:lnTo>
                <a:lnTo>
                  <a:pt x="9236967" y="9304637"/>
                </a:lnTo>
                <a:lnTo>
                  <a:pt x="0" y="93046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36158" y="3249259"/>
            <a:ext cx="8407265" cy="1495233"/>
            <a:chOff x="0" y="0"/>
            <a:chExt cx="1584639" cy="281828"/>
          </a:xfrm>
        </p:grpSpPr>
        <p:sp>
          <p:nvSpPr>
            <p:cNvPr name="Freeform 7" id="7"/>
            <p:cNvSpPr/>
            <p:nvPr/>
          </p:nvSpPr>
          <p:spPr>
            <a:xfrm flipH="false" flipV="false" rot="0">
              <a:off x="0" y="0"/>
              <a:ext cx="1584639" cy="281828"/>
            </a:xfrm>
            <a:custGeom>
              <a:avLst/>
              <a:gdLst/>
              <a:ahLst/>
              <a:cxnLst/>
              <a:rect r="r" b="b" t="t" l="l"/>
              <a:pathLst>
                <a:path h="281828" w="1584639">
                  <a:moveTo>
                    <a:pt x="0" y="0"/>
                  </a:moveTo>
                  <a:lnTo>
                    <a:pt x="1584639" y="0"/>
                  </a:lnTo>
                  <a:lnTo>
                    <a:pt x="1584639" y="281828"/>
                  </a:lnTo>
                  <a:lnTo>
                    <a:pt x="0" y="281828"/>
                  </a:lnTo>
                  <a:close/>
                </a:path>
              </a:pathLst>
            </a:custGeom>
            <a:solidFill>
              <a:srgbClr val="F9D252"/>
            </a:solidFill>
          </p:spPr>
        </p:sp>
        <p:sp>
          <p:nvSpPr>
            <p:cNvPr name="TextBox 8" id="8"/>
            <p:cNvSpPr txBox="true"/>
            <p:nvPr/>
          </p:nvSpPr>
          <p:spPr>
            <a:xfrm>
              <a:off x="0" y="-38100"/>
              <a:ext cx="1584639" cy="319928"/>
            </a:xfrm>
            <a:prstGeom prst="rect">
              <a:avLst/>
            </a:prstGeom>
          </p:spPr>
          <p:txBody>
            <a:bodyPr anchor="ctr" rtlCol="false" tIns="50800" lIns="50800" bIns="50800" rIns="50800"/>
            <a:lstStyle/>
            <a:p>
              <a:pPr algn="ctr">
                <a:lnSpc>
                  <a:spcPts val="2799"/>
                </a:lnSpc>
              </a:pPr>
            </a:p>
          </p:txBody>
        </p:sp>
      </p:grpSp>
      <p:grpSp>
        <p:nvGrpSpPr>
          <p:cNvPr name="Group 9" id="9"/>
          <p:cNvGrpSpPr/>
          <p:nvPr/>
        </p:nvGrpSpPr>
        <p:grpSpPr>
          <a:xfrm rot="0">
            <a:off x="1998289" y="5107129"/>
            <a:ext cx="9350143" cy="1495233"/>
            <a:chOff x="0" y="0"/>
            <a:chExt cx="1762357" cy="281828"/>
          </a:xfrm>
        </p:grpSpPr>
        <p:sp>
          <p:nvSpPr>
            <p:cNvPr name="Freeform 10" id="10"/>
            <p:cNvSpPr/>
            <p:nvPr/>
          </p:nvSpPr>
          <p:spPr>
            <a:xfrm flipH="false" flipV="false" rot="0">
              <a:off x="0" y="0"/>
              <a:ext cx="1762357" cy="281828"/>
            </a:xfrm>
            <a:custGeom>
              <a:avLst/>
              <a:gdLst/>
              <a:ahLst/>
              <a:cxnLst/>
              <a:rect r="r" b="b" t="t" l="l"/>
              <a:pathLst>
                <a:path h="281828" w="1762357">
                  <a:moveTo>
                    <a:pt x="0" y="0"/>
                  </a:moveTo>
                  <a:lnTo>
                    <a:pt x="1762357" y="0"/>
                  </a:lnTo>
                  <a:lnTo>
                    <a:pt x="1762357" y="281828"/>
                  </a:lnTo>
                  <a:lnTo>
                    <a:pt x="0" y="281828"/>
                  </a:lnTo>
                  <a:close/>
                </a:path>
              </a:pathLst>
            </a:custGeom>
            <a:solidFill>
              <a:srgbClr val="F9D252"/>
            </a:solidFill>
          </p:spPr>
        </p:sp>
        <p:sp>
          <p:nvSpPr>
            <p:cNvPr name="TextBox 11" id="11"/>
            <p:cNvSpPr txBox="true"/>
            <p:nvPr/>
          </p:nvSpPr>
          <p:spPr>
            <a:xfrm>
              <a:off x="0" y="-38100"/>
              <a:ext cx="1762357" cy="319928"/>
            </a:xfrm>
            <a:prstGeom prst="rect">
              <a:avLst/>
            </a:prstGeom>
          </p:spPr>
          <p:txBody>
            <a:bodyPr anchor="ctr" rtlCol="false" tIns="54346" lIns="54346" bIns="54346" rIns="54346"/>
            <a:lstStyle/>
            <a:p>
              <a:pPr algn="ctr">
                <a:lnSpc>
                  <a:spcPts val="2799"/>
                </a:lnSpc>
              </a:pPr>
            </a:p>
          </p:txBody>
        </p:sp>
      </p:grpSp>
      <p:sp>
        <p:nvSpPr>
          <p:cNvPr name="TextBox 12" id="12"/>
          <p:cNvSpPr txBox="true"/>
          <p:nvPr/>
        </p:nvSpPr>
        <p:spPr>
          <a:xfrm rot="0">
            <a:off x="1590431" y="5020674"/>
            <a:ext cx="9904970" cy="1704975"/>
          </a:xfrm>
          <a:prstGeom prst="rect">
            <a:avLst/>
          </a:prstGeom>
        </p:spPr>
        <p:txBody>
          <a:bodyPr anchor="t" rtlCol="false" tIns="0" lIns="0" bIns="0" rIns="0">
            <a:spAutoFit/>
          </a:bodyPr>
          <a:lstStyle/>
          <a:p>
            <a:pPr algn="ctr">
              <a:lnSpc>
                <a:spcPts val="6720"/>
              </a:lnSpc>
            </a:pPr>
            <a:r>
              <a:rPr lang="en-US" b="true" sz="5600">
                <a:solidFill>
                  <a:srgbClr val="000000"/>
                </a:solidFill>
                <a:latin typeface="Open Sauce Bold"/>
                <a:ea typeface="Open Sauce Bold"/>
                <a:cs typeface="Open Sauce Bold"/>
                <a:sym typeface="Open Sauce Bold"/>
              </a:rPr>
              <a:t>DATA FOR A NEWS COMPANY</a:t>
            </a:r>
          </a:p>
        </p:txBody>
      </p:sp>
      <p:sp>
        <p:nvSpPr>
          <p:cNvPr name="TextBox 13" id="13"/>
          <p:cNvSpPr txBox="true"/>
          <p:nvPr/>
        </p:nvSpPr>
        <p:spPr>
          <a:xfrm rot="0">
            <a:off x="470586" y="3563488"/>
            <a:ext cx="9394822" cy="857250"/>
          </a:xfrm>
          <a:prstGeom prst="rect">
            <a:avLst/>
          </a:prstGeom>
        </p:spPr>
        <p:txBody>
          <a:bodyPr anchor="t" rtlCol="false" tIns="0" lIns="0" bIns="0" rIns="0">
            <a:spAutoFit/>
          </a:bodyPr>
          <a:lstStyle/>
          <a:p>
            <a:pPr algn="ctr">
              <a:lnSpc>
                <a:spcPts val="6720"/>
              </a:lnSpc>
            </a:pPr>
            <a:r>
              <a:rPr lang="en-US" b="true" sz="5600">
                <a:solidFill>
                  <a:srgbClr val="000000"/>
                </a:solidFill>
                <a:latin typeface="Open Sauce Bold"/>
                <a:ea typeface="Open Sauce Bold"/>
                <a:cs typeface="Open Sauce Bold"/>
                <a:sym typeface="Open Sauce Bold"/>
              </a:rPr>
              <a:t>VISUALIZING ELECTION </a:t>
            </a:r>
          </a:p>
        </p:txBody>
      </p:sp>
      <p:sp>
        <p:nvSpPr>
          <p:cNvPr name="TextBox 14" id="14"/>
          <p:cNvSpPr txBox="true"/>
          <p:nvPr/>
        </p:nvSpPr>
        <p:spPr>
          <a:xfrm rot="0">
            <a:off x="4750671" y="7030406"/>
            <a:ext cx="5813087" cy="2070100"/>
          </a:xfrm>
          <a:prstGeom prst="rect">
            <a:avLst/>
          </a:prstGeom>
        </p:spPr>
        <p:txBody>
          <a:bodyPr anchor="t" rtlCol="false" tIns="0" lIns="0" bIns="0" rIns="0">
            <a:spAutoFit/>
          </a:bodyPr>
          <a:lstStyle/>
          <a:p>
            <a:pPr algn="just">
              <a:lnSpc>
                <a:spcPts val="2749"/>
              </a:lnSpc>
            </a:pPr>
            <a:r>
              <a:rPr lang="en-US" b="true" sz="2499">
                <a:solidFill>
                  <a:srgbClr val="000000"/>
                </a:solidFill>
                <a:latin typeface="Open Sauce Bold"/>
                <a:ea typeface="Open Sauce Bold"/>
                <a:cs typeface="Open Sauce Bold"/>
                <a:sym typeface="Open Sauce Bold"/>
              </a:rPr>
              <a:t>PRESENTED BY: </a:t>
            </a:r>
          </a:p>
          <a:p>
            <a:pPr algn="just">
              <a:lnSpc>
                <a:spcPts val="2749"/>
              </a:lnSpc>
            </a:pPr>
            <a:r>
              <a:rPr lang="en-US" b="true" sz="2499">
                <a:solidFill>
                  <a:srgbClr val="000000"/>
                </a:solidFill>
                <a:latin typeface="Open Sauce Bold"/>
                <a:ea typeface="Open Sauce Bold"/>
                <a:cs typeface="Open Sauce Bold"/>
                <a:sym typeface="Open Sauce Bold"/>
              </a:rPr>
              <a:t>TEAM 4</a:t>
            </a:r>
          </a:p>
          <a:p>
            <a:pPr algn="just">
              <a:lnSpc>
                <a:spcPts val="2749"/>
              </a:lnSpc>
            </a:pPr>
            <a:r>
              <a:rPr lang="en-US" b="true" sz="2499">
                <a:solidFill>
                  <a:srgbClr val="000000"/>
                </a:solidFill>
                <a:latin typeface="Open Sauce Bold"/>
                <a:ea typeface="Open Sauce Bold"/>
                <a:cs typeface="Open Sauce Bold"/>
                <a:sym typeface="Open Sauce Bold"/>
              </a:rPr>
              <a:t>BHUMI KALA</a:t>
            </a:r>
          </a:p>
          <a:p>
            <a:pPr algn="just">
              <a:lnSpc>
                <a:spcPts val="2749"/>
              </a:lnSpc>
            </a:pPr>
            <a:r>
              <a:rPr lang="en-US" b="true" sz="2499">
                <a:solidFill>
                  <a:srgbClr val="000000"/>
                </a:solidFill>
                <a:latin typeface="Open Sauce Bold"/>
                <a:ea typeface="Open Sauce Bold"/>
                <a:cs typeface="Open Sauce Bold"/>
                <a:sym typeface="Open Sauce Bold"/>
              </a:rPr>
              <a:t>SANTOSH SK</a:t>
            </a:r>
          </a:p>
          <a:p>
            <a:pPr algn="just">
              <a:lnSpc>
                <a:spcPts val="2749"/>
              </a:lnSpc>
            </a:pPr>
            <a:r>
              <a:rPr lang="en-US" b="true" sz="2499">
                <a:solidFill>
                  <a:srgbClr val="000000"/>
                </a:solidFill>
                <a:latin typeface="Open Sauce Bold"/>
                <a:ea typeface="Open Sauce Bold"/>
                <a:cs typeface="Open Sauce Bold"/>
                <a:sym typeface="Open Sauce Bold"/>
              </a:rPr>
              <a:t>SRINIBAS MASANTA</a:t>
            </a:r>
          </a:p>
          <a:p>
            <a:pPr algn="just">
              <a:lnSpc>
                <a:spcPts val="2749"/>
              </a:lnSpc>
              <a:spcBef>
                <a:spcPct val="0"/>
              </a:spcBef>
            </a:pPr>
            <a:r>
              <a:rPr lang="en-US" b="true" sz="2499">
                <a:solidFill>
                  <a:srgbClr val="000000"/>
                </a:solidFill>
                <a:latin typeface="Open Sauce Bold"/>
                <a:ea typeface="Open Sauce Bold"/>
                <a:cs typeface="Open Sauce Bold"/>
                <a:sym typeface="Open Sauce Bold"/>
              </a:rPr>
              <a:t>VAIBHAV YADAV       </a:t>
            </a:r>
          </a:p>
        </p:txBody>
      </p:sp>
      <p:sp>
        <p:nvSpPr>
          <p:cNvPr name="Freeform 15" id="15"/>
          <p:cNvSpPr/>
          <p:nvPr/>
        </p:nvSpPr>
        <p:spPr>
          <a:xfrm flipH="false" flipV="false" rot="-2598766">
            <a:off x="-12371" y="8054694"/>
            <a:ext cx="2858287" cy="2780334"/>
          </a:xfrm>
          <a:custGeom>
            <a:avLst/>
            <a:gdLst/>
            <a:ahLst/>
            <a:cxnLst/>
            <a:rect r="r" b="b" t="t" l="l"/>
            <a:pathLst>
              <a:path h="2780334" w="2858287">
                <a:moveTo>
                  <a:pt x="0" y="0"/>
                </a:moveTo>
                <a:lnTo>
                  <a:pt x="2858288" y="0"/>
                </a:lnTo>
                <a:lnTo>
                  <a:pt x="2858288" y="2780334"/>
                </a:lnTo>
                <a:lnTo>
                  <a:pt x="0" y="2780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0" y="21352"/>
            <a:ext cx="3180862" cy="3180862"/>
          </a:xfrm>
          <a:custGeom>
            <a:avLst/>
            <a:gdLst/>
            <a:ahLst/>
            <a:cxnLst/>
            <a:rect r="r" b="b" t="t" l="l"/>
            <a:pathLst>
              <a:path h="3180862" w="3180862">
                <a:moveTo>
                  <a:pt x="0" y="0"/>
                </a:moveTo>
                <a:lnTo>
                  <a:pt x="3180862" y="0"/>
                </a:lnTo>
                <a:lnTo>
                  <a:pt x="3180862" y="3180862"/>
                </a:lnTo>
                <a:lnTo>
                  <a:pt x="0" y="3180862"/>
                </a:lnTo>
                <a:lnTo>
                  <a:pt x="0" y="0"/>
                </a:lnTo>
                <a:close/>
              </a:path>
            </a:pathLst>
          </a:custGeom>
          <a:blipFill>
            <a:blip r:embed="rId6"/>
            <a:stretch>
              <a:fillRect l="0" t="0" r="0" b="0"/>
            </a:stretch>
          </a:blipFill>
          <a:ln cap="sq">
            <a:noFill/>
            <a:prstDash val="solid"/>
            <a:miter/>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0" y="124403"/>
            <a:ext cx="18519540" cy="10162597"/>
          </a:xfrm>
          <a:custGeom>
            <a:avLst/>
            <a:gdLst/>
            <a:ahLst/>
            <a:cxnLst/>
            <a:rect r="r" b="b" t="t" l="l"/>
            <a:pathLst>
              <a:path h="10162597" w="18519540">
                <a:moveTo>
                  <a:pt x="0" y="0"/>
                </a:moveTo>
                <a:lnTo>
                  <a:pt x="18519540" y="0"/>
                </a:lnTo>
                <a:lnTo>
                  <a:pt x="18519540" y="10162597"/>
                </a:lnTo>
                <a:lnTo>
                  <a:pt x="0" y="10162597"/>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471395" y="753149"/>
            <a:ext cx="17692857" cy="1438275"/>
          </a:xfrm>
          <a:prstGeom prst="rect">
            <a:avLst/>
          </a:prstGeom>
        </p:spPr>
        <p:txBody>
          <a:bodyPr anchor="t" rtlCol="false" tIns="0" lIns="0" bIns="0" rIns="0">
            <a:spAutoFit/>
          </a:bodyPr>
          <a:lstStyle/>
          <a:p>
            <a:pPr algn="l">
              <a:lnSpc>
                <a:spcPts val="11360"/>
              </a:lnSpc>
            </a:pPr>
            <a:r>
              <a:rPr lang="en-US" b="true" sz="9466">
                <a:solidFill>
                  <a:srgbClr val="000000"/>
                </a:solidFill>
                <a:latin typeface="Open Sauce Bold"/>
                <a:ea typeface="Open Sauce Bold"/>
                <a:cs typeface="Open Sauce Bold"/>
                <a:sym typeface="Open Sauce Bold"/>
              </a:rPr>
              <a:t>WHAT IS DRILL THROUGH?</a:t>
            </a:r>
          </a:p>
        </p:txBody>
      </p:sp>
      <p:grpSp>
        <p:nvGrpSpPr>
          <p:cNvPr name="Group 3" id="3"/>
          <p:cNvGrpSpPr/>
          <p:nvPr/>
        </p:nvGrpSpPr>
        <p:grpSpPr>
          <a:xfrm rot="0">
            <a:off x="17862165" y="-315444"/>
            <a:ext cx="3615339" cy="11101557"/>
            <a:chOff x="0" y="0"/>
            <a:chExt cx="952188" cy="2923867"/>
          </a:xfrm>
        </p:grpSpPr>
        <p:sp>
          <p:nvSpPr>
            <p:cNvPr name="Freeform 4" id="4"/>
            <p:cNvSpPr/>
            <p:nvPr/>
          </p:nvSpPr>
          <p:spPr>
            <a:xfrm flipH="false" flipV="false" rot="0">
              <a:off x="0" y="0"/>
              <a:ext cx="952188" cy="2923867"/>
            </a:xfrm>
            <a:custGeom>
              <a:avLst/>
              <a:gdLst/>
              <a:ahLst/>
              <a:cxnLst/>
              <a:rect r="r" b="b" t="t" l="l"/>
              <a:pathLst>
                <a:path h="2923867" w="952188">
                  <a:moveTo>
                    <a:pt x="0" y="0"/>
                  </a:moveTo>
                  <a:lnTo>
                    <a:pt x="952188" y="0"/>
                  </a:lnTo>
                  <a:lnTo>
                    <a:pt x="952188" y="2923867"/>
                  </a:lnTo>
                  <a:lnTo>
                    <a:pt x="0" y="2923867"/>
                  </a:lnTo>
                  <a:close/>
                </a:path>
              </a:pathLst>
            </a:custGeom>
            <a:solidFill>
              <a:srgbClr val="F9D252"/>
            </a:solidFill>
          </p:spPr>
        </p:sp>
        <p:sp>
          <p:nvSpPr>
            <p:cNvPr name="TextBox 5" id="5"/>
            <p:cNvSpPr txBox="true"/>
            <p:nvPr/>
          </p:nvSpPr>
          <p:spPr>
            <a:xfrm>
              <a:off x="0" y="-38100"/>
              <a:ext cx="952188" cy="2961967"/>
            </a:xfrm>
            <a:prstGeom prst="rect">
              <a:avLst/>
            </a:prstGeom>
          </p:spPr>
          <p:txBody>
            <a:bodyPr anchor="ctr" rtlCol="false" tIns="50800" lIns="50800" bIns="50800" rIns="50800"/>
            <a:lstStyle/>
            <a:p>
              <a:pPr algn="ctr">
                <a:lnSpc>
                  <a:spcPts val="2799"/>
                </a:lnSpc>
              </a:pPr>
            </a:p>
          </p:txBody>
        </p:sp>
      </p:grpSp>
      <p:sp>
        <p:nvSpPr>
          <p:cNvPr name="Freeform 6" id="6"/>
          <p:cNvSpPr/>
          <p:nvPr/>
        </p:nvSpPr>
        <p:spPr>
          <a:xfrm flipH="false" flipV="false" rot="0">
            <a:off x="11506767" y="2191424"/>
            <a:ext cx="7453335" cy="8594688"/>
          </a:xfrm>
          <a:custGeom>
            <a:avLst/>
            <a:gdLst/>
            <a:ahLst/>
            <a:cxnLst/>
            <a:rect r="r" b="b" t="t" l="l"/>
            <a:pathLst>
              <a:path h="8594688" w="7453335">
                <a:moveTo>
                  <a:pt x="0" y="0"/>
                </a:moveTo>
                <a:lnTo>
                  <a:pt x="7453335" y="0"/>
                </a:lnTo>
                <a:lnTo>
                  <a:pt x="7453335" y="8594689"/>
                </a:lnTo>
                <a:lnTo>
                  <a:pt x="0" y="8594689"/>
                </a:lnTo>
                <a:lnTo>
                  <a:pt x="0" y="0"/>
                </a:lnTo>
                <a:close/>
              </a:path>
            </a:pathLst>
          </a:custGeom>
          <a:blipFill>
            <a:blip r:embed="rId2">
              <a:extLst>
                <a:ext uri="{96DAC541-7B7A-43D3-8B79-37D633B846F1}">
                  <asvg:svgBlip xmlns:asvg="http://schemas.microsoft.com/office/drawing/2016/SVG/main" r:embed="rId3"/>
                </a:ext>
              </a:extLst>
            </a:blip>
            <a:stretch>
              <a:fillRect l="-169882" t="0" r="0" b="0"/>
            </a:stretch>
          </a:blipFill>
        </p:spPr>
      </p:sp>
      <p:grpSp>
        <p:nvGrpSpPr>
          <p:cNvPr name="Group 7" id="7"/>
          <p:cNvGrpSpPr/>
          <p:nvPr/>
        </p:nvGrpSpPr>
        <p:grpSpPr>
          <a:xfrm rot="458373">
            <a:off x="-1920975" y="9967677"/>
            <a:ext cx="12619379" cy="2488895"/>
            <a:chOff x="0" y="0"/>
            <a:chExt cx="16825839" cy="3318527"/>
          </a:xfrm>
        </p:grpSpPr>
        <p:sp>
          <p:nvSpPr>
            <p:cNvPr name="Freeform 8" id="8"/>
            <p:cNvSpPr/>
            <p:nvPr/>
          </p:nvSpPr>
          <p:spPr>
            <a:xfrm flipH="false" flipV="false" rot="0">
              <a:off x="0" y="0"/>
              <a:ext cx="5836560" cy="2925576"/>
            </a:xfrm>
            <a:custGeom>
              <a:avLst/>
              <a:gdLst/>
              <a:ahLst/>
              <a:cxnLst/>
              <a:rect r="r" b="b" t="t" l="l"/>
              <a:pathLst>
                <a:path h="2925576" w="5836560">
                  <a:moveTo>
                    <a:pt x="0" y="0"/>
                  </a:moveTo>
                  <a:lnTo>
                    <a:pt x="5836560" y="0"/>
                  </a:lnTo>
                  <a:lnTo>
                    <a:pt x="5836560" y="2925576"/>
                  </a:lnTo>
                  <a:lnTo>
                    <a:pt x="0" y="2925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525798" y="205119"/>
              <a:ext cx="5836560" cy="2925576"/>
            </a:xfrm>
            <a:custGeom>
              <a:avLst/>
              <a:gdLst/>
              <a:ahLst/>
              <a:cxnLst/>
              <a:rect r="r" b="b" t="t" l="l"/>
              <a:pathLst>
                <a:path h="2925576" w="5836560">
                  <a:moveTo>
                    <a:pt x="0" y="0"/>
                  </a:moveTo>
                  <a:lnTo>
                    <a:pt x="5836560" y="0"/>
                  </a:lnTo>
                  <a:lnTo>
                    <a:pt x="5836560" y="2925576"/>
                  </a:lnTo>
                  <a:lnTo>
                    <a:pt x="0" y="2925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989279" y="392951"/>
              <a:ext cx="5836560" cy="2925576"/>
            </a:xfrm>
            <a:custGeom>
              <a:avLst/>
              <a:gdLst/>
              <a:ahLst/>
              <a:cxnLst/>
              <a:rect r="r" b="b" t="t" l="l"/>
              <a:pathLst>
                <a:path h="2925576" w="5836560">
                  <a:moveTo>
                    <a:pt x="0" y="0"/>
                  </a:moveTo>
                  <a:lnTo>
                    <a:pt x="5836560" y="0"/>
                  </a:lnTo>
                  <a:lnTo>
                    <a:pt x="5836560" y="2925576"/>
                  </a:lnTo>
                  <a:lnTo>
                    <a:pt x="0" y="2925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1" id="11"/>
          <p:cNvSpPr txBox="true"/>
          <p:nvPr/>
        </p:nvSpPr>
        <p:spPr>
          <a:xfrm rot="0">
            <a:off x="746460" y="2631397"/>
            <a:ext cx="10760307" cy="7143750"/>
          </a:xfrm>
          <a:prstGeom prst="rect">
            <a:avLst/>
          </a:prstGeom>
        </p:spPr>
        <p:txBody>
          <a:bodyPr anchor="t" rtlCol="false" tIns="0" lIns="0" bIns="0" rIns="0">
            <a:spAutoFit/>
          </a:bodyPr>
          <a:lstStyle/>
          <a:p>
            <a:pPr algn="l">
              <a:lnSpc>
                <a:spcPts val="3300"/>
              </a:lnSpc>
            </a:pPr>
            <a:r>
              <a:rPr lang="en-US" sz="3000">
                <a:solidFill>
                  <a:srgbClr val="000000"/>
                </a:solidFill>
                <a:latin typeface="Open Sauce"/>
                <a:ea typeface="Open Sauce"/>
                <a:cs typeface="Open Sauce"/>
                <a:sym typeface="Open Sauce"/>
              </a:rPr>
              <a:t>Drill Through enables navigation from a summary dashboard to a detailed report page focused on a specific item like a region, candidate, or product.</a:t>
            </a:r>
          </a:p>
          <a:p>
            <a:pPr algn="l">
              <a:lnSpc>
                <a:spcPts val="3300"/>
              </a:lnSpc>
            </a:pPr>
            <a:r>
              <a:rPr lang="en-US" sz="3000">
                <a:solidFill>
                  <a:srgbClr val="000000"/>
                </a:solidFill>
                <a:latin typeface="Open Sauce"/>
                <a:ea typeface="Open Sauce"/>
                <a:cs typeface="Open Sauce"/>
                <a:sym typeface="Open Sauce"/>
              </a:rPr>
              <a:t>When viewers right-click or select a data point, Power BI automatically opens a target page filtered to show granular details for that item only.</a:t>
            </a:r>
          </a:p>
          <a:p>
            <a:pPr algn="l">
              <a:lnSpc>
                <a:spcPts val="3300"/>
              </a:lnSpc>
            </a:pPr>
            <a:r>
              <a:rPr lang="en-US" sz="3000">
                <a:solidFill>
                  <a:srgbClr val="000000"/>
                </a:solidFill>
                <a:latin typeface="Open Sauce"/>
                <a:ea typeface="Open Sauce"/>
                <a:cs typeface="Open Sauce"/>
                <a:sym typeface="Open Sauce"/>
              </a:rPr>
              <a:t>This makes analysis deeper and interactive, letting users explore the underlying reasons behind summary insights without cluttering the main dashboard.</a:t>
            </a:r>
          </a:p>
          <a:p>
            <a:pPr algn="l">
              <a:lnSpc>
                <a:spcPts val="3300"/>
              </a:lnSpc>
            </a:pPr>
            <a:r>
              <a:rPr lang="en-US" sz="3000" b="true">
                <a:solidFill>
                  <a:srgbClr val="000000"/>
                </a:solidFill>
                <a:latin typeface="Open Sauce Bold"/>
                <a:ea typeface="Open Sauce Bold"/>
                <a:cs typeface="Open Sauce Bold"/>
                <a:sym typeface="Open Sauce Bold"/>
              </a:rPr>
              <a:t>Example:</a:t>
            </a:r>
            <a:r>
              <a:rPr lang="en-US" sz="3000">
                <a:solidFill>
                  <a:srgbClr val="000000"/>
                </a:solidFill>
                <a:latin typeface="Open Sauce"/>
                <a:ea typeface="Open Sauce"/>
                <a:cs typeface="Open Sauce"/>
                <a:sym typeface="Open Sauce"/>
              </a:rPr>
              <a:t> From overall state results, drill through to see details of a single state's voter turnout, candidate breakdown, or sales figures.</a:t>
            </a:r>
          </a:p>
          <a:p>
            <a:pPr algn="ctr">
              <a:lnSpc>
                <a:spcPts val="3300"/>
              </a:lnSpc>
            </a:pPr>
            <a:r>
              <a:rPr lang="en-US" sz="3000" b="true">
                <a:solidFill>
                  <a:srgbClr val="000000"/>
                </a:solidFill>
                <a:latin typeface="Open Sauce Bold"/>
                <a:ea typeface="Open Sauce Bold"/>
                <a:cs typeface="Open Sauce Bold"/>
                <a:sym typeface="Open Sauce Bold"/>
              </a:rPr>
              <a:t>Why use it?</a:t>
            </a:r>
          </a:p>
          <a:p>
            <a:pPr algn="ctr" marL="647700" indent="-323850" lvl="1">
              <a:lnSpc>
                <a:spcPts val="3300"/>
              </a:lnSpc>
              <a:buFont typeface="Arial"/>
              <a:buChar char="•"/>
            </a:pPr>
            <a:r>
              <a:rPr lang="en-US" sz="3000">
                <a:solidFill>
                  <a:srgbClr val="000000"/>
                </a:solidFill>
                <a:latin typeface="Open Sauce"/>
                <a:ea typeface="Open Sauce"/>
                <a:cs typeface="Open Sauce"/>
                <a:sym typeface="Open Sauce"/>
              </a:rPr>
              <a:t>Enables focused, actionable insights.</a:t>
            </a:r>
          </a:p>
          <a:p>
            <a:pPr algn="ctr" marL="647700" indent="-323850" lvl="1">
              <a:lnSpc>
                <a:spcPts val="3300"/>
              </a:lnSpc>
              <a:buFont typeface="Arial"/>
              <a:buChar char="•"/>
            </a:pPr>
            <a:r>
              <a:rPr lang="en-US" sz="3000">
                <a:solidFill>
                  <a:srgbClr val="000000"/>
                </a:solidFill>
                <a:latin typeface="Open Sauce"/>
                <a:ea typeface="Open Sauce"/>
                <a:cs typeface="Open Sauce"/>
                <a:sym typeface="Open Sauce"/>
              </a:rPr>
              <a:t>Keeps dashboards clean while letting users investigate details as needed.</a:t>
            </a:r>
          </a:p>
          <a:p>
            <a:pPr algn="ctr">
              <a:lnSpc>
                <a:spcPts val="33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353493" y="2170584"/>
            <a:ext cx="9551108" cy="5288926"/>
          </a:xfrm>
          <a:custGeom>
            <a:avLst/>
            <a:gdLst/>
            <a:ahLst/>
            <a:cxnLst/>
            <a:rect r="r" b="b" t="t" l="l"/>
            <a:pathLst>
              <a:path h="5288926" w="9551108">
                <a:moveTo>
                  <a:pt x="0" y="0"/>
                </a:moveTo>
                <a:lnTo>
                  <a:pt x="9551109" y="0"/>
                </a:lnTo>
                <a:lnTo>
                  <a:pt x="9551109" y="5288926"/>
                </a:lnTo>
                <a:lnTo>
                  <a:pt x="0" y="5288926"/>
                </a:lnTo>
                <a:lnTo>
                  <a:pt x="0" y="0"/>
                </a:lnTo>
                <a:close/>
              </a:path>
            </a:pathLst>
          </a:custGeom>
          <a:blipFill>
            <a:blip r:embed="rId2"/>
            <a:stretch>
              <a:fillRect l="0" t="0" r="0" b="0"/>
            </a:stretch>
          </a:blipFill>
        </p:spPr>
      </p:sp>
      <p:sp>
        <p:nvSpPr>
          <p:cNvPr name="Freeform 3" id="3"/>
          <p:cNvSpPr/>
          <p:nvPr/>
        </p:nvSpPr>
        <p:spPr>
          <a:xfrm flipH="false" flipV="false" rot="0">
            <a:off x="9197616" y="2170584"/>
            <a:ext cx="9075201" cy="5288926"/>
          </a:xfrm>
          <a:custGeom>
            <a:avLst/>
            <a:gdLst/>
            <a:ahLst/>
            <a:cxnLst/>
            <a:rect r="r" b="b" t="t" l="l"/>
            <a:pathLst>
              <a:path h="5288926" w="9075201">
                <a:moveTo>
                  <a:pt x="0" y="0"/>
                </a:moveTo>
                <a:lnTo>
                  <a:pt x="9075201" y="0"/>
                </a:lnTo>
                <a:lnTo>
                  <a:pt x="9075201" y="5288926"/>
                </a:lnTo>
                <a:lnTo>
                  <a:pt x="0" y="5288926"/>
                </a:lnTo>
                <a:lnTo>
                  <a:pt x="0" y="0"/>
                </a:lnTo>
                <a:close/>
              </a:path>
            </a:pathLst>
          </a:custGeom>
          <a:blipFill>
            <a:blip r:embed="rId3"/>
            <a:stretch>
              <a:fillRect l="-1574" t="0" r="-1574"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452018" cy="10287000"/>
          </a:xfrm>
          <a:custGeom>
            <a:avLst/>
            <a:gdLst/>
            <a:ahLst/>
            <a:cxnLst/>
            <a:rect r="r" b="b" t="t" l="l"/>
            <a:pathLst>
              <a:path h="10287000" w="18452018">
                <a:moveTo>
                  <a:pt x="0" y="0"/>
                </a:moveTo>
                <a:lnTo>
                  <a:pt x="18452018" y="0"/>
                </a:lnTo>
                <a:lnTo>
                  <a:pt x="18452018" y="10287000"/>
                </a:lnTo>
                <a:lnTo>
                  <a:pt x="0" y="10287000"/>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grpSp>
        <p:nvGrpSpPr>
          <p:cNvPr name="Group 2" id="2"/>
          <p:cNvGrpSpPr/>
          <p:nvPr/>
        </p:nvGrpSpPr>
        <p:grpSpPr>
          <a:xfrm rot="0">
            <a:off x="-1360639" y="8481906"/>
            <a:ext cx="21009277" cy="14422252"/>
            <a:chOff x="0" y="0"/>
            <a:chExt cx="1184027" cy="812800"/>
          </a:xfrm>
        </p:grpSpPr>
        <p:sp>
          <p:nvSpPr>
            <p:cNvPr name="Freeform 3" id="3"/>
            <p:cNvSpPr/>
            <p:nvPr/>
          </p:nvSpPr>
          <p:spPr>
            <a:xfrm flipH="false" flipV="false" rot="0">
              <a:off x="0" y="0"/>
              <a:ext cx="1184027" cy="812800"/>
            </a:xfrm>
            <a:custGeom>
              <a:avLst/>
              <a:gdLst/>
              <a:ahLst/>
              <a:cxnLst/>
              <a:rect r="r" b="b" t="t" l="l"/>
              <a:pathLst>
                <a:path h="812800" w="1184027">
                  <a:moveTo>
                    <a:pt x="592014" y="0"/>
                  </a:moveTo>
                  <a:cubicBezTo>
                    <a:pt x="265054" y="0"/>
                    <a:pt x="0" y="181951"/>
                    <a:pt x="0" y="406400"/>
                  </a:cubicBezTo>
                  <a:cubicBezTo>
                    <a:pt x="0" y="630849"/>
                    <a:pt x="265054" y="812800"/>
                    <a:pt x="592014" y="812800"/>
                  </a:cubicBezTo>
                  <a:cubicBezTo>
                    <a:pt x="918974" y="812800"/>
                    <a:pt x="1184027" y="630849"/>
                    <a:pt x="1184027" y="406400"/>
                  </a:cubicBezTo>
                  <a:cubicBezTo>
                    <a:pt x="1184027" y="181951"/>
                    <a:pt x="918974" y="0"/>
                    <a:pt x="592014" y="0"/>
                  </a:cubicBezTo>
                  <a:close/>
                </a:path>
              </a:pathLst>
            </a:custGeom>
            <a:solidFill>
              <a:srgbClr val="0038A8"/>
            </a:solidFill>
          </p:spPr>
        </p:sp>
        <p:sp>
          <p:nvSpPr>
            <p:cNvPr name="TextBox 4" id="4"/>
            <p:cNvSpPr txBox="true"/>
            <p:nvPr/>
          </p:nvSpPr>
          <p:spPr>
            <a:xfrm>
              <a:off x="111003" y="38100"/>
              <a:ext cx="962022"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148756" y="307876"/>
            <a:ext cx="14283988" cy="1397672"/>
            <a:chOff x="0" y="0"/>
            <a:chExt cx="2880239" cy="281828"/>
          </a:xfrm>
        </p:grpSpPr>
        <p:sp>
          <p:nvSpPr>
            <p:cNvPr name="Freeform 6" id="6"/>
            <p:cNvSpPr/>
            <p:nvPr/>
          </p:nvSpPr>
          <p:spPr>
            <a:xfrm flipH="false" flipV="false" rot="0">
              <a:off x="0" y="0"/>
              <a:ext cx="2880239" cy="281828"/>
            </a:xfrm>
            <a:custGeom>
              <a:avLst/>
              <a:gdLst/>
              <a:ahLst/>
              <a:cxnLst/>
              <a:rect r="r" b="b" t="t" l="l"/>
              <a:pathLst>
                <a:path h="281828" w="2880239">
                  <a:moveTo>
                    <a:pt x="0" y="0"/>
                  </a:moveTo>
                  <a:lnTo>
                    <a:pt x="2880239" y="0"/>
                  </a:lnTo>
                  <a:lnTo>
                    <a:pt x="2880239" y="281828"/>
                  </a:lnTo>
                  <a:lnTo>
                    <a:pt x="0" y="281828"/>
                  </a:lnTo>
                  <a:close/>
                </a:path>
              </a:pathLst>
            </a:custGeom>
            <a:solidFill>
              <a:srgbClr val="F9D252"/>
            </a:solidFill>
          </p:spPr>
        </p:sp>
        <p:sp>
          <p:nvSpPr>
            <p:cNvPr name="TextBox 7" id="7"/>
            <p:cNvSpPr txBox="true"/>
            <p:nvPr/>
          </p:nvSpPr>
          <p:spPr>
            <a:xfrm>
              <a:off x="0" y="-38100"/>
              <a:ext cx="2880239" cy="319928"/>
            </a:xfrm>
            <a:prstGeom prst="rect">
              <a:avLst/>
            </a:prstGeom>
          </p:spPr>
          <p:txBody>
            <a:bodyPr anchor="ctr" rtlCol="false" tIns="50800" lIns="50800" bIns="50800" rIns="50800"/>
            <a:lstStyle/>
            <a:p>
              <a:pPr algn="ctr">
                <a:lnSpc>
                  <a:spcPts val="2799"/>
                </a:lnSpc>
              </a:pPr>
            </a:p>
          </p:txBody>
        </p:sp>
      </p:grpSp>
      <p:sp>
        <p:nvSpPr>
          <p:cNvPr name="Freeform 8" id="8"/>
          <p:cNvSpPr/>
          <p:nvPr/>
        </p:nvSpPr>
        <p:spPr>
          <a:xfrm flipH="false" flipV="false" rot="-2598766">
            <a:off x="-87084" y="7342281"/>
            <a:ext cx="3287560" cy="3197899"/>
          </a:xfrm>
          <a:custGeom>
            <a:avLst/>
            <a:gdLst/>
            <a:ahLst/>
            <a:cxnLst/>
            <a:rect r="r" b="b" t="t" l="l"/>
            <a:pathLst>
              <a:path h="3197899" w="3287560">
                <a:moveTo>
                  <a:pt x="0" y="0"/>
                </a:moveTo>
                <a:lnTo>
                  <a:pt x="3287561" y="0"/>
                </a:lnTo>
                <a:lnTo>
                  <a:pt x="3287561" y="3197900"/>
                </a:lnTo>
                <a:lnTo>
                  <a:pt x="0" y="3197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474552">
            <a:off x="16076529" y="3464529"/>
            <a:ext cx="3784566" cy="3357942"/>
          </a:xfrm>
          <a:custGeom>
            <a:avLst/>
            <a:gdLst/>
            <a:ahLst/>
            <a:cxnLst/>
            <a:rect r="r" b="b" t="t" l="l"/>
            <a:pathLst>
              <a:path h="3357942" w="3784566">
                <a:moveTo>
                  <a:pt x="0" y="0"/>
                </a:moveTo>
                <a:lnTo>
                  <a:pt x="3784566" y="0"/>
                </a:lnTo>
                <a:lnTo>
                  <a:pt x="3784566" y="3357942"/>
                </a:lnTo>
                <a:lnTo>
                  <a:pt x="0" y="33579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490667" y="307876"/>
            <a:ext cx="15600167" cy="1441648"/>
          </a:xfrm>
          <a:prstGeom prst="rect">
            <a:avLst/>
          </a:prstGeom>
        </p:spPr>
        <p:txBody>
          <a:bodyPr anchor="t" rtlCol="false" tIns="0" lIns="0" bIns="0" rIns="0">
            <a:spAutoFit/>
          </a:bodyPr>
          <a:lstStyle/>
          <a:p>
            <a:pPr algn="ctr">
              <a:lnSpc>
                <a:spcPts val="11360"/>
              </a:lnSpc>
            </a:pPr>
            <a:r>
              <a:rPr lang="en-US" b="true" sz="9466">
                <a:solidFill>
                  <a:srgbClr val="000000"/>
                </a:solidFill>
                <a:latin typeface="Open Sauce Bold"/>
                <a:ea typeface="Open Sauce Bold"/>
                <a:cs typeface="Open Sauce Bold"/>
                <a:sym typeface="Open Sauce Bold"/>
              </a:rPr>
              <a:t>CONCLUSION</a:t>
            </a:r>
          </a:p>
        </p:txBody>
      </p:sp>
      <p:sp>
        <p:nvSpPr>
          <p:cNvPr name="TextBox 11" id="11"/>
          <p:cNvSpPr txBox="true"/>
          <p:nvPr/>
        </p:nvSpPr>
        <p:spPr>
          <a:xfrm rot="0">
            <a:off x="2295934" y="2635885"/>
            <a:ext cx="13696131" cy="4948555"/>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Open Sauce"/>
                <a:ea typeface="Open Sauce"/>
                <a:cs typeface="Open Sauce"/>
                <a:sym typeface="Open Sauce"/>
              </a:rPr>
              <a:t>This project demonstrates how advanced data analytics and visualization in Power BI can transform raw election data into actionable insights for policymakers, campaigners, and the public. By integrating demographic breakdowns, urban and rural region analyses, and interactivity features like drill-through, the dashboard reveals both macro and micro-level trends in Indian elections.</a:t>
            </a:r>
          </a:p>
          <a:p>
            <a:pPr algn="ctr">
              <a:lnSpc>
                <a:spcPts val="3919"/>
              </a:lnSpc>
              <a:spcBef>
                <a:spcPct val="0"/>
              </a:spcBef>
            </a:pPr>
            <a:r>
              <a:rPr lang="en-US" sz="2799">
                <a:solidFill>
                  <a:srgbClr val="000000"/>
                </a:solidFill>
                <a:latin typeface="Open Sauce"/>
                <a:ea typeface="Open Sauce"/>
                <a:cs typeface="Open Sauce"/>
                <a:sym typeface="Open Sauce"/>
              </a:rPr>
              <a:t>Key takeaways include the dominance of certain states and candidates in the electorate, the persistent gender gap, and the contrasting turnout dynamics between rural and urban India. The project highlights untapped opportunities to boost urban voter participation and better represent demographic diversity.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2375858" y="1313880"/>
            <a:ext cx="13536284" cy="2572817"/>
          </a:xfrm>
          <a:prstGeom prst="rect">
            <a:avLst/>
          </a:prstGeom>
        </p:spPr>
        <p:txBody>
          <a:bodyPr anchor="t" rtlCol="false" tIns="0" lIns="0" bIns="0" rIns="0">
            <a:spAutoFit/>
          </a:bodyPr>
          <a:lstStyle/>
          <a:p>
            <a:pPr algn="ctr">
              <a:lnSpc>
                <a:spcPts val="10070"/>
              </a:lnSpc>
            </a:pPr>
            <a:r>
              <a:rPr lang="en-US" b="true" sz="9154">
                <a:solidFill>
                  <a:srgbClr val="000000"/>
                </a:solidFill>
                <a:latin typeface="Open Sauce Bold"/>
                <a:ea typeface="Open Sauce Bold"/>
                <a:cs typeface="Open Sauce Bold"/>
                <a:sym typeface="Open Sauce Bold"/>
              </a:rPr>
              <a:t>THANK YOU FOR LISTENING!</a:t>
            </a:r>
          </a:p>
        </p:txBody>
      </p:sp>
      <p:grpSp>
        <p:nvGrpSpPr>
          <p:cNvPr name="Group 3" id="3"/>
          <p:cNvGrpSpPr/>
          <p:nvPr/>
        </p:nvGrpSpPr>
        <p:grpSpPr>
          <a:xfrm rot="0">
            <a:off x="-831540" y="9538856"/>
            <a:ext cx="19343209" cy="2801803"/>
            <a:chOff x="0" y="0"/>
            <a:chExt cx="5094508" cy="737923"/>
          </a:xfrm>
        </p:grpSpPr>
        <p:sp>
          <p:nvSpPr>
            <p:cNvPr name="Freeform 4" id="4"/>
            <p:cNvSpPr/>
            <p:nvPr/>
          </p:nvSpPr>
          <p:spPr>
            <a:xfrm flipH="false" flipV="false" rot="0">
              <a:off x="0" y="0"/>
              <a:ext cx="5094508" cy="737923"/>
            </a:xfrm>
            <a:custGeom>
              <a:avLst/>
              <a:gdLst/>
              <a:ahLst/>
              <a:cxnLst/>
              <a:rect r="r" b="b" t="t" l="l"/>
              <a:pathLst>
                <a:path h="737923" w="5094508">
                  <a:moveTo>
                    <a:pt x="0" y="0"/>
                  </a:moveTo>
                  <a:lnTo>
                    <a:pt x="5094508" y="0"/>
                  </a:lnTo>
                  <a:lnTo>
                    <a:pt x="5094508" y="737923"/>
                  </a:lnTo>
                  <a:lnTo>
                    <a:pt x="0" y="737923"/>
                  </a:lnTo>
                  <a:close/>
                </a:path>
              </a:pathLst>
            </a:custGeom>
            <a:solidFill>
              <a:srgbClr val="F9D252"/>
            </a:solidFill>
          </p:spPr>
        </p:sp>
        <p:sp>
          <p:nvSpPr>
            <p:cNvPr name="TextBox 5" id="5"/>
            <p:cNvSpPr txBox="true"/>
            <p:nvPr/>
          </p:nvSpPr>
          <p:spPr>
            <a:xfrm>
              <a:off x="0" y="-38100"/>
              <a:ext cx="5094508" cy="776023"/>
            </a:xfrm>
            <a:prstGeom prst="rect">
              <a:avLst/>
            </a:prstGeom>
          </p:spPr>
          <p:txBody>
            <a:bodyPr anchor="ctr" rtlCol="false" tIns="50800" lIns="50800" bIns="50800" rIns="50800"/>
            <a:lstStyle/>
            <a:p>
              <a:pPr algn="ctr">
                <a:lnSpc>
                  <a:spcPts val="2799"/>
                </a:lnSpc>
              </a:pPr>
            </a:p>
          </p:txBody>
        </p:sp>
      </p:grpSp>
      <p:sp>
        <p:nvSpPr>
          <p:cNvPr name="Freeform 6" id="6"/>
          <p:cNvSpPr/>
          <p:nvPr/>
        </p:nvSpPr>
        <p:spPr>
          <a:xfrm flipH="false" flipV="false" rot="0">
            <a:off x="2094984" y="4545636"/>
            <a:ext cx="14098032" cy="6023705"/>
          </a:xfrm>
          <a:custGeom>
            <a:avLst/>
            <a:gdLst/>
            <a:ahLst/>
            <a:cxnLst/>
            <a:rect r="r" b="b" t="t" l="l"/>
            <a:pathLst>
              <a:path h="6023705" w="14098032">
                <a:moveTo>
                  <a:pt x="0" y="0"/>
                </a:moveTo>
                <a:lnTo>
                  <a:pt x="14098032" y="0"/>
                </a:lnTo>
                <a:lnTo>
                  <a:pt x="14098032" y="6023704"/>
                </a:lnTo>
                <a:lnTo>
                  <a:pt x="0" y="60237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7090834" y="9139909"/>
            <a:ext cx="635238" cy="63523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38A8"/>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799"/>
                </a:lnSpc>
              </a:pPr>
              <a:r>
                <a:rPr lang="en-US" sz="1999">
                  <a:solidFill>
                    <a:srgbClr val="FAFAFA"/>
                  </a:solidFill>
                  <a:latin typeface="Open Sauce"/>
                  <a:ea typeface="Open Sauce"/>
                  <a:cs typeface="Open Sauce"/>
                  <a:sym typeface="Open Sauce"/>
                </a:rPr>
                <a:t>10</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0478067" cy="1438275"/>
          </a:xfrm>
          <a:prstGeom prst="rect">
            <a:avLst/>
          </a:prstGeom>
        </p:spPr>
        <p:txBody>
          <a:bodyPr anchor="t" rtlCol="false" tIns="0" lIns="0" bIns="0" rIns="0">
            <a:spAutoFit/>
          </a:bodyPr>
          <a:lstStyle/>
          <a:p>
            <a:pPr algn="l">
              <a:lnSpc>
                <a:spcPts val="11360"/>
              </a:lnSpc>
            </a:pPr>
            <a:r>
              <a:rPr lang="en-US" b="true" sz="9466">
                <a:solidFill>
                  <a:srgbClr val="000000"/>
                </a:solidFill>
                <a:latin typeface="Open Sauce Bold"/>
                <a:ea typeface="Open Sauce Bold"/>
                <a:cs typeface="Open Sauce Bold"/>
                <a:sym typeface="Open Sauce Bold"/>
              </a:rPr>
              <a:t>INTRODUCTION</a:t>
            </a:r>
          </a:p>
        </p:txBody>
      </p:sp>
      <p:grpSp>
        <p:nvGrpSpPr>
          <p:cNvPr name="Group 3" id="3"/>
          <p:cNvGrpSpPr/>
          <p:nvPr/>
        </p:nvGrpSpPr>
        <p:grpSpPr>
          <a:xfrm rot="0">
            <a:off x="17862165" y="-315444"/>
            <a:ext cx="3615339" cy="11101557"/>
            <a:chOff x="0" y="0"/>
            <a:chExt cx="952188" cy="2923867"/>
          </a:xfrm>
        </p:grpSpPr>
        <p:sp>
          <p:nvSpPr>
            <p:cNvPr name="Freeform 4" id="4"/>
            <p:cNvSpPr/>
            <p:nvPr/>
          </p:nvSpPr>
          <p:spPr>
            <a:xfrm flipH="false" flipV="false" rot="0">
              <a:off x="0" y="0"/>
              <a:ext cx="952188" cy="2923867"/>
            </a:xfrm>
            <a:custGeom>
              <a:avLst/>
              <a:gdLst/>
              <a:ahLst/>
              <a:cxnLst/>
              <a:rect r="r" b="b" t="t" l="l"/>
              <a:pathLst>
                <a:path h="2923867" w="952188">
                  <a:moveTo>
                    <a:pt x="0" y="0"/>
                  </a:moveTo>
                  <a:lnTo>
                    <a:pt x="952188" y="0"/>
                  </a:lnTo>
                  <a:lnTo>
                    <a:pt x="952188" y="2923867"/>
                  </a:lnTo>
                  <a:lnTo>
                    <a:pt x="0" y="2923867"/>
                  </a:lnTo>
                  <a:close/>
                </a:path>
              </a:pathLst>
            </a:custGeom>
            <a:solidFill>
              <a:srgbClr val="F9D252"/>
            </a:solidFill>
          </p:spPr>
        </p:sp>
        <p:sp>
          <p:nvSpPr>
            <p:cNvPr name="TextBox 5" id="5"/>
            <p:cNvSpPr txBox="true"/>
            <p:nvPr/>
          </p:nvSpPr>
          <p:spPr>
            <a:xfrm>
              <a:off x="0" y="-38100"/>
              <a:ext cx="952188" cy="2961967"/>
            </a:xfrm>
            <a:prstGeom prst="rect">
              <a:avLst/>
            </a:prstGeom>
          </p:spPr>
          <p:txBody>
            <a:bodyPr anchor="ctr" rtlCol="false" tIns="50800" lIns="50800" bIns="50800" rIns="50800"/>
            <a:lstStyle/>
            <a:p>
              <a:pPr algn="ctr">
                <a:lnSpc>
                  <a:spcPts val="2799"/>
                </a:lnSpc>
              </a:pPr>
            </a:p>
          </p:txBody>
        </p:sp>
      </p:grpSp>
      <p:sp>
        <p:nvSpPr>
          <p:cNvPr name="Freeform 6" id="6"/>
          <p:cNvSpPr/>
          <p:nvPr/>
        </p:nvSpPr>
        <p:spPr>
          <a:xfrm flipH="false" flipV="false" rot="0">
            <a:off x="11506767" y="2191424"/>
            <a:ext cx="7453335" cy="8594688"/>
          </a:xfrm>
          <a:custGeom>
            <a:avLst/>
            <a:gdLst/>
            <a:ahLst/>
            <a:cxnLst/>
            <a:rect r="r" b="b" t="t" l="l"/>
            <a:pathLst>
              <a:path h="8594688" w="7453335">
                <a:moveTo>
                  <a:pt x="0" y="0"/>
                </a:moveTo>
                <a:lnTo>
                  <a:pt x="7453335" y="0"/>
                </a:lnTo>
                <a:lnTo>
                  <a:pt x="7453335" y="8594689"/>
                </a:lnTo>
                <a:lnTo>
                  <a:pt x="0" y="8594689"/>
                </a:lnTo>
                <a:lnTo>
                  <a:pt x="0" y="0"/>
                </a:lnTo>
                <a:close/>
              </a:path>
            </a:pathLst>
          </a:custGeom>
          <a:blipFill>
            <a:blip r:embed="rId2">
              <a:extLst>
                <a:ext uri="{96DAC541-7B7A-43D3-8B79-37D633B846F1}">
                  <asvg:svgBlip xmlns:asvg="http://schemas.microsoft.com/office/drawing/2016/SVG/main" r:embed="rId3"/>
                </a:ext>
              </a:extLst>
            </a:blip>
            <a:stretch>
              <a:fillRect l="-169882" t="0" r="0" b="0"/>
            </a:stretch>
          </a:blipFill>
        </p:spPr>
      </p:sp>
      <p:grpSp>
        <p:nvGrpSpPr>
          <p:cNvPr name="Group 7" id="7"/>
          <p:cNvGrpSpPr/>
          <p:nvPr/>
        </p:nvGrpSpPr>
        <p:grpSpPr>
          <a:xfrm rot="458373">
            <a:off x="-1497111" y="9042553"/>
            <a:ext cx="12619379" cy="2488895"/>
            <a:chOff x="0" y="0"/>
            <a:chExt cx="16825839" cy="3318527"/>
          </a:xfrm>
        </p:grpSpPr>
        <p:sp>
          <p:nvSpPr>
            <p:cNvPr name="Freeform 8" id="8"/>
            <p:cNvSpPr/>
            <p:nvPr/>
          </p:nvSpPr>
          <p:spPr>
            <a:xfrm flipH="false" flipV="false" rot="0">
              <a:off x="0" y="0"/>
              <a:ext cx="5836560" cy="2925576"/>
            </a:xfrm>
            <a:custGeom>
              <a:avLst/>
              <a:gdLst/>
              <a:ahLst/>
              <a:cxnLst/>
              <a:rect r="r" b="b" t="t" l="l"/>
              <a:pathLst>
                <a:path h="2925576" w="5836560">
                  <a:moveTo>
                    <a:pt x="0" y="0"/>
                  </a:moveTo>
                  <a:lnTo>
                    <a:pt x="5836560" y="0"/>
                  </a:lnTo>
                  <a:lnTo>
                    <a:pt x="5836560" y="2925576"/>
                  </a:lnTo>
                  <a:lnTo>
                    <a:pt x="0" y="2925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525798" y="205119"/>
              <a:ext cx="5836560" cy="2925576"/>
            </a:xfrm>
            <a:custGeom>
              <a:avLst/>
              <a:gdLst/>
              <a:ahLst/>
              <a:cxnLst/>
              <a:rect r="r" b="b" t="t" l="l"/>
              <a:pathLst>
                <a:path h="2925576" w="5836560">
                  <a:moveTo>
                    <a:pt x="0" y="0"/>
                  </a:moveTo>
                  <a:lnTo>
                    <a:pt x="5836560" y="0"/>
                  </a:lnTo>
                  <a:lnTo>
                    <a:pt x="5836560" y="2925576"/>
                  </a:lnTo>
                  <a:lnTo>
                    <a:pt x="0" y="2925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989279" y="392951"/>
              <a:ext cx="5836560" cy="2925576"/>
            </a:xfrm>
            <a:custGeom>
              <a:avLst/>
              <a:gdLst/>
              <a:ahLst/>
              <a:cxnLst/>
              <a:rect r="r" b="b" t="t" l="l"/>
              <a:pathLst>
                <a:path h="2925576" w="5836560">
                  <a:moveTo>
                    <a:pt x="0" y="0"/>
                  </a:moveTo>
                  <a:lnTo>
                    <a:pt x="5836560" y="0"/>
                  </a:lnTo>
                  <a:lnTo>
                    <a:pt x="5836560" y="2925576"/>
                  </a:lnTo>
                  <a:lnTo>
                    <a:pt x="0" y="2925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1" id="11"/>
          <p:cNvSpPr txBox="true"/>
          <p:nvPr/>
        </p:nvSpPr>
        <p:spPr>
          <a:xfrm rot="0">
            <a:off x="471395" y="2747434"/>
            <a:ext cx="10760307" cy="5467350"/>
          </a:xfrm>
          <a:prstGeom prst="rect">
            <a:avLst/>
          </a:prstGeom>
        </p:spPr>
        <p:txBody>
          <a:bodyPr anchor="t" rtlCol="false" tIns="0" lIns="0" bIns="0" rIns="0">
            <a:spAutoFit/>
          </a:bodyPr>
          <a:lstStyle/>
          <a:p>
            <a:pPr algn="ctr">
              <a:lnSpc>
                <a:spcPts val="3300"/>
              </a:lnSpc>
            </a:pPr>
            <a:r>
              <a:rPr lang="en-US" sz="3000">
                <a:solidFill>
                  <a:srgbClr val="000000"/>
                </a:solidFill>
                <a:latin typeface="Open Sauce"/>
                <a:ea typeface="Open Sauce"/>
                <a:cs typeface="Open Sauce"/>
                <a:sym typeface="Open Sauce"/>
              </a:rPr>
              <a:t>In today’s fast-paced election environment, news agencies need accurate and real-time visualizations to effectively report voting trends and results. This project addresses that need by integrating complex election data from multiple sources into Power BI dashboards. These dashboards provide clear insights into vote shares, turnout patterns, party trends, and constituency-level performance, enabling journalists and editorial teams to analyze and present election data with clarity and speed. The solution is designed to be scalable and adaptable, supporting real-time updates and detailed demographic analysis to enhance news coverage and public understanding.</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grpSp>
        <p:nvGrpSpPr>
          <p:cNvPr name="Group 2" id="2"/>
          <p:cNvGrpSpPr/>
          <p:nvPr/>
        </p:nvGrpSpPr>
        <p:grpSpPr>
          <a:xfrm rot="0">
            <a:off x="1270393" y="2127371"/>
            <a:ext cx="6032259" cy="603225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8F8F8"/>
            </a:solidFill>
            <a:ln w="133350" cap="sq">
              <a:solidFill>
                <a:srgbClr val="63B1DB"/>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5" id="5"/>
          <p:cNvSpPr txBox="true"/>
          <p:nvPr/>
        </p:nvSpPr>
        <p:spPr>
          <a:xfrm rot="0">
            <a:off x="1830904" y="3396228"/>
            <a:ext cx="4911238" cy="1568199"/>
          </a:xfrm>
          <a:prstGeom prst="rect">
            <a:avLst/>
          </a:prstGeom>
        </p:spPr>
        <p:txBody>
          <a:bodyPr anchor="t" rtlCol="false" tIns="0" lIns="0" bIns="0" rIns="0">
            <a:spAutoFit/>
          </a:bodyPr>
          <a:lstStyle/>
          <a:p>
            <a:pPr algn="ctr" marL="0" indent="0" lvl="0">
              <a:lnSpc>
                <a:spcPts val="6319"/>
              </a:lnSpc>
              <a:spcBef>
                <a:spcPct val="0"/>
              </a:spcBef>
            </a:pPr>
            <a:r>
              <a:rPr lang="en-US" b="true" sz="4514" spc="275">
                <a:solidFill>
                  <a:srgbClr val="343432"/>
                </a:solidFill>
                <a:latin typeface="Montserrat Bold"/>
                <a:ea typeface="Montserrat Bold"/>
                <a:cs typeface="Montserrat Bold"/>
                <a:sym typeface="Montserrat Bold"/>
              </a:rPr>
              <a:t>ABOUT THE DATASET</a:t>
            </a:r>
          </a:p>
        </p:txBody>
      </p:sp>
      <p:sp>
        <p:nvSpPr>
          <p:cNvPr name="TextBox 6" id="6"/>
          <p:cNvSpPr txBox="true"/>
          <p:nvPr/>
        </p:nvSpPr>
        <p:spPr>
          <a:xfrm rot="0">
            <a:off x="1830904" y="5114925"/>
            <a:ext cx="4911238" cy="1698781"/>
          </a:xfrm>
          <a:prstGeom prst="rect">
            <a:avLst/>
          </a:prstGeom>
        </p:spPr>
        <p:txBody>
          <a:bodyPr anchor="t" rtlCol="false" tIns="0" lIns="0" bIns="0" rIns="0">
            <a:spAutoFit/>
          </a:bodyPr>
          <a:lstStyle/>
          <a:p>
            <a:pPr algn="ctr">
              <a:lnSpc>
                <a:spcPts val="2260"/>
              </a:lnSpc>
              <a:spcBef>
                <a:spcPct val="0"/>
              </a:spcBef>
            </a:pPr>
            <a:r>
              <a:rPr lang="en-US" sz="1614">
                <a:solidFill>
                  <a:srgbClr val="343432"/>
                </a:solidFill>
                <a:latin typeface="Montserrat"/>
                <a:ea typeface="Montserrat"/>
                <a:cs typeface="Montserrat"/>
                <a:sym typeface="Montserrat"/>
              </a:rPr>
              <a:t>“The dataset contains detailed information on parliamentary and assembly constituencies, including IDs, names, and state mapping. It forms the backbone of the star schema, enabling constituency-level analysis of votes, candidates, and parties.”</a:t>
            </a:r>
          </a:p>
        </p:txBody>
      </p:sp>
      <p:grpSp>
        <p:nvGrpSpPr>
          <p:cNvPr name="Group 7" id="7"/>
          <p:cNvGrpSpPr/>
          <p:nvPr/>
        </p:nvGrpSpPr>
        <p:grpSpPr>
          <a:xfrm rot="0">
            <a:off x="9039020" y="903075"/>
            <a:ext cx="6277688" cy="1372469"/>
            <a:chOff x="0" y="0"/>
            <a:chExt cx="9504788" cy="2077999"/>
          </a:xfrm>
        </p:grpSpPr>
        <p:sp>
          <p:nvSpPr>
            <p:cNvPr name="Freeform 8" id="8"/>
            <p:cNvSpPr/>
            <p:nvPr/>
          </p:nvSpPr>
          <p:spPr>
            <a:xfrm flipH="false" flipV="false" rot="0">
              <a:off x="0" y="0"/>
              <a:ext cx="9504787" cy="2077999"/>
            </a:xfrm>
            <a:custGeom>
              <a:avLst/>
              <a:gdLst/>
              <a:ahLst/>
              <a:cxnLst/>
              <a:rect r="r" b="b" t="t" l="l"/>
              <a:pathLst>
                <a:path h="2077999" w="9504787">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w="66675" cap="rnd">
              <a:solidFill>
                <a:srgbClr val="9397D8"/>
              </a:solidFill>
              <a:prstDash val="solid"/>
              <a:round/>
            </a:ln>
          </p:spPr>
        </p:sp>
        <p:sp>
          <p:nvSpPr>
            <p:cNvPr name="TextBox 9" id="9"/>
            <p:cNvSpPr txBox="true"/>
            <p:nvPr/>
          </p:nvSpPr>
          <p:spPr>
            <a:xfrm>
              <a:off x="0" y="-38100"/>
              <a:ext cx="9504788" cy="2116099"/>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0" id="10"/>
          <p:cNvGrpSpPr/>
          <p:nvPr/>
        </p:nvGrpSpPr>
        <p:grpSpPr>
          <a:xfrm rot="0">
            <a:off x="9039020" y="2795718"/>
            <a:ext cx="6277688" cy="1372469"/>
            <a:chOff x="0" y="0"/>
            <a:chExt cx="9504788" cy="2077999"/>
          </a:xfrm>
        </p:grpSpPr>
        <p:sp>
          <p:nvSpPr>
            <p:cNvPr name="Freeform 11" id="11"/>
            <p:cNvSpPr/>
            <p:nvPr/>
          </p:nvSpPr>
          <p:spPr>
            <a:xfrm flipH="false" flipV="false" rot="0">
              <a:off x="0" y="0"/>
              <a:ext cx="9504787" cy="2077999"/>
            </a:xfrm>
            <a:custGeom>
              <a:avLst/>
              <a:gdLst/>
              <a:ahLst/>
              <a:cxnLst/>
              <a:rect r="r" b="b" t="t" l="l"/>
              <a:pathLst>
                <a:path h="2077999" w="9504787">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w="66675" cap="rnd">
              <a:solidFill>
                <a:srgbClr val="91DFB1"/>
              </a:solidFill>
              <a:prstDash val="solid"/>
              <a:round/>
            </a:ln>
          </p:spPr>
        </p:sp>
        <p:sp>
          <p:nvSpPr>
            <p:cNvPr name="TextBox 12" id="12"/>
            <p:cNvSpPr txBox="true"/>
            <p:nvPr/>
          </p:nvSpPr>
          <p:spPr>
            <a:xfrm>
              <a:off x="0" y="-38100"/>
              <a:ext cx="9504788" cy="2116099"/>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3" id="13"/>
          <p:cNvGrpSpPr/>
          <p:nvPr/>
        </p:nvGrpSpPr>
        <p:grpSpPr>
          <a:xfrm rot="0">
            <a:off x="9039020" y="4606134"/>
            <a:ext cx="6277688" cy="1372469"/>
            <a:chOff x="0" y="0"/>
            <a:chExt cx="9504788" cy="2077999"/>
          </a:xfrm>
        </p:grpSpPr>
        <p:sp>
          <p:nvSpPr>
            <p:cNvPr name="Freeform 14" id="14"/>
            <p:cNvSpPr/>
            <p:nvPr/>
          </p:nvSpPr>
          <p:spPr>
            <a:xfrm flipH="false" flipV="false" rot="0">
              <a:off x="0" y="0"/>
              <a:ext cx="9504787" cy="2077999"/>
            </a:xfrm>
            <a:custGeom>
              <a:avLst/>
              <a:gdLst/>
              <a:ahLst/>
              <a:cxnLst/>
              <a:rect r="r" b="b" t="t" l="l"/>
              <a:pathLst>
                <a:path h="2077999" w="9504787">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w="66675" cap="rnd">
              <a:solidFill>
                <a:srgbClr val="F8D389"/>
              </a:solidFill>
              <a:prstDash val="solid"/>
              <a:round/>
            </a:ln>
          </p:spPr>
        </p:sp>
        <p:sp>
          <p:nvSpPr>
            <p:cNvPr name="TextBox 15" id="15"/>
            <p:cNvSpPr txBox="true"/>
            <p:nvPr/>
          </p:nvSpPr>
          <p:spPr>
            <a:xfrm>
              <a:off x="0" y="-38100"/>
              <a:ext cx="9504788"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16" id="16"/>
          <p:cNvSpPr txBox="true"/>
          <p:nvPr/>
        </p:nvSpPr>
        <p:spPr>
          <a:xfrm rot="0">
            <a:off x="10591478" y="992973"/>
            <a:ext cx="3172771" cy="258984"/>
          </a:xfrm>
          <a:prstGeom prst="rect">
            <a:avLst/>
          </a:prstGeom>
        </p:spPr>
        <p:txBody>
          <a:bodyPr anchor="t" rtlCol="false" tIns="0" lIns="0" bIns="0" rIns="0">
            <a:spAutoFit/>
          </a:bodyPr>
          <a:lstStyle/>
          <a:p>
            <a:pPr algn="l" marL="0" indent="0" lvl="0">
              <a:lnSpc>
                <a:spcPts val="2138"/>
              </a:lnSpc>
              <a:spcBef>
                <a:spcPct val="0"/>
              </a:spcBef>
            </a:pPr>
            <a:r>
              <a:rPr lang="en-US" b="true" sz="1670">
                <a:solidFill>
                  <a:srgbClr val="343432"/>
                </a:solidFill>
                <a:latin typeface="Montserrat Bold"/>
                <a:ea typeface="Montserrat Bold"/>
                <a:cs typeface="Montserrat Bold"/>
                <a:sym typeface="Montserrat Bold"/>
              </a:rPr>
              <a:t> Constituency Information</a:t>
            </a:r>
          </a:p>
        </p:txBody>
      </p:sp>
      <p:sp>
        <p:nvSpPr>
          <p:cNvPr name="TextBox 17" id="17"/>
          <p:cNvSpPr txBox="true"/>
          <p:nvPr/>
        </p:nvSpPr>
        <p:spPr>
          <a:xfrm rot="0">
            <a:off x="9222049" y="1271006"/>
            <a:ext cx="5911629" cy="871188"/>
          </a:xfrm>
          <a:prstGeom prst="rect">
            <a:avLst/>
          </a:prstGeom>
        </p:spPr>
        <p:txBody>
          <a:bodyPr anchor="t" rtlCol="false" tIns="0" lIns="0" bIns="0" rIns="0">
            <a:spAutoFit/>
          </a:bodyPr>
          <a:lstStyle/>
          <a:p>
            <a:pPr algn="l" marL="292600" indent="-146300" lvl="1">
              <a:lnSpc>
                <a:spcPts val="1734"/>
              </a:lnSpc>
              <a:buFont typeface="Arial"/>
              <a:buChar char="•"/>
            </a:pPr>
            <a:r>
              <a:rPr lang="en-US" sz="1355">
                <a:solidFill>
                  <a:srgbClr val="343432"/>
                </a:solidFill>
                <a:latin typeface="Montserrat"/>
                <a:ea typeface="Montserrat"/>
                <a:cs typeface="Montserrat"/>
                <a:sym typeface="Montserrat"/>
              </a:rPr>
              <a:t>Contains details about each parliamentary and assembly constituency.</a:t>
            </a:r>
          </a:p>
          <a:p>
            <a:pPr algn="l" marL="292600" indent="-146300" lvl="1">
              <a:lnSpc>
                <a:spcPts val="1734"/>
              </a:lnSpc>
              <a:spcBef>
                <a:spcPct val="0"/>
              </a:spcBef>
              <a:buFont typeface="Arial"/>
              <a:buChar char="•"/>
            </a:pPr>
            <a:r>
              <a:rPr lang="en-US" sz="1355">
                <a:solidFill>
                  <a:srgbClr val="343432"/>
                </a:solidFill>
                <a:latin typeface="Montserrat"/>
                <a:ea typeface="Montserrat"/>
                <a:cs typeface="Montserrat"/>
                <a:sym typeface="Montserrat"/>
              </a:rPr>
              <a:t>Includes unique IDs, constituency names, and mapping to states.</a:t>
            </a:r>
          </a:p>
        </p:txBody>
      </p:sp>
      <p:sp>
        <p:nvSpPr>
          <p:cNvPr name="TextBox 18" id="18"/>
          <p:cNvSpPr txBox="true"/>
          <p:nvPr/>
        </p:nvSpPr>
        <p:spPr>
          <a:xfrm rot="0">
            <a:off x="10892728" y="2958674"/>
            <a:ext cx="2982440" cy="258984"/>
          </a:xfrm>
          <a:prstGeom prst="rect">
            <a:avLst/>
          </a:prstGeom>
        </p:spPr>
        <p:txBody>
          <a:bodyPr anchor="t" rtlCol="false" tIns="0" lIns="0" bIns="0" rIns="0">
            <a:spAutoFit/>
          </a:bodyPr>
          <a:lstStyle/>
          <a:p>
            <a:pPr algn="l" marL="0" indent="0" lvl="0">
              <a:lnSpc>
                <a:spcPts val="2138"/>
              </a:lnSpc>
              <a:spcBef>
                <a:spcPct val="0"/>
              </a:spcBef>
            </a:pPr>
            <a:r>
              <a:rPr lang="en-US" b="true" sz="1670">
                <a:solidFill>
                  <a:srgbClr val="343432"/>
                </a:solidFill>
                <a:latin typeface="Montserrat Bold"/>
                <a:ea typeface="Montserrat Bold"/>
                <a:cs typeface="Montserrat Bold"/>
                <a:sym typeface="Montserrat Bold"/>
              </a:rPr>
              <a:t>State &amp; Region Mapping</a:t>
            </a:r>
          </a:p>
        </p:txBody>
      </p:sp>
      <p:sp>
        <p:nvSpPr>
          <p:cNvPr name="TextBox 19" id="19"/>
          <p:cNvSpPr txBox="true"/>
          <p:nvPr/>
        </p:nvSpPr>
        <p:spPr>
          <a:xfrm rot="0">
            <a:off x="9451188" y="3255758"/>
            <a:ext cx="5865519" cy="652330"/>
          </a:xfrm>
          <a:prstGeom prst="rect">
            <a:avLst/>
          </a:prstGeom>
        </p:spPr>
        <p:txBody>
          <a:bodyPr anchor="t" rtlCol="false" tIns="0" lIns="0" bIns="0" rIns="0">
            <a:spAutoFit/>
          </a:bodyPr>
          <a:lstStyle/>
          <a:p>
            <a:pPr algn="l" marL="292600" indent="-146300" lvl="1">
              <a:lnSpc>
                <a:spcPts val="1734"/>
              </a:lnSpc>
              <a:buFont typeface="Arial"/>
              <a:buChar char="•"/>
            </a:pPr>
            <a:r>
              <a:rPr lang="en-US" sz="1355">
                <a:solidFill>
                  <a:srgbClr val="343432"/>
                </a:solidFill>
                <a:latin typeface="Montserrat"/>
                <a:ea typeface="Montserrat"/>
                <a:cs typeface="Montserrat"/>
                <a:sym typeface="Montserrat"/>
              </a:rPr>
              <a:t>Each constituency is linked with its state and region.</a:t>
            </a:r>
          </a:p>
          <a:p>
            <a:pPr algn="l" marL="292600" indent="-146300" lvl="1">
              <a:lnSpc>
                <a:spcPts val="1734"/>
              </a:lnSpc>
              <a:buFont typeface="Arial"/>
              <a:buChar char="•"/>
            </a:pPr>
            <a:r>
              <a:rPr lang="en-US" sz="1355">
                <a:solidFill>
                  <a:srgbClr val="343432"/>
                </a:solidFill>
                <a:latin typeface="Montserrat"/>
                <a:ea typeface="Montserrat"/>
                <a:cs typeface="Montserrat"/>
                <a:sym typeface="Montserrat"/>
              </a:rPr>
              <a:t>Enables state-level comparisons and aggregated insights.</a:t>
            </a:r>
          </a:p>
          <a:p>
            <a:pPr algn="l" marL="0" indent="0" lvl="0">
              <a:lnSpc>
                <a:spcPts val="1734"/>
              </a:lnSpc>
              <a:spcBef>
                <a:spcPct val="0"/>
              </a:spcBef>
            </a:pPr>
          </a:p>
        </p:txBody>
      </p:sp>
      <p:sp>
        <p:nvSpPr>
          <p:cNvPr name="TextBox 20" id="20"/>
          <p:cNvSpPr txBox="true"/>
          <p:nvPr/>
        </p:nvSpPr>
        <p:spPr>
          <a:xfrm rot="0">
            <a:off x="10989210" y="4705443"/>
            <a:ext cx="2811953" cy="258984"/>
          </a:xfrm>
          <a:prstGeom prst="rect">
            <a:avLst/>
          </a:prstGeom>
        </p:spPr>
        <p:txBody>
          <a:bodyPr anchor="t" rtlCol="false" tIns="0" lIns="0" bIns="0" rIns="0">
            <a:spAutoFit/>
          </a:bodyPr>
          <a:lstStyle/>
          <a:p>
            <a:pPr algn="l" marL="0" indent="0" lvl="0">
              <a:lnSpc>
                <a:spcPts val="2138"/>
              </a:lnSpc>
              <a:spcBef>
                <a:spcPct val="0"/>
              </a:spcBef>
            </a:pPr>
            <a:r>
              <a:rPr lang="en-US" b="true" sz="1670">
                <a:solidFill>
                  <a:srgbClr val="343432"/>
                </a:solidFill>
                <a:latin typeface="Montserrat Bold"/>
                <a:ea typeface="Montserrat Bold"/>
                <a:cs typeface="Montserrat Bold"/>
                <a:sym typeface="Montserrat Bold"/>
              </a:rPr>
              <a:t>Electoral Boundaries</a:t>
            </a:r>
          </a:p>
        </p:txBody>
      </p:sp>
      <p:sp>
        <p:nvSpPr>
          <p:cNvPr name="TextBox 21" id="21"/>
          <p:cNvSpPr txBox="true"/>
          <p:nvPr/>
        </p:nvSpPr>
        <p:spPr>
          <a:xfrm rot="0">
            <a:off x="9273974" y="5009779"/>
            <a:ext cx="6219949" cy="871188"/>
          </a:xfrm>
          <a:prstGeom prst="rect">
            <a:avLst/>
          </a:prstGeom>
        </p:spPr>
        <p:txBody>
          <a:bodyPr anchor="t" rtlCol="false" tIns="0" lIns="0" bIns="0" rIns="0">
            <a:spAutoFit/>
          </a:bodyPr>
          <a:lstStyle/>
          <a:p>
            <a:pPr algn="l" marL="292600" indent="-146300" lvl="1">
              <a:lnSpc>
                <a:spcPts val="1734"/>
              </a:lnSpc>
              <a:buFont typeface="Arial"/>
              <a:buChar char="•"/>
            </a:pPr>
            <a:r>
              <a:rPr lang="en-US" sz="1355">
                <a:solidFill>
                  <a:srgbClr val="343432"/>
                </a:solidFill>
                <a:latin typeface="Montserrat"/>
                <a:ea typeface="Montserrat"/>
                <a:cs typeface="Montserrat"/>
                <a:sym typeface="Montserrat"/>
              </a:rPr>
              <a:t>Records boundary definitions to track constituency-level changes across elections.</a:t>
            </a:r>
          </a:p>
          <a:p>
            <a:pPr algn="l" marL="292600" indent="-146300" lvl="1">
              <a:lnSpc>
                <a:spcPts val="1734"/>
              </a:lnSpc>
              <a:buFont typeface="Arial"/>
              <a:buChar char="•"/>
            </a:pPr>
            <a:r>
              <a:rPr lang="en-US" sz="1355">
                <a:solidFill>
                  <a:srgbClr val="343432"/>
                </a:solidFill>
                <a:latin typeface="Montserrat"/>
                <a:ea typeface="Montserrat"/>
                <a:cs typeface="Montserrat"/>
                <a:sym typeface="Montserrat"/>
              </a:rPr>
              <a:t>Important for historical consistency and trend analysis.</a:t>
            </a:r>
          </a:p>
          <a:p>
            <a:pPr algn="l" marL="0" indent="0" lvl="0">
              <a:lnSpc>
                <a:spcPts val="1734"/>
              </a:lnSpc>
              <a:spcBef>
                <a:spcPct val="0"/>
              </a:spcBef>
            </a:pPr>
          </a:p>
        </p:txBody>
      </p:sp>
      <p:grpSp>
        <p:nvGrpSpPr>
          <p:cNvPr name="Group 22" id="22"/>
          <p:cNvGrpSpPr/>
          <p:nvPr/>
        </p:nvGrpSpPr>
        <p:grpSpPr>
          <a:xfrm rot="0">
            <a:off x="9039020" y="6357217"/>
            <a:ext cx="6277688" cy="1372469"/>
            <a:chOff x="0" y="0"/>
            <a:chExt cx="9504788" cy="2077999"/>
          </a:xfrm>
        </p:grpSpPr>
        <p:sp>
          <p:nvSpPr>
            <p:cNvPr name="Freeform 23" id="23"/>
            <p:cNvSpPr/>
            <p:nvPr/>
          </p:nvSpPr>
          <p:spPr>
            <a:xfrm flipH="false" flipV="false" rot="0">
              <a:off x="0" y="0"/>
              <a:ext cx="9504787" cy="2077999"/>
            </a:xfrm>
            <a:custGeom>
              <a:avLst/>
              <a:gdLst/>
              <a:ahLst/>
              <a:cxnLst/>
              <a:rect r="r" b="b" t="t" l="l"/>
              <a:pathLst>
                <a:path h="2077999" w="9504787">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w="66675" cap="rnd">
              <a:solidFill>
                <a:srgbClr val="F8B27C"/>
              </a:solidFill>
              <a:prstDash val="solid"/>
              <a:round/>
            </a:ln>
          </p:spPr>
        </p:sp>
        <p:sp>
          <p:nvSpPr>
            <p:cNvPr name="TextBox 24" id="24"/>
            <p:cNvSpPr txBox="true"/>
            <p:nvPr/>
          </p:nvSpPr>
          <p:spPr>
            <a:xfrm>
              <a:off x="0" y="-38100"/>
              <a:ext cx="9504788"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25" id="25"/>
          <p:cNvSpPr txBox="true"/>
          <p:nvPr/>
        </p:nvSpPr>
        <p:spPr>
          <a:xfrm rot="0">
            <a:off x="9465514" y="6700705"/>
            <a:ext cx="5668164" cy="1090046"/>
          </a:xfrm>
          <a:prstGeom prst="rect">
            <a:avLst/>
          </a:prstGeom>
        </p:spPr>
        <p:txBody>
          <a:bodyPr anchor="t" rtlCol="false" tIns="0" lIns="0" bIns="0" rIns="0">
            <a:spAutoFit/>
          </a:bodyPr>
          <a:lstStyle/>
          <a:p>
            <a:pPr algn="l" marL="292600" indent="-146300" lvl="1">
              <a:lnSpc>
                <a:spcPts val="1734"/>
              </a:lnSpc>
              <a:buFont typeface="Arial"/>
              <a:buChar char="•"/>
            </a:pPr>
            <a:r>
              <a:rPr lang="en-US" sz="1355">
                <a:solidFill>
                  <a:srgbClr val="343432"/>
                </a:solidFill>
                <a:latin typeface="Montserrat"/>
                <a:ea typeface="Montserrat"/>
                <a:cs typeface="Montserrat"/>
                <a:sym typeface="Montserrat"/>
              </a:rPr>
              <a:t>Captures urban–rural distribution and other constituency-level attributes.</a:t>
            </a:r>
          </a:p>
          <a:p>
            <a:pPr algn="l" marL="292600" indent="-146300" lvl="1">
              <a:lnSpc>
                <a:spcPts val="1734"/>
              </a:lnSpc>
              <a:buFont typeface="Arial"/>
              <a:buChar char="•"/>
            </a:pPr>
            <a:r>
              <a:rPr lang="en-US" sz="1355">
                <a:solidFill>
                  <a:srgbClr val="343432"/>
                </a:solidFill>
                <a:latin typeface="Montserrat"/>
                <a:ea typeface="Montserrat"/>
                <a:cs typeface="Montserrat"/>
                <a:sym typeface="Montserrat"/>
              </a:rPr>
              <a:t>Supports deeper insights into voter behavior and turnout trends.</a:t>
            </a:r>
          </a:p>
          <a:p>
            <a:pPr algn="l" marL="0" indent="0" lvl="0">
              <a:lnSpc>
                <a:spcPts val="1734"/>
              </a:lnSpc>
              <a:spcBef>
                <a:spcPct val="0"/>
              </a:spcBef>
            </a:pPr>
          </a:p>
        </p:txBody>
      </p:sp>
      <p:sp>
        <p:nvSpPr>
          <p:cNvPr name="TextBox 26" id="26"/>
          <p:cNvSpPr txBox="true"/>
          <p:nvPr/>
        </p:nvSpPr>
        <p:spPr>
          <a:xfrm rot="0">
            <a:off x="10892728" y="6422672"/>
            <a:ext cx="3186320" cy="258984"/>
          </a:xfrm>
          <a:prstGeom prst="rect">
            <a:avLst/>
          </a:prstGeom>
        </p:spPr>
        <p:txBody>
          <a:bodyPr anchor="t" rtlCol="false" tIns="0" lIns="0" bIns="0" rIns="0">
            <a:spAutoFit/>
          </a:bodyPr>
          <a:lstStyle/>
          <a:p>
            <a:pPr algn="l" marL="0" indent="0" lvl="0">
              <a:lnSpc>
                <a:spcPts val="2138"/>
              </a:lnSpc>
              <a:spcBef>
                <a:spcPct val="0"/>
              </a:spcBef>
            </a:pPr>
            <a:r>
              <a:rPr lang="en-US" b="true" sz="1670">
                <a:solidFill>
                  <a:srgbClr val="343432"/>
                </a:solidFill>
                <a:latin typeface="Montserrat Bold"/>
                <a:ea typeface="Montserrat Bold"/>
                <a:cs typeface="Montserrat Bold"/>
                <a:sym typeface="Montserrat Bold"/>
              </a:rPr>
              <a:t> Demographic Coverage</a:t>
            </a:r>
          </a:p>
        </p:txBody>
      </p:sp>
      <p:grpSp>
        <p:nvGrpSpPr>
          <p:cNvPr name="Group 27" id="27"/>
          <p:cNvGrpSpPr/>
          <p:nvPr/>
        </p:nvGrpSpPr>
        <p:grpSpPr>
          <a:xfrm rot="0">
            <a:off x="9039020" y="8108300"/>
            <a:ext cx="6277688" cy="1372469"/>
            <a:chOff x="0" y="0"/>
            <a:chExt cx="9504788" cy="2077999"/>
          </a:xfrm>
        </p:grpSpPr>
        <p:sp>
          <p:nvSpPr>
            <p:cNvPr name="Freeform 28" id="28"/>
            <p:cNvSpPr/>
            <p:nvPr/>
          </p:nvSpPr>
          <p:spPr>
            <a:xfrm flipH="false" flipV="false" rot="0">
              <a:off x="0" y="0"/>
              <a:ext cx="9504787" cy="2077999"/>
            </a:xfrm>
            <a:custGeom>
              <a:avLst/>
              <a:gdLst/>
              <a:ahLst/>
              <a:cxnLst/>
              <a:rect r="r" b="b" t="t" l="l"/>
              <a:pathLst>
                <a:path h="2077999" w="9504787">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w="66675" cap="rnd">
              <a:solidFill>
                <a:srgbClr val="FF8379"/>
              </a:solidFill>
              <a:prstDash val="solid"/>
              <a:round/>
            </a:ln>
          </p:spPr>
        </p:sp>
        <p:sp>
          <p:nvSpPr>
            <p:cNvPr name="TextBox 29" id="29"/>
            <p:cNvSpPr txBox="true"/>
            <p:nvPr/>
          </p:nvSpPr>
          <p:spPr>
            <a:xfrm>
              <a:off x="0" y="-38100"/>
              <a:ext cx="9504788" cy="211609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30" id="30"/>
          <p:cNvSpPr txBox="true"/>
          <p:nvPr/>
        </p:nvSpPr>
        <p:spPr>
          <a:xfrm rot="0">
            <a:off x="9125032" y="8502450"/>
            <a:ext cx="6105662" cy="871188"/>
          </a:xfrm>
          <a:prstGeom prst="rect">
            <a:avLst/>
          </a:prstGeom>
        </p:spPr>
        <p:txBody>
          <a:bodyPr anchor="t" rtlCol="false" tIns="0" lIns="0" bIns="0" rIns="0">
            <a:spAutoFit/>
          </a:bodyPr>
          <a:lstStyle/>
          <a:p>
            <a:pPr algn="l" marL="292600" indent="-146300" lvl="1">
              <a:lnSpc>
                <a:spcPts val="1734"/>
              </a:lnSpc>
              <a:buFont typeface="Arial"/>
              <a:buChar char="•"/>
            </a:pPr>
            <a:r>
              <a:rPr lang="en-US" sz="1355">
                <a:solidFill>
                  <a:srgbClr val="343432"/>
                </a:solidFill>
                <a:latin typeface="Montserrat"/>
                <a:ea typeface="Montserrat"/>
                <a:cs typeface="Montserrat"/>
                <a:sym typeface="Montserrat"/>
              </a:rPr>
              <a:t>Serves as a dimension table in the Power BI star schema.</a:t>
            </a:r>
          </a:p>
          <a:p>
            <a:pPr algn="l" marL="292600" indent="-146300" lvl="1">
              <a:lnSpc>
                <a:spcPts val="1734"/>
              </a:lnSpc>
              <a:buFont typeface="Arial"/>
              <a:buChar char="•"/>
            </a:pPr>
            <a:r>
              <a:rPr lang="en-US" sz="1355">
                <a:solidFill>
                  <a:srgbClr val="343432"/>
                </a:solidFill>
                <a:latin typeface="Montserrat"/>
                <a:ea typeface="Montserrat"/>
                <a:cs typeface="Montserrat"/>
                <a:sym typeface="Montserrat"/>
              </a:rPr>
              <a:t>Forms the backbone for linking votes, candidates, and parties to their respective constituencies.</a:t>
            </a:r>
          </a:p>
          <a:p>
            <a:pPr algn="l" marL="0" indent="0" lvl="0">
              <a:lnSpc>
                <a:spcPts val="1734"/>
              </a:lnSpc>
              <a:spcBef>
                <a:spcPct val="0"/>
              </a:spcBef>
            </a:pPr>
          </a:p>
        </p:txBody>
      </p:sp>
      <p:sp>
        <p:nvSpPr>
          <p:cNvPr name="TextBox 31" id="31"/>
          <p:cNvSpPr txBox="true"/>
          <p:nvPr/>
        </p:nvSpPr>
        <p:spPr>
          <a:xfrm rot="0">
            <a:off x="10907945" y="8162226"/>
            <a:ext cx="2783301" cy="258984"/>
          </a:xfrm>
          <a:prstGeom prst="rect">
            <a:avLst/>
          </a:prstGeom>
        </p:spPr>
        <p:txBody>
          <a:bodyPr anchor="t" rtlCol="false" tIns="0" lIns="0" bIns="0" rIns="0">
            <a:spAutoFit/>
          </a:bodyPr>
          <a:lstStyle/>
          <a:p>
            <a:pPr algn="l" marL="0" indent="0" lvl="0">
              <a:lnSpc>
                <a:spcPts val="2138"/>
              </a:lnSpc>
              <a:spcBef>
                <a:spcPct val="0"/>
              </a:spcBef>
            </a:pPr>
            <a:r>
              <a:rPr lang="en-US" b="true" sz="1670">
                <a:solidFill>
                  <a:srgbClr val="343432"/>
                </a:solidFill>
                <a:latin typeface="Montserrat Bold"/>
                <a:ea typeface="Montserrat Bold"/>
                <a:cs typeface="Montserrat Bold"/>
                <a:sym typeface="Montserrat Bold"/>
              </a:rPr>
              <a:t>Analytical Relevance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7538597" y="2492032"/>
            <a:ext cx="9984222" cy="5928132"/>
          </a:xfrm>
          <a:custGeom>
            <a:avLst/>
            <a:gdLst/>
            <a:ahLst/>
            <a:cxnLst/>
            <a:rect r="r" b="b" t="t" l="l"/>
            <a:pathLst>
              <a:path h="5928132" w="9984222">
                <a:moveTo>
                  <a:pt x="0" y="0"/>
                </a:moveTo>
                <a:lnTo>
                  <a:pt x="9984222" y="0"/>
                </a:lnTo>
                <a:lnTo>
                  <a:pt x="9984222" y="5928131"/>
                </a:lnTo>
                <a:lnTo>
                  <a:pt x="0" y="5928131"/>
                </a:lnTo>
                <a:lnTo>
                  <a:pt x="0" y="0"/>
                </a:lnTo>
                <a:close/>
              </a:path>
            </a:pathLst>
          </a:custGeom>
          <a:blipFill>
            <a:blip r:embed="rId2"/>
            <a:stretch>
              <a:fillRect l="0" t="0" r="0" b="0"/>
            </a:stretch>
          </a:blipFill>
        </p:spPr>
      </p:sp>
      <p:sp>
        <p:nvSpPr>
          <p:cNvPr name="TextBox 3" id="3"/>
          <p:cNvSpPr txBox="true"/>
          <p:nvPr/>
        </p:nvSpPr>
        <p:spPr>
          <a:xfrm rot="0">
            <a:off x="3071594" y="235432"/>
            <a:ext cx="18288000" cy="600075"/>
          </a:xfrm>
          <a:prstGeom prst="rect">
            <a:avLst/>
          </a:prstGeom>
        </p:spPr>
        <p:txBody>
          <a:bodyPr anchor="t" rtlCol="false" tIns="0" lIns="0" bIns="0" rIns="0">
            <a:spAutoFit/>
          </a:bodyPr>
          <a:lstStyle/>
          <a:p>
            <a:pPr algn="l">
              <a:lnSpc>
                <a:spcPts val="4799"/>
              </a:lnSpc>
            </a:pPr>
            <a:r>
              <a:rPr lang="en-US" b="true" sz="3999">
                <a:solidFill>
                  <a:srgbClr val="000000"/>
                </a:solidFill>
                <a:latin typeface="Open Sauce Bold"/>
                <a:ea typeface="Open Sauce Bold"/>
                <a:cs typeface="Open Sauce Bold"/>
                <a:sym typeface="Open Sauce Bold"/>
              </a:rPr>
              <a:t>DATA CLEANING &amp; TRANSFORMATION IN POWER BI</a:t>
            </a:r>
          </a:p>
        </p:txBody>
      </p:sp>
      <p:sp>
        <p:nvSpPr>
          <p:cNvPr name="TextBox 4" id="4"/>
          <p:cNvSpPr txBox="true"/>
          <p:nvPr/>
        </p:nvSpPr>
        <p:spPr>
          <a:xfrm rot="0">
            <a:off x="4595953" y="990600"/>
            <a:ext cx="10405423" cy="673894"/>
          </a:xfrm>
          <a:prstGeom prst="rect">
            <a:avLst/>
          </a:prstGeom>
        </p:spPr>
        <p:txBody>
          <a:bodyPr anchor="t" rtlCol="false" tIns="0" lIns="0" bIns="0" rIns="0">
            <a:spAutoFit/>
          </a:bodyPr>
          <a:lstStyle/>
          <a:p>
            <a:pPr algn="ctr">
              <a:lnSpc>
                <a:spcPts val="2756"/>
              </a:lnSpc>
              <a:spcBef>
                <a:spcPct val="0"/>
              </a:spcBef>
            </a:pPr>
            <a:r>
              <a:rPr lang="en-US" sz="1968">
                <a:solidFill>
                  <a:srgbClr val="000000"/>
                </a:solidFill>
                <a:latin typeface="Montserrat"/>
                <a:ea typeface="Montserrat"/>
                <a:cs typeface="Montserrat"/>
                <a:sym typeface="Montserrat"/>
              </a:rPr>
              <a:t>Ensured data accuracy and consistency by cleaning, transforming, and validating constituency datasets before Power BI integration.</a:t>
            </a:r>
          </a:p>
        </p:txBody>
      </p:sp>
      <p:sp>
        <p:nvSpPr>
          <p:cNvPr name="TextBox 5" id="5"/>
          <p:cNvSpPr txBox="true"/>
          <p:nvPr/>
        </p:nvSpPr>
        <p:spPr>
          <a:xfrm rot="0">
            <a:off x="390364" y="2126475"/>
            <a:ext cx="6699973" cy="66211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Montserrat"/>
                <a:ea typeface="Montserrat"/>
                <a:cs typeface="Montserrat"/>
                <a:sym typeface="Montserrat"/>
              </a:rPr>
              <a:t>🟨 </a:t>
            </a:r>
            <a:r>
              <a:rPr lang="en-US" b="true" sz="2199">
                <a:solidFill>
                  <a:srgbClr val="000000"/>
                </a:solidFill>
                <a:latin typeface="Montserrat Bold"/>
                <a:ea typeface="Montserrat Bold"/>
                <a:cs typeface="Montserrat Bold"/>
                <a:sym typeface="Montserrat Bold"/>
              </a:rPr>
              <a:t>Data Preparation in Power Query</a:t>
            </a:r>
          </a:p>
          <a:p>
            <a:pPr algn="ctr">
              <a:lnSpc>
                <a:spcPts val="3079"/>
              </a:lnSpc>
              <a:spcBef>
                <a:spcPct val="0"/>
              </a:spcBef>
            </a:pPr>
            <a:r>
              <a:rPr lang="en-US" sz="2199">
                <a:solidFill>
                  <a:srgbClr val="000000"/>
                </a:solidFill>
                <a:latin typeface="Montserrat"/>
                <a:ea typeface="Montserrat"/>
                <a:cs typeface="Montserrat"/>
                <a:sym typeface="Montserrat"/>
              </a:rPr>
              <a:t>Imported raw CSV (Lok Sabha 1962–2019)</a:t>
            </a:r>
          </a:p>
          <a:p>
            <a:pPr algn="ctr">
              <a:lnSpc>
                <a:spcPts val="3079"/>
              </a:lnSpc>
              <a:spcBef>
                <a:spcPct val="0"/>
              </a:spcBef>
            </a:pPr>
            <a:r>
              <a:rPr lang="en-US" sz="2199">
                <a:solidFill>
                  <a:srgbClr val="000000"/>
                </a:solidFill>
                <a:latin typeface="Montserrat"/>
                <a:ea typeface="Montserrat"/>
                <a:cs typeface="Montserrat"/>
                <a:sym typeface="Montserrat"/>
              </a:rPr>
              <a:t>Standardized text (Trim, Clean, Capitalize Each Word)</a:t>
            </a:r>
          </a:p>
          <a:p>
            <a:pPr algn="ctr">
              <a:lnSpc>
                <a:spcPts val="3079"/>
              </a:lnSpc>
              <a:spcBef>
                <a:spcPct val="0"/>
              </a:spcBef>
            </a:pPr>
            <a:r>
              <a:rPr lang="en-US" sz="2199">
                <a:solidFill>
                  <a:srgbClr val="000000"/>
                </a:solidFill>
                <a:latin typeface="Montserrat"/>
                <a:ea typeface="Montserrat"/>
                <a:cs typeface="Montserrat"/>
                <a:sym typeface="Montserrat"/>
              </a:rPr>
              <a:t>Unified party &amp; constituency names (“BJP” → “Bharatiya Janata Party”)</a:t>
            </a:r>
          </a:p>
          <a:p>
            <a:pPr algn="ctr">
              <a:lnSpc>
                <a:spcPts val="3079"/>
              </a:lnSpc>
              <a:spcBef>
                <a:spcPct val="0"/>
              </a:spcBef>
            </a:pPr>
            <a:r>
              <a:rPr lang="en-US" sz="2199">
                <a:solidFill>
                  <a:srgbClr val="000000"/>
                </a:solidFill>
                <a:latin typeface="Montserrat"/>
                <a:ea typeface="Montserrat"/>
                <a:cs typeface="Montserrat"/>
                <a:sym typeface="Montserrat"/>
              </a:rPr>
              <a:t>🟨 </a:t>
            </a:r>
            <a:r>
              <a:rPr lang="en-US" b="true" sz="2199">
                <a:solidFill>
                  <a:srgbClr val="000000"/>
                </a:solidFill>
                <a:latin typeface="Montserrat Bold"/>
                <a:ea typeface="Montserrat Bold"/>
                <a:cs typeface="Montserrat Bold"/>
                <a:sym typeface="Montserrat Bold"/>
              </a:rPr>
              <a:t>Data Type &amp; Column Formatting</a:t>
            </a:r>
          </a:p>
          <a:p>
            <a:pPr algn="ctr">
              <a:lnSpc>
                <a:spcPts val="3079"/>
              </a:lnSpc>
              <a:spcBef>
                <a:spcPct val="0"/>
              </a:spcBef>
            </a:pPr>
            <a:r>
              <a:rPr lang="en-US" sz="2199">
                <a:solidFill>
                  <a:srgbClr val="000000"/>
                </a:solidFill>
                <a:latin typeface="Montserrat"/>
                <a:ea typeface="Montserrat"/>
                <a:cs typeface="Montserrat"/>
                <a:sym typeface="Montserrat"/>
              </a:rPr>
              <a:t>Set correct data types (Year → Number, Votes → Whole Number)</a:t>
            </a:r>
          </a:p>
          <a:p>
            <a:pPr algn="ctr">
              <a:lnSpc>
                <a:spcPts val="3079"/>
              </a:lnSpc>
              <a:spcBef>
                <a:spcPct val="0"/>
              </a:spcBef>
            </a:pPr>
            <a:r>
              <a:rPr lang="en-US" sz="2199">
                <a:solidFill>
                  <a:srgbClr val="000000"/>
                </a:solidFill>
                <a:latin typeface="Montserrat"/>
                <a:ea typeface="Montserrat"/>
                <a:cs typeface="Montserrat"/>
                <a:sym typeface="Montserrat"/>
              </a:rPr>
              <a:t>Renamed columns (Cand_name → Candidate Name)</a:t>
            </a:r>
          </a:p>
          <a:p>
            <a:pPr algn="ctr">
              <a:lnSpc>
                <a:spcPts val="3079"/>
              </a:lnSpc>
              <a:spcBef>
                <a:spcPct val="0"/>
              </a:spcBef>
            </a:pPr>
            <a:r>
              <a:rPr lang="en-US" sz="2199">
                <a:solidFill>
                  <a:srgbClr val="000000"/>
                </a:solidFill>
                <a:latin typeface="Montserrat"/>
                <a:ea typeface="Montserrat"/>
                <a:cs typeface="Montserrat"/>
                <a:sym typeface="Montserrat"/>
              </a:rPr>
              <a:t>🟨</a:t>
            </a:r>
            <a:r>
              <a:rPr lang="en-US" b="true" sz="2199">
                <a:solidFill>
                  <a:srgbClr val="000000"/>
                </a:solidFill>
                <a:latin typeface="Montserrat Bold"/>
                <a:ea typeface="Montserrat Bold"/>
                <a:cs typeface="Montserrat Bold"/>
                <a:sym typeface="Montserrat Bold"/>
              </a:rPr>
              <a:t> Derived Metrics &amp; Validation</a:t>
            </a:r>
          </a:p>
          <a:p>
            <a:pPr algn="ctr">
              <a:lnSpc>
                <a:spcPts val="3079"/>
              </a:lnSpc>
              <a:spcBef>
                <a:spcPct val="0"/>
              </a:spcBef>
            </a:pPr>
            <a:r>
              <a:rPr lang="en-US" sz="2199">
                <a:solidFill>
                  <a:srgbClr val="000000"/>
                </a:solidFill>
                <a:latin typeface="Montserrat"/>
                <a:ea typeface="Montserrat"/>
                <a:cs typeface="Montserrat"/>
                <a:sym typeface="Montserrat"/>
              </a:rPr>
              <a:t>Created Vote Share (%) and Result (Winner/Loser) columns</a:t>
            </a:r>
          </a:p>
          <a:p>
            <a:pPr algn="ctr">
              <a:lnSpc>
                <a:spcPts val="3079"/>
              </a:lnSpc>
              <a:spcBef>
                <a:spcPct val="0"/>
              </a:spcBef>
            </a:pPr>
            <a:r>
              <a:rPr lang="en-US" sz="2199">
                <a:solidFill>
                  <a:srgbClr val="000000"/>
                </a:solidFill>
                <a:latin typeface="Montserrat"/>
                <a:ea typeface="Montserrat"/>
                <a:cs typeface="Montserrat"/>
                <a:sym typeface="Montserrat"/>
              </a:rPr>
              <a:t>Removed duplicates &amp; null entries</a:t>
            </a:r>
          </a:p>
          <a:p>
            <a:pPr algn="ctr">
              <a:lnSpc>
                <a:spcPts val="3079"/>
              </a:lnSpc>
              <a:spcBef>
                <a:spcPct val="0"/>
              </a:spcBef>
            </a:pPr>
            <a:r>
              <a:rPr lang="en-US" sz="2199">
                <a:solidFill>
                  <a:srgbClr val="000000"/>
                </a:solidFill>
                <a:latin typeface="Montserrat"/>
                <a:ea typeface="Montserrat"/>
                <a:cs typeface="Montserrat"/>
                <a:sym typeface="Montserrat"/>
              </a:rPr>
              <a:t>Validated final dataset for completeness and accuracy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90131" y="182731"/>
            <a:ext cx="18766356" cy="1257300"/>
          </a:xfrm>
          <a:prstGeom prst="rect">
            <a:avLst/>
          </a:prstGeom>
        </p:spPr>
        <p:txBody>
          <a:bodyPr anchor="t" rtlCol="false" tIns="0" lIns="0" bIns="0" rIns="0">
            <a:spAutoFit/>
          </a:bodyPr>
          <a:lstStyle/>
          <a:p>
            <a:pPr algn="l">
              <a:lnSpc>
                <a:spcPts val="9839"/>
              </a:lnSpc>
            </a:pPr>
            <a:r>
              <a:rPr lang="en-US" b="true" sz="8199">
                <a:solidFill>
                  <a:srgbClr val="000000"/>
                </a:solidFill>
                <a:latin typeface="Open Sauce Bold"/>
                <a:ea typeface="Open Sauce Bold"/>
                <a:cs typeface="Open Sauce Bold"/>
                <a:sym typeface="Open Sauce Bold"/>
              </a:rPr>
              <a:t>DATA INTEGRATION THROUGH API</a:t>
            </a:r>
          </a:p>
        </p:txBody>
      </p:sp>
      <p:sp>
        <p:nvSpPr>
          <p:cNvPr name="TextBox 3" id="3"/>
          <p:cNvSpPr txBox="true"/>
          <p:nvPr/>
        </p:nvSpPr>
        <p:spPr>
          <a:xfrm rot="0">
            <a:off x="90131" y="1771650"/>
            <a:ext cx="12680846" cy="2533650"/>
          </a:xfrm>
          <a:prstGeom prst="rect">
            <a:avLst/>
          </a:prstGeom>
        </p:spPr>
        <p:txBody>
          <a:bodyPr anchor="t" rtlCol="false" tIns="0" lIns="0" bIns="0" rIns="0">
            <a:spAutoFit/>
          </a:bodyPr>
          <a:lstStyle/>
          <a:p>
            <a:pPr algn="l" marL="647700" indent="-323850" lvl="1">
              <a:lnSpc>
                <a:spcPts val="3300"/>
              </a:lnSpc>
              <a:buFont typeface="Arial"/>
              <a:buChar char="•"/>
            </a:pPr>
            <a:r>
              <a:rPr lang="en-US" sz="3000">
                <a:solidFill>
                  <a:srgbClr val="000000"/>
                </a:solidFill>
                <a:latin typeface="Open Sauce"/>
                <a:ea typeface="Open Sauce"/>
                <a:cs typeface="Open Sauce"/>
                <a:sym typeface="Open Sauce"/>
              </a:rPr>
              <a:t>API = Application Programming Interface</a:t>
            </a:r>
          </a:p>
          <a:p>
            <a:pPr algn="l" marL="647700" indent="-323850" lvl="1">
              <a:lnSpc>
                <a:spcPts val="3300"/>
              </a:lnSpc>
              <a:buFont typeface="Arial"/>
              <a:buChar char="•"/>
            </a:pPr>
            <a:r>
              <a:rPr lang="en-US" sz="3000">
                <a:solidFill>
                  <a:srgbClr val="000000"/>
                </a:solidFill>
                <a:latin typeface="Open Sauce"/>
                <a:ea typeface="Open Sauce"/>
                <a:cs typeface="Open Sauce"/>
                <a:sym typeface="Open Sauce"/>
              </a:rPr>
              <a:t>Acts as a bridge between data source and application</a:t>
            </a:r>
          </a:p>
          <a:p>
            <a:pPr algn="l" marL="647700" indent="-323850" lvl="1">
              <a:lnSpc>
                <a:spcPts val="3300"/>
              </a:lnSpc>
              <a:buFont typeface="Arial"/>
              <a:buChar char="•"/>
            </a:pPr>
            <a:r>
              <a:rPr lang="en-US" sz="3000">
                <a:solidFill>
                  <a:srgbClr val="000000"/>
                </a:solidFill>
                <a:latin typeface="Open Sauce"/>
                <a:ea typeface="Open Sauce"/>
                <a:cs typeface="Open Sauce"/>
                <a:sym typeface="Open Sauce"/>
              </a:rPr>
              <a:t>Enables real-time, structured, and automated access to datasets</a:t>
            </a:r>
          </a:p>
          <a:p>
            <a:pPr algn="l" marL="647700" indent="-323850" lvl="1">
              <a:lnSpc>
                <a:spcPts val="3300"/>
              </a:lnSpc>
              <a:buFont typeface="Arial"/>
              <a:buChar char="•"/>
            </a:pPr>
            <a:r>
              <a:rPr lang="en-US" sz="3000">
                <a:solidFill>
                  <a:srgbClr val="000000"/>
                </a:solidFill>
                <a:latin typeface="Open Sauce"/>
                <a:ea typeface="Open Sauce"/>
                <a:cs typeface="Open Sauce"/>
                <a:sym typeface="Open Sauce"/>
              </a:rPr>
              <a:t>Industry value: APIs reduce manual data handling and ensure consistency.</a:t>
            </a:r>
          </a:p>
          <a:p>
            <a:pPr algn="l">
              <a:lnSpc>
                <a:spcPts val="3300"/>
              </a:lnSpc>
            </a:pPr>
          </a:p>
        </p:txBody>
      </p:sp>
      <p:grpSp>
        <p:nvGrpSpPr>
          <p:cNvPr name="Group 4" id="4"/>
          <p:cNvGrpSpPr/>
          <p:nvPr/>
        </p:nvGrpSpPr>
        <p:grpSpPr>
          <a:xfrm rot="-851630">
            <a:off x="9050060" y="8919279"/>
            <a:ext cx="14386724" cy="2577142"/>
            <a:chOff x="0" y="0"/>
            <a:chExt cx="3789096" cy="678753"/>
          </a:xfrm>
        </p:grpSpPr>
        <p:sp>
          <p:nvSpPr>
            <p:cNvPr name="Freeform 5" id="5"/>
            <p:cNvSpPr/>
            <p:nvPr/>
          </p:nvSpPr>
          <p:spPr>
            <a:xfrm flipH="false" flipV="false" rot="0">
              <a:off x="0" y="0"/>
              <a:ext cx="3789096" cy="678753"/>
            </a:xfrm>
            <a:custGeom>
              <a:avLst/>
              <a:gdLst/>
              <a:ahLst/>
              <a:cxnLst/>
              <a:rect r="r" b="b" t="t" l="l"/>
              <a:pathLst>
                <a:path h="678753" w="3789096">
                  <a:moveTo>
                    <a:pt x="0" y="0"/>
                  </a:moveTo>
                  <a:lnTo>
                    <a:pt x="3789096" y="0"/>
                  </a:lnTo>
                  <a:lnTo>
                    <a:pt x="3789096" y="678753"/>
                  </a:lnTo>
                  <a:lnTo>
                    <a:pt x="0" y="678753"/>
                  </a:lnTo>
                  <a:close/>
                </a:path>
              </a:pathLst>
            </a:custGeom>
            <a:solidFill>
              <a:srgbClr val="0038A8"/>
            </a:solidFill>
          </p:spPr>
        </p:sp>
        <p:sp>
          <p:nvSpPr>
            <p:cNvPr name="TextBox 6" id="6"/>
            <p:cNvSpPr txBox="true"/>
            <p:nvPr/>
          </p:nvSpPr>
          <p:spPr>
            <a:xfrm>
              <a:off x="0" y="-38100"/>
              <a:ext cx="3789096" cy="716853"/>
            </a:xfrm>
            <a:prstGeom prst="rect">
              <a:avLst/>
            </a:prstGeom>
          </p:spPr>
          <p:txBody>
            <a:bodyPr anchor="ctr" rtlCol="false" tIns="50800" lIns="50800" bIns="50800" rIns="50800"/>
            <a:lstStyle/>
            <a:p>
              <a:pPr algn="ctr">
                <a:lnSpc>
                  <a:spcPts val="2799"/>
                </a:lnSpc>
              </a:pPr>
            </a:p>
          </p:txBody>
        </p:sp>
      </p:grpSp>
      <p:sp>
        <p:nvSpPr>
          <p:cNvPr name="Freeform 7" id="7"/>
          <p:cNvSpPr/>
          <p:nvPr/>
        </p:nvSpPr>
        <p:spPr>
          <a:xfrm flipH="false" flipV="false" rot="0">
            <a:off x="12770977" y="1623379"/>
            <a:ext cx="6944889" cy="9181944"/>
          </a:xfrm>
          <a:custGeom>
            <a:avLst/>
            <a:gdLst/>
            <a:ahLst/>
            <a:cxnLst/>
            <a:rect r="r" b="b" t="t" l="l"/>
            <a:pathLst>
              <a:path h="9181944" w="6944889">
                <a:moveTo>
                  <a:pt x="0" y="0"/>
                </a:moveTo>
                <a:lnTo>
                  <a:pt x="6944889" y="0"/>
                </a:lnTo>
                <a:lnTo>
                  <a:pt x="6944889" y="9181944"/>
                </a:lnTo>
                <a:lnTo>
                  <a:pt x="0" y="91819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8" id="8"/>
          <p:cNvSpPr/>
          <p:nvPr/>
        </p:nvSpPr>
        <p:spPr>
          <a:xfrm flipH="true">
            <a:off x="-2568298" y="9267825"/>
            <a:ext cx="12041607" cy="0"/>
          </a:xfrm>
          <a:prstGeom prst="line">
            <a:avLst/>
          </a:prstGeom>
          <a:ln cap="flat" w="19050">
            <a:solidFill>
              <a:srgbClr val="000000"/>
            </a:solidFill>
            <a:prstDash val="solid"/>
            <a:headEnd type="none" len="sm" w="sm"/>
            <a:tailEnd type="none" len="sm" w="sm"/>
          </a:ln>
        </p:spPr>
      </p:sp>
      <p:grpSp>
        <p:nvGrpSpPr>
          <p:cNvPr name="Group 9" id="9"/>
          <p:cNvGrpSpPr/>
          <p:nvPr/>
        </p:nvGrpSpPr>
        <p:grpSpPr>
          <a:xfrm rot="-10800000">
            <a:off x="9191520" y="9073857"/>
            <a:ext cx="368886" cy="36888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443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sp>
        <p:nvSpPr>
          <p:cNvPr name="TextBox 12" id="12"/>
          <p:cNvSpPr txBox="true"/>
          <p:nvPr/>
        </p:nvSpPr>
        <p:spPr>
          <a:xfrm rot="0">
            <a:off x="490826" y="3815434"/>
            <a:ext cx="12700903" cy="5324475"/>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Open Sauce Bold"/>
                <a:ea typeface="Open Sauce Bold"/>
                <a:cs typeface="Open Sauce Bold"/>
                <a:sym typeface="Open Sauce Bold"/>
              </a:rPr>
              <a:t>Source: [Datameet India Election Data API]</a:t>
            </a:r>
          </a:p>
          <a:p>
            <a:pPr algn="l">
              <a:lnSpc>
                <a:spcPts val="4200"/>
              </a:lnSpc>
              <a:spcBef>
                <a:spcPct val="0"/>
              </a:spcBef>
            </a:pPr>
            <a:r>
              <a:rPr lang="en-US" b="true" sz="3000">
                <a:solidFill>
                  <a:srgbClr val="000000"/>
                </a:solidFill>
                <a:latin typeface="Open Sauce Bold"/>
                <a:ea typeface="Open Sauce Bold"/>
                <a:cs typeface="Open Sauce Bold"/>
                <a:sym typeface="Open Sauce Bold"/>
              </a:rPr>
              <a:t>Taken from Github</a:t>
            </a:r>
          </a:p>
          <a:p>
            <a:pPr algn="l">
              <a:lnSpc>
                <a:spcPts val="4200"/>
              </a:lnSpc>
              <a:spcBef>
                <a:spcPct val="0"/>
              </a:spcBef>
            </a:pPr>
            <a:r>
              <a:rPr lang="en-US" sz="3000">
                <a:solidFill>
                  <a:srgbClr val="000000"/>
                </a:solidFill>
                <a:latin typeface="Open Sauce"/>
                <a:ea typeface="Open Sauce"/>
                <a:cs typeface="Open Sauce"/>
                <a:sym typeface="Open Sauce"/>
              </a:rPr>
              <a:t>Provides assembly election data across states and years</a:t>
            </a:r>
          </a:p>
          <a:p>
            <a:pPr algn="l">
              <a:lnSpc>
                <a:spcPts val="4200"/>
              </a:lnSpc>
              <a:spcBef>
                <a:spcPct val="0"/>
              </a:spcBef>
            </a:pPr>
            <a:r>
              <a:rPr lang="en-US" sz="3000">
                <a:solidFill>
                  <a:srgbClr val="000000"/>
                </a:solidFill>
                <a:latin typeface="Open Sauce"/>
                <a:ea typeface="Open Sauce"/>
                <a:cs typeface="Open Sauce"/>
                <a:sym typeface="Open Sauce"/>
              </a:rPr>
              <a:t>API Link: https://raw.githubusercontent.com/datameet/india-election-data/refs/heads/master/assembly-elections/assembly.csv</a:t>
            </a:r>
          </a:p>
          <a:p>
            <a:pPr algn="l">
              <a:lnSpc>
                <a:spcPts val="4200"/>
              </a:lnSpc>
              <a:spcBef>
                <a:spcPct val="0"/>
              </a:spcBef>
            </a:pPr>
            <a:r>
              <a:rPr lang="en-US" sz="3000">
                <a:solidFill>
                  <a:srgbClr val="000000"/>
                </a:solidFill>
                <a:latin typeface="Open Sauce"/>
                <a:ea typeface="Open Sauce"/>
                <a:cs typeface="Open Sauce"/>
                <a:sym typeface="Open Sauce"/>
              </a:rPr>
              <a:t>Data points include:</a:t>
            </a:r>
          </a:p>
          <a:p>
            <a:pPr algn="l" marL="647700" indent="-323850" lvl="1">
              <a:lnSpc>
                <a:spcPts val="4200"/>
              </a:lnSpc>
              <a:buFont typeface="Arial"/>
              <a:buChar char="•"/>
            </a:pPr>
            <a:r>
              <a:rPr lang="en-US" sz="3000">
                <a:solidFill>
                  <a:srgbClr val="000000"/>
                </a:solidFill>
                <a:latin typeface="Open Sauce"/>
                <a:ea typeface="Open Sauce"/>
                <a:cs typeface="Open Sauce"/>
                <a:sym typeface="Open Sauce"/>
              </a:rPr>
              <a:t>State &amp; constituency</a:t>
            </a:r>
          </a:p>
          <a:p>
            <a:pPr algn="l" marL="647700" indent="-323850" lvl="1">
              <a:lnSpc>
                <a:spcPts val="4200"/>
              </a:lnSpc>
              <a:buFont typeface="Arial"/>
              <a:buChar char="•"/>
            </a:pPr>
            <a:r>
              <a:rPr lang="en-US" sz="3000">
                <a:solidFill>
                  <a:srgbClr val="000000"/>
                </a:solidFill>
                <a:latin typeface="Open Sauce"/>
                <a:ea typeface="Open Sauce"/>
                <a:cs typeface="Open Sauce"/>
                <a:sym typeface="Open Sauce"/>
              </a:rPr>
              <a:t>Candidate &amp; party</a:t>
            </a:r>
          </a:p>
          <a:p>
            <a:pPr algn="l" marL="647700" indent="-323850" lvl="1">
              <a:lnSpc>
                <a:spcPts val="4200"/>
              </a:lnSpc>
              <a:buFont typeface="Arial"/>
              <a:buChar char="•"/>
            </a:pPr>
            <a:r>
              <a:rPr lang="en-US" sz="3000">
                <a:solidFill>
                  <a:srgbClr val="000000"/>
                </a:solidFill>
                <a:latin typeface="Open Sauce"/>
                <a:ea typeface="Open Sauce"/>
                <a:cs typeface="Open Sauce"/>
                <a:sym typeface="Open Sauce"/>
              </a:rPr>
              <a:t>Votes received</a:t>
            </a:r>
          </a:p>
          <a:p>
            <a:pPr algn="l" marL="647700" indent="-323850" lvl="1">
              <a:lnSpc>
                <a:spcPts val="4200"/>
              </a:lnSpc>
              <a:buFont typeface="Arial"/>
              <a:buChar char="•"/>
            </a:pPr>
            <a:r>
              <a:rPr lang="en-US" sz="3000">
                <a:solidFill>
                  <a:srgbClr val="000000"/>
                </a:solidFill>
                <a:latin typeface="Open Sauce"/>
                <a:ea typeface="Open Sauce"/>
                <a:cs typeface="Open Sauce"/>
                <a:sym typeface="Open Sauce"/>
              </a:rPr>
              <a:t>Election year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0">
            <a:off x="2099071" y="3282980"/>
            <a:ext cx="14062864" cy="7910361"/>
          </a:xfrm>
          <a:custGeom>
            <a:avLst/>
            <a:gdLst/>
            <a:ahLst/>
            <a:cxnLst/>
            <a:rect r="r" b="b" t="t" l="l"/>
            <a:pathLst>
              <a:path h="7910361" w="14062864">
                <a:moveTo>
                  <a:pt x="0" y="0"/>
                </a:moveTo>
                <a:lnTo>
                  <a:pt x="14062864" y="0"/>
                </a:lnTo>
                <a:lnTo>
                  <a:pt x="14062864" y="7910360"/>
                </a:lnTo>
                <a:lnTo>
                  <a:pt x="0" y="7910360"/>
                </a:lnTo>
                <a:lnTo>
                  <a:pt x="0" y="0"/>
                </a:lnTo>
                <a:close/>
              </a:path>
            </a:pathLst>
          </a:custGeom>
          <a:blipFill>
            <a:blip r:embed="rId2"/>
            <a:stretch>
              <a:fillRect l="0" t="0" r="0" b="0"/>
            </a:stretch>
          </a:blipFill>
        </p:spPr>
      </p:sp>
      <p:sp>
        <p:nvSpPr>
          <p:cNvPr name="TextBox 3" id="3"/>
          <p:cNvSpPr txBox="true"/>
          <p:nvPr/>
        </p:nvSpPr>
        <p:spPr>
          <a:xfrm rot="0">
            <a:off x="4943402" y="-9525"/>
            <a:ext cx="11218533" cy="1314450"/>
          </a:xfrm>
          <a:prstGeom prst="rect">
            <a:avLst/>
          </a:prstGeom>
        </p:spPr>
        <p:txBody>
          <a:bodyPr anchor="t" rtlCol="false" tIns="0" lIns="0" bIns="0" rIns="0">
            <a:spAutoFit/>
          </a:bodyPr>
          <a:lstStyle/>
          <a:p>
            <a:pPr algn="l">
              <a:lnSpc>
                <a:spcPts val="10320"/>
              </a:lnSpc>
            </a:pPr>
            <a:r>
              <a:rPr lang="en-US" b="true" sz="8600">
                <a:solidFill>
                  <a:srgbClr val="000000"/>
                </a:solidFill>
                <a:latin typeface="Open Sauce Bold"/>
                <a:ea typeface="Open Sauce Bold"/>
                <a:cs typeface="Open Sauce Bold"/>
                <a:sym typeface="Open Sauce Bold"/>
              </a:rPr>
              <a:t>STAR SCHEMA</a:t>
            </a:r>
          </a:p>
        </p:txBody>
      </p:sp>
      <p:sp>
        <p:nvSpPr>
          <p:cNvPr name="TextBox 4" id="4"/>
          <p:cNvSpPr txBox="true"/>
          <p:nvPr/>
        </p:nvSpPr>
        <p:spPr>
          <a:xfrm rot="0">
            <a:off x="0" y="1257300"/>
            <a:ext cx="18288000" cy="175895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Open Sauce"/>
                <a:ea typeface="Open Sauce"/>
                <a:cs typeface="Open Sauce"/>
                <a:sym typeface="Open Sauce"/>
              </a:rPr>
              <a:t>A star schema is a data warehousing model with a central fact table linked to multiple dimension tables, making data easier to analyze and query.</a:t>
            </a:r>
          </a:p>
          <a:p>
            <a:pPr algn="ctr" marL="431801" indent="-215900" lvl="1">
              <a:lnSpc>
                <a:spcPts val="2800"/>
              </a:lnSpc>
              <a:buFont typeface="Arial"/>
              <a:buChar char="•"/>
            </a:pPr>
            <a:r>
              <a:rPr lang="en-US" sz="2000">
                <a:solidFill>
                  <a:srgbClr val="000000"/>
                </a:solidFill>
                <a:latin typeface="Open Sauce"/>
                <a:ea typeface="Open Sauce"/>
                <a:cs typeface="Open Sauce"/>
                <a:sym typeface="Open Sauce"/>
              </a:rPr>
              <a:t>The fact table (fact_votes) sits at the center and stores measurable data like votes, turnout, and margins, with references to dimension tables.</a:t>
            </a:r>
          </a:p>
          <a:p>
            <a:pPr algn="ctr" marL="431801" indent="-215900" lvl="1">
              <a:lnSpc>
                <a:spcPts val="2800"/>
              </a:lnSpc>
              <a:buFont typeface="Arial"/>
              <a:buChar char="•"/>
            </a:pPr>
            <a:r>
              <a:rPr lang="en-US" sz="2000">
                <a:solidFill>
                  <a:srgbClr val="000000"/>
                </a:solidFill>
                <a:latin typeface="Open Sauce"/>
                <a:ea typeface="Open Sauce"/>
                <a:cs typeface="Open Sauce"/>
                <a:sym typeface="Open Sauce"/>
              </a:rPr>
              <a:t>Dimension tables (dim_party, dim_candidate, dim_constituency, dim_election_date) describe context such as parties, candidates, constituencies, and election dates.</a:t>
            </a:r>
          </a:p>
          <a:p>
            <a:pPr algn="ctr" marL="431801" indent="-215900" lvl="1">
              <a:lnSpc>
                <a:spcPts val="2800"/>
              </a:lnSpc>
              <a:buFont typeface="Arial"/>
              <a:buChar char="•"/>
            </a:pPr>
            <a:r>
              <a:rPr lang="en-US" sz="2000">
                <a:solidFill>
                  <a:srgbClr val="000000"/>
                </a:solidFill>
                <a:latin typeface="Open Sauce"/>
                <a:ea typeface="Open Sauce"/>
                <a:cs typeface="Open Sauce"/>
                <a:sym typeface="Open Sauce"/>
              </a:rPr>
              <a:t>Each dimension table connects to the fact table using foreign keys, enabling flexible filtering and grouping.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3147817" y="0"/>
            <a:ext cx="3615339" cy="11101557"/>
            <a:chOff x="0" y="0"/>
            <a:chExt cx="952188" cy="2923867"/>
          </a:xfrm>
        </p:grpSpPr>
        <p:sp>
          <p:nvSpPr>
            <p:cNvPr name="Freeform 3" id="3"/>
            <p:cNvSpPr/>
            <p:nvPr/>
          </p:nvSpPr>
          <p:spPr>
            <a:xfrm flipH="false" flipV="false" rot="0">
              <a:off x="0" y="0"/>
              <a:ext cx="952188" cy="2923867"/>
            </a:xfrm>
            <a:custGeom>
              <a:avLst/>
              <a:gdLst/>
              <a:ahLst/>
              <a:cxnLst/>
              <a:rect r="r" b="b" t="t" l="l"/>
              <a:pathLst>
                <a:path h="2923867" w="952188">
                  <a:moveTo>
                    <a:pt x="0" y="0"/>
                  </a:moveTo>
                  <a:lnTo>
                    <a:pt x="952188" y="0"/>
                  </a:lnTo>
                  <a:lnTo>
                    <a:pt x="952188" y="2923867"/>
                  </a:lnTo>
                  <a:lnTo>
                    <a:pt x="0" y="2923867"/>
                  </a:lnTo>
                  <a:close/>
                </a:path>
              </a:pathLst>
            </a:custGeom>
            <a:solidFill>
              <a:srgbClr val="D0443F"/>
            </a:solidFill>
          </p:spPr>
        </p:sp>
        <p:sp>
          <p:nvSpPr>
            <p:cNvPr name="TextBox 4" id="4"/>
            <p:cNvSpPr txBox="true"/>
            <p:nvPr/>
          </p:nvSpPr>
          <p:spPr>
            <a:xfrm>
              <a:off x="0" y="-38100"/>
              <a:ext cx="952188" cy="2961967"/>
            </a:xfrm>
            <a:prstGeom prst="rect">
              <a:avLst/>
            </a:prstGeom>
          </p:spPr>
          <p:txBody>
            <a:bodyPr anchor="ctr" rtlCol="false" tIns="50800" lIns="50800" bIns="50800" rIns="50800"/>
            <a:lstStyle/>
            <a:p>
              <a:pPr algn="ctr">
                <a:lnSpc>
                  <a:spcPts val="2799"/>
                </a:lnSpc>
              </a:pPr>
            </a:p>
          </p:txBody>
        </p:sp>
      </p:grpSp>
      <p:sp>
        <p:nvSpPr>
          <p:cNvPr name="AutoShape 5" id="5"/>
          <p:cNvSpPr/>
          <p:nvPr/>
        </p:nvSpPr>
        <p:spPr>
          <a:xfrm>
            <a:off x="13703116" y="1012544"/>
            <a:ext cx="7990202" cy="0"/>
          </a:xfrm>
          <a:prstGeom prst="line">
            <a:avLst/>
          </a:prstGeom>
          <a:ln cap="flat" w="19050">
            <a:solidFill>
              <a:srgbClr val="000000"/>
            </a:solidFill>
            <a:prstDash val="solid"/>
            <a:headEnd type="none" len="sm" w="sm"/>
            <a:tailEnd type="none" len="sm" w="sm"/>
          </a:ln>
        </p:spPr>
      </p:sp>
      <p:grpSp>
        <p:nvGrpSpPr>
          <p:cNvPr name="Group 6" id="6"/>
          <p:cNvGrpSpPr/>
          <p:nvPr/>
        </p:nvGrpSpPr>
        <p:grpSpPr>
          <a:xfrm rot="0">
            <a:off x="13518673" y="844257"/>
            <a:ext cx="368886" cy="36888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38A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799"/>
                </a:lnSpc>
              </a:pPr>
            </a:p>
          </p:txBody>
        </p:sp>
      </p:grpSp>
      <p:sp>
        <p:nvSpPr>
          <p:cNvPr name="Freeform 9" id="9"/>
          <p:cNvSpPr/>
          <p:nvPr/>
        </p:nvSpPr>
        <p:spPr>
          <a:xfrm flipH="false" flipV="false" rot="0">
            <a:off x="1006420" y="4463899"/>
            <a:ext cx="17003673" cy="4676010"/>
          </a:xfrm>
          <a:custGeom>
            <a:avLst/>
            <a:gdLst/>
            <a:ahLst/>
            <a:cxnLst/>
            <a:rect r="r" b="b" t="t" l="l"/>
            <a:pathLst>
              <a:path h="4676010" w="17003673">
                <a:moveTo>
                  <a:pt x="0" y="0"/>
                </a:moveTo>
                <a:lnTo>
                  <a:pt x="17003673" y="0"/>
                </a:lnTo>
                <a:lnTo>
                  <a:pt x="17003673" y="4676010"/>
                </a:lnTo>
                <a:lnTo>
                  <a:pt x="0" y="4676010"/>
                </a:lnTo>
                <a:lnTo>
                  <a:pt x="0" y="0"/>
                </a:lnTo>
                <a:close/>
              </a:path>
            </a:pathLst>
          </a:custGeom>
          <a:blipFill>
            <a:blip r:embed="rId2"/>
            <a:stretch>
              <a:fillRect l="0" t="0" r="0" b="0"/>
            </a:stretch>
          </a:blipFill>
        </p:spPr>
      </p:sp>
      <p:sp>
        <p:nvSpPr>
          <p:cNvPr name="TextBox 10" id="10"/>
          <p:cNvSpPr txBox="true"/>
          <p:nvPr/>
        </p:nvSpPr>
        <p:spPr>
          <a:xfrm rot="0">
            <a:off x="728513" y="460094"/>
            <a:ext cx="18783199" cy="1123950"/>
          </a:xfrm>
          <a:prstGeom prst="rect">
            <a:avLst/>
          </a:prstGeom>
        </p:spPr>
        <p:txBody>
          <a:bodyPr anchor="t" rtlCol="false" tIns="0" lIns="0" bIns="0" rIns="0">
            <a:spAutoFit/>
          </a:bodyPr>
          <a:lstStyle/>
          <a:p>
            <a:pPr algn="l">
              <a:lnSpc>
                <a:spcPts val="8880"/>
              </a:lnSpc>
            </a:pPr>
            <a:r>
              <a:rPr lang="en-US" sz="7400" b="true">
                <a:solidFill>
                  <a:srgbClr val="000000"/>
                </a:solidFill>
                <a:latin typeface="Open Sauce Bold"/>
                <a:ea typeface="Open Sauce Bold"/>
                <a:cs typeface="Open Sauce Bold"/>
                <a:sym typeface="Open Sauce Bold"/>
              </a:rPr>
              <a:t>HISTORICAL TRENDS </a:t>
            </a:r>
          </a:p>
        </p:txBody>
      </p:sp>
      <p:sp>
        <p:nvSpPr>
          <p:cNvPr name="TextBox 11" id="11"/>
          <p:cNvSpPr txBox="true"/>
          <p:nvPr/>
        </p:nvSpPr>
        <p:spPr>
          <a:xfrm rot="0">
            <a:off x="728513" y="1603094"/>
            <a:ext cx="17559487" cy="2952750"/>
          </a:xfrm>
          <a:prstGeom prst="rect">
            <a:avLst/>
          </a:prstGeom>
        </p:spPr>
        <p:txBody>
          <a:bodyPr anchor="t" rtlCol="false" tIns="0" lIns="0" bIns="0" rIns="0">
            <a:spAutoFit/>
          </a:bodyPr>
          <a:lstStyle/>
          <a:p>
            <a:pPr algn="l" marL="647700" indent="-323850" lvl="1">
              <a:lnSpc>
                <a:spcPts val="3300"/>
              </a:lnSpc>
              <a:buFont typeface="Arial"/>
              <a:buChar char="•"/>
            </a:pPr>
            <a:r>
              <a:rPr lang="en-US" sz="3000">
                <a:solidFill>
                  <a:srgbClr val="000000"/>
                </a:solidFill>
                <a:latin typeface="Open Sauce"/>
                <a:ea typeface="Open Sauce"/>
                <a:cs typeface="Open Sauce"/>
                <a:sym typeface="Open Sauce"/>
              </a:rPr>
              <a:t>Elections are not just numbers; they are stories of shifting public trust.</a:t>
            </a:r>
          </a:p>
          <a:p>
            <a:pPr algn="l" marL="647700" indent="-323850" lvl="1">
              <a:lnSpc>
                <a:spcPts val="3300"/>
              </a:lnSpc>
              <a:buFont typeface="Arial"/>
              <a:buChar char="•"/>
            </a:pPr>
            <a:r>
              <a:rPr lang="en-US" sz="3000">
                <a:solidFill>
                  <a:srgbClr val="000000"/>
                </a:solidFill>
                <a:latin typeface="Open Sauce"/>
                <a:ea typeface="Open Sauce"/>
                <a:cs typeface="Open Sauce"/>
                <a:sym typeface="Open Sauce"/>
              </a:rPr>
              <a:t>Historical vote shares and turnout patterns reveal:</a:t>
            </a:r>
          </a:p>
          <a:p>
            <a:pPr algn="l" marL="1295400" indent="-431800" lvl="2">
              <a:lnSpc>
                <a:spcPts val="3300"/>
              </a:lnSpc>
              <a:buFont typeface="Arial"/>
              <a:buChar char="⚬"/>
            </a:pPr>
            <a:r>
              <a:rPr lang="en-US" sz="3000">
                <a:solidFill>
                  <a:srgbClr val="000000"/>
                </a:solidFill>
                <a:latin typeface="Open Sauce"/>
                <a:ea typeface="Open Sauce"/>
                <a:cs typeface="Open Sauce"/>
                <a:sym typeface="Open Sauce"/>
              </a:rPr>
              <a:t>What drives voter behavior?</a:t>
            </a:r>
          </a:p>
          <a:p>
            <a:pPr algn="l" marL="1295400" indent="-431800" lvl="2">
              <a:lnSpc>
                <a:spcPts val="3300"/>
              </a:lnSpc>
              <a:buFont typeface="Arial"/>
              <a:buChar char="⚬"/>
            </a:pPr>
            <a:r>
              <a:rPr lang="en-US" sz="3000">
                <a:solidFill>
                  <a:srgbClr val="000000"/>
                </a:solidFill>
                <a:latin typeface="Open Sauce"/>
                <a:ea typeface="Open Sauce"/>
                <a:cs typeface="Open Sauce"/>
                <a:sym typeface="Open Sauce"/>
              </a:rPr>
              <a:t>Where do parties rise or decline?</a:t>
            </a:r>
          </a:p>
          <a:p>
            <a:pPr algn="l" marL="1295400" indent="-431800" lvl="2">
              <a:lnSpc>
                <a:spcPts val="3300"/>
              </a:lnSpc>
              <a:buFont typeface="Arial"/>
              <a:buChar char="⚬"/>
            </a:pPr>
            <a:r>
              <a:rPr lang="en-US" sz="3000">
                <a:solidFill>
                  <a:srgbClr val="000000"/>
                </a:solidFill>
                <a:latin typeface="Open Sauce"/>
                <a:ea typeface="Open Sauce"/>
                <a:cs typeface="Open Sauce"/>
                <a:sym typeface="Open Sauce"/>
              </a:rPr>
              <a:t>Which regions decide outcomes?</a:t>
            </a:r>
          </a:p>
          <a:p>
            <a:pPr algn="l" marL="647700" indent="-323850" lvl="1">
              <a:lnSpc>
                <a:spcPts val="3300"/>
              </a:lnSpc>
              <a:buFont typeface="Arial"/>
              <a:buChar char="•"/>
            </a:pPr>
            <a:r>
              <a:rPr lang="en-US" sz="3000">
                <a:solidFill>
                  <a:srgbClr val="000000"/>
                </a:solidFill>
                <a:latin typeface="Open Sauce"/>
                <a:ea typeface="Open Sauce"/>
                <a:cs typeface="Open Sauce"/>
                <a:sym typeface="Open Sauce"/>
              </a:rPr>
              <a:t>Our dashboard turns raw data into narratives of democracy.</a:t>
            </a:r>
          </a:p>
          <a:p>
            <a:pPr algn="l">
              <a:lnSpc>
                <a:spcPts val="33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887390" y="814916"/>
            <a:ext cx="15019898" cy="1257300"/>
          </a:xfrm>
          <a:prstGeom prst="rect">
            <a:avLst/>
          </a:prstGeom>
        </p:spPr>
        <p:txBody>
          <a:bodyPr anchor="t" rtlCol="false" tIns="0" lIns="0" bIns="0" rIns="0">
            <a:spAutoFit/>
          </a:bodyPr>
          <a:lstStyle/>
          <a:p>
            <a:pPr algn="l">
              <a:lnSpc>
                <a:spcPts val="9839"/>
              </a:lnSpc>
            </a:pPr>
            <a:r>
              <a:rPr lang="en-US" b="true" sz="8199">
                <a:solidFill>
                  <a:srgbClr val="000000"/>
                </a:solidFill>
                <a:latin typeface="Open Sauce Bold"/>
                <a:ea typeface="Open Sauce Bold"/>
                <a:cs typeface="Open Sauce Bold"/>
                <a:sym typeface="Open Sauce Bold"/>
              </a:rPr>
              <a:t>DEMOGRAPHIC TRENDS</a:t>
            </a:r>
          </a:p>
        </p:txBody>
      </p:sp>
      <p:sp>
        <p:nvSpPr>
          <p:cNvPr name="TextBox 3" id="3"/>
          <p:cNvSpPr txBox="true"/>
          <p:nvPr/>
        </p:nvSpPr>
        <p:spPr>
          <a:xfrm rot="0">
            <a:off x="887390" y="2091266"/>
            <a:ext cx="17400610" cy="2678430"/>
          </a:xfrm>
          <a:prstGeom prst="rect">
            <a:avLst/>
          </a:prstGeom>
        </p:spPr>
        <p:txBody>
          <a:bodyPr anchor="t" rtlCol="false" tIns="0" lIns="0" bIns="0" rIns="0">
            <a:spAutoFit/>
          </a:bodyPr>
          <a:lstStyle/>
          <a:p>
            <a:pPr algn="l">
              <a:lnSpc>
                <a:spcPts val="2640"/>
              </a:lnSpc>
            </a:pPr>
            <a:r>
              <a:rPr lang="en-US" sz="2400">
                <a:solidFill>
                  <a:srgbClr val="000000"/>
                </a:solidFill>
                <a:latin typeface="Open Sauce"/>
                <a:ea typeface="Open Sauce"/>
                <a:cs typeface="Open Sauce"/>
                <a:sym typeface="Open Sauce"/>
              </a:rPr>
              <a:t>Lok Sabha Election Insights</a:t>
            </a:r>
          </a:p>
          <a:p>
            <a:pPr algn="l" marL="518160" indent="-259080" lvl="1">
              <a:lnSpc>
                <a:spcPts val="2640"/>
              </a:lnSpc>
              <a:buFont typeface="Arial"/>
              <a:buChar char="•"/>
            </a:pPr>
            <a:r>
              <a:rPr lang="en-US" sz="2400">
                <a:solidFill>
                  <a:srgbClr val="000000"/>
                </a:solidFill>
                <a:latin typeface="Open Sauce"/>
                <a:ea typeface="Open Sauce"/>
                <a:cs typeface="Open Sauce"/>
                <a:sym typeface="Open Sauce"/>
              </a:rPr>
              <a:t>Scale: 834M electors, 8,047 candidates, 2,562 constituencies, 145 parties.</a:t>
            </a:r>
          </a:p>
          <a:p>
            <a:pPr algn="l" marL="518160" indent="-259080" lvl="1">
              <a:lnSpc>
                <a:spcPts val="2640"/>
              </a:lnSpc>
              <a:buFont typeface="Arial"/>
              <a:buChar char="•"/>
            </a:pPr>
            <a:r>
              <a:rPr lang="en-US" sz="2400">
                <a:solidFill>
                  <a:srgbClr val="000000"/>
                </a:solidFill>
                <a:latin typeface="Open Sauce"/>
                <a:ea typeface="Open Sauce"/>
                <a:cs typeface="Open Sauce"/>
                <a:sym typeface="Open Sauce"/>
              </a:rPr>
              <a:t>Key Findings:</a:t>
            </a:r>
          </a:p>
          <a:p>
            <a:pPr algn="l" marL="1036320" indent="-345440" lvl="2">
              <a:lnSpc>
                <a:spcPts val="2640"/>
              </a:lnSpc>
              <a:buFont typeface="Arial"/>
              <a:buChar char="⚬"/>
            </a:pPr>
            <a:r>
              <a:rPr lang="en-US" sz="2400">
                <a:solidFill>
                  <a:srgbClr val="000000"/>
                </a:solidFill>
                <a:latin typeface="Open Sauce"/>
                <a:ea typeface="Open Sauce"/>
                <a:cs typeface="Open Sauce"/>
                <a:sym typeface="Open Sauce"/>
              </a:rPr>
              <a:t>Mulayam Singh Yadav represents the largest electorate (12M+), followed by other political heavyweights.</a:t>
            </a:r>
          </a:p>
          <a:p>
            <a:pPr algn="l" marL="1036320" indent="-345440" lvl="2">
              <a:lnSpc>
                <a:spcPts val="2640"/>
              </a:lnSpc>
              <a:buFont typeface="Arial"/>
              <a:buChar char="⚬"/>
            </a:pPr>
            <a:r>
              <a:rPr lang="en-US" sz="2400">
                <a:solidFill>
                  <a:srgbClr val="000000"/>
                </a:solidFill>
                <a:latin typeface="Open Sauce"/>
                <a:ea typeface="Open Sauce"/>
                <a:cs typeface="Open Sauce"/>
                <a:sym typeface="Open Sauce"/>
              </a:rPr>
              <a:t>Candidate gender breakdown reveals male dominance across parties; female representation remains low.</a:t>
            </a:r>
          </a:p>
          <a:p>
            <a:pPr algn="l" marL="1036320" indent="-345440" lvl="2">
              <a:lnSpc>
                <a:spcPts val="2640"/>
              </a:lnSpc>
              <a:buFont typeface="Arial"/>
              <a:buChar char="⚬"/>
            </a:pPr>
            <a:r>
              <a:rPr lang="en-US" sz="2400">
                <a:solidFill>
                  <a:srgbClr val="000000"/>
                </a:solidFill>
                <a:latin typeface="Open Sauce"/>
                <a:ea typeface="Open Sauce"/>
                <a:cs typeface="Open Sauce"/>
                <a:sym typeface="Open Sauce"/>
              </a:rPr>
              <a:t>Seats won are distributed across key constituencies, allowing identification of major strongholds and local dynamics.</a:t>
            </a:r>
          </a:p>
          <a:p>
            <a:pPr algn="l">
              <a:lnSpc>
                <a:spcPts val="2640"/>
              </a:lnSpc>
            </a:pPr>
          </a:p>
        </p:txBody>
      </p:sp>
      <p:grpSp>
        <p:nvGrpSpPr>
          <p:cNvPr name="Group 4" id="4"/>
          <p:cNvGrpSpPr/>
          <p:nvPr/>
        </p:nvGrpSpPr>
        <p:grpSpPr>
          <a:xfrm rot="458373">
            <a:off x="9057275" y="-1244447"/>
            <a:ext cx="12619379" cy="2488895"/>
            <a:chOff x="0" y="0"/>
            <a:chExt cx="16825839" cy="3318527"/>
          </a:xfrm>
        </p:grpSpPr>
        <p:sp>
          <p:nvSpPr>
            <p:cNvPr name="Freeform 5" id="5"/>
            <p:cNvSpPr/>
            <p:nvPr/>
          </p:nvSpPr>
          <p:spPr>
            <a:xfrm flipH="false" flipV="false" rot="0">
              <a:off x="0" y="0"/>
              <a:ext cx="5836560" cy="2925576"/>
            </a:xfrm>
            <a:custGeom>
              <a:avLst/>
              <a:gdLst/>
              <a:ahLst/>
              <a:cxnLst/>
              <a:rect r="r" b="b" t="t" l="l"/>
              <a:pathLst>
                <a:path h="2925576" w="5836560">
                  <a:moveTo>
                    <a:pt x="0" y="0"/>
                  </a:moveTo>
                  <a:lnTo>
                    <a:pt x="5836560" y="0"/>
                  </a:lnTo>
                  <a:lnTo>
                    <a:pt x="5836560" y="2925576"/>
                  </a:lnTo>
                  <a:lnTo>
                    <a:pt x="0" y="2925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525798" y="205119"/>
              <a:ext cx="5836560" cy="2925576"/>
            </a:xfrm>
            <a:custGeom>
              <a:avLst/>
              <a:gdLst/>
              <a:ahLst/>
              <a:cxnLst/>
              <a:rect r="r" b="b" t="t" l="l"/>
              <a:pathLst>
                <a:path h="2925576" w="5836560">
                  <a:moveTo>
                    <a:pt x="0" y="0"/>
                  </a:moveTo>
                  <a:lnTo>
                    <a:pt x="5836560" y="0"/>
                  </a:lnTo>
                  <a:lnTo>
                    <a:pt x="5836560" y="2925576"/>
                  </a:lnTo>
                  <a:lnTo>
                    <a:pt x="0" y="2925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989279" y="392951"/>
              <a:ext cx="5836560" cy="2925576"/>
            </a:xfrm>
            <a:custGeom>
              <a:avLst/>
              <a:gdLst/>
              <a:ahLst/>
              <a:cxnLst/>
              <a:rect r="r" b="b" t="t" l="l"/>
              <a:pathLst>
                <a:path h="2925576" w="5836560">
                  <a:moveTo>
                    <a:pt x="0" y="0"/>
                  </a:moveTo>
                  <a:lnTo>
                    <a:pt x="5836560" y="0"/>
                  </a:lnTo>
                  <a:lnTo>
                    <a:pt x="5836560" y="2925576"/>
                  </a:lnTo>
                  <a:lnTo>
                    <a:pt x="0" y="2925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8" id="8"/>
          <p:cNvSpPr/>
          <p:nvPr/>
        </p:nvSpPr>
        <p:spPr>
          <a:xfrm flipH="false" flipV="false" rot="0">
            <a:off x="887390" y="4769696"/>
            <a:ext cx="8311436" cy="4454495"/>
          </a:xfrm>
          <a:custGeom>
            <a:avLst/>
            <a:gdLst/>
            <a:ahLst/>
            <a:cxnLst/>
            <a:rect r="r" b="b" t="t" l="l"/>
            <a:pathLst>
              <a:path h="4454495" w="8311436">
                <a:moveTo>
                  <a:pt x="0" y="0"/>
                </a:moveTo>
                <a:lnTo>
                  <a:pt x="8311436" y="0"/>
                </a:lnTo>
                <a:lnTo>
                  <a:pt x="8311436" y="4454495"/>
                </a:lnTo>
                <a:lnTo>
                  <a:pt x="0" y="4454495"/>
                </a:lnTo>
                <a:lnTo>
                  <a:pt x="0" y="0"/>
                </a:lnTo>
                <a:close/>
              </a:path>
            </a:pathLst>
          </a:custGeom>
          <a:blipFill>
            <a:blip r:embed="rId4"/>
            <a:stretch>
              <a:fillRect l="0" t="0" r="0" b="0"/>
            </a:stretch>
          </a:blipFill>
        </p:spPr>
      </p:sp>
      <p:sp>
        <p:nvSpPr>
          <p:cNvPr name="Freeform 9" id="9"/>
          <p:cNvSpPr/>
          <p:nvPr/>
        </p:nvSpPr>
        <p:spPr>
          <a:xfrm flipH="false" flipV="false" rot="0">
            <a:off x="9533429" y="4815435"/>
            <a:ext cx="8192642" cy="4442865"/>
          </a:xfrm>
          <a:custGeom>
            <a:avLst/>
            <a:gdLst/>
            <a:ahLst/>
            <a:cxnLst/>
            <a:rect r="r" b="b" t="t" l="l"/>
            <a:pathLst>
              <a:path h="4442865" w="8192642">
                <a:moveTo>
                  <a:pt x="0" y="0"/>
                </a:moveTo>
                <a:lnTo>
                  <a:pt x="8192642" y="0"/>
                </a:lnTo>
                <a:lnTo>
                  <a:pt x="8192642" y="4442865"/>
                </a:lnTo>
                <a:lnTo>
                  <a:pt x="0" y="4442865"/>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grpSp>
        <p:nvGrpSpPr>
          <p:cNvPr name="Group 2" id="2"/>
          <p:cNvGrpSpPr/>
          <p:nvPr/>
        </p:nvGrpSpPr>
        <p:grpSpPr>
          <a:xfrm rot="0">
            <a:off x="-1360639" y="8905354"/>
            <a:ext cx="21009277" cy="14422252"/>
            <a:chOff x="0" y="0"/>
            <a:chExt cx="1184027" cy="812800"/>
          </a:xfrm>
        </p:grpSpPr>
        <p:sp>
          <p:nvSpPr>
            <p:cNvPr name="Freeform 3" id="3"/>
            <p:cNvSpPr/>
            <p:nvPr/>
          </p:nvSpPr>
          <p:spPr>
            <a:xfrm flipH="false" flipV="false" rot="0">
              <a:off x="0" y="0"/>
              <a:ext cx="1184027" cy="812800"/>
            </a:xfrm>
            <a:custGeom>
              <a:avLst/>
              <a:gdLst/>
              <a:ahLst/>
              <a:cxnLst/>
              <a:rect r="r" b="b" t="t" l="l"/>
              <a:pathLst>
                <a:path h="812800" w="1184027">
                  <a:moveTo>
                    <a:pt x="592014" y="0"/>
                  </a:moveTo>
                  <a:cubicBezTo>
                    <a:pt x="265054" y="0"/>
                    <a:pt x="0" y="181951"/>
                    <a:pt x="0" y="406400"/>
                  </a:cubicBezTo>
                  <a:cubicBezTo>
                    <a:pt x="0" y="630849"/>
                    <a:pt x="265054" y="812800"/>
                    <a:pt x="592014" y="812800"/>
                  </a:cubicBezTo>
                  <a:cubicBezTo>
                    <a:pt x="918974" y="812800"/>
                    <a:pt x="1184027" y="630849"/>
                    <a:pt x="1184027" y="406400"/>
                  </a:cubicBezTo>
                  <a:cubicBezTo>
                    <a:pt x="1184027" y="181951"/>
                    <a:pt x="918974" y="0"/>
                    <a:pt x="592014" y="0"/>
                  </a:cubicBezTo>
                  <a:close/>
                </a:path>
              </a:pathLst>
            </a:custGeom>
            <a:solidFill>
              <a:srgbClr val="0038A8"/>
            </a:solidFill>
          </p:spPr>
        </p:sp>
        <p:sp>
          <p:nvSpPr>
            <p:cNvPr name="TextBox 4" id="4"/>
            <p:cNvSpPr txBox="true"/>
            <p:nvPr/>
          </p:nvSpPr>
          <p:spPr>
            <a:xfrm>
              <a:off x="111003" y="38100"/>
              <a:ext cx="962022"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35235" y="269203"/>
            <a:ext cx="15724065" cy="1397672"/>
            <a:chOff x="0" y="0"/>
            <a:chExt cx="3170618" cy="281828"/>
          </a:xfrm>
        </p:grpSpPr>
        <p:sp>
          <p:nvSpPr>
            <p:cNvPr name="Freeform 6" id="6"/>
            <p:cNvSpPr/>
            <p:nvPr/>
          </p:nvSpPr>
          <p:spPr>
            <a:xfrm flipH="false" flipV="false" rot="0">
              <a:off x="0" y="0"/>
              <a:ext cx="3170618" cy="281828"/>
            </a:xfrm>
            <a:custGeom>
              <a:avLst/>
              <a:gdLst/>
              <a:ahLst/>
              <a:cxnLst/>
              <a:rect r="r" b="b" t="t" l="l"/>
              <a:pathLst>
                <a:path h="281828" w="3170618">
                  <a:moveTo>
                    <a:pt x="0" y="0"/>
                  </a:moveTo>
                  <a:lnTo>
                    <a:pt x="3170618" y="0"/>
                  </a:lnTo>
                  <a:lnTo>
                    <a:pt x="3170618" y="281828"/>
                  </a:lnTo>
                  <a:lnTo>
                    <a:pt x="0" y="281828"/>
                  </a:lnTo>
                  <a:close/>
                </a:path>
              </a:pathLst>
            </a:custGeom>
            <a:solidFill>
              <a:srgbClr val="F9D252"/>
            </a:solidFill>
          </p:spPr>
        </p:sp>
        <p:sp>
          <p:nvSpPr>
            <p:cNvPr name="TextBox 7" id="7"/>
            <p:cNvSpPr txBox="true"/>
            <p:nvPr/>
          </p:nvSpPr>
          <p:spPr>
            <a:xfrm>
              <a:off x="0" y="-38100"/>
              <a:ext cx="3170618" cy="319928"/>
            </a:xfrm>
            <a:prstGeom prst="rect">
              <a:avLst/>
            </a:prstGeom>
          </p:spPr>
          <p:txBody>
            <a:bodyPr anchor="ctr" rtlCol="false" tIns="50800" lIns="50800" bIns="50800" rIns="50800"/>
            <a:lstStyle/>
            <a:p>
              <a:pPr algn="ctr">
                <a:lnSpc>
                  <a:spcPts val="2799"/>
                </a:lnSpc>
              </a:pPr>
            </a:p>
          </p:txBody>
        </p:sp>
      </p:grpSp>
      <p:sp>
        <p:nvSpPr>
          <p:cNvPr name="Freeform 8" id="8"/>
          <p:cNvSpPr/>
          <p:nvPr/>
        </p:nvSpPr>
        <p:spPr>
          <a:xfrm flipH="false" flipV="false" rot="-2598766">
            <a:off x="-87084" y="7342281"/>
            <a:ext cx="3287560" cy="3197899"/>
          </a:xfrm>
          <a:custGeom>
            <a:avLst/>
            <a:gdLst/>
            <a:ahLst/>
            <a:cxnLst/>
            <a:rect r="r" b="b" t="t" l="l"/>
            <a:pathLst>
              <a:path h="3197899" w="3287560">
                <a:moveTo>
                  <a:pt x="0" y="0"/>
                </a:moveTo>
                <a:lnTo>
                  <a:pt x="3287561" y="0"/>
                </a:lnTo>
                <a:lnTo>
                  <a:pt x="3287561" y="3197900"/>
                </a:lnTo>
                <a:lnTo>
                  <a:pt x="0" y="3197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474552">
            <a:off x="16076529" y="3464529"/>
            <a:ext cx="3784566" cy="3357942"/>
          </a:xfrm>
          <a:custGeom>
            <a:avLst/>
            <a:gdLst/>
            <a:ahLst/>
            <a:cxnLst/>
            <a:rect r="r" b="b" t="t" l="l"/>
            <a:pathLst>
              <a:path h="3357942" w="3784566">
                <a:moveTo>
                  <a:pt x="0" y="0"/>
                </a:moveTo>
                <a:lnTo>
                  <a:pt x="3784566" y="0"/>
                </a:lnTo>
                <a:lnTo>
                  <a:pt x="3784566" y="3357942"/>
                </a:lnTo>
                <a:lnTo>
                  <a:pt x="0" y="33579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343916" y="390525"/>
            <a:ext cx="15600167" cy="971550"/>
          </a:xfrm>
          <a:prstGeom prst="rect">
            <a:avLst/>
          </a:prstGeom>
        </p:spPr>
        <p:txBody>
          <a:bodyPr anchor="t" rtlCol="false" tIns="0" lIns="0" bIns="0" rIns="0">
            <a:spAutoFit/>
          </a:bodyPr>
          <a:lstStyle/>
          <a:p>
            <a:pPr algn="ctr">
              <a:lnSpc>
                <a:spcPts val="7679"/>
              </a:lnSpc>
            </a:pPr>
            <a:r>
              <a:rPr lang="en-US" b="true" sz="6399">
                <a:solidFill>
                  <a:srgbClr val="000000"/>
                </a:solidFill>
                <a:latin typeface="Open Sauce Bold"/>
                <a:ea typeface="Open Sauce Bold"/>
                <a:cs typeface="Open Sauce Bold"/>
                <a:sym typeface="Open Sauce Bold"/>
              </a:rPr>
              <a:t>RURAL &amp; URBAN VOTER DYNAMICS</a:t>
            </a:r>
          </a:p>
        </p:txBody>
      </p:sp>
      <p:sp>
        <p:nvSpPr>
          <p:cNvPr name="TextBox 11" id="11"/>
          <p:cNvSpPr txBox="true"/>
          <p:nvPr/>
        </p:nvSpPr>
        <p:spPr>
          <a:xfrm rot="0">
            <a:off x="2162676" y="2179694"/>
            <a:ext cx="13962648" cy="6155690"/>
          </a:xfrm>
          <a:prstGeom prst="rect">
            <a:avLst/>
          </a:prstGeom>
        </p:spPr>
        <p:txBody>
          <a:bodyPr anchor="t" rtlCol="false" tIns="0" lIns="0" bIns="0" rIns="0">
            <a:spAutoFit/>
          </a:bodyPr>
          <a:lstStyle/>
          <a:p>
            <a:pPr algn="ctr">
              <a:lnSpc>
                <a:spcPts val="4060"/>
              </a:lnSpc>
            </a:pPr>
            <a:r>
              <a:rPr lang="en-US" sz="2900">
                <a:solidFill>
                  <a:srgbClr val="000000"/>
                </a:solidFill>
                <a:latin typeface="Open Sauce"/>
                <a:ea typeface="Open Sauce"/>
                <a:cs typeface="Open Sauce"/>
                <a:sym typeface="Open Sauce"/>
              </a:rPr>
              <a:t>Urban and rural voting patterns together define India’s democracy. Urban regions, though densely populated and issue-driven, show modest turnout around 65%, lower than rural India’s. States like West Bengal, Uttar Pradesh, and Maharashtra lead in urban voters, yet apathy persists despite higher awareness, with exceptions like Puducherry and West Bengal crossing 80%.</a:t>
            </a:r>
          </a:p>
          <a:p>
            <a:pPr algn="ctr">
              <a:lnSpc>
                <a:spcPts val="4060"/>
              </a:lnSpc>
            </a:pPr>
            <a:r>
              <a:rPr lang="en-US" sz="2900">
                <a:solidFill>
                  <a:srgbClr val="000000"/>
                </a:solidFill>
                <a:latin typeface="Open Sauce"/>
                <a:ea typeface="Open Sauce"/>
                <a:cs typeface="Open Sauce"/>
                <a:sym typeface="Open Sauce"/>
              </a:rPr>
              <a:t>Rural voters, meanwhile, often decide elections due to their vast numbers and strong participation, especially in states like Uttar Pradesh, Bihar, and Maharashtra. High engagement in regions like Nagaland and Lakshadweep showcases exceptional mobilization.</a:t>
            </a:r>
          </a:p>
          <a:p>
            <a:pPr algn="ctr">
              <a:lnSpc>
                <a:spcPts val="4060"/>
              </a:lnSpc>
            </a:pPr>
            <a:r>
              <a:rPr lang="en-US" sz="2900">
                <a:solidFill>
                  <a:srgbClr val="000000"/>
                </a:solidFill>
                <a:latin typeface="Open Sauce"/>
                <a:ea typeface="Open Sauce"/>
                <a:cs typeface="Open Sauce"/>
                <a:sym typeface="Open Sauce"/>
              </a:rPr>
              <a:t>Bridging this turnout gap is vital for fair representation and realizing the full potential of India’s democracy.</a:t>
            </a:r>
          </a:p>
          <a:p>
            <a:pPr algn="ctr">
              <a:lnSpc>
                <a:spcPts val="406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DAG1qwFPtzo</dc:identifier>
  <dcterms:modified xsi:type="dcterms:W3CDTF">2011-08-01T06:04:30Z</dcterms:modified>
  <cp:revision>1</cp:revision>
  <dc:title>Elections Insights PPT</dc:title>
</cp:coreProperties>
</file>