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2" r:id="rId7"/>
    <p:sldId id="278" r:id="rId8"/>
    <p:sldId id="279" r:id="rId9"/>
    <p:sldId id="277" r:id="rId10"/>
    <p:sldId id="271" r:id="rId11"/>
    <p:sldId id="273" r:id="rId12"/>
    <p:sldId id="274" r:id="rId13"/>
    <p:sldId id="275" r:id="rId14"/>
    <p:sldId id="284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4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9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7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0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5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2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ildon.aws/tutorials/instrumenting-java-apps-using-opentelemetr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datadoghq.com/opentelemetry/otel_collector_datadog_exporter/?tab=onaho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telemetry.io/docs/instrumentation/java/automatic/" TargetMode="External"/><Relationship Id="rId5" Type="http://schemas.openxmlformats.org/officeDocument/2006/relationships/hyperlink" Target="https://opentelemetry.io/docs/what-is-opentelemetry/" TargetMode="External"/><Relationship Id="rId4" Type="http://schemas.openxmlformats.org/officeDocument/2006/relationships/hyperlink" Target="https://github.com/srinibasu/java_otel_tempo_datadog_demo.git" TargetMode="External"/><Relationship Id="rId9" Type="http://schemas.openxmlformats.org/officeDocument/2006/relationships/hyperlink" Target="https://www.youtube.com/watch?v=XvmicNH_4lc&amp;list=PLDqi6CuDzubz5viRapQ049TjJMOCCu9MJ&amp;index=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936" y="4234873"/>
            <a:ext cx="7336898" cy="2165927"/>
          </a:xfrm>
        </p:spPr>
        <p:txBody>
          <a:bodyPr anchor="t">
            <a:noAutofit/>
          </a:bodyPr>
          <a:lstStyle/>
          <a:p>
            <a:pPr algn="l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Instrumentation of Java Application using 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OTel, Tempo &amp; Data Dog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" y="3412633"/>
            <a:ext cx="2321065" cy="2321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85" y="1092539"/>
            <a:ext cx="2095500" cy="2228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6" y="93906"/>
            <a:ext cx="1801906" cy="1930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98" y="842763"/>
            <a:ext cx="2857001" cy="1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with Automatic Instrumentation!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4823" y="122538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4873" y="1495137"/>
            <a:ext cx="2138470" cy="1104998"/>
          </a:xfrm>
          <a:prstGeom prst="round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App (Java JAR)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OTel</a:t>
            </a:r>
            <a:r>
              <a:rPr lang="en-US" sz="1600" b="1" dirty="0" smtClean="0">
                <a:solidFill>
                  <a:schemeClr val="bg1"/>
                </a:solidFill>
              </a:rPr>
              <a:t> Java Agent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6339" y="2600135"/>
            <a:ext cx="2138471" cy="2237112"/>
            <a:chOff x="386339" y="2600135"/>
            <a:chExt cx="2138471" cy="2237112"/>
          </a:xfrm>
        </p:grpSpPr>
        <p:sp>
          <p:nvSpPr>
            <p:cNvPr id="7" name="Rounded Rectangle 6"/>
            <p:cNvSpPr/>
            <p:nvPr/>
          </p:nvSpPr>
          <p:spPr>
            <a:xfrm>
              <a:off x="386339" y="3139645"/>
              <a:ext cx="2138471" cy="1697602"/>
            </a:xfrm>
            <a:prstGeom prst="round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App emits Telemetry on host port 5555 as specified in the java agent configuration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6" idx="2"/>
              <a:endCxn id="7" idx="0"/>
            </p:cNvCxnSpPr>
            <p:nvPr/>
          </p:nvCxnSpPr>
          <p:spPr>
            <a:xfrm flipH="1">
              <a:off x="1455575" y="2600135"/>
              <a:ext cx="8533" cy="539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569186" y="1915521"/>
            <a:ext cx="1124254" cy="1593566"/>
            <a:chOff x="7465762" y="1940670"/>
            <a:chExt cx="1124254" cy="15935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052413" y="3139645"/>
              <a:ext cx="9762" cy="39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62" y="1940670"/>
              <a:ext cx="1124254" cy="1042646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524810" y="1617796"/>
            <a:ext cx="4026654" cy="4753930"/>
            <a:chOff x="2524810" y="1617796"/>
            <a:chExt cx="4026654" cy="4753930"/>
          </a:xfrm>
        </p:grpSpPr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524810" y="3976266"/>
              <a:ext cx="1056365" cy="12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176723" y="1617796"/>
              <a:ext cx="3374741" cy="4753930"/>
              <a:chOff x="3176723" y="1617796"/>
              <a:chExt cx="3374741" cy="4753930"/>
            </a:xfrm>
          </p:grpSpPr>
          <p:sp>
            <p:nvSpPr>
              <p:cNvPr id="19" name="TextBox 18"/>
              <p:cNvSpPr txBox="1"/>
              <p:nvPr/>
            </p:nvSpPr>
            <p:spPr>
              <a:xfrm rot="16200000">
                <a:off x="2130973" y="3627480"/>
                <a:ext cx="2460932" cy="36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Listening on port 5555</a:t>
                </a:r>
                <a:endParaRPr lang="en-US" b="1" dirty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594045" y="1617796"/>
                <a:ext cx="2957419" cy="4753930"/>
                <a:chOff x="3581175" y="1577015"/>
                <a:chExt cx="2957419" cy="475393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581175" y="1947926"/>
                  <a:ext cx="2957419" cy="4383019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Lis</a:t>
                  </a:r>
                  <a:endPara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67489" y="1577015"/>
                  <a:ext cx="2482632" cy="336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Otel</a:t>
                  </a:r>
                  <a:r>
                    <a:rPr lang="en-US" b="1" dirty="0" smtClean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Collector Container</a:t>
                  </a:r>
                  <a:endParaRPr lang="en-US" b="1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3926238" y="2600135"/>
                  <a:ext cx="2267294" cy="3218985"/>
                  <a:chOff x="6201177" y="1005696"/>
                  <a:chExt cx="2266682" cy="352881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201177" y="1005696"/>
                    <a:ext cx="2266682" cy="352881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90952" y="1343968"/>
                    <a:ext cx="1751525" cy="71330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Receiver</a:t>
                    </a:r>
                  </a:p>
                  <a:p>
                    <a:pPr algn="ctr"/>
                    <a:r>
                      <a:rPr lang="en-US" b="1" dirty="0" smtClean="0"/>
                      <a:t>(OTLP)</a:t>
                    </a:r>
                    <a:endParaRPr lang="en-US" b="1" dirty="0"/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6490952" y="2410638"/>
                    <a:ext cx="1751526" cy="7189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Processor</a:t>
                    </a:r>
                  </a:p>
                  <a:p>
                    <a:pPr algn="ctr"/>
                    <a:r>
                      <a:rPr lang="en-US" b="1" dirty="0" smtClean="0"/>
                      <a:t>(batch)</a:t>
                    </a:r>
                    <a:endParaRPr lang="en-US" b="1" dirty="0"/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6470661" y="3482552"/>
                    <a:ext cx="1751526" cy="8672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Exporter</a:t>
                    </a:r>
                  </a:p>
                  <a:p>
                    <a:pPr algn="ctr"/>
                    <a:r>
                      <a:rPr lang="en-US" b="1" dirty="0" smtClean="0"/>
                      <a:t>(OTLP, Data Dog)</a:t>
                    </a:r>
                    <a:endParaRPr lang="en-US" b="1" dirty="0"/>
                  </a:p>
                </p:txBody>
              </p:sp>
              <p:sp>
                <p:nvSpPr>
                  <p:cNvPr id="17" name="Down Arrow 16"/>
                  <p:cNvSpPr/>
                  <p:nvPr/>
                </p:nvSpPr>
                <p:spPr>
                  <a:xfrm>
                    <a:off x="7237927" y="2068276"/>
                    <a:ext cx="244698" cy="34236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Down Arrow 17"/>
                  <p:cNvSpPr/>
                  <p:nvPr/>
                </p:nvSpPr>
                <p:spPr>
                  <a:xfrm>
                    <a:off x="7231489" y="3140568"/>
                    <a:ext cx="244698" cy="34236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4312652" y="2236546"/>
                  <a:ext cx="1494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</a:rPr>
                    <a:t>Otel</a:t>
                  </a:r>
                  <a:r>
                    <a:rPr lang="en-US" b="1" dirty="0" smtClean="0"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</a:rPr>
                    <a:t> Collector</a:t>
                  </a:r>
                  <a:endParaRPr lang="en-US" b="1" dirty="0"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endParaRPr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7489" y="2037544"/>
                  <a:ext cx="596725" cy="54418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8" name="Group 37"/>
          <p:cNvGrpSpPr/>
          <p:nvPr/>
        </p:nvGrpSpPr>
        <p:grpSpPr>
          <a:xfrm>
            <a:off x="5968090" y="3674125"/>
            <a:ext cx="3030671" cy="1517759"/>
            <a:chOff x="5968090" y="3674125"/>
            <a:chExt cx="3030671" cy="1517759"/>
          </a:xfrm>
        </p:grpSpPr>
        <p:grpSp>
          <p:nvGrpSpPr>
            <p:cNvPr id="32" name="Group 31"/>
            <p:cNvGrpSpPr/>
            <p:nvPr/>
          </p:nvGrpSpPr>
          <p:grpSpPr>
            <a:xfrm>
              <a:off x="7465762" y="3674125"/>
              <a:ext cx="1532999" cy="921202"/>
              <a:chOff x="7465762" y="3674125"/>
              <a:chExt cx="1532999" cy="92120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7" t="-5827" r="82843" b="647"/>
              <a:stretch/>
            </p:blipFill>
            <p:spPr>
              <a:xfrm>
                <a:off x="7679264" y="3674125"/>
                <a:ext cx="726791" cy="5568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53" r="-757"/>
              <a:stretch/>
            </p:blipFill>
            <p:spPr>
              <a:xfrm>
                <a:off x="7465762" y="4297592"/>
                <a:ext cx="1532999" cy="297735"/>
              </a:xfrm>
              <a:prstGeom prst="rect">
                <a:avLst/>
              </a:prstGeom>
            </p:spPr>
          </p:pic>
        </p:grpSp>
        <p:cxnSp>
          <p:nvCxnSpPr>
            <p:cNvPr id="21" name="Elbow Connector 20"/>
            <p:cNvCxnSpPr/>
            <p:nvPr/>
          </p:nvCxnSpPr>
          <p:spPr>
            <a:xfrm flipV="1">
              <a:off x="5968090" y="4164309"/>
              <a:ext cx="1642110" cy="10275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980959" y="4678096"/>
            <a:ext cx="5275177" cy="980872"/>
            <a:chOff x="5980959" y="4678096"/>
            <a:chExt cx="5275177" cy="98087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564" y="4678096"/>
              <a:ext cx="1075572" cy="98087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5980959" y="5191884"/>
              <a:ext cx="4116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52992" y="1389476"/>
            <a:ext cx="6412980" cy="5173580"/>
            <a:chOff x="2851455" y="1394645"/>
            <a:chExt cx="6503860" cy="5173580"/>
          </a:xfrm>
        </p:grpSpPr>
        <p:sp>
          <p:nvSpPr>
            <p:cNvPr id="41" name="Rounded Rectangle 40"/>
            <p:cNvSpPr/>
            <p:nvPr/>
          </p:nvSpPr>
          <p:spPr>
            <a:xfrm>
              <a:off x="2851455" y="1394645"/>
              <a:ext cx="6472849" cy="5173580"/>
            </a:xfrm>
            <a:prstGeom prst="round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44498" y="5865044"/>
              <a:ext cx="2710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Docker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 Compose</a:t>
              </a:r>
              <a:endParaRPr lang="en-US" sz="24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49568" y="5754879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en-US" sz="2400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Offering</a:t>
            </a:r>
            <a:endParaRPr lang="en-US" sz="2400" b="1" dirty="0">
              <a:solidFill>
                <a:srgbClr val="FF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17491" y="1366186"/>
            <a:ext cx="3094619" cy="4120214"/>
            <a:chOff x="117491" y="1366186"/>
            <a:chExt cx="3094619" cy="4120214"/>
          </a:xfrm>
        </p:grpSpPr>
        <p:sp>
          <p:nvSpPr>
            <p:cNvPr id="52" name="Rounded Rectangle 51"/>
            <p:cNvSpPr/>
            <p:nvPr/>
          </p:nvSpPr>
          <p:spPr>
            <a:xfrm>
              <a:off x="117491" y="1366186"/>
              <a:ext cx="2717442" cy="4120214"/>
            </a:xfrm>
            <a:prstGeom prst="roundRect">
              <a:avLst/>
            </a:prstGeom>
            <a:noFill/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2340" y="4900307"/>
              <a:ext cx="2959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Helper Shell Script</a:t>
              </a:r>
              <a:endParaRPr lang="en-US" sz="2400" b="1" dirty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8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4000" b="1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Contd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6339" y="1495136"/>
            <a:ext cx="11526619" cy="5068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u="sng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Pre-Requisites: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17 or +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 3.8.6 or +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u="sng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 of the code -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https://github.com/srinibasu/java_otel_tempo_datadog_demo.git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make sure you’re using master branch.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Telemetry Documentation: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https://opentelemetry.io/docs/what-is-opentelemetry/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 Instrumentation of Java App - 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https://opentelemetry.io/docs/instrumentation/java/automatic/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OpenTelemetry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Datadog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Exporter: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https://docs.datadoghq.com/opentelemetry/otel_collector_datadog_exporter/?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tab=onahost</a:t>
            </a:r>
            <a:endParaRPr lang="en-US" u="sng" dirty="0" smtClean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Reference: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www.buildon.aws/tutorials/instrumenting-java-apps-using-opentelemetry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Tutorial: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www.youtube.com/watch?v=XvmicNH_4lc&amp;list=PLDqi6CuDzubz5viRapQ049TjJMOCCu9MJ&amp;index=2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what’re the key takeaways?</a:t>
            </a:r>
            <a:endParaRPr lang="en-US" sz="40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339" y="1495136"/>
            <a:ext cx="109599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 err="1" smtClean="0"/>
              <a:t>Otel</a:t>
            </a:r>
            <a:r>
              <a:rPr lang="en-US" sz="2400" dirty="0" smtClean="0"/>
              <a:t> decouples observability back-ends from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gain easy data or telemetry portability to your desired tooling without making any configuration changes or any heavy lift of configuring 100s of micro services for new tooling.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run java application with Java </a:t>
            </a:r>
            <a:r>
              <a:rPr lang="en-US" sz="2400" dirty="0" err="1" smtClean="0"/>
              <a:t>Otel</a:t>
            </a:r>
            <a:r>
              <a:rPr lang="en-US" sz="2400" dirty="0" smtClean="0"/>
              <a:t> Agent to emit telemetry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write a </a:t>
            </a:r>
            <a:r>
              <a:rPr lang="en-US" sz="2400" dirty="0" err="1" smtClean="0"/>
              <a:t>Otel</a:t>
            </a:r>
            <a:r>
              <a:rPr lang="en-US" sz="2400" dirty="0" smtClean="0"/>
              <a:t> Collector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run your </a:t>
            </a:r>
            <a:r>
              <a:rPr lang="en-US" sz="2400" dirty="0" err="1" smtClean="0"/>
              <a:t>Otel</a:t>
            </a:r>
            <a:r>
              <a:rPr lang="en-US" sz="2400" dirty="0" smtClean="0"/>
              <a:t> Collector with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container using </a:t>
            </a:r>
            <a:r>
              <a:rPr lang="en-US" sz="2400" dirty="0" err="1" smtClean="0"/>
              <a:t>Otel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to send data to data dog and </a:t>
            </a:r>
            <a:r>
              <a:rPr lang="en-US" sz="2400" dirty="0" err="1" smtClean="0"/>
              <a:t>Grafana</a:t>
            </a:r>
            <a:r>
              <a:rPr lang="en-US" sz="2400" dirty="0" smtClean="0"/>
              <a:t> Tempo </a:t>
            </a:r>
            <a:r>
              <a:rPr lang="en-US" sz="2400" dirty="0" err="1" smtClean="0"/>
              <a:t>parellely</a:t>
            </a:r>
            <a:r>
              <a:rPr lang="en-US" sz="2400" dirty="0" smtClean="0"/>
              <a:t> without installing their respective agents?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84" y="1501253"/>
            <a:ext cx="3998490" cy="39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Agenda!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3460" y="1314830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549" y="1738648"/>
            <a:ext cx="8963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with observability back-ends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OpenTelemetry?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Open Telemetry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Observability Basics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08" y="1678426"/>
            <a:ext cx="758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Observability?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logs sufficient for gaining observability?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Three pillars of Observability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7" y="1612601"/>
            <a:ext cx="1957589" cy="1957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720" y="3570190"/>
            <a:ext cx="37863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Logs</a:t>
            </a:r>
          </a:p>
          <a:p>
            <a:pPr algn="ctr"/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log is time stamped message emitted by a </a:t>
            </a:r>
            <a:r>
              <a:rPr lang="en-US" dirty="0" smtClean="0"/>
              <a:t>service, server </a:t>
            </a:r>
            <a:r>
              <a:rPr lang="en-US" dirty="0"/>
              <a:t>or other components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I, [2021-02-23T13:26:23.505892 #22473] INFO -- : [6459ffe1-ea53-4044-aaa3-bf902868f730] Started GET "/" for ::1 at 2021-02-23 13:26:23 -0800</a:t>
            </a:r>
            <a:endParaRPr lang="en-US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09" y="1495136"/>
            <a:ext cx="1651469" cy="1841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6841" y="3570190"/>
            <a:ext cx="26423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Metrics</a:t>
            </a:r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Aggregations </a:t>
            </a:r>
            <a:r>
              <a:rPr lang="en-US" dirty="0"/>
              <a:t>over a period of time of numeric data about your infrastructure or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Ex: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system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error rate, CPU utilization, request rate for a given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0791" y="3539412"/>
            <a:ext cx="361140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/>
              <a:t>Traces</a:t>
            </a:r>
          </a:p>
          <a:p>
            <a:pPr algn="ctr"/>
            <a:endParaRPr lang="en-US" sz="2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ecords </a:t>
            </a:r>
            <a:r>
              <a:rPr lang="en-US" dirty="0"/>
              <a:t>the paths taken by requests (made by an application or end-user) as they propagate through multi-service architectures, like </a:t>
            </a:r>
            <a:r>
              <a:rPr lang="en-US" dirty="0" smtClean="0"/>
              <a:t>micro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of what and why things are happening and the story of the communication between services.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t="27393" r="34775" b="12584"/>
          <a:stretch/>
        </p:blipFill>
        <p:spPr>
          <a:xfrm>
            <a:off x="8284907" y="1495136"/>
            <a:ext cx="2343955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A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natomy of a distributed trace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3308" y="1495136"/>
            <a:ext cx="112819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trace consists of </a:t>
            </a:r>
            <a:r>
              <a:rPr lang="en-US" sz="2000" b="1" dirty="0"/>
              <a:t>spans</a:t>
            </a:r>
            <a:r>
              <a:rPr lang="en-US" sz="2000" dirty="0"/>
              <a:t>. </a:t>
            </a:r>
            <a:r>
              <a:rPr lang="en-US" sz="2000" dirty="0" smtClean="0"/>
              <a:t>Span </a:t>
            </a:r>
            <a:r>
              <a:rPr lang="en-US" sz="2000" dirty="0"/>
              <a:t>tracks specific operations that a request makes, painting a picture of what happened during the time in which that operation was </a:t>
            </a:r>
            <a:r>
              <a:rPr lang="en-US" sz="2000" dirty="0" smtClean="0"/>
              <a:t>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trace tell us how long each request took, which components and services it interacted with, and the latency introduced during each step, giving you a complete picture,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" y="3288757"/>
            <a:ext cx="5319002" cy="3078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72" y="3288757"/>
            <a:ext cx="5409126" cy="3078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574" y="2792056"/>
            <a:ext cx="1592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Sample Trace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74710" y="3192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4891" y="2840351"/>
            <a:ext cx="1852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Trace Workflow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4755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Typical Observability Workflow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3308" y="1353466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t="6317" r="13559" b="5848"/>
          <a:stretch/>
        </p:blipFill>
        <p:spPr>
          <a:xfrm>
            <a:off x="5254580" y="1495136"/>
            <a:ext cx="6281424" cy="4375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640" y="1483445"/>
            <a:ext cx="479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Each observability </a:t>
            </a:r>
            <a:r>
              <a:rPr lang="en-US" sz="2200" dirty="0"/>
              <a:t>back-end </a:t>
            </a:r>
            <a:r>
              <a:rPr lang="en-US" sz="2200" dirty="0" smtClean="0"/>
              <a:t>needs </a:t>
            </a:r>
            <a:r>
              <a:rPr lang="en-US" sz="2200" dirty="0"/>
              <a:t>its own instrumentation libraries and agents </a:t>
            </a:r>
            <a:r>
              <a:rPr lang="en-US" sz="2200" dirty="0" smtClean="0"/>
              <a:t>to be installed for </a:t>
            </a:r>
            <a:r>
              <a:rPr lang="en-US" sz="2200" dirty="0"/>
              <a:t>emitting data to the tools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Splunk, Dynatrace, Data Dog</a:t>
            </a:r>
            <a:r>
              <a:rPr lang="en-US" sz="2200" dirty="0" smtClean="0"/>
              <a:t>, etc are some of the popular observability back-ends.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3640" y="4384011"/>
            <a:ext cx="45591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 the scenario(ref image), splunk agent is installed on all the resources to collect and send telemetry data to Splunk enterprise backend.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0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with </a:t>
            </a: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 </a:t>
            </a:r>
            <a:r>
              <a:rPr lang="en-US" sz="40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338" y="1603653"/>
            <a:ext cx="110592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for multiple observability tools for collecting logs, traces, and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vendor specific instrumentation like install their specific agents, etc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87" y="3062394"/>
            <a:ext cx="3679613" cy="2735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338" y="2627514"/>
            <a:ext cx="66884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Whenever a new observability tool is purchased,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Need to instrument across hundreds of micro services.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Migrate data pipelines from existing observability systems to new one.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i="1" dirty="0"/>
              <a:t>Compare and validate data between old and new systems. </a:t>
            </a:r>
          </a:p>
        </p:txBody>
      </p:sp>
    </p:spTree>
    <p:extLst>
      <p:ext uri="{BB962C8B-B14F-4D97-AF65-F5344CB8AC3E}">
        <p14:creationId xmlns:p14="http://schemas.microsoft.com/office/powerpoint/2010/main" val="10817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OpenTelemetry(OTel)?</a:t>
            </a:r>
            <a:endParaRPr lang="en-US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31087" y="1495136"/>
            <a:ext cx="7521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single, vendor-agnostic </a:t>
            </a:r>
            <a:r>
              <a:rPr lang="en-US" sz="2400" dirty="0" smtClean="0"/>
              <a:t>observability instrumentation that can send telemetry to observability back end.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end-to-end implementation to generate, emit, collect, process, and export telemetry data. </a:t>
            </a: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Full control of your data with the ability to send data to multiple destinations in parallel through configuration</a:t>
            </a:r>
            <a:r>
              <a:rPr lang="en-US" sz="2400" dirty="0" smtClean="0"/>
              <a:t>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Second most active CNCF project behind Kuberenetes.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path forward no matter where you're on your observability journey.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1" y="2627514"/>
            <a:ext cx="3348534" cy="1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l="25000" t="30000" r="2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921312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b="1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Otel</a:t>
            </a:r>
            <a:r>
              <a:rPr lang="en-US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Works?</a:t>
            </a:r>
            <a:endParaRPr lang="en-US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339" y="1301951"/>
            <a:ext cx="10818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12886" y="1688320"/>
            <a:ext cx="3990510" cy="3978385"/>
            <a:chOff x="5615190" y="1674054"/>
            <a:chExt cx="5798056" cy="47867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3" t="14669" r="19860" b="9744"/>
            <a:stretch/>
          </p:blipFill>
          <p:spPr>
            <a:xfrm>
              <a:off x="5615190" y="1674054"/>
              <a:ext cx="5798056" cy="4786776"/>
            </a:xfrm>
            <a:prstGeom prst="rect">
              <a:avLst/>
            </a:prstGeom>
          </p:spPr>
        </p:pic>
        <p:sp>
          <p:nvSpPr>
            <p:cNvPr id="4" name="Down Arrow 3"/>
            <p:cNvSpPr/>
            <p:nvPr/>
          </p:nvSpPr>
          <p:spPr>
            <a:xfrm>
              <a:off x="7611415" y="2177618"/>
              <a:ext cx="244698" cy="3747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59144" y="1828601"/>
              <a:ext cx="704039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pipeline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0896" y="590070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OTel</a:t>
              </a:r>
              <a:r>
                <a:rPr lang="en-US" b="1" dirty="0" smtClean="0">
                  <a:solidFill>
                    <a:srgbClr val="FF0000"/>
                  </a:solidFill>
                </a:rPr>
                <a:t> Collector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307" y="1495136"/>
            <a:ext cx="7229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Telemetry provides each language a single API and a single SDK(an open telemetry client Library) with which you can manually instrument your application to generate metrics and tracing telemetry.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OTLP uses, 4317 </a:t>
            </a:r>
            <a:r>
              <a:rPr lang="en-US" dirty="0" smtClean="0"/>
              <a:t>default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OpenTelemetry</a:t>
            </a:r>
            <a:r>
              <a:rPr lang="en-US" dirty="0"/>
              <a:t> Collector is built as a processing pipeline in a pluggable architecture, </a:t>
            </a:r>
            <a:r>
              <a:rPr lang="en-US" dirty="0" smtClean="0"/>
              <a:t>with three configurable part written in </a:t>
            </a:r>
            <a:r>
              <a:rPr lang="en-US" dirty="0"/>
              <a:t>y</a:t>
            </a:r>
            <a:r>
              <a:rPr lang="en-US" dirty="0" smtClean="0"/>
              <a:t>aml.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Receivers</a:t>
            </a:r>
            <a:r>
              <a:rPr lang="en-US" dirty="0"/>
              <a:t> for ingesting incoming data of various formats and protocols, such as OTLP, Jaeger and </a:t>
            </a:r>
            <a:r>
              <a:rPr lang="en-US" dirty="0" err="1"/>
              <a:t>Zipkin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Processors</a:t>
            </a:r>
            <a:r>
              <a:rPr lang="en-US" dirty="0"/>
              <a:t> for performing data aggregation, filtering, sampling and other collector processing logic on the telemetry data. Processors can be chained to produce complex processing logic.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Exporters</a:t>
            </a:r>
            <a:r>
              <a:rPr lang="en-US" dirty="0"/>
              <a:t> for emitting the telemetry data to one or more backend destinations (typically analysis tools or higher order aggregators) in various formats and protocols, such as OTLP, Prometheus and Jaeger.</a:t>
            </a:r>
          </a:p>
        </p:txBody>
      </p:sp>
    </p:spTree>
    <p:extLst>
      <p:ext uri="{BB962C8B-B14F-4D97-AF65-F5344CB8AC3E}">
        <p14:creationId xmlns:p14="http://schemas.microsoft.com/office/powerpoint/2010/main" val="40135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www.w3.org/XML/1998/namespace"/>
    <ds:schemaRef ds:uri="16c05727-aa75-4e4a-9b5f-8a80a1165891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776</Words>
  <Application>Microsoft Office PowerPoint</Application>
  <PresentationFormat>Widescreen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Segoe UI</vt:lpstr>
      <vt:lpstr>Symbol</vt:lpstr>
      <vt:lpstr>Tahoma</vt:lpstr>
      <vt:lpstr>Times New Roman</vt:lpstr>
      <vt:lpstr>Office Theme</vt:lpstr>
      <vt:lpstr>Instrumentation of Java Application using  OTel, Tempo &amp; Data Dog</vt:lpstr>
      <vt:lpstr>Agenda!</vt:lpstr>
      <vt:lpstr>Observability Basics</vt:lpstr>
      <vt:lpstr>Three pillars of Observability</vt:lpstr>
      <vt:lpstr>Anatomy of a distributed trace</vt:lpstr>
      <vt:lpstr>Typical Observability Workflow</vt:lpstr>
      <vt:lpstr>Challenges with observability back-ends</vt:lpstr>
      <vt:lpstr>Why OpenTelemetry(OTel)?</vt:lpstr>
      <vt:lpstr>How Otel Works?</vt:lpstr>
      <vt:lpstr>Demo with Automatic Instrumentation!</vt:lpstr>
      <vt:lpstr>Demo Contd…</vt:lpstr>
      <vt:lpstr>So, what’re the key takeaways?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2023-06-12T05:26:03Z</dcterms:created>
  <dcterms:modified xsi:type="dcterms:W3CDTF">2023-06-14T07:10:19Z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