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10.jpg" ContentType="image/jpe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8" r:id="rId6"/>
    <p:sldId id="272" r:id="rId7"/>
    <p:sldId id="278" r:id="rId8"/>
    <p:sldId id="279" r:id="rId9"/>
    <p:sldId id="277" r:id="rId10"/>
    <p:sldId id="271" r:id="rId11"/>
    <p:sldId id="273" r:id="rId12"/>
    <p:sldId id="274" r:id="rId13"/>
    <p:sldId id="275" r:id="rId14"/>
    <p:sldId id="284" r:id="rId15"/>
    <p:sldId id="281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67463" autoAdjust="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02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220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54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04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140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999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791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778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406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350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51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922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uildon.aws/tutorials/instrumenting-java-apps-using-opentelemetry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docs.datadoghq.com/opentelemetry/otel_collector_datadog_exporter/?tab=onahos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telemetry.io/docs/instrumentation/java/automatic/" TargetMode="External"/><Relationship Id="rId5" Type="http://schemas.openxmlformats.org/officeDocument/2006/relationships/hyperlink" Target="https://opentelemetry.io/docs/what-is-opentelemetry/" TargetMode="External"/><Relationship Id="rId4" Type="http://schemas.openxmlformats.org/officeDocument/2006/relationships/hyperlink" Target="https://github.com/srinibasu/java_otel_tempo_datadog_demo.git" TargetMode="External"/><Relationship Id="rId9" Type="http://schemas.openxmlformats.org/officeDocument/2006/relationships/hyperlink" Target="https://www.youtube.com/watch?v=XvmicNH_4lc&amp;list=PLDqi6CuDzubz5viRapQ049TjJMOCCu9MJ&amp;index=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3936" y="4234873"/>
            <a:ext cx="7336898" cy="2165927"/>
          </a:xfrm>
        </p:spPr>
        <p:txBody>
          <a:bodyPr anchor="t">
            <a:noAutofit/>
          </a:bodyPr>
          <a:lstStyle/>
          <a:p>
            <a:pPr algn="l"/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Instrumentation of Java Application using </a:t>
            </a:r>
            <a:b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OTel, Tempo &amp; Data Dog</a:t>
            </a:r>
            <a:endParaRPr lang="en-US" sz="4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F6E384F5-137A-40B1-97F0-694CC6ECD5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EBA87361-6D30-46E4-834B-719CF59055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9DBC4630-03DA-474F-BBCB-BA3AE6B317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="" xmlns:a16="http://schemas.microsoft.com/office/drawing/2014/main" id="{78418A25-6EAC-4140-BFE6-284E1925B5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31103AB2-C090-458F-B752-294F23AFA8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="" xmlns:a16="http://schemas.microsoft.com/office/drawing/2014/main" id="{83D471F3-782A-4BA1-9CAB-FF5CDF0A75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84" y="3412633"/>
            <a:ext cx="2321065" cy="23210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585" y="1092539"/>
            <a:ext cx="2095500" cy="22288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46" y="93906"/>
            <a:ext cx="1801906" cy="19300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998" y="842763"/>
            <a:ext cx="2857001" cy="160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2000"/>
            <a:lum/>
          </a:blip>
          <a:srcRect/>
          <a:stretch>
            <a:fillRect l="25000" t="30000" r="25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08" y="169573"/>
            <a:ext cx="10921312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 with Automatic Instrumentation!</a:t>
            </a:r>
            <a:endParaRPr lang="en-US" sz="4000" b="1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34823" y="1225381"/>
            <a:ext cx="108182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94873" y="1495137"/>
            <a:ext cx="2138470" cy="1104998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Run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App (Java JAR)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+ </a:t>
            </a:r>
          </a:p>
          <a:p>
            <a:pPr algn="ctr"/>
            <a:r>
              <a:rPr lang="en-US" sz="1600" b="1" dirty="0" err="1" smtClean="0">
                <a:solidFill>
                  <a:schemeClr val="bg1"/>
                </a:solidFill>
              </a:rPr>
              <a:t>OTel</a:t>
            </a:r>
            <a:r>
              <a:rPr lang="en-US" sz="1600" b="1" dirty="0" smtClean="0">
                <a:solidFill>
                  <a:schemeClr val="bg1"/>
                </a:solidFill>
              </a:rPr>
              <a:t> Java Agent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86339" y="2600135"/>
            <a:ext cx="2138471" cy="2237112"/>
            <a:chOff x="386339" y="2600135"/>
            <a:chExt cx="2138471" cy="2237112"/>
          </a:xfrm>
        </p:grpSpPr>
        <p:sp>
          <p:nvSpPr>
            <p:cNvPr id="7" name="Rounded Rectangle 6"/>
            <p:cNvSpPr/>
            <p:nvPr/>
          </p:nvSpPr>
          <p:spPr>
            <a:xfrm>
              <a:off x="386339" y="3139645"/>
              <a:ext cx="2138471" cy="1697602"/>
            </a:xfrm>
            <a:prstGeom prst="round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App emits Telemetry on host port 5555 as specified in the java agent configuration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6" idx="2"/>
              <a:endCxn id="7" idx="0"/>
            </p:cNvCxnSpPr>
            <p:nvPr/>
          </p:nvCxnSpPr>
          <p:spPr>
            <a:xfrm flipH="1">
              <a:off x="1455575" y="2600135"/>
              <a:ext cx="8533" cy="539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7569186" y="1915521"/>
            <a:ext cx="1124254" cy="1593566"/>
            <a:chOff x="7465762" y="1940670"/>
            <a:chExt cx="1124254" cy="1593566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8052413" y="3139645"/>
              <a:ext cx="9762" cy="3945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5762" y="1940670"/>
              <a:ext cx="1124254" cy="1042646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2524810" y="1617796"/>
            <a:ext cx="4026654" cy="4753930"/>
            <a:chOff x="2524810" y="1617796"/>
            <a:chExt cx="4026654" cy="4753930"/>
          </a:xfrm>
        </p:grpSpPr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524810" y="3976266"/>
              <a:ext cx="1056365" cy="121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3176723" y="1617796"/>
              <a:ext cx="3374741" cy="4753930"/>
              <a:chOff x="3176723" y="1617796"/>
              <a:chExt cx="3374741" cy="4753930"/>
            </a:xfrm>
          </p:grpSpPr>
          <p:sp>
            <p:nvSpPr>
              <p:cNvPr id="19" name="TextBox 18"/>
              <p:cNvSpPr txBox="1"/>
              <p:nvPr/>
            </p:nvSpPr>
            <p:spPr>
              <a:xfrm rot="16200000">
                <a:off x="2130973" y="3627480"/>
                <a:ext cx="2460932" cy="369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effectLst>
                      <a:innerShdw blurRad="63500" dist="50800" dir="13500000">
                        <a:prstClr val="black">
                          <a:alpha val="50000"/>
                        </a:prstClr>
                      </a:innerShdw>
                    </a:effectLst>
                  </a:rPr>
                  <a:t>Listening on port 5555</a:t>
                </a:r>
                <a:endParaRPr lang="en-US" b="1" dirty="0">
                  <a:solidFill>
                    <a:srgbClr val="FF0000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endParaRP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3594045" y="1617796"/>
                <a:ext cx="2957419" cy="4753930"/>
                <a:chOff x="3581175" y="1577015"/>
                <a:chExt cx="2957419" cy="4753930"/>
              </a:xfrm>
            </p:grpSpPr>
            <p:sp>
              <p:nvSpPr>
                <p:cNvPr id="9" name="Rounded Rectangle 8"/>
                <p:cNvSpPr/>
                <p:nvPr/>
              </p:nvSpPr>
              <p:spPr>
                <a:xfrm>
                  <a:off x="3581175" y="1947926"/>
                  <a:ext cx="2957419" cy="4383019"/>
                </a:xfrm>
                <a:prstGeom prst="roundRect">
                  <a:avLst/>
                </a:prstGeom>
                <a:ln>
                  <a:noFill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rightRoom" dir="t">
                    <a:rot lat="0" lon="0" rev="600000"/>
                  </a:lightRig>
                </a:scene3d>
                <a:sp3d prstMaterial="metal">
                  <a:bevelT w="38100" h="57150" prst="angle"/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rPr>
                    <a:t>Lis</a:t>
                  </a:r>
                  <a:endParaRPr lang="en-US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667489" y="1577015"/>
                  <a:ext cx="2482632" cy="3369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err="1" smtClean="0">
                      <a:effectLst>
                        <a:outerShdw blurRad="50800" dist="38100" algn="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Otel</a:t>
                  </a:r>
                  <a:r>
                    <a:rPr lang="en-US" b="1" dirty="0" smtClean="0">
                      <a:effectLst>
                        <a:outerShdw blurRad="50800" dist="38100" algn="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 Collector Container</a:t>
                  </a:r>
                  <a:endParaRPr lang="en-US" b="1" dirty="0"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grpSp>
              <p:nvGrpSpPr>
                <p:cNvPr id="12" name="Group 11"/>
                <p:cNvGrpSpPr/>
                <p:nvPr/>
              </p:nvGrpSpPr>
              <p:grpSpPr>
                <a:xfrm>
                  <a:off x="3926238" y="2600135"/>
                  <a:ext cx="2267294" cy="3218985"/>
                  <a:chOff x="6201177" y="1005696"/>
                  <a:chExt cx="2266682" cy="3528811"/>
                </a:xfrm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6201177" y="1005696"/>
                    <a:ext cx="2266682" cy="3528811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90952" y="1343968"/>
                    <a:ext cx="1751525" cy="71330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/>
                      <a:t>Receiver</a:t>
                    </a:r>
                  </a:p>
                  <a:p>
                    <a:pPr algn="ctr"/>
                    <a:r>
                      <a:rPr lang="en-US" b="1" dirty="0" smtClean="0"/>
                      <a:t>(OTLP)</a:t>
                    </a:r>
                    <a:endParaRPr lang="en-US" b="1" dirty="0"/>
                  </a:p>
                </p:txBody>
              </p:sp>
              <p:sp>
                <p:nvSpPr>
                  <p:cNvPr id="15" name="Rounded Rectangle 14"/>
                  <p:cNvSpPr/>
                  <p:nvPr/>
                </p:nvSpPr>
                <p:spPr>
                  <a:xfrm>
                    <a:off x="6490952" y="2410638"/>
                    <a:ext cx="1751526" cy="71892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/>
                      <a:t>Processor</a:t>
                    </a:r>
                  </a:p>
                  <a:p>
                    <a:pPr algn="ctr"/>
                    <a:r>
                      <a:rPr lang="en-US" b="1" dirty="0" smtClean="0"/>
                      <a:t>(batch)</a:t>
                    </a:r>
                    <a:endParaRPr lang="en-US" b="1" dirty="0"/>
                  </a:p>
                </p:txBody>
              </p:sp>
              <p:sp>
                <p:nvSpPr>
                  <p:cNvPr id="16" name="Rounded Rectangle 15"/>
                  <p:cNvSpPr/>
                  <p:nvPr/>
                </p:nvSpPr>
                <p:spPr>
                  <a:xfrm>
                    <a:off x="6470661" y="3482552"/>
                    <a:ext cx="1751526" cy="86722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/>
                      <a:t>Exporter</a:t>
                    </a:r>
                  </a:p>
                  <a:p>
                    <a:pPr algn="ctr"/>
                    <a:r>
                      <a:rPr lang="en-US" b="1" dirty="0" smtClean="0"/>
                      <a:t>(OTLP, Data Dog)</a:t>
                    </a:r>
                    <a:endParaRPr lang="en-US" b="1" dirty="0"/>
                  </a:p>
                </p:txBody>
              </p:sp>
              <p:sp>
                <p:nvSpPr>
                  <p:cNvPr id="17" name="Down Arrow 16"/>
                  <p:cNvSpPr/>
                  <p:nvPr/>
                </p:nvSpPr>
                <p:spPr>
                  <a:xfrm>
                    <a:off x="7237927" y="2068276"/>
                    <a:ext cx="244698" cy="342362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Down Arrow 17"/>
                  <p:cNvSpPr/>
                  <p:nvPr/>
                </p:nvSpPr>
                <p:spPr>
                  <a:xfrm>
                    <a:off x="7231489" y="3140568"/>
                    <a:ext cx="244698" cy="342362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0" name="TextBox 19"/>
                <p:cNvSpPr txBox="1"/>
                <p:nvPr/>
              </p:nvSpPr>
              <p:spPr>
                <a:xfrm>
                  <a:off x="4312652" y="2236546"/>
                  <a:ext cx="14940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err="1" smtClean="0">
                      <a:effectLst>
                        <a:innerShdw blurRad="63500" dist="50800" dir="13500000">
                          <a:prstClr val="black">
                            <a:alpha val="50000"/>
                          </a:prstClr>
                        </a:innerShdw>
                      </a:effectLst>
                    </a:rPr>
                    <a:t>Otel</a:t>
                  </a:r>
                  <a:r>
                    <a:rPr lang="en-US" b="1" dirty="0" smtClean="0">
                      <a:effectLst>
                        <a:innerShdw blurRad="63500" dist="50800" dir="13500000">
                          <a:prstClr val="black">
                            <a:alpha val="50000"/>
                          </a:prstClr>
                        </a:innerShdw>
                      </a:effectLst>
                    </a:rPr>
                    <a:t> Collector</a:t>
                  </a:r>
                  <a:endParaRPr lang="en-US" b="1" dirty="0">
                    <a:effectLst>
                      <a:innerShdw blurRad="63500" dist="50800" dir="13500000">
                        <a:prstClr val="black">
                          <a:alpha val="50000"/>
                        </a:prstClr>
                      </a:innerShdw>
                    </a:effectLst>
                  </a:endParaRPr>
                </a:p>
              </p:txBody>
            </p:sp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67489" y="2037544"/>
                  <a:ext cx="596725" cy="54418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8" name="Group 37"/>
          <p:cNvGrpSpPr/>
          <p:nvPr/>
        </p:nvGrpSpPr>
        <p:grpSpPr>
          <a:xfrm>
            <a:off x="5968090" y="3674125"/>
            <a:ext cx="3030671" cy="1517759"/>
            <a:chOff x="5968090" y="3674125"/>
            <a:chExt cx="3030671" cy="1517759"/>
          </a:xfrm>
        </p:grpSpPr>
        <p:grpSp>
          <p:nvGrpSpPr>
            <p:cNvPr id="32" name="Group 31"/>
            <p:cNvGrpSpPr/>
            <p:nvPr/>
          </p:nvGrpSpPr>
          <p:grpSpPr>
            <a:xfrm>
              <a:off x="7465762" y="3674125"/>
              <a:ext cx="1532999" cy="921202"/>
              <a:chOff x="7465762" y="3674125"/>
              <a:chExt cx="1532999" cy="921202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377" t="-5827" r="82843" b="647"/>
              <a:stretch/>
            </p:blipFill>
            <p:spPr>
              <a:xfrm>
                <a:off x="7679264" y="3674125"/>
                <a:ext cx="726791" cy="556825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253" r="-757"/>
              <a:stretch/>
            </p:blipFill>
            <p:spPr>
              <a:xfrm>
                <a:off x="7465762" y="4297592"/>
                <a:ext cx="1532999" cy="297735"/>
              </a:xfrm>
              <a:prstGeom prst="rect">
                <a:avLst/>
              </a:prstGeom>
            </p:spPr>
          </p:pic>
        </p:grpSp>
        <p:cxnSp>
          <p:nvCxnSpPr>
            <p:cNvPr id="21" name="Elbow Connector 20"/>
            <p:cNvCxnSpPr/>
            <p:nvPr/>
          </p:nvCxnSpPr>
          <p:spPr>
            <a:xfrm flipV="1">
              <a:off x="5968090" y="4164309"/>
              <a:ext cx="1642110" cy="102757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980959" y="4678096"/>
            <a:ext cx="5275177" cy="980872"/>
            <a:chOff x="5980959" y="4678096"/>
            <a:chExt cx="5275177" cy="980872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0564" y="4678096"/>
              <a:ext cx="1075572" cy="980872"/>
            </a:xfrm>
            <a:prstGeom prst="rect">
              <a:avLst/>
            </a:prstGeom>
          </p:spPr>
        </p:pic>
        <p:cxnSp>
          <p:nvCxnSpPr>
            <p:cNvPr id="31" name="Straight Arrow Connector 30"/>
            <p:cNvCxnSpPr/>
            <p:nvPr/>
          </p:nvCxnSpPr>
          <p:spPr>
            <a:xfrm>
              <a:off x="5980959" y="5191884"/>
              <a:ext cx="41160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3052992" y="1389476"/>
            <a:ext cx="6412980" cy="5173580"/>
            <a:chOff x="2851455" y="1394645"/>
            <a:chExt cx="6503860" cy="5173580"/>
          </a:xfrm>
        </p:grpSpPr>
        <p:sp>
          <p:nvSpPr>
            <p:cNvPr id="41" name="Rounded Rectangle 40"/>
            <p:cNvSpPr/>
            <p:nvPr/>
          </p:nvSpPr>
          <p:spPr>
            <a:xfrm>
              <a:off x="2851455" y="1394645"/>
              <a:ext cx="6472849" cy="5173580"/>
            </a:xfrm>
            <a:prstGeom prst="roundRect">
              <a:avLst/>
            </a:prstGeom>
            <a:noFill/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44498" y="5865044"/>
              <a:ext cx="2710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 smtClean="0">
                  <a:solidFill>
                    <a:srgbClr val="FF0000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Docker</a:t>
              </a:r>
              <a:r>
                <a:rPr lang="en-US" sz="2400" b="1" dirty="0" smtClean="0">
                  <a:solidFill>
                    <a:srgbClr val="FF0000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 Compose</a:t>
              </a:r>
              <a:endParaRPr lang="en-US" sz="2400" b="1" dirty="0">
                <a:solidFill>
                  <a:srgbClr val="FF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849568" y="5754879"/>
            <a:ext cx="1876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Saas</a:t>
            </a:r>
            <a:r>
              <a:rPr lang="en-US" sz="2400" b="1" dirty="0" smtClean="0">
                <a:solidFill>
                  <a:srgbClr val="FF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 Offering</a:t>
            </a:r>
            <a:endParaRPr lang="en-US" sz="2400" b="1" dirty="0">
              <a:solidFill>
                <a:srgbClr val="FF000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117491" y="1366186"/>
            <a:ext cx="3094619" cy="4120214"/>
            <a:chOff x="117491" y="1366186"/>
            <a:chExt cx="3094619" cy="4120214"/>
          </a:xfrm>
        </p:grpSpPr>
        <p:sp>
          <p:nvSpPr>
            <p:cNvPr id="52" name="Rounded Rectangle 51"/>
            <p:cNvSpPr/>
            <p:nvPr/>
          </p:nvSpPr>
          <p:spPr>
            <a:xfrm>
              <a:off x="117491" y="1366186"/>
              <a:ext cx="2717442" cy="4120214"/>
            </a:xfrm>
            <a:prstGeom prst="roundRect">
              <a:avLst/>
            </a:prstGeom>
            <a:noFill/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2340" y="4900307"/>
              <a:ext cx="29597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Helper Shell Script</a:t>
              </a:r>
              <a:endParaRPr lang="en-US" sz="2400" b="1" dirty="0">
                <a:solidFill>
                  <a:srgbClr val="FF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880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2000"/>
            <a:lum/>
          </a:blip>
          <a:srcRect/>
          <a:stretch>
            <a:fillRect l="25000" t="30000" r="25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08" y="169573"/>
            <a:ext cx="10921312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 </a:t>
            </a:r>
            <a:r>
              <a:rPr lang="en-US" sz="4000" b="1" dirty="0" err="1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Contd</a:t>
            </a:r>
            <a:r>
              <a:rPr lang="en-US" sz="4000" b="1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lang="en-US" sz="4000" b="1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86339" y="1301951"/>
            <a:ext cx="108182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86339" y="1495136"/>
            <a:ext cx="11526619" cy="5068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2400" b="1" u="sng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Pre-Requisites: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Compose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 17 or +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Maven 3.8.6 or +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2400" b="1" u="sng" dirty="0" smtClean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Repo of the code -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https://github.com/srinibasu/java_otel_tempo_datadog_demo.git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 make sure you’re using master branch.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Telemetry Documentation: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https://opentelemetry.io/docs/what-is-opentelemetry/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OTel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Automatic Instrumentation of Java App - 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https://opentelemetry.io/docs/instrumentation/java/automatic/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OpenTelemetry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Datadog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Exporter: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https://docs.datadoghq.com/opentelemetry/otel_collector_datadog_exporter/?</a:t>
            </a:r>
            <a:r>
              <a:rPr lang="en-US" u="sng" dirty="0" smtClean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tab=onahost</a:t>
            </a:r>
            <a:endParaRPr lang="en-US" u="sng" dirty="0" smtClean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Documentation Reference: 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www.buildon.aws/tutorials/instrumenting-java-apps-using-opentelemetry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Otel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Tutorial: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www.youtube.com/watch?v=XvmicNH_4lc&amp;list=PLDqi6CuDzubz5viRapQ049TjJMOCCu9MJ&amp;index=2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48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2000"/>
            <a:lum/>
          </a:blip>
          <a:srcRect/>
          <a:stretch>
            <a:fillRect l="25000" t="30000" r="25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08" y="169573"/>
            <a:ext cx="10921312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So, what’re the key takeaways?</a:t>
            </a:r>
            <a:endParaRPr lang="en-US" sz="4000" b="1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86339" y="1301951"/>
            <a:ext cx="108182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6339" y="1495136"/>
            <a:ext cx="1095992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How </a:t>
            </a:r>
            <a:r>
              <a:rPr lang="en-US" sz="2400" dirty="0" err="1" smtClean="0"/>
              <a:t>Otel</a:t>
            </a:r>
            <a:r>
              <a:rPr lang="en-US" sz="2400" dirty="0" smtClean="0"/>
              <a:t> decouples observability back-ends from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How to gain easy data or telemetry portability to your desired tooling without making any configuration changes or any heavy lift of configuring 100s of micro services for new tooling.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How to run java application with Java </a:t>
            </a:r>
            <a:r>
              <a:rPr lang="en-US" sz="2400" dirty="0" err="1" smtClean="0"/>
              <a:t>Otel</a:t>
            </a:r>
            <a:r>
              <a:rPr lang="en-US" sz="2400" dirty="0" smtClean="0"/>
              <a:t> Agent to emit telemetry data?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How to write a </a:t>
            </a:r>
            <a:r>
              <a:rPr lang="en-US" sz="2400" dirty="0" err="1" smtClean="0"/>
              <a:t>Otel</a:t>
            </a:r>
            <a:r>
              <a:rPr lang="en-US" sz="2400" dirty="0" smtClean="0"/>
              <a:t> Collector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file?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How to run your </a:t>
            </a:r>
            <a:r>
              <a:rPr lang="en-US" sz="2400" dirty="0" err="1" smtClean="0"/>
              <a:t>Otel</a:t>
            </a:r>
            <a:r>
              <a:rPr lang="en-US" sz="2400" dirty="0" smtClean="0"/>
              <a:t> Collector with a </a:t>
            </a:r>
            <a:r>
              <a:rPr lang="en-US" sz="2400" dirty="0" err="1" smtClean="0"/>
              <a:t>docker</a:t>
            </a:r>
            <a:r>
              <a:rPr lang="en-US" sz="2400" dirty="0" smtClean="0"/>
              <a:t> container using </a:t>
            </a:r>
            <a:r>
              <a:rPr lang="en-US" sz="2400" dirty="0" err="1" smtClean="0"/>
              <a:t>Otel</a:t>
            </a:r>
            <a:r>
              <a:rPr lang="en-US" sz="2400" dirty="0" smtClean="0"/>
              <a:t>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file?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How to send data to data dog and </a:t>
            </a:r>
            <a:r>
              <a:rPr lang="en-US" sz="2400" dirty="0" err="1" smtClean="0"/>
              <a:t>Grafana</a:t>
            </a:r>
            <a:r>
              <a:rPr lang="en-US" sz="2400" dirty="0" smtClean="0"/>
              <a:t> Tempo </a:t>
            </a:r>
            <a:r>
              <a:rPr lang="en-US" sz="2400" dirty="0" err="1" smtClean="0"/>
              <a:t>parellely</a:t>
            </a:r>
            <a:r>
              <a:rPr lang="en-US" sz="2400" dirty="0" smtClean="0"/>
              <a:t> without installing their respective agents?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23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2000"/>
            <a:lum/>
          </a:blip>
          <a:srcRect/>
          <a:stretch>
            <a:fillRect l="25000" t="30000" r="25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484" y="1501253"/>
            <a:ext cx="3998490" cy="399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2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2000"/>
            <a:lum/>
          </a:blip>
          <a:srcRect/>
          <a:stretch>
            <a:fillRect l="25000" t="30000" r="25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08" y="169573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latin typeface="+mn-lt"/>
                <a:cs typeface="Segoe UI" panose="020B0502040204020203" pitchFamily="34" charset="0"/>
              </a:rPr>
              <a:t>Agenda!</a:t>
            </a:r>
            <a:endParaRPr lang="en-US" b="1" dirty="0">
              <a:solidFill>
                <a:schemeClr val="accent1"/>
              </a:solidFill>
              <a:latin typeface="+mn-lt"/>
              <a:cs typeface="Segoe UI" panose="020B0502040204020203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73460" y="1314830"/>
            <a:ext cx="108182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9549" y="1738648"/>
            <a:ext cx="89636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Observability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Challenges with observability back-ends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OpenTelemetry?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Open Telemetry Works?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2000"/>
            <a:lum/>
          </a:blip>
          <a:srcRect/>
          <a:stretch>
            <a:fillRect l="25000" t="30000" r="25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08" y="169573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latin typeface="+mn-lt"/>
                <a:cs typeface="Segoe UI" panose="020B0502040204020203" pitchFamily="34" charset="0"/>
              </a:rPr>
              <a:t>Observability Basics</a:t>
            </a:r>
            <a:endParaRPr lang="en-US" b="1" dirty="0">
              <a:solidFill>
                <a:schemeClr val="accent1"/>
              </a:solidFill>
              <a:latin typeface="+mn-lt"/>
              <a:cs typeface="Segoe UI" panose="020B0502040204020203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86339" y="1301951"/>
            <a:ext cx="108182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3308" y="1678426"/>
            <a:ext cx="7585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Observability?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logs sufficient for gaining observability?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22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2000"/>
            <a:lum/>
          </a:blip>
          <a:srcRect/>
          <a:stretch>
            <a:fillRect l="25000" t="30000" r="25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08" y="169573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latin typeface="+mn-lt"/>
                <a:cs typeface="Segoe UI" panose="020B0502040204020203" pitchFamily="34" charset="0"/>
              </a:rPr>
              <a:t>Three pillars of Observability</a:t>
            </a:r>
            <a:endParaRPr lang="en-US" b="1" dirty="0">
              <a:solidFill>
                <a:schemeClr val="accent1"/>
              </a:solidFill>
              <a:latin typeface="+mn-lt"/>
              <a:cs typeface="Segoe UI" panose="020B0502040204020203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86339" y="1301951"/>
            <a:ext cx="108182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37" y="1612601"/>
            <a:ext cx="1957589" cy="19575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2720" y="3570190"/>
            <a:ext cx="378639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 smtClean="0"/>
              <a:t>Logs</a:t>
            </a:r>
          </a:p>
          <a:p>
            <a:pPr algn="ctr"/>
            <a:endParaRPr lang="en-US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log is time stamped message emitted by a </a:t>
            </a:r>
            <a:r>
              <a:rPr lang="en-US" dirty="0" smtClean="0"/>
              <a:t>service, server </a:t>
            </a:r>
            <a:r>
              <a:rPr lang="en-US" dirty="0"/>
              <a:t>or other components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 smtClean="0"/>
              <a:t>Ex: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I, [2021-02-23T13:26:23.505892 #22473] INFO -- : [6459ffe1-ea53-4044-aaa3-bf902868f730] Started GET "/" for ::1 at 2021-02-23 13:26:23 -0800</a:t>
            </a:r>
            <a:endParaRPr lang="en-US" b="1" i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509" y="1495136"/>
            <a:ext cx="1651469" cy="18414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36841" y="3570190"/>
            <a:ext cx="264232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 smtClean="0"/>
              <a:t>Metrics</a:t>
            </a:r>
          </a:p>
          <a:p>
            <a:pPr algn="ctr"/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Aggregations </a:t>
            </a:r>
            <a:r>
              <a:rPr lang="en-US" dirty="0"/>
              <a:t>over a period of time of numeric data about your infrastructure or application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Ex: </a:t>
            </a: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system 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error rate, CPU utilization, request rate for a given service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50791" y="3539412"/>
            <a:ext cx="3611406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 smtClean="0"/>
              <a:t>Traces</a:t>
            </a:r>
          </a:p>
          <a:p>
            <a:pPr algn="ctr"/>
            <a:endParaRPr lang="en-US" sz="22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ecords </a:t>
            </a:r>
            <a:r>
              <a:rPr lang="en-US" dirty="0"/>
              <a:t>the paths taken by requests (made by an application or end-user) as they propagate through multi-service architectures, like </a:t>
            </a:r>
            <a:r>
              <a:rPr lang="en-US" dirty="0" smtClean="0"/>
              <a:t>micro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context of what and why things are happening and the story of the communication between services.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7" t="27393" r="34775" b="12584"/>
          <a:stretch/>
        </p:blipFill>
        <p:spPr>
          <a:xfrm>
            <a:off x="8284907" y="1495136"/>
            <a:ext cx="2343955" cy="195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6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2000"/>
            <a:lum/>
          </a:blip>
          <a:srcRect/>
          <a:stretch>
            <a:fillRect l="25000" t="30000" r="25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08" y="16957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  <a:cs typeface="Segoe UI" panose="020B0502040204020203" pitchFamily="34" charset="0"/>
              </a:rPr>
              <a:t>A</a:t>
            </a:r>
            <a:r>
              <a:rPr lang="en-US" b="1" dirty="0" smtClean="0">
                <a:solidFill>
                  <a:schemeClr val="accent1"/>
                </a:solidFill>
                <a:latin typeface="+mn-lt"/>
                <a:cs typeface="Segoe UI" panose="020B0502040204020203" pitchFamily="34" charset="0"/>
              </a:rPr>
              <a:t>natomy of a distributed trace</a:t>
            </a:r>
            <a:endParaRPr lang="en-US" b="1" dirty="0">
              <a:solidFill>
                <a:schemeClr val="accent1"/>
              </a:solidFill>
              <a:latin typeface="+mn-lt"/>
              <a:cs typeface="Segoe UI" panose="020B0502040204020203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86339" y="1301951"/>
            <a:ext cx="108182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3308" y="1495136"/>
            <a:ext cx="112819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Each trace consists of </a:t>
            </a:r>
            <a:r>
              <a:rPr lang="en-US" sz="2000" b="1" dirty="0"/>
              <a:t>spans</a:t>
            </a:r>
            <a:r>
              <a:rPr lang="en-US" sz="2000" dirty="0"/>
              <a:t>. </a:t>
            </a:r>
            <a:r>
              <a:rPr lang="en-US" sz="2000" dirty="0" smtClean="0"/>
              <a:t>Span </a:t>
            </a:r>
            <a:r>
              <a:rPr lang="en-US" sz="2000" dirty="0"/>
              <a:t>tracks specific operations that a request makes, painting a picture of what happened during the time in which that operation was </a:t>
            </a:r>
            <a:r>
              <a:rPr lang="en-US" sz="2000" dirty="0" smtClean="0"/>
              <a:t>executed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trace tell us how long each request took, which components and services it interacted with, and the latency introduced during each step, giving you a complete picture, end-to-end.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77" y="3288757"/>
            <a:ext cx="5319002" cy="30782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972" y="3288757"/>
            <a:ext cx="5409126" cy="30782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08574" y="2792056"/>
            <a:ext cx="1592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Sample Trace</a:t>
            </a:r>
            <a:endParaRPr lang="en-US" sz="2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374710" y="31921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64891" y="2840351"/>
            <a:ext cx="1852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Trace Workflow</a:t>
            </a: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247554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2000"/>
            <a:lum/>
          </a:blip>
          <a:srcRect/>
          <a:stretch>
            <a:fillRect l="25000" t="30000" r="25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08" y="169573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+mn-lt"/>
                <a:cs typeface="Segoe UI" panose="020B0502040204020203" pitchFamily="34" charset="0"/>
              </a:rPr>
              <a:t>Typical Observability Workflow</a:t>
            </a:r>
            <a:endParaRPr lang="en-US" b="1" dirty="0">
              <a:solidFill>
                <a:schemeClr val="accent1"/>
              </a:solidFill>
              <a:latin typeface="+mn-lt"/>
              <a:cs typeface="Segoe UI" panose="020B0502040204020203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83308" y="1353466"/>
            <a:ext cx="108182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6" t="6317" r="13559" b="5848"/>
          <a:stretch/>
        </p:blipFill>
        <p:spPr>
          <a:xfrm>
            <a:off x="5254580" y="1495136"/>
            <a:ext cx="6281424" cy="43752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3640" y="1483445"/>
            <a:ext cx="47909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Each observability </a:t>
            </a:r>
            <a:r>
              <a:rPr lang="en-US" sz="2200" dirty="0"/>
              <a:t>back-end </a:t>
            </a:r>
            <a:r>
              <a:rPr lang="en-US" sz="2200" dirty="0" smtClean="0"/>
              <a:t>needs </a:t>
            </a:r>
            <a:r>
              <a:rPr lang="en-US" sz="2200" dirty="0"/>
              <a:t>its own instrumentation libraries and agents </a:t>
            </a:r>
            <a:r>
              <a:rPr lang="en-US" sz="2200" dirty="0" smtClean="0"/>
              <a:t>to be installed for </a:t>
            </a:r>
            <a:r>
              <a:rPr lang="en-US" sz="2200" dirty="0"/>
              <a:t>emitting data to the tools</a:t>
            </a:r>
            <a:r>
              <a:rPr lang="en-US" sz="2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i="1" dirty="0" smtClean="0"/>
              <a:t>Splunk, Dynatrace, Data Dog</a:t>
            </a:r>
            <a:r>
              <a:rPr lang="en-US" sz="2200" dirty="0" smtClean="0"/>
              <a:t>, etc are some of the popular observability back-ends.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463640" y="4384011"/>
            <a:ext cx="455912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In the scenario(ref image), splunk agent is installed on all the resources to collect and send telemetry data to Splunk enterprise backend.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9065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2000"/>
            <a:lum/>
          </a:blip>
          <a:srcRect/>
          <a:stretch>
            <a:fillRect l="25000" t="30000" r="25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08" y="169573"/>
            <a:ext cx="10921312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Challenges with </a:t>
            </a:r>
            <a:r>
              <a:rPr lang="en-US" sz="4000" b="1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observability </a:t>
            </a:r>
            <a:r>
              <a:rPr lang="en-US" sz="4000" b="1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back-ends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86339" y="1301951"/>
            <a:ext cx="108182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6338" y="1603653"/>
            <a:ext cx="1105923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Need for multiple observability tools for collecting logs, traces, and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Different vendor specific instrumentation like install their specific agents, etc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87" y="3062394"/>
            <a:ext cx="3679613" cy="27352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6338" y="2627514"/>
            <a:ext cx="668842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Whenever a new observability tool is purchased,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200" i="1" dirty="0"/>
              <a:t>Need to instrument across hundreds of micro services.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200" i="1" dirty="0"/>
              <a:t>Migrate data pipelines from existing observability systems to new one.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200" i="1" dirty="0"/>
              <a:t>Compare and validate data between old and new systems. </a:t>
            </a:r>
          </a:p>
        </p:txBody>
      </p:sp>
    </p:spTree>
    <p:extLst>
      <p:ext uri="{BB962C8B-B14F-4D97-AF65-F5344CB8AC3E}">
        <p14:creationId xmlns:p14="http://schemas.microsoft.com/office/powerpoint/2010/main" val="108172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2000"/>
            <a:lum/>
          </a:blip>
          <a:srcRect/>
          <a:stretch>
            <a:fillRect l="25000" t="30000" r="25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08" y="169573"/>
            <a:ext cx="10921312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</a:t>
            </a:r>
            <a:r>
              <a:rPr lang="en-US" b="1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OpenTelemetry(OTel)?</a:t>
            </a:r>
            <a:endParaRPr lang="en-US" b="1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86339" y="1301951"/>
            <a:ext cx="108182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031087" y="1495136"/>
            <a:ext cx="752185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single, vendor-agnostic </a:t>
            </a:r>
            <a:r>
              <a:rPr lang="en-US" sz="2400" dirty="0" smtClean="0"/>
              <a:t>observability instrumentation that can send telemetry to observability back end. 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2400" dirty="0" smtClean="0"/>
              <a:t>An </a:t>
            </a:r>
            <a:r>
              <a:rPr lang="en-US" sz="2400" dirty="0"/>
              <a:t>end-to-end implementation to generate, emit, collect, process, and export telemetry data. </a:t>
            </a:r>
            <a:endParaRPr lang="en-US" sz="2400" dirty="0" smtClean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2400" dirty="0"/>
              <a:t>Full control of your data with the ability to send data to multiple destinations in parallel through configuration</a:t>
            </a:r>
            <a:r>
              <a:rPr lang="en-US" sz="2400" dirty="0" smtClean="0"/>
              <a:t>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2400" dirty="0" smtClean="0"/>
              <a:t>Second most active CNCF project behind Kuberenetes. 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path forward no matter where you're on your observability journey.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91" y="2627514"/>
            <a:ext cx="3348534" cy="199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1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2000"/>
            <a:lum/>
          </a:blip>
          <a:srcRect/>
          <a:stretch>
            <a:fillRect l="25000" t="30000" r="25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08" y="169573"/>
            <a:ext cx="10921312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</a:t>
            </a:r>
            <a:r>
              <a:rPr lang="en-US" b="1" dirty="0" err="1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Otel</a:t>
            </a:r>
            <a:r>
              <a:rPr lang="en-US" b="1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Works?</a:t>
            </a:r>
            <a:endParaRPr lang="en-US" b="1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86339" y="1301951"/>
            <a:ext cx="108182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7512886" y="1688320"/>
            <a:ext cx="3990510" cy="3978385"/>
            <a:chOff x="5615190" y="1674054"/>
            <a:chExt cx="5798056" cy="478677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83" t="14669" r="19860" b="9744"/>
            <a:stretch/>
          </p:blipFill>
          <p:spPr>
            <a:xfrm>
              <a:off x="5615190" y="1674054"/>
              <a:ext cx="5798056" cy="4786776"/>
            </a:xfrm>
            <a:prstGeom prst="rect">
              <a:avLst/>
            </a:prstGeom>
          </p:spPr>
        </p:pic>
        <p:sp>
          <p:nvSpPr>
            <p:cNvPr id="4" name="Down Arrow 3"/>
            <p:cNvSpPr/>
            <p:nvPr/>
          </p:nvSpPr>
          <p:spPr>
            <a:xfrm>
              <a:off x="7611415" y="2177618"/>
              <a:ext cx="244698" cy="374775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59144" y="1828601"/>
              <a:ext cx="704039" cy="276999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pipeline</a:t>
              </a:r>
              <a:endParaRPr lang="en-US" sz="12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920896" y="5900701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FF0000"/>
                  </a:solidFill>
                </a:rPr>
                <a:t>OTel</a:t>
              </a:r>
              <a:r>
                <a:rPr lang="en-US" b="1" dirty="0" smtClean="0">
                  <a:solidFill>
                    <a:srgbClr val="FF0000"/>
                  </a:solidFill>
                </a:rPr>
                <a:t> Collector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3307" y="1495136"/>
            <a:ext cx="722957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Telemetry provides each language a single API and a single SDK(an open telemetry client Library) with which you can manually instrument your application to generate metrics and tracing telemetry.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OTLP uses, 4317 </a:t>
            </a:r>
            <a:r>
              <a:rPr lang="en-US" dirty="0" smtClean="0"/>
              <a:t>default 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OpenTelemetry</a:t>
            </a:r>
            <a:r>
              <a:rPr lang="en-US" dirty="0"/>
              <a:t> Collector is built as a processing pipeline in a pluggable architecture, </a:t>
            </a:r>
            <a:r>
              <a:rPr lang="en-US" dirty="0" smtClean="0"/>
              <a:t>with three configurable part written in </a:t>
            </a:r>
            <a:r>
              <a:rPr lang="en-US" dirty="0"/>
              <a:t>y</a:t>
            </a:r>
            <a:r>
              <a:rPr lang="en-US" dirty="0" smtClean="0"/>
              <a:t>aml.</a:t>
            </a:r>
          </a:p>
          <a:p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/>
              <a:t>Receivers</a:t>
            </a:r>
            <a:r>
              <a:rPr lang="en-US" dirty="0"/>
              <a:t> for ingesting incoming data of various formats and protocols, such as OTLP, Jaeger and </a:t>
            </a:r>
            <a:r>
              <a:rPr lang="en-US" dirty="0" err="1"/>
              <a:t>Zipkin</a:t>
            </a:r>
            <a:r>
              <a:rPr lang="en-US" dirty="0" smtClean="0"/>
              <a:t>.</a:t>
            </a:r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/>
              <a:t>Processors</a:t>
            </a:r>
            <a:r>
              <a:rPr lang="en-US" dirty="0"/>
              <a:t> for performing data aggregation, filtering, sampling and other collector processing logic on the telemetry data. Processors can be chained to produce complex processing logic.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/>
              <a:t>Exporters</a:t>
            </a:r>
            <a:r>
              <a:rPr lang="en-US" dirty="0"/>
              <a:t> for emitting the telemetry data to one or more backend destinations (typically analysis tools or higher order aggregators) in various formats and protocols, such as OTLP, Prometheus and Jaeger.</a:t>
            </a:r>
          </a:p>
        </p:txBody>
      </p:sp>
    </p:spTree>
    <p:extLst>
      <p:ext uri="{BB962C8B-B14F-4D97-AF65-F5344CB8AC3E}">
        <p14:creationId xmlns:p14="http://schemas.microsoft.com/office/powerpoint/2010/main" val="401358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C7D9E6-B0D9-433E-BD46-EB60F64F4DA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71af3243-3dd4-4a8d-8c0d-dd76da1f02a5"/>
    <ds:schemaRef ds:uri="16c05727-aa75-4e4a-9b5f-8a80a1165891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0</TotalTime>
  <Words>776</Words>
  <Application>Microsoft Office PowerPoint</Application>
  <PresentationFormat>Widescreen</PresentationFormat>
  <Paragraphs>128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Segoe UI</vt:lpstr>
      <vt:lpstr>Symbol</vt:lpstr>
      <vt:lpstr>Tahoma</vt:lpstr>
      <vt:lpstr>Times New Roman</vt:lpstr>
      <vt:lpstr>Office Theme</vt:lpstr>
      <vt:lpstr>Instrumentation of Java Application using  OTel, Tempo &amp; Data Dog</vt:lpstr>
      <vt:lpstr>Agenda!</vt:lpstr>
      <vt:lpstr>Observability Basics</vt:lpstr>
      <vt:lpstr>Three pillars of Observability</vt:lpstr>
      <vt:lpstr>Anatomy of a distributed trace</vt:lpstr>
      <vt:lpstr>Typical Observability Workflow</vt:lpstr>
      <vt:lpstr>Challenges with observability back-ends</vt:lpstr>
      <vt:lpstr>Why OpenTelemetry(OTel)?</vt:lpstr>
      <vt:lpstr>How Otel Works?</vt:lpstr>
      <vt:lpstr>Demo with Automatic Instrumentation!</vt:lpstr>
      <vt:lpstr>Demo Contd…</vt:lpstr>
      <vt:lpstr>So, what’re the key takeaways?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2023-06-12T05:26:03Z</dcterms:created>
  <dcterms:modified xsi:type="dcterms:W3CDTF">2023-09-12T06:53:16Z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