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8" r:id="rId6"/>
    <p:sldId id="270" r:id="rId7"/>
    <p:sldId id="271" r:id="rId8"/>
    <p:sldId id="273" r:id="rId9"/>
    <p:sldId id="276" r:id="rId10"/>
    <p:sldId id="272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67463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0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32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28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44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72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78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00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32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inibasu/kanerika-devops-demo.g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5442" y="4331841"/>
            <a:ext cx="8246558" cy="1030786"/>
          </a:xfrm>
        </p:spPr>
        <p:txBody>
          <a:bodyPr anchor="t">
            <a:noAutofit/>
          </a:bodyPr>
          <a:lstStyle/>
          <a:p>
            <a:pPr algn="l"/>
            <a:r>
              <a:rPr lang="en-US" sz="4800" dirty="0" smtClean="0">
                <a:latin typeface="+mn-lt"/>
                <a:cs typeface="Segoe UI" panose="020B0502040204020203" pitchFamily="34" charset="0"/>
              </a:rPr>
              <a:t>DevOps E2E Demo for </a:t>
            </a:r>
            <a:r>
              <a:rPr lang="en-IN" sz="4800" dirty="0">
                <a:latin typeface="+mn-lt"/>
              </a:rPr>
              <a:t>Kanerika</a:t>
            </a:r>
            <a:endParaRPr lang="en-US" sz="48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91348" y="5086103"/>
            <a:ext cx="2328727" cy="576738"/>
          </a:xfrm>
        </p:spPr>
        <p:txBody>
          <a:bodyPr anchor="b">
            <a:normAutofit/>
          </a:bodyPr>
          <a:lstStyle/>
          <a:p>
            <a:pPr algn="l"/>
            <a:r>
              <a:rPr lang="en-US" sz="2000" i="1" dirty="0" smtClean="0">
                <a:latin typeface="Franklin Gothic Book" panose="020B0503020102020204" pitchFamily="34" charset="0"/>
              </a:rPr>
              <a:t>- </a:t>
            </a:r>
            <a:r>
              <a:rPr lang="en-US" sz="2000" i="1" dirty="0" smtClean="0"/>
              <a:t>By Srinivasa Basu</a:t>
            </a:r>
            <a:endParaRPr lang="en-US" sz="2000" i="1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54" b="98000" l="9931" r="89954">
                        <a14:foregroundMark x1="47806" y1="8769" x2="47806" y2="8769"/>
                        <a14:foregroundMark x1="39492" y1="17385" x2="39492" y2="17385"/>
                        <a14:foregroundMark x1="35566" y1="31538" x2="35566" y2="31538"/>
                        <a14:foregroundMark x1="35219" y1="48923" x2="35219" y2="48923"/>
                        <a14:foregroundMark x1="45727" y1="54615" x2="45727" y2="54615"/>
                        <a14:foregroundMark x1="52194" y1="66923" x2="52194" y2="66923"/>
                        <a14:foregroundMark x1="59353" y1="74154" x2="59353" y2="74154"/>
                        <a14:foregroundMark x1="54619" y1="74769" x2="54619" y2="74769"/>
                        <a14:foregroundMark x1="66397" y1="65385" x2="66397" y2="65385"/>
                        <a14:foregroundMark x1="33025" y1="88462" x2="33025" y2="88462"/>
                        <a14:foregroundMark x1="36605" y1="91692" x2="36605" y2="91692"/>
                        <a14:foregroundMark x1="43072" y1="91846" x2="43072" y2="91846"/>
                        <a14:foregroundMark x1="46536" y1="90615" x2="46536" y2="90615"/>
                        <a14:foregroundMark x1="50115" y1="89692" x2="50115" y2="89692"/>
                        <a14:foregroundMark x1="60739" y1="90615" x2="60739" y2="90615"/>
                        <a14:foregroundMark x1="56813" y1="85846" x2="56813" y2="85846"/>
                        <a14:foregroundMark x1="69400" y1="92308" x2="69400" y2="923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390" y="1142617"/>
            <a:ext cx="2863362" cy="2149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568" y="1262271"/>
            <a:ext cx="3963522" cy="19098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45" y="178913"/>
            <a:ext cx="2909690" cy="15160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49" y="3342825"/>
            <a:ext cx="2655821" cy="262217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348" y="241657"/>
            <a:ext cx="2485962" cy="126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948" y="77106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+mn-lt"/>
                <a:cs typeface="Segoe UI" panose="020B0502040204020203" pitchFamily="34" charset="0"/>
              </a:rPr>
              <a:t>Agenda</a:t>
            </a:r>
            <a:endParaRPr lang="en-US" b="1" dirty="0">
              <a:latin typeface="+mn-lt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1948" y="1070385"/>
            <a:ext cx="10218845" cy="26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1948" y="1402669"/>
            <a:ext cx="10515600" cy="4718866"/>
          </a:xfrm>
        </p:spPr>
        <p:txBody>
          <a:bodyPr>
            <a:normAutofit fontScale="70000" lnSpcReduction="20000"/>
          </a:bodyPr>
          <a:lstStyle/>
          <a:p>
            <a:pPr marL="342900" indent="-342900"/>
            <a:r>
              <a:rPr lang="en-US" sz="3100" dirty="0">
                <a:cs typeface="Segoe UI" panose="020B0502040204020203" pitchFamily="34" charset="0"/>
              </a:rPr>
              <a:t>Pre-requisites</a:t>
            </a:r>
          </a:p>
          <a:p>
            <a:pPr marL="342900" indent="-342900"/>
            <a:endParaRPr lang="en-US" sz="3100" dirty="0">
              <a:cs typeface="Segoe UI" panose="020B0502040204020203" pitchFamily="34" charset="0"/>
            </a:endParaRPr>
          </a:p>
          <a:p>
            <a:pPr marL="342900" indent="-342900"/>
            <a:r>
              <a:rPr lang="en-US" sz="3100" dirty="0">
                <a:cs typeface="Segoe UI" panose="020B0502040204020203" pitchFamily="34" charset="0"/>
              </a:rPr>
              <a:t>Jenkins Server Setup using Terraform</a:t>
            </a:r>
          </a:p>
          <a:p>
            <a:pPr marL="342900" indent="-342900"/>
            <a:endParaRPr lang="en-US" sz="3100" dirty="0">
              <a:cs typeface="Segoe UI" panose="020B0502040204020203" pitchFamily="34" charset="0"/>
            </a:endParaRPr>
          </a:p>
          <a:p>
            <a:pPr marL="342900" indent="-342900"/>
            <a:r>
              <a:rPr lang="en-US" sz="3100" dirty="0" smtClean="0">
                <a:cs typeface="Segoe UI" panose="020B0502040204020203" pitchFamily="34" charset="0"/>
              </a:rPr>
              <a:t>EKS Cluster Setup using Terraform &amp; Jenkins</a:t>
            </a:r>
          </a:p>
          <a:p>
            <a:pPr marL="342900" indent="-342900"/>
            <a:endParaRPr lang="en-US" sz="3100" dirty="0" smtClean="0">
              <a:cs typeface="Segoe UI" panose="020B0502040204020203" pitchFamily="34" charset="0"/>
            </a:endParaRPr>
          </a:p>
          <a:p>
            <a:pPr marL="342900" indent="-342900"/>
            <a:r>
              <a:rPr lang="en-US" sz="3100" dirty="0" smtClean="0">
                <a:cs typeface="Segoe UI" panose="020B0502040204020203" pitchFamily="34" charset="0"/>
              </a:rPr>
              <a:t>EKS – Topology</a:t>
            </a:r>
          </a:p>
          <a:p>
            <a:pPr marL="342900" indent="-342900"/>
            <a:endParaRPr lang="en-US" sz="3100" dirty="0" smtClean="0">
              <a:cs typeface="Segoe UI" panose="020B0502040204020203" pitchFamily="34" charset="0"/>
            </a:endParaRPr>
          </a:p>
          <a:p>
            <a:pPr marL="342900" indent="-342900"/>
            <a:r>
              <a:rPr lang="en-US" sz="3100" dirty="0" smtClean="0">
                <a:cs typeface="Segoe UI" panose="020B0502040204020203" pitchFamily="34" charset="0"/>
              </a:rPr>
              <a:t>Jenkins </a:t>
            </a:r>
            <a:r>
              <a:rPr lang="en-US" sz="3100" dirty="0">
                <a:cs typeface="Segoe UI" panose="020B0502040204020203" pitchFamily="34" charset="0"/>
              </a:rPr>
              <a:t>Pipeline workflow &amp; configuration</a:t>
            </a:r>
          </a:p>
          <a:p>
            <a:endParaRPr lang="en-US" sz="3100" dirty="0">
              <a:cs typeface="Segoe UI" panose="020B0502040204020203" pitchFamily="34" charset="0"/>
            </a:endParaRPr>
          </a:p>
          <a:p>
            <a:pPr marL="342900" indent="-342900"/>
            <a:r>
              <a:rPr lang="en-US" sz="3100" dirty="0">
                <a:cs typeface="Segoe UI" panose="020B0502040204020203" pitchFamily="34" charset="0"/>
              </a:rPr>
              <a:t>Demo</a:t>
            </a:r>
          </a:p>
          <a:p>
            <a:pPr marL="342900" indent="-342900"/>
            <a:endParaRPr lang="en-US" sz="3100" dirty="0">
              <a:cs typeface="Segoe UI" panose="020B0502040204020203" pitchFamily="34" charset="0"/>
            </a:endParaRPr>
          </a:p>
          <a:p>
            <a:pPr marL="342900" indent="-342900"/>
            <a:r>
              <a:rPr lang="en-US" sz="3100" dirty="0">
                <a:cs typeface="Segoe UI" panose="020B0502040204020203" pitchFamily="34" charset="0"/>
              </a:rPr>
              <a:t>Q &amp; 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9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22" y="-111921"/>
            <a:ext cx="10515600" cy="1325563"/>
          </a:xfrm>
        </p:spPr>
        <p:txBody>
          <a:bodyPr/>
          <a:lstStyle/>
          <a:p>
            <a:r>
              <a:rPr lang="en-US" b="1" dirty="0" smtClean="0">
                <a:cs typeface="Segoe UI" panose="020B0502040204020203" pitchFamily="34" charset="0"/>
              </a:rPr>
              <a:t>Pre-requisites</a:t>
            </a:r>
            <a:endParaRPr lang="en-US" b="1" dirty="0">
              <a:latin typeface="+mn-lt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05822" y="979714"/>
            <a:ext cx="10218845" cy="26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05822" y="13684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AWS Account</a:t>
            </a:r>
          </a:p>
          <a:p>
            <a:endParaRPr lang="en-US" sz="2400" dirty="0" smtClean="0"/>
          </a:p>
          <a:p>
            <a:r>
              <a:rPr lang="en-US" sz="2400" dirty="0" smtClean="0"/>
              <a:t>GITHUB </a:t>
            </a:r>
            <a:r>
              <a:rPr lang="en-US" sz="2400" dirty="0" smtClean="0"/>
              <a:t>Account</a:t>
            </a:r>
          </a:p>
          <a:p>
            <a:endParaRPr lang="en-US" sz="2400" dirty="0" smtClean="0"/>
          </a:p>
          <a:p>
            <a:r>
              <a:rPr lang="en-US" sz="2400" dirty="0"/>
              <a:t>Base Machine with following installed</a:t>
            </a:r>
          </a:p>
          <a:p>
            <a:pPr lvl="1"/>
            <a:r>
              <a:rPr lang="en-US" dirty="0"/>
              <a:t>AWS CLI</a:t>
            </a:r>
          </a:p>
          <a:p>
            <a:pPr lvl="1"/>
            <a:r>
              <a:rPr lang="en-US" dirty="0"/>
              <a:t>Terraform</a:t>
            </a:r>
          </a:p>
          <a:p>
            <a:pPr lvl="1"/>
            <a:r>
              <a:rPr lang="en-US" dirty="0" smtClean="0"/>
              <a:t>GIT</a:t>
            </a:r>
          </a:p>
          <a:p>
            <a:pPr lvl="1"/>
            <a:r>
              <a:rPr lang="en-US" dirty="0" smtClean="0"/>
              <a:t>Visual Studio Code</a:t>
            </a:r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40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88" y="52952"/>
            <a:ext cx="10515600" cy="1325563"/>
          </a:xfrm>
        </p:spPr>
        <p:txBody>
          <a:bodyPr/>
          <a:lstStyle/>
          <a:p>
            <a:r>
              <a:rPr lang="en-US" b="1" dirty="0">
                <a:cs typeface="Segoe UI" panose="020B0502040204020203" pitchFamily="34" charset="0"/>
              </a:rPr>
              <a:t>Jenkins Server Setup using </a:t>
            </a:r>
            <a:r>
              <a:rPr lang="en-US" b="1" dirty="0" smtClean="0">
                <a:cs typeface="Segoe UI" panose="020B0502040204020203" pitchFamily="34" charset="0"/>
              </a:rPr>
              <a:t>Terraform</a:t>
            </a:r>
            <a:endParaRPr lang="en-US" b="1" dirty="0">
              <a:latin typeface="+mn-lt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22514" y="1018903"/>
            <a:ext cx="10218845" cy="26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39634" y="1352389"/>
            <a:ext cx="10798909" cy="521822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Provider.tf</a:t>
            </a:r>
            <a:r>
              <a:rPr lang="en-US" sz="2400" dirty="0" smtClean="0"/>
              <a:t> – Contains the terraform provider details.</a:t>
            </a:r>
          </a:p>
          <a:p>
            <a:r>
              <a:rPr lang="en-US" sz="2400" b="1" dirty="0" smtClean="0"/>
              <a:t>Backend.tf</a:t>
            </a:r>
            <a:r>
              <a:rPr lang="en-US" sz="2400" dirty="0" smtClean="0"/>
              <a:t> – Contains th</a:t>
            </a:r>
            <a:r>
              <a:rPr lang="en-US" sz="2400" dirty="0" smtClean="0"/>
              <a:t>e info for storing </a:t>
            </a:r>
            <a:r>
              <a:rPr lang="en-US" sz="2400" dirty="0" err="1" smtClean="0"/>
              <a:t>tfstate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b="1" dirty="0" err="1" smtClean="0"/>
              <a:t>Terraform.tfvars</a:t>
            </a:r>
            <a:r>
              <a:rPr lang="en-US" sz="2400" dirty="0"/>
              <a:t> </a:t>
            </a:r>
            <a:r>
              <a:rPr lang="en-US" sz="2400" dirty="0" smtClean="0"/>
              <a:t>– Values for Variables. </a:t>
            </a:r>
            <a:endParaRPr lang="en-US" sz="2400" b="1" dirty="0" smtClean="0"/>
          </a:p>
          <a:p>
            <a:r>
              <a:rPr lang="en-US" sz="2400" b="1" dirty="0" smtClean="0"/>
              <a:t>Variables.tf</a:t>
            </a:r>
            <a:r>
              <a:rPr lang="en-US" sz="2400" dirty="0" smtClean="0"/>
              <a:t> – Declare variables information.</a:t>
            </a:r>
            <a:endParaRPr lang="en-US" sz="2400" b="1" dirty="0"/>
          </a:p>
          <a:p>
            <a:r>
              <a:rPr lang="en-US" sz="2400" b="1" dirty="0" smtClean="0"/>
              <a:t>Main.tf</a:t>
            </a:r>
            <a:r>
              <a:rPr lang="en-US" sz="2400" dirty="0" smtClean="0"/>
              <a:t> – Contains main configurations like modules,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</a:t>
            </a:r>
            <a:r>
              <a:rPr lang="en-US" sz="2400" dirty="0" smtClean="0"/>
              <a:t>resources info, etc.</a:t>
            </a:r>
          </a:p>
          <a:p>
            <a:pPr marL="0" indent="0">
              <a:buNone/>
            </a:pPr>
            <a:r>
              <a:rPr lang="en-US" sz="2400" b="1" dirty="0"/>
              <a:t>	 </a:t>
            </a:r>
            <a:r>
              <a:rPr lang="en-US" sz="2400" b="1" dirty="0" smtClean="0"/>
              <a:t>      </a:t>
            </a:r>
            <a:r>
              <a:rPr lang="en-US" sz="2400" dirty="0" smtClean="0"/>
              <a:t>- In this case, has VPC, SG, EC2 Module Code. </a:t>
            </a:r>
            <a:endParaRPr lang="en-US" sz="2400" b="1" dirty="0"/>
          </a:p>
          <a:p>
            <a:r>
              <a:rPr lang="en-US" sz="2400" b="1" dirty="0" smtClean="0"/>
              <a:t>Jenkins-install.sh</a:t>
            </a:r>
            <a:r>
              <a:rPr lang="en-US" sz="2400" dirty="0" smtClean="0"/>
              <a:t> – Contain shell commands for installing following</a:t>
            </a:r>
          </a:p>
          <a:p>
            <a:pPr marL="2743200" lvl="6" indent="0">
              <a:buNone/>
            </a:pPr>
            <a:r>
              <a:rPr lang="en-US" sz="2000" dirty="0" smtClean="0"/>
              <a:t>    - GIT</a:t>
            </a:r>
          </a:p>
          <a:p>
            <a:pPr marL="2743200" lvl="6" indent="0">
              <a:buNone/>
            </a:pPr>
            <a:r>
              <a:rPr lang="en-US" sz="2000" dirty="0" smtClean="0"/>
              <a:t>    - Jenkins</a:t>
            </a:r>
          </a:p>
          <a:p>
            <a:pPr marL="2743200" lvl="6" indent="0">
              <a:buNone/>
            </a:pPr>
            <a:r>
              <a:rPr lang="en-US" sz="2000" dirty="0" smtClean="0"/>
              <a:t>    - Terraform</a:t>
            </a:r>
          </a:p>
          <a:p>
            <a:pPr marL="2743200" lvl="6" indent="0">
              <a:buNone/>
            </a:pPr>
            <a:r>
              <a:rPr lang="en-US" sz="2000" dirty="0" smtClean="0"/>
              <a:t>    - </a:t>
            </a:r>
            <a:r>
              <a:rPr lang="en-US" sz="2000" dirty="0" err="1" smtClean="0"/>
              <a:t>Kubectl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484" y="1228677"/>
            <a:ext cx="2944058" cy="329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1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23" y="0"/>
            <a:ext cx="10515600" cy="1325563"/>
          </a:xfrm>
        </p:spPr>
        <p:txBody>
          <a:bodyPr/>
          <a:lstStyle/>
          <a:p>
            <a:pPr marL="342900" indent="-342900"/>
            <a:r>
              <a:rPr lang="en-US" b="1" dirty="0">
                <a:cs typeface="Segoe UI" panose="020B0502040204020203" pitchFamily="34" charset="0"/>
              </a:rPr>
              <a:t>EKS Cluster Setup using </a:t>
            </a:r>
            <a:r>
              <a:rPr lang="en-US" b="1" dirty="0" smtClean="0">
                <a:cs typeface="Segoe UI" panose="020B0502040204020203" pitchFamily="34" charset="0"/>
              </a:rPr>
              <a:t>Terraform &amp; Jenkins</a:t>
            </a:r>
            <a:endParaRPr lang="en-US" b="1" dirty="0"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05823" y="1123405"/>
            <a:ext cx="10218845" cy="26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468" y="1325563"/>
            <a:ext cx="2403566" cy="29979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05822" y="1325563"/>
            <a:ext cx="1004941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Provider.tf</a:t>
            </a:r>
            <a:r>
              <a:rPr lang="en-US" sz="2400" dirty="0"/>
              <a:t> – Contains the terraform provider details.</a:t>
            </a:r>
          </a:p>
          <a:p>
            <a:r>
              <a:rPr lang="en-US" sz="2400" b="1" dirty="0"/>
              <a:t>Backend.tf</a:t>
            </a:r>
            <a:r>
              <a:rPr lang="en-US" sz="2400" dirty="0"/>
              <a:t> – Contains the info for storing </a:t>
            </a:r>
            <a:r>
              <a:rPr lang="en-US" sz="2400" dirty="0" err="1"/>
              <a:t>tfstate</a:t>
            </a:r>
            <a:r>
              <a:rPr lang="en-US" sz="2400" dirty="0"/>
              <a:t>.</a:t>
            </a:r>
          </a:p>
          <a:p>
            <a:r>
              <a:rPr lang="en-US" sz="2400" b="1" dirty="0" err="1"/>
              <a:t>Terraform.tfvars</a:t>
            </a:r>
            <a:r>
              <a:rPr lang="en-US" sz="2400" dirty="0"/>
              <a:t> – Values for Variables. </a:t>
            </a:r>
            <a:endParaRPr lang="en-US" sz="2400" b="1" dirty="0"/>
          </a:p>
          <a:p>
            <a:r>
              <a:rPr lang="en-US" sz="2400" b="1" dirty="0"/>
              <a:t>Variables.tf</a:t>
            </a:r>
            <a:r>
              <a:rPr lang="en-US" sz="2400" dirty="0"/>
              <a:t> – Declare variables information.</a:t>
            </a:r>
            <a:endParaRPr lang="en-US" sz="2400" b="1" dirty="0"/>
          </a:p>
          <a:p>
            <a:r>
              <a:rPr lang="en-US" sz="2400" b="1" dirty="0"/>
              <a:t>Main.tf</a:t>
            </a:r>
            <a:r>
              <a:rPr lang="en-US" sz="2400" dirty="0"/>
              <a:t> – Contains main configurations like modules,</a:t>
            </a:r>
          </a:p>
          <a:p>
            <a:r>
              <a:rPr lang="en-US" sz="2400" b="1" dirty="0"/>
              <a:t>                     </a:t>
            </a:r>
            <a:r>
              <a:rPr lang="en-US" sz="2400" dirty="0"/>
              <a:t>resources info, etc.</a:t>
            </a:r>
          </a:p>
          <a:p>
            <a:r>
              <a:rPr lang="en-US" sz="2400" b="1" dirty="0"/>
              <a:t>	       </a:t>
            </a:r>
            <a:r>
              <a:rPr lang="en-US" sz="2400" dirty="0"/>
              <a:t>- In this case, has VPC, </a:t>
            </a:r>
            <a:r>
              <a:rPr lang="en-US" sz="2400" dirty="0" smtClean="0"/>
              <a:t>EKS Module </a:t>
            </a:r>
            <a:r>
              <a:rPr lang="en-US" sz="2400" dirty="0"/>
              <a:t>Code. </a:t>
            </a:r>
            <a:endParaRPr lang="en-US" sz="2400" dirty="0" smtClean="0"/>
          </a:p>
          <a:p>
            <a:r>
              <a:rPr lang="en-US" sz="2400" b="1" dirty="0" smtClean="0"/>
              <a:t>K8s-manifests </a:t>
            </a:r>
            <a:r>
              <a:rPr lang="en-US" sz="2400" dirty="0" smtClean="0"/>
              <a:t>– Contains the k8s YAML code. 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US" sz="2400" dirty="0" smtClean="0"/>
              <a:t>- In this case, contains Nginx Deployment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 and LB service manifest files.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374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22" y="0"/>
            <a:ext cx="10515600" cy="1325563"/>
          </a:xfrm>
        </p:spPr>
        <p:txBody>
          <a:bodyPr/>
          <a:lstStyle/>
          <a:p>
            <a:pPr marL="342900" indent="-342900"/>
            <a:r>
              <a:rPr lang="en-US" b="1" dirty="0" smtClean="0">
                <a:cs typeface="Segoe UI" panose="020B0502040204020203" pitchFamily="34" charset="0"/>
              </a:rPr>
              <a:t>EKS - Topology</a:t>
            </a:r>
            <a:endParaRPr lang="en-US" b="1" dirty="0"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05822" y="1071154"/>
            <a:ext cx="10218845" cy="26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44" y="1325563"/>
            <a:ext cx="10058400" cy="532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584" y="-52235"/>
            <a:ext cx="10515600" cy="1325563"/>
          </a:xfrm>
        </p:spPr>
        <p:txBody>
          <a:bodyPr/>
          <a:lstStyle/>
          <a:p>
            <a:pPr marL="342900" indent="-342900"/>
            <a:r>
              <a:rPr lang="en-US" b="1" dirty="0">
                <a:cs typeface="Segoe UI" panose="020B0502040204020203" pitchFamily="34" charset="0"/>
              </a:rPr>
              <a:t>Jenkins Pipeline </a:t>
            </a:r>
            <a:r>
              <a:rPr lang="en-US" b="1" dirty="0" smtClean="0">
                <a:cs typeface="Segoe UI" panose="020B0502040204020203" pitchFamily="34" charset="0"/>
              </a:rPr>
              <a:t>workflow</a:t>
            </a:r>
            <a:endParaRPr lang="en-US" b="1" dirty="0"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779584" y="1131057"/>
            <a:ext cx="10218845" cy="26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70340" y="1753924"/>
            <a:ext cx="10934087" cy="4218739"/>
            <a:chOff x="140858" y="1375101"/>
            <a:chExt cx="10934087" cy="4218739"/>
          </a:xfrm>
        </p:grpSpPr>
        <p:sp>
          <p:nvSpPr>
            <p:cNvPr id="3" name="Rectangle 2"/>
            <p:cNvSpPr/>
            <p:nvPr/>
          </p:nvSpPr>
          <p:spPr>
            <a:xfrm>
              <a:off x="523168" y="1378602"/>
              <a:ext cx="2090588" cy="9066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Push the code to GIT Hub Repository from Local Machine</a:t>
              </a:r>
              <a:endParaRPr lang="en-IN" sz="1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14019" y="1375101"/>
              <a:ext cx="2327087" cy="8890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Jenkins Pipeline detects a code commit and kick start the pipeline</a:t>
              </a:r>
              <a:endParaRPr lang="en-IN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141369" y="1396182"/>
              <a:ext cx="2137675" cy="8890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Terraform and K8s Code is checked out to Agent from GITHUB</a:t>
              </a:r>
              <a:endParaRPr lang="en-IN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937270" y="1448817"/>
              <a:ext cx="2137675" cy="783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Initialize Terraform Code</a:t>
              </a:r>
              <a:endParaRPr lang="en-IN" sz="1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213309" y="2739916"/>
              <a:ext cx="1585599" cy="853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Format Terraform Code</a:t>
              </a:r>
              <a:endParaRPr lang="en-IN" sz="1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58446" y="2739917"/>
              <a:ext cx="1672674" cy="853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Validate Terraform Code</a:t>
              </a:r>
              <a:endParaRPr lang="en-IN" sz="16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56322" y="2766042"/>
              <a:ext cx="1801862" cy="853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Plan Terraform Code</a:t>
              </a:r>
              <a:endParaRPr lang="en-IN" sz="1600" dirty="0"/>
            </a:p>
          </p:txBody>
        </p:sp>
        <p:sp>
          <p:nvSpPr>
            <p:cNvPr id="5" name="Diamond 4"/>
            <p:cNvSpPr/>
            <p:nvPr/>
          </p:nvSpPr>
          <p:spPr>
            <a:xfrm>
              <a:off x="2315353" y="2501220"/>
              <a:ext cx="1797331" cy="136911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Approve Plan Stage</a:t>
              </a:r>
              <a:endParaRPr lang="en-IN" sz="16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40858" y="2766042"/>
              <a:ext cx="1530857" cy="8273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Abort stage/Pipeline</a:t>
              </a:r>
              <a:endParaRPr lang="en-IN" sz="1600" dirty="0"/>
            </a:p>
          </p:txBody>
        </p:sp>
        <p:cxnSp>
          <p:nvCxnSpPr>
            <p:cNvPr id="19" name="Straight Arrow Connector 18"/>
            <p:cNvCxnSpPr>
              <a:stCxn id="3" idx="3"/>
              <a:endCxn id="6" idx="1"/>
            </p:cNvCxnSpPr>
            <p:nvPr/>
          </p:nvCxnSpPr>
          <p:spPr>
            <a:xfrm flipV="1">
              <a:off x="2613756" y="1819624"/>
              <a:ext cx="600263" cy="12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8" idx="1"/>
            </p:cNvCxnSpPr>
            <p:nvPr/>
          </p:nvCxnSpPr>
          <p:spPr>
            <a:xfrm flipV="1">
              <a:off x="5541106" y="1840705"/>
              <a:ext cx="600263" cy="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3"/>
              <a:endCxn id="9" idx="1"/>
            </p:cNvCxnSpPr>
            <p:nvPr/>
          </p:nvCxnSpPr>
          <p:spPr>
            <a:xfrm>
              <a:off x="8279044" y="1840705"/>
              <a:ext cx="6582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2"/>
              <a:endCxn id="10" idx="0"/>
            </p:cNvCxnSpPr>
            <p:nvPr/>
          </p:nvCxnSpPr>
          <p:spPr>
            <a:xfrm>
              <a:off x="10006108" y="2232592"/>
              <a:ext cx="1" cy="50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0" idx="1"/>
              <a:endCxn id="11" idx="3"/>
            </p:cNvCxnSpPr>
            <p:nvPr/>
          </p:nvCxnSpPr>
          <p:spPr>
            <a:xfrm flipH="1">
              <a:off x="8831120" y="3166638"/>
              <a:ext cx="3821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1" idx="1"/>
            </p:cNvCxnSpPr>
            <p:nvPr/>
          </p:nvCxnSpPr>
          <p:spPr>
            <a:xfrm flipH="1" flipV="1">
              <a:off x="6581246" y="3166638"/>
              <a:ext cx="5772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3" idx="1"/>
              <a:endCxn id="5" idx="3"/>
            </p:cNvCxnSpPr>
            <p:nvPr/>
          </p:nvCxnSpPr>
          <p:spPr>
            <a:xfrm flipH="1" flipV="1">
              <a:off x="4112684" y="3185775"/>
              <a:ext cx="643638" cy="6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5" idx="1"/>
            </p:cNvCxnSpPr>
            <p:nvPr/>
          </p:nvCxnSpPr>
          <p:spPr>
            <a:xfrm flipH="1" flipV="1">
              <a:off x="1671715" y="3166638"/>
              <a:ext cx="643638" cy="191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64067" y="2811737"/>
              <a:ext cx="7849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No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050931" y="4554885"/>
              <a:ext cx="2326631" cy="10360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Apply/Destroy the Code for EKS Cluster based on Pipeline Parameter input</a:t>
              </a:r>
              <a:endParaRPr lang="en-IN" sz="16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978053" y="4557822"/>
              <a:ext cx="2326631" cy="10360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Deploy Nginx k8s YAML Files on EKS Cluster</a:t>
              </a:r>
              <a:endParaRPr lang="en-IN" sz="1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049993" y="4576308"/>
              <a:ext cx="2326631" cy="1014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Verify the deployment by accessing the Load Balancer Public IP</a:t>
              </a:r>
              <a:endParaRPr lang="en-IN" sz="1600" dirty="0"/>
            </a:p>
          </p:txBody>
        </p:sp>
        <p:cxnSp>
          <p:nvCxnSpPr>
            <p:cNvPr id="49" name="Straight Arrow Connector 48"/>
            <p:cNvCxnSpPr>
              <a:stCxn id="5" idx="2"/>
              <a:endCxn id="45" idx="0"/>
            </p:cNvCxnSpPr>
            <p:nvPr/>
          </p:nvCxnSpPr>
          <p:spPr>
            <a:xfrm>
              <a:off x="3214019" y="3870330"/>
              <a:ext cx="228" cy="684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5" idx="3"/>
              <a:endCxn id="46" idx="1"/>
            </p:cNvCxnSpPr>
            <p:nvPr/>
          </p:nvCxnSpPr>
          <p:spPr>
            <a:xfrm>
              <a:off x="4377562" y="5072894"/>
              <a:ext cx="600491" cy="29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6" idx="3"/>
              <a:endCxn id="47" idx="1"/>
            </p:cNvCxnSpPr>
            <p:nvPr/>
          </p:nvCxnSpPr>
          <p:spPr>
            <a:xfrm>
              <a:off x="7304684" y="5075831"/>
              <a:ext cx="745309" cy="7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 rot="16200000">
              <a:off x="2782746" y="3957067"/>
              <a:ext cx="49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/>
                  </a:solidFill>
                </a:rPr>
                <a:t>Yes</a:t>
              </a:r>
              <a:endParaRPr lang="en-IN" b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068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08" y="20295"/>
            <a:ext cx="10515600" cy="1325563"/>
          </a:xfrm>
        </p:spPr>
        <p:txBody>
          <a:bodyPr/>
          <a:lstStyle/>
          <a:p>
            <a:pPr marL="342900" indent="-342900"/>
            <a:r>
              <a:rPr lang="en-US" b="1" dirty="0" smtClean="0">
                <a:cs typeface="Segoe UI" panose="020B0502040204020203" pitchFamily="34" charset="0"/>
              </a:rPr>
              <a:t>Demo!</a:t>
            </a:r>
            <a:endParaRPr lang="en-US" b="1" dirty="0"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740508" y="1136468"/>
            <a:ext cx="10218845" cy="26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9519161">
            <a:off x="3161209" y="2417309"/>
            <a:ext cx="4245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cs typeface="Segoe UI" panose="020B0502040204020203" pitchFamily="34" charset="0"/>
              </a:rPr>
              <a:t>Demo!</a:t>
            </a:r>
            <a:endParaRPr lang="en-IN" sz="9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9532" y="5852160"/>
            <a:ext cx="6943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GITHUB Repo: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github.com/srinibasu/kanerika-devops-demo.git</a:t>
            </a:r>
            <a:r>
              <a:rPr lang="en-US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47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94" y="20295"/>
            <a:ext cx="10515600" cy="1325563"/>
          </a:xfrm>
        </p:spPr>
        <p:txBody>
          <a:bodyPr/>
          <a:lstStyle/>
          <a:p>
            <a:pPr marL="342900" indent="-342900"/>
            <a:r>
              <a:rPr lang="en-US" b="1" dirty="0" smtClean="0">
                <a:cs typeface="Segoe UI" panose="020B0502040204020203" pitchFamily="34" charset="0"/>
              </a:rPr>
              <a:t>Q &amp; A !</a:t>
            </a:r>
            <a:endParaRPr lang="en-US" b="1" dirty="0"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75194" y="1175657"/>
            <a:ext cx="10218845" cy="26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 rot="18830363">
            <a:off x="3442349" y="2927795"/>
            <a:ext cx="331533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cs typeface="Segoe UI" panose="020B0502040204020203" pitchFamily="34" charset="0"/>
              </a:rPr>
              <a:t>Q &amp; A!</a:t>
            </a:r>
            <a:endParaRPr lang="en-IN" sz="8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753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0</TotalTime>
  <Words>262</Words>
  <Application>Microsoft Office PowerPoint</Application>
  <PresentationFormat>Widescreen</PresentationFormat>
  <Paragraphs>79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Franklin Gothic Book</vt:lpstr>
      <vt:lpstr>Segoe UI</vt:lpstr>
      <vt:lpstr>Office Theme</vt:lpstr>
      <vt:lpstr>DevOps E2E Demo for Kanerika</vt:lpstr>
      <vt:lpstr>Agenda</vt:lpstr>
      <vt:lpstr>Pre-requisites</vt:lpstr>
      <vt:lpstr>Jenkins Server Setup using Terraform</vt:lpstr>
      <vt:lpstr>EKS Cluster Setup using Terraform &amp; Jenkins</vt:lpstr>
      <vt:lpstr>EKS - Topology</vt:lpstr>
      <vt:lpstr>Jenkins Pipeline workflow</vt:lpstr>
      <vt:lpstr>Demo!</vt:lpstr>
      <vt:lpstr>Q &amp; A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2024-02-07T14:52:53Z</dcterms:created>
  <dcterms:modified xsi:type="dcterms:W3CDTF">2024-02-08T12:05:40Z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