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5"/>
  </p:notesMasterIdLst>
  <p:handoutMasterIdLst>
    <p:handoutMasterId r:id="rId6"/>
  </p:handoutMasterIdLst>
  <p:sldIdLst>
    <p:sldId id="265" r:id="rId2"/>
    <p:sldId id="322" r:id="rId3"/>
    <p:sldId id="310" r:id="rId4"/>
  </p:sldIdLst>
  <p:sldSz cx="12188825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nidhi rajagopalan" initials="sr" lastIdx="1" clrIdx="0">
    <p:extLst>
      <p:ext uri="{19B8F6BF-5375-455C-9EA6-DF929625EA0E}">
        <p15:presenceInfo xmlns:p15="http://schemas.microsoft.com/office/powerpoint/2012/main" userId="cc7c3758e64ee9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17" autoAdjust="0"/>
  </p:normalViewPr>
  <p:slideViewPr>
    <p:cSldViewPr showGuides="1">
      <p:cViewPr varScale="1">
        <p:scale>
          <a:sx n="67" d="100"/>
          <a:sy n="67" d="100"/>
        </p:scale>
        <p:origin x="644" y="4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4/11/2021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4/11/2021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80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381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00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015D-84CB-4C70-9E1E-25D5763DD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3705D-5478-46B3-8D38-1644955D0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D8A4C-07F7-4BE8-BE8C-6187EEA9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9FB5-9C16-49AB-8030-DBB72944CA2D}" type="datetime1">
              <a:rPr lang="en-US" smtClean="0"/>
              <a:t>4/11/2021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8275A-2393-4285-8D80-DD4FE9DD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29A3F-C99D-48E3-A5A8-6BBBC1B8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5538-711D-4F14-AAB8-18D9562265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6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16BC-90DB-42D1-A944-5D66D333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557C6-9406-4483-A080-67C2DA8A1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C3FEA-0632-4DB7-B236-F57A6BFD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7352-B3EE-4327-8089-CB44BBC2461F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BB7BB-CA4F-4BA8-B342-1BE20923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11FEE-6C97-4A01-A49E-72BA8EC0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10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7F49D-3484-4F36-91AC-E8BC87A27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8EA46-E297-4632-B49E-8CD37F174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22CBD-4C8A-4075-92F7-802C41AC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819C-B30D-4828-963D-1169B6C78D3E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47B75-1B28-43B3-A31E-4FA26E24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32B9C-A344-4E52-AC12-837B8C23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25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63EE-A862-4C9C-8E1F-CA2D88F5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09622-D0E9-46E9-98FC-584B19C13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BC5F1-4FDE-4C33-BF18-20A0C423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9572-BAE4-4498-A0D9-B833751FDB4E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4200-A8FB-4DD2-B110-5CDF179F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6C71-7C6F-4349-B54E-0CFDF777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82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6BA3-36BA-42F5-90D1-F6C50A06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39B4C-D892-42AD-A749-D886952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CBB77-41DE-45DF-A42C-6D2EDA57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61A3-B4F5-4AF4-AB18-57D08917303E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A558B-BEB0-463C-B6A6-4C398D5B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57774-DC45-4931-B745-CDD92F9F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83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8195-EB17-4AD6-9721-3F10F702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F392-857D-4C1C-AC05-7D9192A4C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CC7BB-B7B0-4791-B1A6-0658AC813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CE626-CC83-42CD-81F1-9F152412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0010-BB1F-4A05-BAE0-DE2BD87360F0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90877-6242-4BA4-AC6C-2A639C58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AB8ED-B4B7-4E28-8081-6E3658A0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07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927E-B6DF-403B-AB3A-12FC3BA30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5D664-F4AB-4C0D-88B5-8BD601D99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76AF6-BA5F-4132-B467-CFA57227B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95DDF-3BBD-4237-B763-17A621933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FD169-2875-42FC-BE2F-A0AD71AAD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8D1F8-4343-4E22-BE90-316BF982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0ABB-CB33-4B5E-9EFA-4A84CA8ADB34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966AA-026F-4B88-8759-8612C0E7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34902-8B34-40D4-AF03-FA65D12C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9663-A401-4886-A6C4-8F4DF759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3D908-B405-420D-B5FB-588339EE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DC5E-370B-43D8-AA7A-34AC812AA474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EFAAF-26E2-4B5D-B13B-880C9559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33440-C154-4EA5-8E96-298A83BA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61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AF94C-FF78-4F80-A631-58A634FD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8288-AD87-4E8D-9552-F3389AD051B1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B6DCD-5EB3-478F-A515-D18F0104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83313-FDD0-4FCB-8F12-D0683AFF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85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370B-B77B-4428-AFB4-E004AB4E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4FF5A-3ECF-46BF-BBEB-9EB64BCF8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F0B06-1236-4904-8F47-C45C2747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B03C5-201A-49F0-A459-68813498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EDF-16FA-4C19-A703-C9D0CEDE0E2E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D2F88-FF46-4745-8C78-59028BFF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2A5B7-0351-4A89-98B5-E1F3B53E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03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CBDE-7B6F-4423-A5BC-7E3B53F4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49B66-314E-40FF-A697-B3BEBB183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250F4-0747-4AF6-8F6F-1F2FAB0A6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A2926-6345-4E19-8B8D-968CDB6D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A897-43A0-4086-A887-A3B2796BEDE3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E7B3D-6C8F-4CFD-805C-9A350662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C3615-4078-47D3-B112-35523D47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63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BF3230-E381-4F34-B0AB-D63CC169E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19D10-6B2D-4B8F-A1FC-BE2B771E2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9FDA3-FBD4-4029-B9FE-A64D81D58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97B7-2ACA-41CC-9A01-1E7CA2B07170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645AF-C730-45A2-81FB-070B1746D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AE2A8-D669-4338-AE07-D70FFAD69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5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microsoft.com/office/2007/relationships/media" Target="../media/media2.mp4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3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4" Type="http://schemas.openxmlformats.org/officeDocument/2006/relationships/video" Target="../media/media2.mp4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81264E4-26E4-4748-956F-E314F0DF5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132" y="1675818"/>
            <a:ext cx="6255038" cy="37005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AEC103-2977-458A-BDC6-BF4D56E2B18A}"/>
              </a:ext>
            </a:extLst>
          </p:cNvPr>
          <p:cNvSpPr txBox="1"/>
          <p:nvPr/>
        </p:nvSpPr>
        <p:spPr>
          <a:xfrm>
            <a:off x="1989956" y="1165760"/>
            <a:ext cx="9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parajita" panose="02020603050405020304" pitchFamily="18" charset="0"/>
                <a:cs typeface="Aparajita" panose="02020603050405020304" pitchFamily="18" charset="0"/>
              </a:rPr>
              <a:t>NAME: Srinidhi Rajagopalan                                  SUPERVISOR: Dr. Pavel Karataev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8902D05-EBE5-413F-BE46-DF556FF4F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2" y="1710524"/>
            <a:ext cx="2562675" cy="28771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E812B2-1C2F-43D4-9471-7DC98BC4D90A}"/>
                  </a:ext>
                </a:extLst>
              </p:cNvPr>
              <p:cNvSpPr txBox="1"/>
              <p:nvPr/>
            </p:nvSpPr>
            <p:spPr>
              <a:xfrm>
                <a:off x="365223" y="4653136"/>
                <a:ext cx="260746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>
                    <a:solidFill>
                      <a:schemeClr val="tx1"/>
                    </a:solidFill>
                    <a:latin typeface="Aparajita" panose="02020603050405020304" pitchFamily="18" charset="0"/>
                    <a:cs typeface="Aparajita" panose="02020603050405020304" pitchFamily="18" charset="0"/>
                  </a:rPr>
                  <a:t>FIG 1.1 DEPICTION OF ORBITAL ANGULAR MOMENTUM OF LIGHT WITH PHASE DEPENDENCE OF </a:t>
                </a:r>
                <a:r>
                  <a:rPr lang="en-IN" sz="2000" dirty="0">
                    <a:solidFill>
                      <a:schemeClr val="tx1"/>
                    </a:solidFill>
                    <a:latin typeface="Aparajita" panose="02020603050405020304" pitchFamily="18" charset="0"/>
                    <a:cs typeface="Aparajita" panose="02020603050405020304" pitchFamily="18" charset="0"/>
                  </a:rPr>
                  <a:t>exp (</a:t>
                </a:r>
                <a:r>
                  <a:rPr lang="en-IN" sz="2000" dirty="0" err="1">
                    <a:solidFill>
                      <a:schemeClr val="tx1"/>
                    </a:solidFill>
                    <a:latin typeface="Aparajita" panose="02020603050405020304" pitchFamily="18" charset="0"/>
                    <a:cs typeface="Aparajita" panose="02020603050405020304" pitchFamily="18" charset="0"/>
                  </a:rPr>
                  <a:t>il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parajita" panose="02020603050405020304" pitchFamily="18" charset="0"/>
                    <a:cs typeface="Aparajita" panose="02020603050405020304" pitchFamily="18" charset="0"/>
                  </a:rPr>
                  <a:t>)</a:t>
                </a:r>
                <a:endParaRPr lang="en-IN" sz="1600" b="1" dirty="0">
                  <a:solidFill>
                    <a:schemeClr val="tx1"/>
                  </a:solidFill>
                  <a:latin typeface="Aparajita" panose="02020603050405020304" pitchFamily="18" charset="0"/>
                  <a:cs typeface="Aparajita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E812B2-1C2F-43D4-9471-7DC98BC4D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23" y="4653136"/>
                <a:ext cx="2607460" cy="1446550"/>
              </a:xfrm>
              <a:prstGeom prst="rect">
                <a:avLst/>
              </a:prstGeom>
              <a:blipFill>
                <a:blip r:embed="rId5"/>
                <a:stretch>
                  <a:fillRect l="-2570" t="-1261" r="-1402" b="-67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9FA8687-567B-4624-9107-C1C111055611}"/>
              </a:ext>
            </a:extLst>
          </p:cNvPr>
          <p:cNvSpPr txBox="1"/>
          <p:nvPr/>
        </p:nvSpPr>
        <p:spPr>
          <a:xfrm>
            <a:off x="3731069" y="2148843"/>
            <a:ext cx="615185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INDEX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Introduction to OAM of Light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Theory – Gaussian and Laguerre Gaussian Beams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Experiment – Interferometry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Conclusion </a:t>
            </a:r>
            <a:endParaRPr lang="en-GB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3CFB7-FDF4-4511-8810-E37155EB7A20}"/>
              </a:ext>
            </a:extLst>
          </p:cNvPr>
          <p:cNvSpPr txBox="1"/>
          <p:nvPr/>
        </p:nvSpPr>
        <p:spPr>
          <a:xfrm>
            <a:off x="778480" y="105733"/>
            <a:ext cx="108469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Generation of OAM of Light (Twisted Photons) in mm Wavelength Region and Investigating their Properties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2F629-8D22-41C3-B93D-3CCC622A3CBF}"/>
              </a:ext>
            </a:extLst>
          </p:cNvPr>
          <p:cNvSpPr/>
          <p:nvPr/>
        </p:nvSpPr>
        <p:spPr>
          <a:xfrm>
            <a:off x="1845940" y="1052736"/>
            <a:ext cx="8712000" cy="504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F23E80-4190-40D4-9320-A3F14969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45538-711D-4F14-AAB8-18D95622656D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33E1D3-17B5-448B-8D46-C817640A64BF}"/>
              </a:ext>
            </a:extLst>
          </p:cNvPr>
          <p:cNvSpPr txBox="1"/>
          <p:nvPr/>
        </p:nvSpPr>
        <p:spPr>
          <a:xfrm>
            <a:off x="-22900" y="68231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latin typeface="Aparajita" panose="02020603050405020304" pitchFamily="18" charset="0"/>
                <a:cs typeface="Aparajita" panose="02020603050405020304" pitchFamily="18" charset="0"/>
              </a:rPr>
              <a:t>THEORY</a:t>
            </a:r>
            <a:endParaRPr lang="en-GB" sz="3600" u="sng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41C997-8A06-4C62-9C73-3C4FE0F37905}"/>
                  </a:ext>
                </a:extLst>
              </p:cNvPr>
              <p:cNvSpPr txBox="1"/>
              <p:nvPr/>
            </p:nvSpPr>
            <p:spPr>
              <a:xfrm>
                <a:off x="189756" y="548680"/>
                <a:ext cx="11233248" cy="6798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Aparajita" panose="02020603050405020304" pitchFamily="18" charset="0"/>
                    <a:cs typeface="Aparajita" panose="02020603050405020304" pitchFamily="18" charset="0"/>
                  </a:rPr>
                  <a:t>Gaussian Beam:</a:t>
                </a:r>
              </a:p>
              <a:p>
                <a:r>
                  <a:rPr lang="en-IN" sz="2400" dirty="0">
                    <a:solidFill>
                      <a:schemeClr val="tx1"/>
                    </a:solidFill>
                    <a:latin typeface="Aparajita" panose="02020603050405020304" pitchFamily="18" charset="0"/>
                    <a:cs typeface="Aparajita" panose="02020603050405020304" pitchFamily="18" charset="0"/>
                  </a:rPr>
                  <a:t>A gaussian beam is represented as,</a:t>
                </a:r>
                <a:endParaRPr lang="en-GB" sz="2400" dirty="0">
                  <a:solidFill>
                    <a:schemeClr val="tx1"/>
                  </a:solidFill>
                  <a:latin typeface="Aparajita" panose="02020603050405020304" pitchFamily="18" charset="0"/>
                  <a:cs typeface="Aparajita" panose="02020603050405020304" pitchFamily="18" charset="0"/>
                </a:endParaRPr>
              </a:p>
              <a:p>
                <a:r>
                  <a:rPr lang="en-IN" sz="2000" dirty="0">
                    <a:solidFill>
                      <a:schemeClr val="tx1"/>
                    </a:solidFill>
                    <a:latin typeface="Aparajita" panose="02020603050405020304" pitchFamily="18" charset="0"/>
                    <a:cs typeface="Aparajita" panose="02020603050405020304" pitchFamily="18" charset="0"/>
                  </a:rPr>
                  <a:t>G = Ψ (x, y,0) = exp -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parajita" panose="02020603050405020304" pitchFamily="18" charset="0"/>
                    <a:cs typeface="Aparajita" panose="02020603050405020304" pitchFamily="18" charset="0"/>
                  </a:rPr>
                  <a:t>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Aparajita" panose="02020603050405020304" pitchFamily="18" charset="0"/>
                    <a:cs typeface="Aparajita" panose="02020603050405020304" pitchFamily="18" charset="0"/>
                  </a:rPr>
                  <a:t>Laguerre Gaussian Beam: </a:t>
                </a:r>
              </a:p>
              <a:p>
                <a:r>
                  <a:rPr lang="en-IN" sz="2000" dirty="0">
                    <a:solidFill>
                      <a:schemeClr val="tx1"/>
                    </a:solidFill>
                    <a:latin typeface="Aparajita" panose="02020603050405020304" pitchFamily="18" charset="0"/>
                    <a:cs typeface="Aparajita" panose="02020603050405020304" pitchFamily="18" charset="0"/>
                  </a:rPr>
                  <a:t>LG   = Ψ (x, y)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п 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ad>
                      <m:radPr>
                        <m:degHide m:val="on"/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parajita" panose="02020603050405020304" pitchFamily="18" charset="0"/>
                    <a:cs typeface="Aparajita" panose="02020603050405020304" pitchFamily="18" charset="0"/>
                  </a:rPr>
                  <a:t>exp -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parajita" panose="02020603050405020304" pitchFamily="18" charset="0"/>
                    <a:cs typeface="Aparajita" panose="02020603050405020304" pitchFamily="18" charset="0"/>
                  </a:rPr>
                  <a:t>exp -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parajita" panose="02020603050405020304" pitchFamily="18" charset="0"/>
                    <a:cs typeface="Aparajita" panose="02020603050405020304" pitchFamily="18" charset="0"/>
                  </a:rPr>
                  <a:t> </a:t>
                </a:r>
              </a:p>
              <a:p>
                <a:r>
                  <a:rPr lang="en-IN" sz="2400" dirty="0">
                    <a:solidFill>
                      <a:schemeClr val="tx1"/>
                    </a:solidFill>
                    <a:latin typeface="Aparajita" panose="02020603050405020304" pitchFamily="18" charset="0"/>
                    <a:cs typeface="Aparajita" panose="02020603050405020304" pitchFamily="18" charset="0"/>
                  </a:rPr>
                  <a:t>Phase shift in a Laguerre Gaussian Beam,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unc>
                        <m:func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num>
                                <m:den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  <a:latin typeface="Aparajita" panose="02020603050405020304" pitchFamily="18" charset="0"/>
                  <a:cs typeface="Aparajita" panose="02020603050405020304" pitchFamily="18" charset="0"/>
                </a:endParaRPr>
              </a:p>
              <a:p>
                <a:r>
                  <a:rPr lang="en-IN" sz="2400" dirty="0">
                    <a:solidFill>
                      <a:schemeClr val="tx1"/>
                    </a:solidFill>
                    <a:latin typeface="Aparajita" panose="02020603050405020304" pitchFamily="18" charset="0"/>
                    <a:cs typeface="Aparajita" panose="02020603050405020304" pitchFamily="18" charset="0"/>
                  </a:rPr>
                  <a:t>Phase shift between a Gaussian Beam and Laguerre Gaussian Beam,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  <a:latin typeface="Aparajita" panose="02020603050405020304" pitchFamily="18" charset="0"/>
                  <a:cs typeface="Aparajita" panose="02020603050405020304" pitchFamily="18" charset="0"/>
                </a:endParaRPr>
              </a:p>
              <a:p>
                <a:r>
                  <a:rPr lang="en-IN" sz="2400" dirty="0">
                    <a:solidFill>
                      <a:schemeClr val="tx1"/>
                    </a:solidFill>
                    <a:latin typeface="Aparajita" panose="02020603050405020304" pitchFamily="18" charset="0"/>
                    <a:cs typeface="Aparajita" panose="02020603050405020304" pitchFamily="18" charset="0"/>
                  </a:rPr>
                  <a:t>Resultant phase shift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𝛥𝜙</m:t>
                      </m:r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𝛱</m:t>
                          </m:r>
                        </m:num>
                        <m:den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unc>
                        <m:func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num>
                                <m:den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  <a:latin typeface="Aparajita" panose="02020603050405020304" pitchFamily="18" charset="0"/>
                  <a:cs typeface="Aparajita" panose="02020603050405020304" pitchFamily="18" charset="0"/>
                </a:endParaRPr>
              </a:p>
              <a:p>
                <a:pPr algn="ctr"/>
                <a:endParaRPr lang="en-GB" dirty="0">
                  <a:solidFill>
                    <a:schemeClr val="tx1"/>
                  </a:solidFill>
                  <a:latin typeface="Aparajita" panose="02020603050405020304" pitchFamily="18" charset="0"/>
                  <a:cs typeface="Aparajita" panose="02020603050405020304" pitchFamily="18" charset="0"/>
                </a:endParaRPr>
              </a:p>
              <a:p>
                <a:endParaRPr lang="en-GB" sz="2800" dirty="0">
                  <a:solidFill>
                    <a:schemeClr val="tx1"/>
                  </a:solidFill>
                  <a:latin typeface="Aparajita" panose="02020603050405020304" pitchFamily="18" charset="0"/>
                  <a:cs typeface="Aparajita" panose="02020603050405020304" pitchFamily="18" charset="0"/>
                </a:endParaRPr>
              </a:p>
              <a:p>
                <a:endParaRPr lang="en-US" sz="2800" dirty="0">
                  <a:solidFill>
                    <a:schemeClr val="tx1"/>
                  </a:solidFill>
                  <a:latin typeface="Aparajita" panose="02020603050405020304" pitchFamily="18" charset="0"/>
                  <a:cs typeface="Aparajita" panose="02020603050405020304" pitchFamily="18" charset="0"/>
                </a:endParaRPr>
              </a:p>
              <a:p>
                <a:endParaRPr lang="en-GB" sz="2800" dirty="0">
                  <a:solidFill>
                    <a:schemeClr val="tx1"/>
                  </a:solidFill>
                  <a:latin typeface="Aparajita" panose="02020603050405020304" pitchFamily="18" charset="0"/>
                  <a:cs typeface="Aparajita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41C997-8A06-4C62-9C73-3C4FE0F37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56" y="548680"/>
                <a:ext cx="11233248" cy="6798015"/>
              </a:xfrm>
              <a:prstGeom prst="rect">
                <a:avLst/>
              </a:prstGeom>
              <a:blipFill>
                <a:blip r:embed="rId3"/>
                <a:stretch>
                  <a:fillRect l="-814" t="-8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orbital angular momentum of light">
            <a:extLst>
              <a:ext uri="{FF2B5EF4-FFF2-40B4-BE49-F238E27FC236}">
                <a16:creationId xmlns:a16="http://schemas.microsoft.com/office/drawing/2014/main" id="{954D603F-D4C1-4928-AF2D-8C9ACDC79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189" y="908720"/>
            <a:ext cx="4675895" cy="170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63FFBD-1D8D-4E5F-827B-D6FAB763CE24}"/>
              </a:ext>
            </a:extLst>
          </p:cNvPr>
          <p:cNvSpPr txBox="1"/>
          <p:nvPr/>
        </p:nvSpPr>
        <p:spPr>
          <a:xfrm>
            <a:off x="8182644" y="2636912"/>
            <a:ext cx="34563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b="1" dirty="0">
                <a:latin typeface="Aparajita" panose="02020603050405020304" pitchFamily="18" charset="0"/>
                <a:cs typeface="Aparajita" panose="02020603050405020304" pitchFamily="18" charset="0"/>
              </a:rPr>
              <a:t>FIG2.1 ARTISTIC REPRESENTATION OF THE CHANGE IN PHASE OF A GAUSSIAN BEAM RESULTS IN A LAGUERRE GAUSSIAN MODE</a:t>
            </a:r>
          </a:p>
          <a:p>
            <a:endParaRPr lang="en-GB" sz="1450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A078CE-BF6E-494B-95FE-B85B00620DF0}"/>
                  </a:ext>
                </a:extLst>
              </p:cNvPr>
              <p:cNvSpPr/>
              <p:nvPr/>
            </p:nvSpPr>
            <p:spPr>
              <a:xfrm>
                <a:off x="196313" y="6016635"/>
                <a:ext cx="1361596" cy="542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I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num>
                      <m:den>
                        <m:r>
                          <a:rPr lang="en-I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A078CE-BF6E-494B-95FE-B85B00620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13" y="6016635"/>
                <a:ext cx="1361596" cy="542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888A52-17CC-41A5-92A7-28341DEC0988}"/>
              </a:ext>
            </a:extLst>
          </p:cNvPr>
          <p:cNvCxnSpPr>
            <a:cxnSpLocks/>
          </p:cNvCxnSpPr>
          <p:nvPr/>
        </p:nvCxnSpPr>
        <p:spPr>
          <a:xfrm flipH="1">
            <a:off x="9982844" y="4653136"/>
            <a:ext cx="1" cy="6897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C981CF-66B2-454E-8456-A20A2CA26371}"/>
              </a:ext>
            </a:extLst>
          </p:cNvPr>
          <p:cNvSpPr txBox="1"/>
          <p:nvPr/>
        </p:nvSpPr>
        <p:spPr>
          <a:xfrm>
            <a:off x="196313" y="5678212"/>
            <a:ext cx="3312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Height of a Spiral Phase 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515655-141C-46FA-BF9D-50C87178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78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indoor, floor, table, wall&#10;&#10;Description automatically generated">
            <a:extLst>
              <a:ext uri="{FF2B5EF4-FFF2-40B4-BE49-F238E27FC236}">
                <a16:creationId xmlns:a16="http://schemas.microsoft.com/office/drawing/2014/main" id="{BBA93A30-FDF3-438B-9FCD-E5DD651851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" y="1080120"/>
            <a:ext cx="3219822" cy="46531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AF5905-63BF-490D-B14B-FE587D89C27E}"/>
              </a:ext>
            </a:extLst>
          </p:cNvPr>
          <p:cNvSpPr txBox="1"/>
          <p:nvPr/>
        </p:nvSpPr>
        <p:spPr>
          <a:xfrm>
            <a:off x="141779" y="6065857"/>
            <a:ext cx="3219822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50" b="1" dirty="0">
                <a:latin typeface="Aparajita" panose="02020603050405020304" pitchFamily="18" charset="0"/>
                <a:cs typeface="Aparajita" panose="02020603050405020304" pitchFamily="18" charset="0"/>
              </a:rPr>
              <a:t>FIG 3.1 INTERFEROMETER SETUP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7675C6-B1BE-42FD-BF17-D3D1DFFD5EFB}"/>
              </a:ext>
            </a:extLst>
          </p:cNvPr>
          <p:cNvSpPr/>
          <p:nvPr/>
        </p:nvSpPr>
        <p:spPr>
          <a:xfrm>
            <a:off x="10950327" y="1866207"/>
            <a:ext cx="24237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DFB3D6-C526-43F2-A23B-2D670A338265}"/>
              </a:ext>
            </a:extLst>
          </p:cNvPr>
          <p:cNvSpPr txBox="1"/>
          <p:nvPr/>
        </p:nvSpPr>
        <p:spPr>
          <a:xfrm>
            <a:off x="377075" y="40502"/>
            <a:ext cx="10930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EXPERIMENT - INTERFEROMETRY</a:t>
            </a:r>
            <a:endParaRPr lang="en-GB" sz="32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9F64903-2540-4466-BBAC-020116CC81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578" y="1048382"/>
            <a:ext cx="1912750" cy="1912750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CB4F79-68ED-4F94-8C63-7E15DBE091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6" y="908720"/>
            <a:ext cx="3075920" cy="211784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64A3FE4-05E7-45BC-9CF0-D63EC8ABD013}"/>
              </a:ext>
            </a:extLst>
          </p:cNvPr>
          <p:cNvSpPr txBox="1"/>
          <p:nvPr/>
        </p:nvSpPr>
        <p:spPr>
          <a:xfrm>
            <a:off x="3070076" y="2746375"/>
            <a:ext cx="554493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50" b="1" dirty="0">
                <a:latin typeface="Aparajita" panose="02020603050405020304" pitchFamily="18" charset="0"/>
                <a:cs typeface="Aparajita" panose="02020603050405020304" pitchFamily="18" charset="0"/>
              </a:rPr>
              <a:t>FIG 3.2 GAUSSIAN BEAM </a:t>
            </a:r>
          </a:p>
          <a:p>
            <a:pPr algn="ctr"/>
            <a:endParaRPr lang="en-IN" sz="1450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33D988A-5EEA-450D-A695-38310FBAF3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68" y="3630320"/>
            <a:ext cx="1969568" cy="1969568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455157-7F94-4038-8791-3D6E919458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6" y="3623730"/>
            <a:ext cx="3222887" cy="210952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9C2EACE-A5A3-4AE1-A422-AB27EB8D9BD0}"/>
              </a:ext>
            </a:extLst>
          </p:cNvPr>
          <p:cNvSpPr txBox="1"/>
          <p:nvPr/>
        </p:nvSpPr>
        <p:spPr>
          <a:xfrm>
            <a:off x="2710036" y="5805264"/>
            <a:ext cx="705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latin typeface="Aparajita" panose="02020603050405020304" pitchFamily="18" charset="0"/>
                <a:cs typeface="Aparajita" panose="02020603050405020304" pitchFamily="18" charset="0"/>
              </a:rPr>
              <a:t>FIG 3.3 LAGUERRE GAUSSIAN BEAM </a:t>
            </a:r>
          </a:p>
        </p:txBody>
      </p:sp>
      <p:pic>
        <p:nvPicPr>
          <p:cNvPr id="25" name="Experimental - Video">
            <a:hlinkClick r:id="" action="ppaction://media"/>
            <a:extLst>
              <a:ext uri="{FF2B5EF4-FFF2-40B4-BE49-F238E27FC236}">
                <a16:creationId xmlns:a16="http://schemas.microsoft.com/office/drawing/2014/main" id="{94D1CABB-11D4-443B-A701-3E534BD2B88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144397" y="764704"/>
            <a:ext cx="2710655" cy="2581768"/>
          </a:xfrm>
          <a:prstGeom prst="rect">
            <a:avLst/>
          </a:prstGeom>
        </p:spPr>
      </p:pic>
      <p:pic>
        <p:nvPicPr>
          <p:cNvPr id="26" name="Theoretical - video">
            <a:hlinkClick r:id="" action="ppaction://media"/>
            <a:extLst>
              <a:ext uri="{FF2B5EF4-FFF2-40B4-BE49-F238E27FC236}">
                <a16:creationId xmlns:a16="http://schemas.microsoft.com/office/drawing/2014/main" id="{BD989AC7-9EB7-4457-9C33-51AB70A3D5F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13"/>
          <a:srcRect l="7785" r="7378"/>
          <a:stretch/>
        </p:blipFill>
        <p:spPr>
          <a:xfrm>
            <a:off x="8903044" y="3753280"/>
            <a:ext cx="3312048" cy="2196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93E4B9-AEE8-4ECD-90FB-20929DA9464F}"/>
              </a:ext>
            </a:extLst>
          </p:cNvPr>
          <p:cNvCxnSpPr>
            <a:cxnSpLocks/>
          </p:cNvCxnSpPr>
          <p:nvPr/>
        </p:nvCxnSpPr>
        <p:spPr>
          <a:xfrm>
            <a:off x="8830716" y="445314"/>
            <a:ext cx="0" cy="6372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794640-2BE5-4F2F-B58C-478D0605963D}"/>
              </a:ext>
            </a:extLst>
          </p:cNvPr>
          <p:cNvSpPr txBox="1"/>
          <p:nvPr/>
        </p:nvSpPr>
        <p:spPr>
          <a:xfrm>
            <a:off x="9118749" y="6021288"/>
            <a:ext cx="3240359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50" b="1" dirty="0">
                <a:latin typeface="Aparajita" panose="02020603050405020304" pitchFamily="18" charset="0"/>
                <a:cs typeface="Aparajita" panose="02020603050405020304" pitchFamily="18" charset="0"/>
              </a:rPr>
              <a:t>FIG 3.5 THEORETICAL INTERFERENCE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AC015A-C86D-4778-BAD1-1D0C745B932B}"/>
              </a:ext>
            </a:extLst>
          </p:cNvPr>
          <p:cNvCxnSpPr/>
          <p:nvPr/>
        </p:nvCxnSpPr>
        <p:spPr>
          <a:xfrm flipV="1">
            <a:off x="1485900" y="1340768"/>
            <a:ext cx="936104" cy="1152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CBF024-7D0C-4A9F-B1AE-BC30CC3DF4FD}"/>
              </a:ext>
            </a:extLst>
          </p:cNvPr>
          <p:cNvCxnSpPr/>
          <p:nvPr/>
        </p:nvCxnSpPr>
        <p:spPr>
          <a:xfrm flipH="1">
            <a:off x="2277988" y="1340768"/>
            <a:ext cx="288032" cy="36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5C1D29-2CE4-43CB-8846-C8D651AE7C97}"/>
              </a:ext>
            </a:extLst>
          </p:cNvPr>
          <p:cNvCxnSpPr/>
          <p:nvPr/>
        </p:nvCxnSpPr>
        <p:spPr>
          <a:xfrm flipH="1" flipV="1">
            <a:off x="2133972" y="1700808"/>
            <a:ext cx="576064" cy="165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4769A3-6619-480E-87F6-D2E5496BBC0A}"/>
              </a:ext>
            </a:extLst>
          </p:cNvPr>
          <p:cNvCxnSpPr/>
          <p:nvPr/>
        </p:nvCxnSpPr>
        <p:spPr>
          <a:xfrm flipH="1" flipV="1">
            <a:off x="1269876" y="1412776"/>
            <a:ext cx="864096" cy="28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14A4A5-987B-40BC-95B8-05FE14ED07CE}"/>
              </a:ext>
            </a:extLst>
          </p:cNvPr>
          <p:cNvCxnSpPr/>
          <p:nvPr/>
        </p:nvCxnSpPr>
        <p:spPr>
          <a:xfrm flipH="1" flipV="1">
            <a:off x="1269876" y="1340768"/>
            <a:ext cx="864096" cy="28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B9915E-638B-4F87-8D2D-18CAB69EB31F}"/>
              </a:ext>
            </a:extLst>
          </p:cNvPr>
          <p:cNvCxnSpPr/>
          <p:nvPr/>
        </p:nvCxnSpPr>
        <p:spPr>
          <a:xfrm>
            <a:off x="2205980" y="1628800"/>
            <a:ext cx="576064" cy="144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A1E9DEE-DA24-4B61-9866-49F879F785D8}"/>
              </a:ext>
            </a:extLst>
          </p:cNvPr>
          <p:cNvSpPr txBox="1"/>
          <p:nvPr/>
        </p:nvSpPr>
        <p:spPr>
          <a:xfrm>
            <a:off x="8974732" y="2996952"/>
            <a:ext cx="3410916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50" b="1" dirty="0">
                <a:latin typeface="Aparajita" panose="02020603050405020304" pitchFamily="18" charset="0"/>
                <a:cs typeface="Aparajita" panose="02020603050405020304" pitchFamily="18" charset="0"/>
              </a:rPr>
              <a:t>FIG 3.4 EXPERIMENTAL  INTERFERENCE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64520-EF67-46BD-B8CB-D642ACFD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60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16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6239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video>
              <p:cMediaNode vol="80000">
                <p:cTn id="21" repeatCount="indefinite" fill="hold" display="0">
                  <p:stCondLst>
                    <p:cond delay="indefinite"/>
                  </p:stCondLst>
                </p:cTn>
                <p:tgtEl>
                  <p:spTgt spid="26"/>
                </p:tgtEl>
              </p:cMediaNode>
            </p:vide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209</Words>
  <Application>Microsoft Office PowerPoint</Application>
  <PresentationFormat>Custom</PresentationFormat>
  <Paragraphs>38</Paragraphs>
  <Slides>3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Aparajita</vt:lpstr>
      <vt:lpstr>Arial</vt:lpstr>
      <vt:lpstr>Calibri</vt:lpstr>
      <vt:lpstr>Calibri Light</vt:lpstr>
      <vt:lpstr>Cambria Math</vt:lpstr>
      <vt:lpstr>Corbel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srinidhi rajagopalan</dc:creator>
  <cp:lastModifiedBy>Srinidhi Rajagopalan</cp:lastModifiedBy>
  <cp:revision>39</cp:revision>
  <dcterms:created xsi:type="dcterms:W3CDTF">2018-12-04T13:01:31Z</dcterms:created>
  <dcterms:modified xsi:type="dcterms:W3CDTF">2021-04-11T09:58:18Z</dcterms:modified>
</cp:coreProperties>
</file>