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4.jpg" ContentType="image/jpeg"/>
  <Override PartName="/ppt/media/image5.jpg" ContentType="image/jpeg"/>
  <Override PartName="/ppt/media/image17.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 id="262" r:id="rId6"/>
    <p:sldId id="272" r:id="rId7"/>
    <p:sldId id="273" r:id="rId8"/>
    <p:sldId id="274" r:id="rId9"/>
    <p:sldId id="277" r:id="rId10"/>
    <p:sldId id="278" r:id="rId11"/>
    <p:sldId id="279" r:id="rId12"/>
    <p:sldId id="263" r:id="rId13"/>
    <p:sldId id="265" r:id="rId14"/>
    <p:sldId id="264" r:id="rId15"/>
    <p:sldId id="266" r:id="rId16"/>
    <p:sldId id="268" r:id="rId17"/>
    <p:sldId id="275" r:id="rId18"/>
    <p:sldId id="276" r:id="rId19"/>
    <p:sldId id="267" r:id="rId20"/>
    <p:sldId id="280" r:id="rId21"/>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522" y="44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74" y="4693928"/>
            <a:ext cx="9107494" cy="434096"/>
          </a:xfrm>
          <a:prstGeom prst="rect">
            <a:avLst/>
          </a:prstGeom>
        </p:spPr>
      </p:pic>
      <p:sp>
        <p:nvSpPr>
          <p:cNvPr id="2" name="Holder 2"/>
          <p:cNvSpPr>
            <a:spLocks noGrp="1"/>
          </p:cNvSpPr>
          <p:nvPr>
            <p:ph type="title"/>
          </p:nvPr>
        </p:nvSpPr>
        <p:spPr/>
        <p:txBody>
          <a:bodyPr lIns="0" tIns="0" rIns="0" bIns="0"/>
          <a:lstStyle>
            <a:lvl1pPr>
              <a:defRPr sz="3000" b="0" i="0">
                <a:solidFill>
                  <a:srgbClr val="980000"/>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2200" b="0" i="0">
                <a:solidFill>
                  <a:schemeClr val="tx1"/>
                </a:solidFill>
                <a:latin typeface="Georgia"/>
                <a:cs typeface="Georgi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0" i="0">
                <a:solidFill>
                  <a:srgbClr val="980000"/>
                </a:solidFill>
                <a:latin typeface="Verdana"/>
                <a:cs typeface="Verdana"/>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0" i="0">
                <a:solidFill>
                  <a:srgbClr val="980000"/>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74" y="4693928"/>
            <a:ext cx="9107494" cy="434096"/>
          </a:xfrm>
          <a:prstGeom prst="rect">
            <a:avLst/>
          </a:prstGeom>
        </p:spPr>
      </p:pic>
      <p:pic>
        <p:nvPicPr>
          <p:cNvPr id="17" name="bg object 17"/>
          <p:cNvPicPr/>
          <p:nvPr/>
        </p:nvPicPr>
        <p:blipFill>
          <a:blip r:embed="rId8" cstate="print"/>
          <a:stretch>
            <a:fillRect/>
          </a:stretch>
        </p:blipFill>
        <p:spPr>
          <a:xfrm>
            <a:off x="7921062" y="83333"/>
            <a:ext cx="1146730" cy="372225"/>
          </a:xfrm>
          <a:prstGeom prst="rect">
            <a:avLst/>
          </a:prstGeom>
        </p:spPr>
      </p:pic>
      <p:sp>
        <p:nvSpPr>
          <p:cNvPr id="2" name="Holder 2"/>
          <p:cNvSpPr>
            <a:spLocks noGrp="1"/>
          </p:cNvSpPr>
          <p:nvPr>
            <p:ph type="title"/>
          </p:nvPr>
        </p:nvSpPr>
        <p:spPr>
          <a:xfrm>
            <a:off x="3213098" y="2306285"/>
            <a:ext cx="2717802" cy="482600"/>
          </a:xfrm>
          <a:prstGeom prst="rect">
            <a:avLst/>
          </a:prstGeom>
        </p:spPr>
        <p:txBody>
          <a:bodyPr wrap="square" lIns="0" tIns="0" rIns="0" bIns="0">
            <a:spAutoFit/>
          </a:bodyPr>
          <a:lstStyle>
            <a:lvl1pPr>
              <a:defRPr sz="3000" b="0" i="0">
                <a:solidFill>
                  <a:srgbClr val="980000"/>
                </a:solidFill>
                <a:latin typeface="Verdana"/>
                <a:cs typeface="Verdana"/>
              </a:defRPr>
            </a:lvl1pPr>
          </a:lstStyle>
          <a:p>
            <a:endParaRPr/>
          </a:p>
        </p:txBody>
      </p:sp>
      <p:sp>
        <p:nvSpPr>
          <p:cNvPr id="3" name="Holder 3"/>
          <p:cNvSpPr>
            <a:spLocks noGrp="1"/>
          </p:cNvSpPr>
          <p:nvPr>
            <p:ph type="body" idx="1"/>
          </p:nvPr>
        </p:nvSpPr>
        <p:spPr>
          <a:xfrm>
            <a:off x="2644851" y="2242749"/>
            <a:ext cx="3854296" cy="1565910"/>
          </a:xfrm>
          <a:prstGeom prst="rect">
            <a:avLst/>
          </a:prstGeom>
        </p:spPr>
        <p:txBody>
          <a:bodyPr wrap="square" lIns="0" tIns="0" rIns="0" bIns="0">
            <a:spAutoFit/>
          </a:bodyPr>
          <a:lstStyle>
            <a:lvl1pPr>
              <a:defRPr sz="2200" b="0" i="0">
                <a:solidFill>
                  <a:schemeClr val="tx1"/>
                </a:solidFill>
                <a:latin typeface="Georgia"/>
                <a:cs typeface="Georgia"/>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10/25/2023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kaggle.com/datasets/awsaf49/brats20-dataset-training-validation"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datasets/awsaf49/brats20-dataset-training-validation"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publicdomainpictures.net/view-image.php?image=332487&amp;picture=watercolor-thank-you-note" TargetMode="External"/><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06680" y="497651"/>
            <a:ext cx="9037320" cy="1751964"/>
            <a:chOff x="106847" y="506949"/>
            <a:chExt cx="9037320" cy="1751964"/>
          </a:xfrm>
        </p:grpSpPr>
        <p:pic>
          <p:nvPicPr>
            <p:cNvPr id="3" name="object 3"/>
            <p:cNvPicPr/>
            <p:nvPr/>
          </p:nvPicPr>
          <p:blipFill>
            <a:blip r:embed="rId2" cstate="print"/>
            <a:stretch>
              <a:fillRect/>
            </a:stretch>
          </p:blipFill>
          <p:spPr>
            <a:xfrm>
              <a:off x="106847" y="506949"/>
              <a:ext cx="9037152" cy="1751550"/>
            </a:xfrm>
            <a:prstGeom prst="rect">
              <a:avLst/>
            </a:prstGeom>
          </p:spPr>
        </p:pic>
        <p:sp>
          <p:nvSpPr>
            <p:cNvPr id="4" name="object 4"/>
            <p:cNvSpPr/>
            <p:nvPr/>
          </p:nvSpPr>
          <p:spPr>
            <a:xfrm>
              <a:off x="168900" y="569002"/>
              <a:ext cx="8806815" cy="1466215"/>
            </a:xfrm>
            <a:custGeom>
              <a:avLst/>
              <a:gdLst/>
              <a:ahLst/>
              <a:cxnLst/>
              <a:rect l="l" t="t" r="r" b="b"/>
              <a:pathLst>
                <a:path w="8806815" h="1466214">
                  <a:moveTo>
                    <a:pt x="8561894" y="1465800"/>
                  </a:moveTo>
                  <a:lnTo>
                    <a:pt x="244304" y="1465800"/>
                  </a:lnTo>
                  <a:lnTo>
                    <a:pt x="195068" y="1460836"/>
                  </a:lnTo>
                  <a:lnTo>
                    <a:pt x="149210" y="1446601"/>
                  </a:lnTo>
                  <a:lnTo>
                    <a:pt x="107711" y="1424076"/>
                  </a:lnTo>
                  <a:lnTo>
                    <a:pt x="71555" y="1394244"/>
                  </a:lnTo>
                  <a:lnTo>
                    <a:pt x="41723" y="1358088"/>
                  </a:lnTo>
                  <a:lnTo>
                    <a:pt x="19198" y="1316589"/>
                  </a:lnTo>
                  <a:lnTo>
                    <a:pt x="4963" y="1270731"/>
                  </a:lnTo>
                  <a:lnTo>
                    <a:pt x="0" y="1221495"/>
                  </a:lnTo>
                  <a:lnTo>
                    <a:pt x="0" y="244304"/>
                  </a:lnTo>
                  <a:lnTo>
                    <a:pt x="4963" y="195068"/>
                  </a:lnTo>
                  <a:lnTo>
                    <a:pt x="19198" y="149210"/>
                  </a:lnTo>
                  <a:lnTo>
                    <a:pt x="41723" y="107711"/>
                  </a:lnTo>
                  <a:lnTo>
                    <a:pt x="71555" y="71555"/>
                  </a:lnTo>
                  <a:lnTo>
                    <a:pt x="107711" y="41723"/>
                  </a:lnTo>
                  <a:lnTo>
                    <a:pt x="149210" y="19198"/>
                  </a:lnTo>
                  <a:lnTo>
                    <a:pt x="195068" y="4963"/>
                  </a:lnTo>
                  <a:lnTo>
                    <a:pt x="244304" y="0"/>
                  </a:lnTo>
                  <a:lnTo>
                    <a:pt x="8561894" y="0"/>
                  </a:lnTo>
                  <a:lnTo>
                    <a:pt x="8609779" y="4737"/>
                  </a:lnTo>
                  <a:lnTo>
                    <a:pt x="8655386" y="18596"/>
                  </a:lnTo>
                  <a:lnTo>
                    <a:pt x="8697435" y="41046"/>
                  </a:lnTo>
                  <a:lnTo>
                    <a:pt x="8734644" y="71555"/>
                  </a:lnTo>
                  <a:lnTo>
                    <a:pt x="8765153" y="108764"/>
                  </a:lnTo>
                  <a:lnTo>
                    <a:pt x="8787603" y="150813"/>
                  </a:lnTo>
                  <a:lnTo>
                    <a:pt x="8801462" y="196420"/>
                  </a:lnTo>
                  <a:lnTo>
                    <a:pt x="8806199" y="244304"/>
                  </a:lnTo>
                  <a:lnTo>
                    <a:pt x="8806199" y="1221495"/>
                  </a:lnTo>
                  <a:lnTo>
                    <a:pt x="8801236" y="1270731"/>
                  </a:lnTo>
                  <a:lnTo>
                    <a:pt x="8787001" y="1316589"/>
                  </a:lnTo>
                  <a:lnTo>
                    <a:pt x="8764476" y="1358088"/>
                  </a:lnTo>
                  <a:lnTo>
                    <a:pt x="8734644" y="1394244"/>
                  </a:lnTo>
                  <a:lnTo>
                    <a:pt x="8698488" y="1424076"/>
                  </a:lnTo>
                  <a:lnTo>
                    <a:pt x="8656989" y="1446601"/>
                  </a:lnTo>
                  <a:lnTo>
                    <a:pt x="8611130" y="1460836"/>
                  </a:lnTo>
                  <a:lnTo>
                    <a:pt x="8561894" y="1465800"/>
                  </a:lnTo>
                  <a:close/>
                </a:path>
              </a:pathLst>
            </a:custGeom>
            <a:solidFill>
              <a:srgbClr val="335295"/>
            </a:solidFill>
          </p:spPr>
          <p:txBody>
            <a:bodyPr wrap="square" lIns="0" tIns="0" rIns="0" bIns="0" rtlCol="0"/>
            <a:lstStyle/>
            <a:p>
              <a:endParaRPr/>
            </a:p>
          </p:txBody>
        </p:sp>
      </p:grpSp>
      <p:pic>
        <p:nvPicPr>
          <p:cNvPr id="5" name="object 5"/>
          <p:cNvPicPr/>
          <p:nvPr/>
        </p:nvPicPr>
        <p:blipFill>
          <a:blip r:embed="rId3" cstate="print"/>
          <a:stretch>
            <a:fillRect/>
          </a:stretch>
        </p:blipFill>
        <p:spPr>
          <a:xfrm>
            <a:off x="0" y="4179231"/>
            <a:ext cx="9107569" cy="466618"/>
          </a:xfrm>
          <a:prstGeom prst="rect">
            <a:avLst/>
          </a:prstGeom>
        </p:spPr>
      </p:pic>
      <p:sp>
        <p:nvSpPr>
          <p:cNvPr id="6" name="object 6"/>
          <p:cNvSpPr txBox="1">
            <a:spLocks noGrp="1"/>
          </p:cNvSpPr>
          <p:nvPr>
            <p:ph type="title"/>
          </p:nvPr>
        </p:nvSpPr>
        <p:spPr>
          <a:xfrm>
            <a:off x="1464068" y="661966"/>
            <a:ext cx="5976620" cy="452120"/>
          </a:xfrm>
          <a:prstGeom prst="rect">
            <a:avLst/>
          </a:prstGeom>
        </p:spPr>
        <p:txBody>
          <a:bodyPr vert="horz" wrap="square" lIns="0" tIns="12700" rIns="0" bIns="0" rtlCol="0">
            <a:spAutoFit/>
          </a:bodyPr>
          <a:lstStyle/>
          <a:p>
            <a:pPr marL="12700" algn="ctr">
              <a:lnSpc>
                <a:spcPct val="100000"/>
              </a:lnSpc>
              <a:spcBef>
                <a:spcPts val="100"/>
              </a:spcBef>
            </a:pPr>
            <a:r>
              <a:rPr lang="en-US" sz="2800" spc="-114" dirty="0">
                <a:solidFill>
                  <a:srgbClr val="FFFFFF"/>
                </a:solidFill>
                <a:latin typeface="Georgia"/>
                <a:cs typeface="Georgia"/>
              </a:rPr>
              <a:t>DEEP LEARNING </a:t>
            </a:r>
            <a:endParaRPr lang="en-US" sz="2800" dirty="0">
              <a:latin typeface="Georgia"/>
              <a:cs typeface="Georgia"/>
            </a:endParaRPr>
          </a:p>
        </p:txBody>
      </p:sp>
      <p:sp>
        <p:nvSpPr>
          <p:cNvPr id="7" name="object 7"/>
          <p:cNvSpPr txBox="1"/>
          <p:nvPr/>
        </p:nvSpPr>
        <p:spPr>
          <a:xfrm>
            <a:off x="2166378" y="1330916"/>
            <a:ext cx="4572000" cy="361637"/>
          </a:xfrm>
          <a:prstGeom prst="rect">
            <a:avLst/>
          </a:prstGeom>
        </p:spPr>
        <p:txBody>
          <a:bodyPr vert="horz" wrap="square" lIns="0" tIns="53340" rIns="0" bIns="0" rtlCol="0">
            <a:spAutoFit/>
          </a:bodyPr>
          <a:lstStyle/>
          <a:p>
            <a:pPr algn="ctr">
              <a:lnSpc>
                <a:spcPct val="100000"/>
              </a:lnSpc>
              <a:spcBef>
                <a:spcPts val="420"/>
              </a:spcBef>
            </a:pPr>
            <a:r>
              <a:rPr lang="en-US" sz="2000" spc="-35" dirty="0">
                <a:solidFill>
                  <a:srgbClr val="FFFFFF"/>
                </a:solidFill>
                <a:latin typeface="Georgia"/>
                <a:cs typeface="Georgia"/>
              </a:rPr>
              <a:t>Brain Tumour Classification</a:t>
            </a:r>
            <a:endParaRPr sz="2200" dirty="0">
              <a:latin typeface="Georgia"/>
              <a:cs typeface="Georgia"/>
            </a:endParaRPr>
          </a:p>
        </p:txBody>
      </p:sp>
      <p:sp>
        <p:nvSpPr>
          <p:cNvPr id="8" name="object 8"/>
          <p:cNvSpPr txBox="1">
            <a:spLocks noGrp="1"/>
          </p:cNvSpPr>
          <p:nvPr>
            <p:ph type="body" idx="1"/>
          </p:nvPr>
        </p:nvSpPr>
        <p:spPr>
          <a:xfrm>
            <a:off x="2644851" y="2242749"/>
            <a:ext cx="3854296" cy="1746119"/>
          </a:xfrm>
          <a:prstGeom prst="rect">
            <a:avLst/>
          </a:prstGeom>
        </p:spPr>
        <p:txBody>
          <a:bodyPr vert="horz" wrap="square" lIns="0" tIns="12700" rIns="0" bIns="0" rtlCol="0">
            <a:spAutoFit/>
          </a:bodyPr>
          <a:lstStyle/>
          <a:p>
            <a:pPr marL="14604" marR="5080" algn="ctr">
              <a:lnSpc>
                <a:spcPct val="114999"/>
              </a:lnSpc>
              <a:spcBef>
                <a:spcPts val="2010"/>
              </a:spcBef>
            </a:pPr>
            <a:r>
              <a:rPr lang="en-US" sz="1400" spc="-5" dirty="0"/>
              <a:t>Srinidhi Tarigoppula (21011101128)</a:t>
            </a:r>
          </a:p>
          <a:p>
            <a:pPr marL="14604" marR="5080" algn="ctr">
              <a:lnSpc>
                <a:spcPct val="114999"/>
              </a:lnSpc>
              <a:spcBef>
                <a:spcPts val="2010"/>
              </a:spcBef>
            </a:pPr>
            <a:r>
              <a:rPr lang="en-US" sz="1400" spc="-5" dirty="0"/>
              <a:t>Shaik Teeb Hussain (21011101115)</a:t>
            </a:r>
          </a:p>
          <a:p>
            <a:pPr marL="14604" marR="5080" algn="ctr">
              <a:lnSpc>
                <a:spcPct val="114999"/>
              </a:lnSpc>
              <a:spcBef>
                <a:spcPts val="2010"/>
              </a:spcBef>
            </a:pPr>
            <a:r>
              <a:rPr lang="en-US" sz="1400" spc="-5" dirty="0"/>
              <a:t>AI&amp;DS-B</a:t>
            </a:r>
            <a:endParaRPr sz="1400" dirty="0"/>
          </a:p>
          <a:p>
            <a:pPr marL="1905">
              <a:lnSpc>
                <a:spcPct val="100000"/>
              </a:lnSpc>
            </a:pPr>
            <a:endParaRPr sz="1700" dirty="0"/>
          </a:p>
          <a:p>
            <a:pPr marL="1905" algn="ctr">
              <a:lnSpc>
                <a:spcPct val="100000"/>
              </a:lnSpc>
            </a:pPr>
            <a:r>
              <a:rPr sz="1400" b="1" spc="-40" dirty="0">
                <a:latin typeface="Palatino Linotype"/>
                <a:cs typeface="Palatino Linotype"/>
              </a:rPr>
              <a:t>Shiv</a:t>
            </a:r>
            <a:r>
              <a:rPr sz="1400" b="1" spc="-10" dirty="0">
                <a:latin typeface="Palatino Linotype"/>
                <a:cs typeface="Palatino Linotype"/>
              </a:rPr>
              <a:t> </a:t>
            </a:r>
            <a:r>
              <a:rPr sz="1400" b="1" dirty="0">
                <a:latin typeface="Palatino Linotype"/>
                <a:cs typeface="Palatino Linotype"/>
              </a:rPr>
              <a:t>Nadar</a:t>
            </a:r>
            <a:r>
              <a:rPr sz="1400" b="1" spc="-10" dirty="0">
                <a:latin typeface="Palatino Linotype"/>
                <a:cs typeface="Palatino Linotype"/>
              </a:rPr>
              <a:t> </a:t>
            </a:r>
            <a:r>
              <a:rPr sz="1400" b="1" spc="-5" dirty="0">
                <a:latin typeface="Palatino Linotype"/>
                <a:cs typeface="Palatino Linotype"/>
              </a:rPr>
              <a:t>University</a:t>
            </a:r>
            <a:r>
              <a:rPr sz="1400" b="1" spc="-10" dirty="0">
                <a:latin typeface="Palatino Linotype"/>
                <a:cs typeface="Palatino Linotype"/>
              </a:rPr>
              <a:t> </a:t>
            </a:r>
            <a:r>
              <a:rPr sz="1400" b="1" dirty="0">
                <a:latin typeface="Palatino Linotype"/>
                <a:cs typeface="Palatino Linotype"/>
              </a:rPr>
              <a:t>Chennai</a:t>
            </a:r>
            <a:endParaRPr sz="1400" dirty="0">
              <a:latin typeface="Palatino Linotype"/>
              <a:cs typeface="Palatino Linotyp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74" y="4693928"/>
            <a:ext cx="9107494" cy="434096"/>
          </a:xfrm>
          <a:prstGeom prst="rect">
            <a:avLst/>
          </a:prstGeom>
        </p:spPr>
      </p:pic>
      <p:sp>
        <p:nvSpPr>
          <p:cNvPr id="5" name="TextBox 4">
            <a:extLst>
              <a:ext uri="{FF2B5EF4-FFF2-40B4-BE49-F238E27FC236}">
                <a16:creationId xmlns:a16="http://schemas.microsoft.com/office/drawing/2014/main" id="{1A352AC5-C1D8-D6D0-2DE0-97A40CAC8B23}"/>
              </a:ext>
            </a:extLst>
          </p:cNvPr>
          <p:cNvSpPr txBox="1"/>
          <p:nvPr/>
        </p:nvSpPr>
        <p:spPr>
          <a:xfrm>
            <a:off x="304800" y="361950"/>
            <a:ext cx="6324600" cy="369332"/>
          </a:xfrm>
          <a:prstGeom prst="rect">
            <a:avLst/>
          </a:prstGeom>
          <a:noFill/>
        </p:spPr>
        <p:txBody>
          <a:bodyPr wrap="square">
            <a:spAutoFit/>
          </a:bodyPr>
          <a:lstStyle/>
          <a:p>
            <a:pPr marL="12700">
              <a:lnSpc>
                <a:spcPct val="100000"/>
              </a:lnSpc>
              <a:spcBef>
                <a:spcPts val="100"/>
              </a:spcBef>
            </a:pPr>
            <a:r>
              <a:rPr lang="en-US" sz="1800" spc="-45" dirty="0">
                <a:solidFill>
                  <a:srgbClr val="0000FF"/>
                </a:solidFill>
                <a:latin typeface="Lucida Sans Unicode"/>
                <a:cs typeface="Lucida Sans Unicode"/>
              </a:rPr>
              <a:t>Modified U-Net with added RES Blocks</a:t>
            </a:r>
            <a:endParaRPr lang="en-US" sz="1800" dirty="0">
              <a:latin typeface="Lucida Sans Unicode"/>
              <a:cs typeface="Lucida Sans Unicode"/>
            </a:endParaRPr>
          </a:p>
        </p:txBody>
      </p:sp>
      <p:pic>
        <p:nvPicPr>
          <p:cNvPr id="2" name="Picture 1">
            <a:extLst>
              <a:ext uri="{FF2B5EF4-FFF2-40B4-BE49-F238E27FC236}">
                <a16:creationId xmlns:a16="http://schemas.microsoft.com/office/drawing/2014/main" id="{C07A88C8-7C15-6997-AD1A-7FF1B69F1418}"/>
              </a:ext>
            </a:extLst>
          </p:cNvPr>
          <p:cNvPicPr>
            <a:picLocks noChangeAspect="1"/>
          </p:cNvPicPr>
          <p:nvPr/>
        </p:nvPicPr>
        <p:blipFill>
          <a:blip r:embed="rId3"/>
          <a:stretch>
            <a:fillRect/>
          </a:stretch>
        </p:blipFill>
        <p:spPr>
          <a:xfrm>
            <a:off x="-1" y="803418"/>
            <a:ext cx="9144000" cy="5849309"/>
          </a:xfrm>
          <a:prstGeom prst="rect">
            <a:avLst/>
          </a:prstGeom>
        </p:spPr>
      </p:pic>
      <p:sp>
        <p:nvSpPr>
          <p:cNvPr id="7" name="TextBox 6">
            <a:extLst>
              <a:ext uri="{FF2B5EF4-FFF2-40B4-BE49-F238E27FC236}">
                <a16:creationId xmlns:a16="http://schemas.microsoft.com/office/drawing/2014/main" id="{E7D4712C-F165-A58B-C850-FD3241DE210B}"/>
              </a:ext>
            </a:extLst>
          </p:cNvPr>
          <p:cNvSpPr txBox="1"/>
          <p:nvPr/>
        </p:nvSpPr>
        <p:spPr>
          <a:xfrm>
            <a:off x="228600" y="5563593"/>
            <a:ext cx="4572000"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A realistic view of the modified architecture during implementation via code. </a:t>
            </a:r>
            <a:endParaRPr lang="en-IN" dirty="0"/>
          </a:p>
        </p:txBody>
      </p:sp>
    </p:spTree>
    <p:extLst>
      <p:ext uri="{BB962C8B-B14F-4D97-AF65-F5344CB8AC3E}">
        <p14:creationId xmlns:p14="http://schemas.microsoft.com/office/powerpoint/2010/main" val="2138421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74" y="4693928"/>
            <a:ext cx="9107494" cy="434096"/>
          </a:xfrm>
          <a:prstGeom prst="rect">
            <a:avLst/>
          </a:prstGeom>
        </p:spPr>
      </p:pic>
      <p:sp>
        <p:nvSpPr>
          <p:cNvPr id="5" name="TextBox 4">
            <a:extLst>
              <a:ext uri="{FF2B5EF4-FFF2-40B4-BE49-F238E27FC236}">
                <a16:creationId xmlns:a16="http://schemas.microsoft.com/office/drawing/2014/main" id="{1A352AC5-C1D8-D6D0-2DE0-97A40CAC8B23}"/>
              </a:ext>
            </a:extLst>
          </p:cNvPr>
          <p:cNvSpPr txBox="1"/>
          <p:nvPr/>
        </p:nvSpPr>
        <p:spPr>
          <a:xfrm>
            <a:off x="295275" y="288710"/>
            <a:ext cx="7315200" cy="369332"/>
          </a:xfrm>
          <a:prstGeom prst="rect">
            <a:avLst/>
          </a:prstGeom>
          <a:noFill/>
        </p:spPr>
        <p:txBody>
          <a:bodyPr wrap="square">
            <a:spAutoFit/>
          </a:bodyPr>
          <a:lstStyle/>
          <a:p>
            <a:pPr marL="12700">
              <a:lnSpc>
                <a:spcPct val="100000"/>
              </a:lnSpc>
              <a:spcBef>
                <a:spcPts val="100"/>
              </a:spcBef>
            </a:pPr>
            <a:r>
              <a:rPr lang="en-US" sz="1800" spc="-45" dirty="0">
                <a:solidFill>
                  <a:srgbClr val="0000FF"/>
                </a:solidFill>
                <a:latin typeface="Lucida Sans Unicode"/>
                <a:cs typeface="Lucida Sans Unicode"/>
              </a:rPr>
              <a:t>Simplified Diagram S</a:t>
            </a:r>
            <a:r>
              <a:rPr lang="en-US" spc="-45" dirty="0">
                <a:solidFill>
                  <a:srgbClr val="0000FF"/>
                </a:solidFill>
                <a:latin typeface="Lucida Sans Unicode"/>
                <a:cs typeface="Lucida Sans Unicode"/>
              </a:rPr>
              <a:t>howing </a:t>
            </a:r>
            <a:r>
              <a:rPr lang="en-US" sz="1800" spc="-45" dirty="0">
                <a:solidFill>
                  <a:srgbClr val="0000FF"/>
                </a:solidFill>
                <a:latin typeface="Lucida Sans Unicode"/>
                <a:cs typeface="Lucida Sans Unicode"/>
              </a:rPr>
              <a:t>U-Net Architecture with RES Blocks</a:t>
            </a:r>
            <a:endParaRPr lang="en-US" sz="1800" dirty="0">
              <a:latin typeface="Lucida Sans Unicode"/>
              <a:cs typeface="Lucida Sans Unicode"/>
            </a:endParaRPr>
          </a:p>
        </p:txBody>
      </p:sp>
      <p:pic>
        <p:nvPicPr>
          <p:cNvPr id="2" name="Picture 1">
            <a:extLst>
              <a:ext uri="{FF2B5EF4-FFF2-40B4-BE49-F238E27FC236}">
                <a16:creationId xmlns:a16="http://schemas.microsoft.com/office/drawing/2014/main" id="{81DA9859-E75D-7996-F499-39D97B108936}"/>
              </a:ext>
            </a:extLst>
          </p:cNvPr>
          <p:cNvPicPr>
            <a:picLocks noChangeAspect="1"/>
          </p:cNvPicPr>
          <p:nvPr/>
        </p:nvPicPr>
        <p:blipFill>
          <a:blip r:embed="rId3"/>
          <a:stretch>
            <a:fillRect/>
          </a:stretch>
        </p:blipFill>
        <p:spPr>
          <a:xfrm>
            <a:off x="0" y="731282"/>
            <a:ext cx="9144000" cy="3461946"/>
          </a:xfrm>
          <a:prstGeom prst="rect">
            <a:avLst/>
          </a:prstGeom>
        </p:spPr>
      </p:pic>
      <p:pic>
        <p:nvPicPr>
          <p:cNvPr id="6" name="Picture 5">
            <a:extLst>
              <a:ext uri="{FF2B5EF4-FFF2-40B4-BE49-F238E27FC236}">
                <a16:creationId xmlns:a16="http://schemas.microsoft.com/office/drawing/2014/main" id="{B635EF96-5B57-3748-AB27-74F26CA9A0C6}"/>
              </a:ext>
            </a:extLst>
          </p:cNvPr>
          <p:cNvPicPr>
            <a:picLocks noChangeAspect="1"/>
          </p:cNvPicPr>
          <p:nvPr/>
        </p:nvPicPr>
        <p:blipFill>
          <a:blip r:embed="rId4"/>
          <a:stretch>
            <a:fillRect/>
          </a:stretch>
        </p:blipFill>
        <p:spPr>
          <a:xfrm>
            <a:off x="295275" y="4339709"/>
            <a:ext cx="2295525" cy="495300"/>
          </a:xfrm>
          <a:prstGeom prst="rect">
            <a:avLst/>
          </a:prstGeom>
        </p:spPr>
      </p:pic>
      <p:pic>
        <p:nvPicPr>
          <p:cNvPr id="7" name="Picture 6">
            <a:extLst>
              <a:ext uri="{FF2B5EF4-FFF2-40B4-BE49-F238E27FC236}">
                <a16:creationId xmlns:a16="http://schemas.microsoft.com/office/drawing/2014/main" id="{D008AF48-2460-EC30-DEF4-A35EAAC70FBB}"/>
              </a:ext>
            </a:extLst>
          </p:cNvPr>
          <p:cNvPicPr>
            <a:picLocks noChangeAspect="1"/>
          </p:cNvPicPr>
          <p:nvPr/>
        </p:nvPicPr>
        <p:blipFill>
          <a:blip r:embed="rId5"/>
          <a:stretch>
            <a:fillRect/>
          </a:stretch>
        </p:blipFill>
        <p:spPr>
          <a:xfrm>
            <a:off x="2590800" y="4339709"/>
            <a:ext cx="3133725" cy="533400"/>
          </a:xfrm>
          <a:prstGeom prst="rect">
            <a:avLst/>
          </a:prstGeom>
        </p:spPr>
      </p:pic>
    </p:spTree>
    <p:extLst>
      <p:ext uri="{BB962C8B-B14F-4D97-AF65-F5344CB8AC3E}">
        <p14:creationId xmlns:p14="http://schemas.microsoft.com/office/powerpoint/2010/main" val="2404089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921062" y="83333"/>
            <a:ext cx="1146730" cy="372225"/>
          </a:xfrm>
          <a:prstGeom prst="rect">
            <a:avLst/>
          </a:prstGeom>
        </p:spPr>
      </p:pic>
      <p:sp>
        <p:nvSpPr>
          <p:cNvPr id="3" name="object 3"/>
          <p:cNvSpPr txBox="1">
            <a:spLocks noGrp="1"/>
          </p:cNvSpPr>
          <p:nvPr>
            <p:ph type="title"/>
          </p:nvPr>
        </p:nvSpPr>
        <p:spPr>
          <a:xfrm>
            <a:off x="177274" y="165082"/>
            <a:ext cx="3251726" cy="382156"/>
          </a:xfrm>
          <a:prstGeom prst="rect">
            <a:avLst/>
          </a:prstGeom>
        </p:spPr>
        <p:txBody>
          <a:bodyPr vert="horz" wrap="square" lIns="0" tIns="12700" rIns="0" bIns="0" rtlCol="0">
            <a:spAutoFit/>
          </a:bodyPr>
          <a:lstStyle/>
          <a:p>
            <a:pPr marL="12700">
              <a:lnSpc>
                <a:spcPct val="100000"/>
              </a:lnSpc>
              <a:spcBef>
                <a:spcPts val="100"/>
              </a:spcBef>
            </a:pPr>
            <a:r>
              <a:rPr lang="en-US" sz="2400" spc="-180" dirty="0"/>
              <a:t>Software Requirements</a:t>
            </a:r>
            <a:endParaRPr sz="2400" dirty="0"/>
          </a:p>
        </p:txBody>
      </p:sp>
      <p:sp>
        <p:nvSpPr>
          <p:cNvPr id="10" name="TextBox 9">
            <a:extLst>
              <a:ext uri="{FF2B5EF4-FFF2-40B4-BE49-F238E27FC236}">
                <a16:creationId xmlns:a16="http://schemas.microsoft.com/office/drawing/2014/main" id="{9965EA22-032A-9C05-AFD3-768B86219885}"/>
              </a:ext>
            </a:extLst>
          </p:cNvPr>
          <p:cNvSpPr txBox="1"/>
          <p:nvPr/>
        </p:nvSpPr>
        <p:spPr>
          <a:xfrm>
            <a:off x="533400" y="971551"/>
            <a:ext cx="6324600" cy="2462213"/>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Brain </a:t>
            </a:r>
            <a:r>
              <a:rPr lang="en-IN" dirty="0" err="1">
                <a:solidFill>
                  <a:schemeClr val="tx1"/>
                </a:solidFill>
                <a:latin typeface="Times New Roman" panose="02020603050405020304" pitchFamily="18" charset="0"/>
                <a:cs typeface="Times New Roman" panose="02020603050405020304" pitchFamily="18" charset="0"/>
              </a:rPr>
              <a:t>Tumor</a:t>
            </a:r>
            <a:r>
              <a:rPr lang="en-IN" dirty="0">
                <a:solidFill>
                  <a:schemeClr val="tx1"/>
                </a:solidFill>
                <a:latin typeface="Times New Roman" panose="02020603050405020304" pitchFamily="18" charset="0"/>
                <a:cs typeface="Times New Roman" panose="02020603050405020304" pitchFamily="18" charset="0"/>
              </a:rPr>
              <a:t> Segmentation (</a:t>
            </a:r>
            <a:r>
              <a:rPr lang="en-IN" dirty="0" err="1">
                <a:solidFill>
                  <a:schemeClr val="tx1"/>
                </a:solidFill>
                <a:latin typeface="Times New Roman" panose="02020603050405020304" pitchFamily="18" charset="0"/>
                <a:cs typeface="Times New Roman" panose="02020603050405020304" pitchFamily="18" charset="0"/>
              </a:rPr>
              <a:t>BraTS</a:t>
            </a:r>
            <a:r>
              <a:rPr lang="en-IN" dirty="0">
                <a:solidFill>
                  <a:schemeClr val="tx1"/>
                </a:solidFill>
                <a:latin typeface="Times New Roman" panose="02020603050405020304" pitchFamily="18" charset="0"/>
                <a:cs typeface="Times New Roman" panose="02020603050405020304" pitchFamily="18" charset="0"/>
              </a:rPr>
              <a:t>) Dataset 2021</a:t>
            </a:r>
          </a:p>
          <a:p>
            <a:pPr marL="285750" indent="-285750">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Anaconda - </a:t>
            </a:r>
            <a:r>
              <a:rPr lang="en-IN" dirty="0" err="1">
                <a:solidFill>
                  <a:schemeClr val="tx1"/>
                </a:solidFill>
                <a:latin typeface="Times New Roman" panose="02020603050405020304" pitchFamily="18" charset="0"/>
                <a:cs typeface="Times New Roman" panose="02020603050405020304" pitchFamily="18" charset="0"/>
              </a:rPr>
              <a:t>Jupyter</a:t>
            </a:r>
            <a:r>
              <a:rPr lang="en-IN" dirty="0">
                <a:solidFill>
                  <a:schemeClr val="tx1"/>
                </a:solidFill>
                <a:latin typeface="Times New Roman" panose="02020603050405020304" pitchFamily="18" charset="0"/>
                <a:cs typeface="Times New Roman" panose="02020603050405020304" pitchFamily="18" charset="0"/>
              </a:rPr>
              <a:t> Notebook</a:t>
            </a:r>
          </a:p>
          <a:p>
            <a:pPr marL="285750" indent="-285750">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NumPy</a:t>
            </a:r>
          </a:p>
          <a:p>
            <a:pPr marL="285750" indent="-285750">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Pandas</a:t>
            </a:r>
          </a:p>
          <a:p>
            <a:pPr marL="285750" indent="-285750">
              <a:buFont typeface="Arial" panose="020B0604020202020204" pitchFamily="34" charset="0"/>
              <a:buChar char="•"/>
            </a:pPr>
            <a:r>
              <a:rPr lang="en-IN" dirty="0" err="1">
                <a:solidFill>
                  <a:schemeClr val="tx1"/>
                </a:solidFill>
                <a:latin typeface="Times New Roman" panose="02020603050405020304" pitchFamily="18" charset="0"/>
                <a:cs typeface="Times New Roman" panose="02020603050405020304" pitchFamily="18" charset="0"/>
              </a:rPr>
              <a:t>Keras</a:t>
            </a:r>
            <a:endParaRPr lang="en-IN" dirty="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Scikit-learn</a:t>
            </a:r>
          </a:p>
          <a:p>
            <a:pPr marL="285750" indent="-285750">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TensorFlow</a:t>
            </a:r>
          </a:p>
          <a:p>
            <a:pPr marL="0" indent="0">
              <a:buNone/>
            </a:pPr>
            <a:endParaRPr lang="en-IN" sz="1600" dirty="0">
              <a:solidFill>
                <a:schemeClr val="tx1"/>
              </a:solidFill>
              <a:latin typeface="Times New Roman" panose="02020603050405020304" pitchFamily="18" charset="0"/>
              <a:cs typeface="Times New Roman" panose="02020603050405020304" pitchFamily="18" charset="0"/>
            </a:endParaRPr>
          </a:p>
          <a:p>
            <a:endParaRPr lang="en-IN" sz="12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921062" y="83333"/>
            <a:ext cx="1146730" cy="372225"/>
          </a:xfrm>
          <a:prstGeom prst="rect">
            <a:avLst/>
          </a:prstGeom>
        </p:spPr>
      </p:pic>
      <p:sp>
        <p:nvSpPr>
          <p:cNvPr id="3" name="object 3"/>
          <p:cNvSpPr txBox="1">
            <a:spLocks noGrp="1"/>
          </p:cNvSpPr>
          <p:nvPr>
            <p:ph type="title"/>
          </p:nvPr>
        </p:nvSpPr>
        <p:spPr>
          <a:xfrm>
            <a:off x="177274" y="165082"/>
            <a:ext cx="1956326" cy="382156"/>
          </a:xfrm>
          <a:prstGeom prst="rect">
            <a:avLst/>
          </a:prstGeom>
        </p:spPr>
        <p:txBody>
          <a:bodyPr vert="horz" wrap="square" lIns="0" tIns="12700" rIns="0" bIns="0" rtlCol="0">
            <a:spAutoFit/>
          </a:bodyPr>
          <a:lstStyle/>
          <a:p>
            <a:pPr marL="12700">
              <a:lnSpc>
                <a:spcPct val="100000"/>
              </a:lnSpc>
              <a:spcBef>
                <a:spcPts val="100"/>
              </a:spcBef>
            </a:pPr>
            <a:r>
              <a:rPr lang="en-US" sz="2400" spc="-180" dirty="0"/>
              <a:t>Refinements</a:t>
            </a:r>
            <a:endParaRPr sz="2400" dirty="0"/>
          </a:p>
        </p:txBody>
      </p:sp>
      <p:sp>
        <p:nvSpPr>
          <p:cNvPr id="10" name="TextBox 9">
            <a:extLst>
              <a:ext uri="{FF2B5EF4-FFF2-40B4-BE49-F238E27FC236}">
                <a16:creationId xmlns:a16="http://schemas.microsoft.com/office/drawing/2014/main" id="{776CE3A2-5CB8-0E48-C4A9-A0D65089E90D}"/>
              </a:ext>
            </a:extLst>
          </p:cNvPr>
          <p:cNvSpPr txBox="1"/>
          <p:nvPr/>
        </p:nvSpPr>
        <p:spPr>
          <a:xfrm>
            <a:off x="228600" y="666750"/>
            <a:ext cx="8763000" cy="2223942"/>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To modify the architecture of the U-Net further by introducing more hybrid blocks to refine segmentation and control degradation of information</a:t>
            </a:r>
          </a:p>
          <a:p>
            <a:pPr marL="285750" indent="-285750">
              <a:lnSpc>
                <a:spcPct val="200000"/>
              </a:lnSpc>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Compiling the results of the experiments and comparing with other state-of-the-art methods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7274" y="165082"/>
            <a:ext cx="1499126" cy="382156"/>
          </a:xfrm>
          <a:prstGeom prst="rect">
            <a:avLst/>
          </a:prstGeom>
        </p:spPr>
        <p:txBody>
          <a:bodyPr vert="horz" wrap="square" lIns="0" tIns="12700" rIns="0" bIns="0" rtlCol="0">
            <a:spAutoFit/>
          </a:bodyPr>
          <a:lstStyle/>
          <a:p>
            <a:pPr marL="12700">
              <a:lnSpc>
                <a:spcPct val="100000"/>
              </a:lnSpc>
              <a:spcBef>
                <a:spcPts val="100"/>
              </a:spcBef>
            </a:pPr>
            <a:r>
              <a:rPr lang="en-US" sz="2400" spc="-180" dirty="0"/>
              <a:t>STUDIES</a:t>
            </a:r>
            <a:endParaRPr lang="en-US" sz="2400" dirty="0"/>
          </a:p>
        </p:txBody>
      </p:sp>
      <p:sp>
        <p:nvSpPr>
          <p:cNvPr id="6" name="TextBox 5">
            <a:extLst>
              <a:ext uri="{FF2B5EF4-FFF2-40B4-BE49-F238E27FC236}">
                <a16:creationId xmlns:a16="http://schemas.microsoft.com/office/drawing/2014/main" id="{70455C00-9DA3-BDE0-272D-DC9E6F2D8191}"/>
              </a:ext>
            </a:extLst>
          </p:cNvPr>
          <p:cNvSpPr txBox="1"/>
          <p:nvPr/>
        </p:nvSpPr>
        <p:spPr>
          <a:xfrm>
            <a:off x="76200" y="582086"/>
            <a:ext cx="9144000" cy="369332"/>
          </a:xfrm>
          <a:prstGeom prst="rect">
            <a:avLst/>
          </a:prstGeom>
          <a:noFill/>
        </p:spPr>
        <p:txBody>
          <a:bodyPr wrap="square">
            <a:spAutoFit/>
          </a:bodyPr>
          <a:lstStyle/>
          <a:p>
            <a:pPr marL="12700">
              <a:lnSpc>
                <a:spcPct val="100000"/>
              </a:lnSpc>
              <a:spcBef>
                <a:spcPts val="100"/>
              </a:spcBef>
            </a:pPr>
            <a:r>
              <a:rPr lang="en-US" spc="-45" dirty="0">
                <a:solidFill>
                  <a:srgbClr val="0000FF"/>
                </a:solidFill>
                <a:latin typeface="Lucida Sans Unicode"/>
                <a:cs typeface="Lucida Sans Unicode"/>
              </a:rPr>
              <a:t>Details of Dataset  </a:t>
            </a:r>
            <a:r>
              <a:rPr lang="en-US" sz="16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hlinkClick r:id="rId2"/>
              </a:rPr>
              <a:t>https://www.kaggle.com/datasets/awsaf49/brats20-dataset-training-validation</a:t>
            </a:r>
            <a:r>
              <a:rPr lang="en-US" sz="1600" dirty="0">
                <a:latin typeface="Times New Roman" panose="02020603050405020304" pitchFamily="18" charset="0"/>
                <a:cs typeface="Times New Roman" panose="02020603050405020304" pitchFamily="18" charset="0"/>
              </a:rPr>
              <a:t>)</a:t>
            </a:r>
            <a:endParaRPr lang="en-US" sz="1800" dirty="0">
              <a:latin typeface="Lucida Sans Unicode"/>
              <a:cs typeface="Lucida Sans Unicode"/>
            </a:endParaRPr>
          </a:p>
        </p:txBody>
      </p:sp>
      <p:sp>
        <p:nvSpPr>
          <p:cNvPr id="8" name="TextBox 7">
            <a:extLst>
              <a:ext uri="{FF2B5EF4-FFF2-40B4-BE49-F238E27FC236}">
                <a16:creationId xmlns:a16="http://schemas.microsoft.com/office/drawing/2014/main" id="{EDB38B69-80E1-8EBB-BAC6-06E1817DEC45}"/>
              </a:ext>
            </a:extLst>
          </p:cNvPr>
          <p:cNvSpPr txBox="1"/>
          <p:nvPr/>
        </p:nvSpPr>
        <p:spPr>
          <a:xfrm>
            <a:off x="177274" y="895349"/>
            <a:ext cx="8890526" cy="2123658"/>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The following illustration shows the different MRI sequences taken from a slice of the scan given in as input. An MRI sequence is a number of radiofrequency pulses and gradients that result in a set of images with a particular appearance.</a:t>
            </a:r>
          </a:p>
          <a:p>
            <a:r>
              <a:rPr lang="en-IN" sz="1600" b="1" dirty="0">
                <a:latin typeface="Times New Roman" panose="02020603050405020304" pitchFamily="18" charset="0"/>
                <a:cs typeface="Times New Roman" panose="02020603050405020304" pitchFamily="18" charset="0"/>
              </a:rPr>
              <a:t>T1</a:t>
            </a:r>
            <a:r>
              <a:rPr lang="en-IN" sz="1600" dirty="0">
                <a:latin typeface="Times New Roman" panose="02020603050405020304" pitchFamily="18" charset="0"/>
                <a:cs typeface="Times New Roman" panose="02020603050405020304" pitchFamily="18" charset="0"/>
              </a:rPr>
              <a:t> - fat suppressed</a:t>
            </a:r>
          </a:p>
          <a:p>
            <a:r>
              <a:rPr lang="en-US" sz="1600" b="1" dirty="0">
                <a:latin typeface="Times New Roman" panose="02020603050405020304" pitchFamily="18" charset="0"/>
                <a:cs typeface="Times New Roman" panose="02020603050405020304" pitchFamily="18" charset="0"/>
              </a:rPr>
              <a:t>T2</a:t>
            </a:r>
            <a:r>
              <a:rPr lang="en-US" sz="1600" dirty="0">
                <a:latin typeface="Times New Roman" panose="02020603050405020304" pitchFamily="18" charset="0"/>
                <a:cs typeface="Times New Roman" panose="02020603050405020304" pitchFamily="18" charset="0"/>
              </a:rPr>
              <a:t> - fat suppressed, fluid attenuated, susceptibility sensitive</a:t>
            </a:r>
          </a:p>
          <a:p>
            <a:r>
              <a:rPr lang="en-US" sz="1600" b="1" dirty="0">
                <a:latin typeface="Times New Roman" panose="02020603050405020304" pitchFamily="18" charset="0"/>
                <a:cs typeface="Times New Roman" panose="02020603050405020304" pitchFamily="18" charset="0"/>
              </a:rPr>
              <a:t>T1ce</a:t>
            </a:r>
            <a:r>
              <a:rPr lang="en-US" sz="1600" dirty="0">
                <a:latin typeface="Times New Roman" panose="02020603050405020304" pitchFamily="18" charset="0"/>
                <a:cs typeface="Times New Roman" panose="02020603050405020304" pitchFamily="18" charset="0"/>
              </a:rPr>
              <a:t> - a T1 sequence coupled with injections of gadolinium as a contrast agent</a:t>
            </a:r>
          </a:p>
          <a:p>
            <a:r>
              <a:rPr lang="en-IN" sz="1600" b="1" dirty="0">
                <a:latin typeface="Times New Roman" panose="02020603050405020304" pitchFamily="18" charset="0"/>
                <a:cs typeface="Times New Roman" panose="02020603050405020304" pitchFamily="18" charset="0"/>
              </a:rPr>
              <a:t>FLAIR</a:t>
            </a:r>
            <a:r>
              <a:rPr lang="en-IN" sz="1600" dirty="0">
                <a:latin typeface="Times New Roman" panose="02020603050405020304" pitchFamily="18" charset="0"/>
                <a:cs typeface="Times New Roman" panose="02020603050405020304" pitchFamily="18" charset="0"/>
              </a:rPr>
              <a:t> - </a:t>
            </a:r>
            <a:r>
              <a:rPr lang="en-US" sz="1600" dirty="0">
                <a:latin typeface="Times New Roman" panose="02020603050405020304" pitchFamily="18" charset="0"/>
                <a:cs typeface="Times New Roman" panose="02020603050405020304" pitchFamily="18" charset="0"/>
              </a:rPr>
              <a:t>detect parenchymal edema without the glaring high signal from CSF</a:t>
            </a:r>
          </a:p>
          <a:p>
            <a:endParaRPr lang="en-IN" dirty="0">
              <a:latin typeface="Times New Roman" panose="02020603050405020304" pitchFamily="18" charset="0"/>
              <a:cs typeface="Times New Roman" panose="02020603050405020304" pitchFamily="18" charset="0"/>
            </a:endParaRPr>
          </a:p>
        </p:txBody>
      </p:sp>
      <p:pic>
        <p:nvPicPr>
          <p:cNvPr id="9" name="Content Placeholder 3">
            <a:extLst>
              <a:ext uri="{FF2B5EF4-FFF2-40B4-BE49-F238E27FC236}">
                <a16:creationId xmlns:a16="http://schemas.microsoft.com/office/drawing/2014/main" id="{B1962171-7C6D-15C4-F72F-4DF89951631A}"/>
              </a:ext>
            </a:extLst>
          </p:cNvPr>
          <p:cNvPicPr>
            <a:picLocks noChangeAspect="1"/>
          </p:cNvPicPr>
          <p:nvPr/>
        </p:nvPicPr>
        <p:blipFill>
          <a:blip r:embed="rId3"/>
          <a:stretch>
            <a:fillRect/>
          </a:stretch>
        </p:blipFill>
        <p:spPr>
          <a:xfrm>
            <a:off x="0" y="2724150"/>
            <a:ext cx="9144000" cy="189049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431FE88-AC0A-0493-66B3-BAF9DCE117B7}"/>
              </a:ext>
            </a:extLst>
          </p:cNvPr>
          <p:cNvSpPr txBox="1"/>
          <p:nvPr/>
        </p:nvSpPr>
        <p:spPr>
          <a:xfrm>
            <a:off x="304800" y="339647"/>
            <a:ext cx="4572000" cy="369332"/>
          </a:xfrm>
          <a:prstGeom prst="rect">
            <a:avLst/>
          </a:prstGeom>
          <a:noFill/>
        </p:spPr>
        <p:txBody>
          <a:bodyPr wrap="square">
            <a:spAutoFit/>
          </a:bodyPr>
          <a:lstStyle/>
          <a:p>
            <a:pPr marL="12700">
              <a:lnSpc>
                <a:spcPct val="100000"/>
              </a:lnSpc>
              <a:spcBef>
                <a:spcPts val="100"/>
              </a:spcBef>
            </a:pPr>
            <a:r>
              <a:rPr lang="en-US" sz="1800" spc="-45" dirty="0">
                <a:solidFill>
                  <a:srgbClr val="0000FF"/>
                </a:solidFill>
                <a:latin typeface="Lucida Sans Unicode"/>
                <a:cs typeface="Lucida Sans Unicode"/>
              </a:rPr>
              <a:t>Base Architecture Result</a:t>
            </a:r>
            <a:endParaRPr lang="en-US" sz="1800" dirty="0">
              <a:latin typeface="Lucida Sans Unicode"/>
              <a:cs typeface="Lucida Sans Unicode"/>
            </a:endParaRPr>
          </a:p>
        </p:txBody>
      </p:sp>
      <p:sp>
        <p:nvSpPr>
          <p:cNvPr id="11" name="TextBox 10">
            <a:extLst>
              <a:ext uri="{FF2B5EF4-FFF2-40B4-BE49-F238E27FC236}">
                <a16:creationId xmlns:a16="http://schemas.microsoft.com/office/drawing/2014/main" id="{B39C409F-4501-D73D-41B5-E23BF7542B18}"/>
              </a:ext>
            </a:extLst>
          </p:cNvPr>
          <p:cNvSpPr txBox="1"/>
          <p:nvPr/>
        </p:nvSpPr>
        <p:spPr>
          <a:xfrm>
            <a:off x="304800" y="819150"/>
            <a:ext cx="8761141" cy="830997"/>
          </a:xfrm>
          <a:prstGeom prst="rect">
            <a:avLst/>
          </a:prstGeom>
          <a:noFill/>
        </p:spPr>
        <p:txBody>
          <a:bodyPr wrap="square">
            <a:spAutoFit/>
          </a:bodyPr>
          <a:lstStyle/>
          <a:p>
            <a:pPr algn="l"/>
            <a:r>
              <a:rPr lang="en-US" sz="1600" b="0" i="0" u="none" strike="noStrike" baseline="0" dirty="0">
                <a:solidFill>
                  <a:srgbClr val="000000"/>
                </a:solidFill>
                <a:latin typeface="Times New Roman" panose="02020603050405020304" pitchFamily="18" charset="0"/>
              </a:rPr>
              <a:t>After performing data generation, data augmentation and adjusting the data, the U-Net training is performed on the final dataset at a learning rate of 0.0001 and 100 epochs. The model performance is visualized on 3 main factors: Loss function, Intersection over Union (</a:t>
            </a:r>
            <a:r>
              <a:rPr lang="en-US" sz="1600" b="0" i="0" u="none" strike="noStrike" baseline="0" dirty="0" err="1">
                <a:solidFill>
                  <a:srgbClr val="000000"/>
                </a:solidFill>
                <a:latin typeface="Times New Roman" panose="02020603050405020304" pitchFamily="18" charset="0"/>
              </a:rPr>
              <a:t>IoU</a:t>
            </a:r>
            <a:r>
              <a:rPr lang="en-US" sz="1600" b="0" i="0" u="none" strike="noStrike" baseline="0" dirty="0">
                <a:solidFill>
                  <a:srgbClr val="000000"/>
                </a:solidFill>
                <a:latin typeface="Times New Roman" panose="02020603050405020304" pitchFamily="18" charset="0"/>
              </a:rPr>
              <a:t>) and Dice Coefficient. </a:t>
            </a:r>
          </a:p>
        </p:txBody>
      </p:sp>
      <p:pic>
        <p:nvPicPr>
          <p:cNvPr id="13" name="Picture 12">
            <a:extLst>
              <a:ext uri="{FF2B5EF4-FFF2-40B4-BE49-F238E27FC236}">
                <a16:creationId xmlns:a16="http://schemas.microsoft.com/office/drawing/2014/main" id="{0E001FCC-624A-E5D2-1277-CEBA40CAC667}"/>
              </a:ext>
            </a:extLst>
          </p:cNvPr>
          <p:cNvPicPr>
            <a:picLocks noChangeAspect="1"/>
          </p:cNvPicPr>
          <p:nvPr/>
        </p:nvPicPr>
        <p:blipFill>
          <a:blip r:embed="rId2"/>
          <a:stretch>
            <a:fillRect/>
          </a:stretch>
        </p:blipFill>
        <p:spPr>
          <a:xfrm>
            <a:off x="2872592" y="2110700"/>
            <a:ext cx="3398815" cy="9221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726D4DC-E1F2-04CC-AD23-5EC9DDF3CD91}"/>
              </a:ext>
            </a:extLst>
          </p:cNvPr>
          <p:cNvPicPr>
            <a:picLocks noChangeAspect="1"/>
          </p:cNvPicPr>
          <p:nvPr/>
        </p:nvPicPr>
        <p:blipFill>
          <a:blip r:embed="rId2"/>
          <a:stretch>
            <a:fillRect/>
          </a:stretch>
        </p:blipFill>
        <p:spPr>
          <a:xfrm>
            <a:off x="742618" y="902078"/>
            <a:ext cx="7658764" cy="3398815"/>
          </a:xfrm>
          <a:prstGeom prst="rect">
            <a:avLst/>
          </a:prstGeom>
        </p:spPr>
      </p:pic>
      <p:sp>
        <p:nvSpPr>
          <p:cNvPr id="11" name="Title 10">
            <a:extLst>
              <a:ext uri="{FF2B5EF4-FFF2-40B4-BE49-F238E27FC236}">
                <a16:creationId xmlns:a16="http://schemas.microsoft.com/office/drawing/2014/main" id="{D1D9DEB2-E74D-C711-DF3B-EA33F39AEB79}"/>
              </a:ext>
            </a:extLst>
          </p:cNvPr>
          <p:cNvSpPr>
            <a:spLocks noGrp="1"/>
          </p:cNvSpPr>
          <p:nvPr>
            <p:ph type="title"/>
          </p:nvPr>
        </p:nvSpPr>
        <p:spPr>
          <a:xfrm>
            <a:off x="152400" y="209551"/>
            <a:ext cx="7620000" cy="553998"/>
          </a:xfrm>
        </p:spPr>
        <p:txBody>
          <a:bodyPr/>
          <a:lstStyle/>
          <a:p>
            <a:r>
              <a:rPr lang="en-US" sz="1800" dirty="0"/>
              <a:t>TRAIN LOSS, DICE COEFFICIENT AND IOU CHARTS FOR THE BASE MODEL</a:t>
            </a:r>
            <a:endParaRPr lang="en-IN"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0A5AC9E-D2DD-F9F6-09E4-3CBD46A2FF2F}"/>
              </a:ext>
            </a:extLst>
          </p:cNvPr>
          <p:cNvPicPr>
            <a:picLocks noChangeAspect="1"/>
          </p:cNvPicPr>
          <p:nvPr/>
        </p:nvPicPr>
        <p:blipFill>
          <a:blip r:embed="rId2"/>
          <a:stretch>
            <a:fillRect/>
          </a:stretch>
        </p:blipFill>
        <p:spPr>
          <a:xfrm>
            <a:off x="1215099" y="891394"/>
            <a:ext cx="6713802" cy="3360711"/>
          </a:xfrm>
          <a:prstGeom prst="rect">
            <a:avLst/>
          </a:prstGeom>
        </p:spPr>
      </p:pic>
    </p:spTree>
    <p:extLst>
      <p:ext uri="{BB962C8B-B14F-4D97-AF65-F5344CB8AC3E}">
        <p14:creationId xmlns:p14="http://schemas.microsoft.com/office/powerpoint/2010/main" val="3480786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176C3F3-7223-B07F-4196-1C2B01498C65}"/>
              </a:ext>
            </a:extLst>
          </p:cNvPr>
          <p:cNvPicPr>
            <a:picLocks noChangeAspect="1"/>
          </p:cNvPicPr>
          <p:nvPr/>
        </p:nvPicPr>
        <p:blipFill>
          <a:blip r:embed="rId2"/>
          <a:stretch>
            <a:fillRect/>
          </a:stretch>
        </p:blipFill>
        <p:spPr>
          <a:xfrm>
            <a:off x="1222720" y="925687"/>
            <a:ext cx="6698560" cy="3292125"/>
          </a:xfrm>
          <a:prstGeom prst="rect">
            <a:avLst/>
          </a:prstGeom>
        </p:spPr>
      </p:pic>
    </p:spTree>
    <p:extLst>
      <p:ext uri="{BB962C8B-B14F-4D97-AF65-F5344CB8AC3E}">
        <p14:creationId xmlns:p14="http://schemas.microsoft.com/office/powerpoint/2010/main" val="6508019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7274" y="165082"/>
            <a:ext cx="1346726" cy="382156"/>
          </a:xfrm>
          <a:prstGeom prst="rect">
            <a:avLst/>
          </a:prstGeom>
        </p:spPr>
        <p:txBody>
          <a:bodyPr vert="horz" wrap="square" lIns="0" tIns="12700" rIns="0" bIns="0" rtlCol="0">
            <a:spAutoFit/>
          </a:bodyPr>
          <a:lstStyle/>
          <a:p>
            <a:pPr marL="12700">
              <a:lnSpc>
                <a:spcPct val="100000"/>
              </a:lnSpc>
              <a:spcBef>
                <a:spcPts val="100"/>
              </a:spcBef>
            </a:pPr>
            <a:r>
              <a:rPr lang="en-US" sz="2400" spc="-180" dirty="0"/>
              <a:t>RESULT</a:t>
            </a:r>
            <a:r>
              <a:rPr lang="en-US" sz="2400" spc="-135" dirty="0"/>
              <a:t>S</a:t>
            </a:r>
            <a:endParaRPr lang="en-US" sz="2400" dirty="0"/>
          </a:p>
        </p:txBody>
      </p:sp>
      <p:graphicFrame>
        <p:nvGraphicFramePr>
          <p:cNvPr id="8" name="Table 4">
            <a:extLst>
              <a:ext uri="{FF2B5EF4-FFF2-40B4-BE49-F238E27FC236}">
                <a16:creationId xmlns:a16="http://schemas.microsoft.com/office/drawing/2014/main" id="{D2ABDF34-384D-0A57-536A-4D7AA8ED9347}"/>
              </a:ext>
            </a:extLst>
          </p:cNvPr>
          <p:cNvGraphicFramePr>
            <a:graphicFrameLocks/>
          </p:cNvGraphicFramePr>
          <p:nvPr>
            <p:extLst>
              <p:ext uri="{D42A27DB-BD31-4B8C-83A1-F6EECF244321}">
                <p14:modId xmlns:p14="http://schemas.microsoft.com/office/powerpoint/2010/main" val="1219560458"/>
              </p:ext>
            </p:extLst>
          </p:nvPr>
        </p:nvGraphicFramePr>
        <p:xfrm>
          <a:off x="2819400" y="1123950"/>
          <a:ext cx="3382348" cy="3662072"/>
        </p:xfrm>
        <a:graphic>
          <a:graphicData uri="http://schemas.openxmlformats.org/drawingml/2006/table">
            <a:tbl>
              <a:tblPr firstRow="1" bandRow="1">
                <a:tableStyleId>{5C22544A-7EE6-4342-B048-85BDC9FD1C3A}</a:tableStyleId>
              </a:tblPr>
              <a:tblGrid>
                <a:gridCol w="1691174">
                  <a:extLst>
                    <a:ext uri="{9D8B030D-6E8A-4147-A177-3AD203B41FA5}">
                      <a16:colId xmlns:a16="http://schemas.microsoft.com/office/drawing/2014/main" val="1688305663"/>
                    </a:ext>
                  </a:extLst>
                </a:gridCol>
                <a:gridCol w="1691174">
                  <a:extLst>
                    <a:ext uri="{9D8B030D-6E8A-4147-A177-3AD203B41FA5}">
                      <a16:colId xmlns:a16="http://schemas.microsoft.com/office/drawing/2014/main" val="1831049593"/>
                    </a:ext>
                  </a:extLst>
                </a:gridCol>
              </a:tblGrid>
              <a:tr h="595478">
                <a:tc>
                  <a:txBody>
                    <a:bodyPr/>
                    <a:lstStyle/>
                    <a:p>
                      <a:r>
                        <a:rPr lang="en-US" dirty="0">
                          <a:solidFill>
                            <a:schemeClr val="tx1"/>
                          </a:solidFill>
                          <a:latin typeface="Times New Roman" panose="02020603050405020304" pitchFamily="18" charset="0"/>
                          <a:cs typeface="Times New Roman" panose="02020603050405020304" pitchFamily="18" charset="0"/>
                        </a:rPr>
                        <a:t>Parameters</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Simple U-Net</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57055673"/>
                  </a:ext>
                </a:extLst>
              </a:tr>
              <a:tr h="601715">
                <a:tc>
                  <a:txBody>
                    <a:bodyPr/>
                    <a:lstStyle/>
                    <a:p>
                      <a:r>
                        <a:rPr lang="en-US" dirty="0">
                          <a:solidFill>
                            <a:schemeClr val="tx1"/>
                          </a:solidFill>
                          <a:latin typeface="Times New Roman" panose="02020603050405020304" pitchFamily="18" charset="0"/>
                          <a:cs typeface="Times New Roman" panose="02020603050405020304" pitchFamily="18" charset="0"/>
                        </a:rPr>
                        <a:t>Accuracy</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dirty="0">
                          <a:solidFill>
                            <a:schemeClr val="tx1"/>
                          </a:solidFill>
                          <a:latin typeface="Times New Roman" panose="02020603050405020304" pitchFamily="18" charset="0"/>
                          <a:cs typeface="Times New Roman" panose="02020603050405020304" pitchFamily="18" charset="0"/>
                        </a:rPr>
                        <a:t>0.9924</a:t>
                      </a:r>
                    </a:p>
                    <a:p>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33338519"/>
                  </a:ext>
                </a:extLst>
              </a:tr>
              <a:tr h="595478">
                <a:tc>
                  <a:txBody>
                    <a:bodyPr/>
                    <a:lstStyle/>
                    <a:p>
                      <a:r>
                        <a:rPr lang="en-US" dirty="0">
                          <a:solidFill>
                            <a:schemeClr val="tx1"/>
                          </a:solidFill>
                          <a:latin typeface="Times New Roman" panose="02020603050405020304" pitchFamily="18" charset="0"/>
                          <a:cs typeface="Times New Roman" panose="02020603050405020304" pitchFamily="18" charset="0"/>
                        </a:rPr>
                        <a:t>Precision</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dirty="0">
                          <a:solidFill>
                            <a:schemeClr val="tx1"/>
                          </a:solidFill>
                          <a:latin typeface="Times New Roman" panose="02020603050405020304" pitchFamily="18" charset="0"/>
                          <a:cs typeface="Times New Roman" panose="02020603050405020304" pitchFamily="18" charset="0"/>
                        </a:rPr>
                        <a:t>0.9931</a:t>
                      </a:r>
                    </a:p>
                  </a:txBody>
                  <a:tcPr/>
                </a:tc>
                <a:extLst>
                  <a:ext uri="{0D108BD9-81ED-4DB2-BD59-A6C34878D82A}">
                    <a16:rowId xmlns:a16="http://schemas.microsoft.com/office/drawing/2014/main" val="79553874"/>
                  </a:ext>
                </a:extLst>
              </a:tr>
              <a:tr h="595478">
                <a:tc>
                  <a:txBody>
                    <a:bodyPr/>
                    <a:lstStyle/>
                    <a:p>
                      <a:r>
                        <a:rPr lang="en-US" dirty="0">
                          <a:solidFill>
                            <a:schemeClr val="tx1"/>
                          </a:solidFill>
                          <a:latin typeface="Times New Roman" panose="02020603050405020304" pitchFamily="18" charset="0"/>
                          <a:cs typeface="Times New Roman" panose="02020603050405020304" pitchFamily="18" charset="0"/>
                        </a:rPr>
                        <a:t>Sensitivity</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dirty="0">
                          <a:solidFill>
                            <a:schemeClr val="tx1"/>
                          </a:solidFill>
                          <a:latin typeface="Times New Roman" panose="02020603050405020304" pitchFamily="18" charset="0"/>
                          <a:cs typeface="Times New Roman" panose="02020603050405020304" pitchFamily="18" charset="0"/>
                        </a:rPr>
                        <a:t>0.9910</a:t>
                      </a:r>
                    </a:p>
                  </a:txBody>
                  <a:tcPr/>
                </a:tc>
                <a:extLst>
                  <a:ext uri="{0D108BD9-81ED-4DB2-BD59-A6C34878D82A}">
                    <a16:rowId xmlns:a16="http://schemas.microsoft.com/office/drawing/2014/main" val="214810826"/>
                  </a:ext>
                </a:extLst>
              </a:tr>
              <a:tr h="595478">
                <a:tc>
                  <a:txBody>
                    <a:bodyPr/>
                    <a:lstStyle/>
                    <a:p>
                      <a:r>
                        <a:rPr lang="en-US" dirty="0">
                          <a:solidFill>
                            <a:schemeClr val="tx1"/>
                          </a:solidFill>
                          <a:latin typeface="Times New Roman" panose="02020603050405020304" pitchFamily="18" charset="0"/>
                          <a:cs typeface="Times New Roman" panose="02020603050405020304" pitchFamily="18" charset="0"/>
                        </a:rPr>
                        <a:t>Specificity</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dirty="0">
                          <a:solidFill>
                            <a:schemeClr val="tx1"/>
                          </a:solidFill>
                          <a:latin typeface="Times New Roman" panose="02020603050405020304" pitchFamily="18" charset="0"/>
                          <a:cs typeface="Times New Roman" panose="02020603050405020304" pitchFamily="18" charset="0"/>
                        </a:rPr>
                        <a:t>0.9977</a:t>
                      </a:r>
                    </a:p>
                  </a:txBody>
                  <a:tcPr/>
                </a:tc>
                <a:extLst>
                  <a:ext uri="{0D108BD9-81ED-4DB2-BD59-A6C34878D82A}">
                    <a16:rowId xmlns:a16="http://schemas.microsoft.com/office/drawing/2014/main" val="629778691"/>
                  </a:ext>
                </a:extLst>
              </a:tr>
              <a:tr h="601715">
                <a:tc>
                  <a:txBody>
                    <a:bodyPr/>
                    <a:lstStyle/>
                    <a:p>
                      <a:r>
                        <a:rPr lang="en-US" dirty="0">
                          <a:solidFill>
                            <a:schemeClr val="tx1"/>
                          </a:solidFill>
                          <a:latin typeface="Times New Roman" panose="02020603050405020304" pitchFamily="18" charset="0"/>
                          <a:cs typeface="Times New Roman" panose="02020603050405020304" pitchFamily="18" charset="0"/>
                        </a:rPr>
                        <a:t>Dice Coefficient</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latin typeface="Times New Roman" panose="02020603050405020304" pitchFamily="18" charset="0"/>
                          <a:cs typeface="Times New Roman" panose="02020603050405020304" pitchFamily="18" charset="0"/>
                        </a:rPr>
                        <a:t>0.5993</a:t>
                      </a:r>
                    </a:p>
                    <a:p>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4612839"/>
                  </a:ext>
                </a:extLst>
              </a:tr>
            </a:tbl>
          </a:graphicData>
        </a:graphic>
      </p:graphicFrame>
      <p:sp>
        <p:nvSpPr>
          <p:cNvPr id="10" name="TextBox 9">
            <a:extLst>
              <a:ext uri="{FF2B5EF4-FFF2-40B4-BE49-F238E27FC236}">
                <a16:creationId xmlns:a16="http://schemas.microsoft.com/office/drawing/2014/main" id="{82206F6C-32E7-26EC-AFED-0E9F28BA490B}"/>
              </a:ext>
            </a:extLst>
          </p:cNvPr>
          <p:cNvSpPr txBox="1"/>
          <p:nvPr/>
        </p:nvSpPr>
        <p:spPr>
          <a:xfrm>
            <a:off x="1447800" y="477619"/>
            <a:ext cx="5410200" cy="369332"/>
          </a:xfrm>
          <a:prstGeom prst="rect">
            <a:avLst/>
          </a:prstGeom>
          <a:noFill/>
        </p:spPr>
        <p:txBody>
          <a:bodyPr wrap="square">
            <a:spAutoFit/>
          </a:bodyPr>
          <a:lstStyle/>
          <a:p>
            <a:pPr algn="ctr"/>
            <a:r>
              <a:rPr lang="en-US" dirty="0">
                <a:latin typeface="Times New Roman" panose="02020603050405020304" pitchFamily="18" charset="0"/>
                <a:cs typeface="Times New Roman" panose="02020603050405020304" pitchFamily="18" charset="0"/>
              </a:rPr>
              <a:t>With modified U-Net architecture with RES blocks: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7274" y="165082"/>
            <a:ext cx="2897504" cy="382156"/>
          </a:xfrm>
          <a:prstGeom prst="rect">
            <a:avLst/>
          </a:prstGeom>
        </p:spPr>
        <p:txBody>
          <a:bodyPr vert="horz" wrap="square" lIns="0" tIns="12700" rIns="0" bIns="0" rtlCol="0">
            <a:spAutoFit/>
          </a:bodyPr>
          <a:lstStyle/>
          <a:p>
            <a:pPr marL="12700">
              <a:lnSpc>
                <a:spcPct val="100000"/>
              </a:lnSpc>
              <a:spcBef>
                <a:spcPts val="100"/>
              </a:spcBef>
            </a:pPr>
            <a:r>
              <a:rPr lang="en-US" sz="2400" spc="-180" dirty="0"/>
              <a:t>INTRODUCTION</a:t>
            </a:r>
            <a:endParaRPr sz="2400" dirty="0"/>
          </a:p>
        </p:txBody>
      </p:sp>
      <p:pic>
        <p:nvPicPr>
          <p:cNvPr id="3" name="object 3"/>
          <p:cNvPicPr/>
          <p:nvPr/>
        </p:nvPicPr>
        <p:blipFill>
          <a:blip r:embed="rId2" cstate="print"/>
          <a:stretch>
            <a:fillRect/>
          </a:stretch>
        </p:blipFill>
        <p:spPr>
          <a:xfrm>
            <a:off x="7921062" y="83333"/>
            <a:ext cx="1146730" cy="372225"/>
          </a:xfrm>
          <a:prstGeom prst="rect">
            <a:avLst/>
          </a:prstGeom>
        </p:spPr>
      </p:pic>
      <p:sp>
        <p:nvSpPr>
          <p:cNvPr id="4" name="object 4"/>
          <p:cNvSpPr txBox="1"/>
          <p:nvPr/>
        </p:nvSpPr>
        <p:spPr>
          <a:xfrm>
            <a:off x="339725" y="757847"/>
            <a:ext cx="2897505" cy="651460"/>
          </a:xfrm>
          <a:prstGeom prst="rect">
            <a:avLst/>
          </a:prstGeom>
        </p:spPr>
        <p:txBody>
          <a:bodyPr vert="horz" wrap="square" lIns="0" tIns="12700" rIns="0" bIns="0" rtlCol="0">
            <a:spAutoFit/>
          </a:bodyPr>
          <a:lstStyle/>
          <a:p>
            <a:pPr marL="12700">
              <a:lnSpc>
                <a:spcPct val="100000"/>
              </a:lnSpc>
              <a:spcBef>
                <a:spcPts val="100"/>
              </a:spcBef>
            </a:pPr>
            <a:r>
              <a:rPr lang="en-US" sz="1600" spc="-45" dirty="0">
                <a:solidFill>
                  <a:srgbClr val="0000FF"/>
                </a:solidFill>
                <a:latin typeface="Lucida Sans Unicode"/>
                <a:cs typeface="Lucida Sans Unicode"/>
              </a:rPr>
              <a:t>Problem Statement</a:t>
            </a:r>
            <a:endParaRPr sz="1600" dirty="0">
              <a:latin typeface="Lucida Sans Unicode"/>
              <a:cs typeface="Lucida Sans Unicode"/>
            </a:endParaRPr>
          </a:p>
          <a:p>
            <a:pPr>
              <a:lnSpc>
                <a:spcPct val="100000"/>
              </a:lnSpc>
            </a:pPr>
            <a:endParaRPr sz="2550" dirty="0">
              <a:latin typeface="Lucida Sans Unicode"/>
              <a:cs typeface="Lucida Sans Unicode"/>
            </a:endParaRPr>
          </a:p>
        </p:txBody>
      </p:sp>
      <p:sp>
        <p:nvSpPr>
          <p:cNvPr id="11" name="TextBox 10">
            <a:extLst>
              <a:ext uri="{FF2B5EF4-FFF2-40B4-BE49-F238E27FC236}">
                <a16:creationId xmlns:a16="http://schemas.microsoft.com/office/drawing/2014/main" id="{C964F983-E5C3-06C2-B9CE-ECA834C57D5A}"/>
              </a:ext>
            </a:extLst>
          </p:cNvPr>
          <p:cNvSpPr txBox="1"/>
          <p:nvPr/>
        </p:nvSpPr>
        <p:spPr>
          <a:xfrm>
            <a:off x="435285" y="1158251"/>
            <a:ext cx="8382000" cy="923330"/>
          </a:xfrm>
          <a:prstGeom prst="rect">
            <a:avLst/>
          </a:prstGeom>
          <a:noFill/>
        </p:spPr>
        <p:txBody>
          <a:bodyPr wrap="square" rtlCol="0">
            <a:spAutoFit/>
          </a:bodyPr>
          <a:lstStyle/>
          <a:p>
            <a:r>
              <a:rPr lang="en-US" sz="1800" dirty="0">
                <a:solidFill>
                  <a:srgbClr val="000000"/>
                </a:solidFill>
                <a:latin typeface="Times New Roman" panose="02020603050405020304" pitchFamily="18" charset="0"/>
                <a:ea typeface="Calibri" panose="020F0502020204030204" pitchFamily="34" charset="0"/>
              </a:rPr>
              <a:t>To develop an accurate tumor segmentation method using the Few-Shot learning technique to carry out the work on pre-operative multimodal MRI scans.</a:t>
            </a:r>
            <a:endParaRPr lang="en-US" sz="1800" dirty="0">
              <a:solidFill>
                <a:srgbClr val="000000"/>
              </a:solidFill>
              <a:effectLst/>
              <a:latin typeface="Times New Roman" panose="02020603050405020304" pitchFamily="18" charset="0"/>
              <a:ea typeface="Calibri" panose="020F0502020204030204" pitchFamily="34" charset="0"/>
            </a:endParaRPr>
          </a:p>
          <a:p>
            <a:endParaRPr lang="en-IN" dirty="0"/>
          </a:p>
        </p:txBody>
      </p:sp>
      <p:sp>
        <p:nvSpPr>
          <p:cNvPr id="15" name="TextBox 14">
            <a:extLst>
              <a:ext uri="{FF2B5EF4-FFF2-40B4-BE49-F238E27FC236}">
                <a16:creationId xmlns:a16="http://schemas.microsoft.com/office/drawing/2014/main" id="{A2323EE3-A862-D29C-1DAA-5093CD692A7D}"/>
              </a:ext>
            </a:extLst>
          </p:cNvPr>
          <p:cNvSpPr txBox="1"/>
          <p:nvPr/>
        </p:nvSpPr>
        <p:spPr>
          <a:xfrm>
            <a:off x="435285" y="2495550"/>
            <a:ext cx="8175315"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Dataset Link: </a:t>
            </a:r>
            <a:r>
              <a:rPr lang="en-US" dirty="0">
                <a:latin typeface="Times New Roman" panose="02020603050405020304" pitchFamily="18" charset="0"/>
                <a:cs typeface="Times New Roman" panose="02020603050405020304" pitchFamily="18" charset="0"/>
                <a:hlinkClick r:id="rId3"/>
              </a:rPr>
              <a:t>https://www.kaggle.com/datasets/awsaf49/brats20-dataset-training-validation</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ack text on a white background&#10;&#10;Description automatically generated">
            <a:extLst>
              <a:ext uri="{FF2B5EF4-FFF2-40B4-BE49-F238E27FC236}">
                <a16:creationId xmlns:a16="http://schemas.microsoft.com/office/drawing/2014/main" id="{F4B9217F-F54B-5CED-6C9B-1C92E0B7934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124200" y="1364015"/>
            <a:ext cx="2697480" cy="2388836"/>
          </a:xfrm>
          <a:prstGeom prst="rect">
            <a:avLst/>
          </a:prstGeom>
        </p:spPr>
      </p:pic>
    </p:spTree>
    <p:extLst>
      <p:ext uri="{BB962C8B-B14F-4D97-AF65-F5344CB8AC3E}">
        <p14:creationId xmlns:p14="http://schemas.microsoft.com/office/powerpoint/2010/main" val="2304088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74" y="4693928"/>
            <a:ext cx="9107494" cy="434096"/>
          </a:xfrm>
          <a:prstGeom prst="rect">
            <a:avLst/>
          </a:prstGeom>
        </p:spPr>
      </p:pic>
      <p:sp>
        <p:nvSpPr>
          <p:cNvPr id="7" name="Text Placeholder 6">
            <a:extLst>
              <a:ext uri="{FF2B5EF4-FFF2-40B4-BE49-F238E27FC236}">
                <a16:creationId xmlns:a16="http://schemas.microsoft.com/office/drawing/2014/main" id="{3A2F5079-FFC1-C502-C7DE-CF122555BF70}"/>
              </a:ext>
            </a:extLst>
          </p:cNvPr>
          <p:cNvSpPr>
            <a:spLocks noGrp="1"/>
          </p:cNvSpPr>
          <p:nvPr>
            <p:ph type="body" idx="1"/>
          </p:nvPr>
        </p:nvSpPr>
        <p:spPr>
          <a:xfrm>
            <a:off x="457200" y="971550"/>
            <a:ext cx="7924800" cy="2800767"/>
          </a:xfrm>
        </p:spPr>
        <p:txBody>
          <a:bodyPr/>
          <a:lstStyle/>
          <a:p>
            <a:pPr marL="0" indent="0" algn="just">
              <a:buNone/>
            </a:pPr>
            <a:r>
              <a:rPr lang="en-US" sz="1600" dirty="0">
                <a:solidFill>
                  <a:schemeClr val="tx1"/>
                </a:solidFill>
                <a:latin typeface="Times New Roman" panose="02020603050405020304" pitchFamily="18" charset="0"/>
                <a:cs typeface="Times New Roman" panose="02020603050405020304" pitchFamily="18" charset="0"/>
              </a:rPr>
              <a:t>Four distinct tumoral subregions defined from MRI: the “enhancing tumor” (ET), the “non enhancing tumor” (NET) and the “necrotic tumor” (NCR) and the “peritumoral edema” (ED).</a:t>
            </a:r>
          </a:p>
          <a:p>
            <a:pPr marL="0" indent="0" algn="just">
              <a:buNone/>
            </a:pPr>
            <a:r>
              <a:rPr lang="en-US" sz="1600" dirty="0">
                <a:solidFill>
                  <a:schemeClr val="tx1"/>
                </a:solidFill>
                <a:latin typeface="Times New Roman" panose="02020603050405020304" pitchFamily="18" charset="0"/>
                <a:cs typeface="Times New Roman" panose="02020603050405020304" pitchFamily="18" charset="0"/>
              </a:rPr>
              <a:t>ET is the first cluster; addition of ET, NET and NCR represents the “tumor core” (TC) region; and addition of ED to TC represents the “whole tumor” (WT).</a:t>
            </a:r>
          </a:p>
          <a:p>
            <a:pPr marL="57150" indent="0">
              <a:buNone/>
            </a:pPr>
            <a:endParaRPr lang="en-US" sz="1600" dirty="0">
              <a:solidFill>
                <a:schemeClr val="tx1"/>
              </a:solidFill>
              <a:latin typeface="Times New Roman" panose="02020603050405020304" pitchFamily="18" charset="0"/>
              <a:cs typeface="Times New Roman" panose="02020603050405020304" pitchFamily="18" charset="0"/>
            </a:endParaRPr>
          </a:p>
          <a:p>
            <a:pPr marL="57150" indent="0">
              <a:buNone/>
            </a:pPr>
            <a:r>
              <a:rPr lang="en-US" sz="1600" b="0" i="0" dirty="0">
                <a:solidFill>
                  <a:schemeClr val="tx1"/>
                </a:solidFill>
                <a:effectLst/>
                <a:latin typeface="Times New Roman" panose="02020603050405020304" pitchFamily="18" charset="0"/>
                <a:cs typeface="Times New Roman" panose="02020603050405020304" pitchFamily="18" charset="0"/>
              </a:rPr>
              <a:t>To segment the </a:t>
            </a:r>
            <a:r>
              <a:rPr lang="it-IT" sz="1600" b="0" i="0" dirty="0">
                <a:solidFill>
                  <a:schemeClr val="tx1"/>
                </a:solidFill>
                <a:effectLst/>
                <a:latin typeface="Times New Roman" panose="02020603050405020304" pitchFamily="18" charset="0"/>
                <a:cs typeface="Times New Roman" panose="02020603050405020304" pitchFamily="18" charset="0"/>
              </a:rPr>
              <a:t>gliomas in pre-operative MRI scans</a:t>
            </a:r>
            <a:r>
              <a:rPr lang="en-US" sz="1600" b="0" i="0" dirty="0">
                <a:solidFill>
                  <a:schemeClr val="tx1"/>
                </a:solidFill>
                <a:effectLst/>
                <a:latin typeface="Times New Roman" panose="02020603050405020304" pitchFamily="18" charset="0"/>
                <a:cs typeface="Times New Roman" panose="02020603050405020304" pitchFamily="18" charset="0"/>
              </a:rPr>
              <a:t> the sub-regions of tumor considered for evaluation, including:</a:t>
            </a:r>
          </a:p>
          <a:p>
            <a:pPr marL="57150" indent="0">
              <a:buNone/>
            </a:pPr>
            <a:r>
              <a:rPr lang="en-US" sz="1600" b="0" i="0" dirty="0">
                <a:solidFill>
                  <a:schemeClr val="tx1"/>
                </a:solidFill>
                <a:effectLst/>
                <a:latin typeface="Times New Roman" panose="02020603050405020304" pitchFamily="18" charset="0"/>
                <a:cs typeface="Times New Roman" panose="02020603050405020304" pitchFamily="18" charset="0"/>
              </a:rPr>
              <a:t>1) the "enhancing tumor" (ET),</a:t>
            </a:r>
          </a:p>
          <a:p>
            <a:pPr marL="57150" indent="0">
              <a:buNone/>
            </a:pPr>
            <a:r>
              <a:rPr lang="en-US" sz="1600" b="0" i="0" dirty="0">
                <a:solidFill>
                  <a:schemeClr val="tx1"/>
                </a:solidFill>
                <a:effectLst/>
                <a:latin typeface="Times New Roman" panose="02020603050405020304" pitchFamily="18" charset="0"/>
                <a:cs typeface="Times New Roman" panose="02020603050405020304" pitchFamily="18" charset="0"/>
              </a:rPr>
              <a:t>2) the "tumor core" (TC),</a:t>
            </a:r>
          </a:p>
          <a:p>
            <a:pPr marL="57150" indent="0">
              <a:buNone/>
            </a:pPr>
            <a:r>
              <a:rPr lang="en-US" sz="1600" b="0" i="0" dirty="0">
                <a:solidFill>
                  <a:schemeClr val="tx1"/>
                </a:solidFill>
                <a:effectLst/>
                <a:latin typeface="Times New Roman" panose="02020603050405020304" pitchFamily="18" charset="0"/>
                <a:cs typeface="Times New Roman" panose="02020603050405020304" pitchFamily="18" charset="0"/>
              </a:rPr>
              <a:t>3) the "whole tumor" (WT). </a:t>
            </a:r>
            <a:endParaRPr lang="en-IN" sz="1600" dirty="0">
              <a:solidFill>
                <a:schemeClr val="tx1"/>
              </a:solidFill>
              <a:latin typeface="Times New Roman" panose="02020603050405020304" pitchFamily="18" charset="0"/>
              <a:cs typeface="Times New Roman" panose="02020603050405020304" pitchFamily="18" charset="0"/>
            </a:endParaRPr>
          </a:p>
          <a:p>
            <a:endParaRPr lang="en-IN" dirty="0"/>
          </a:p>
        </p:txBody>
      </p:sp>
      <p:sp>
        <p:nvSpPr>
          <p:cNvPr id="10" name="TextBox 9">
            <a:extLst>
              <a:ext uri="{FF2B5EF4-FFF2-40B4-BE49-F238E27FC236}">
                <a16:creationId xmlns:a16="http://schemas.microsoft.com/office/drawing/2014/main" id="{0B4B0CDE-D652-2140-362C-07D8BB65F970}"/>
              </a:ext>
            </a:extLst>
          </p:cNvPr>
          <p:cNvSpPr txBox="1"/>
          <p:nvPr/>
        </p:nvSpPr>
        <p:spPr>
          <a:xfrm>
            <a:off x="457200" y="514350"/>
            <a:ext cx="4572000" cy="369332"/>
          </a:xfrm>
          <a:prstGeom prst="rect">
            <a:avLst/>
          </a:prstGeom>
          <a:noFill/>
        </p:spPr>
        <p:txBody>
          <a:bodyPr wrap="square">
            <a:spAutoFit/>
          </a:bodyPr>
          <a:lstStyle/>
          <a:p>
            <a:pPr marL="12700">
              <a:lnSpc>
                <a:spcPct val="100000"/>
              </a:lnSpc>
              <a:spcBef>
                <a:spcPts val="100"/>
              </a:spcBef>
            </a:pPr>
            <a:r>
              <a:rPr lang="en-US" sz="1800" spc="-45" dirty="0">
                <a:solidFill>
                  <a:srgbClr val="0000FF"/>
                </a:solidFill>
                <a:latin typeface="Lucida Sans Unicode"/>
                <a:cs typeface="Lucida Sans Unicode"/>
              </a:rPr>
              <a:t>Objective</a:t>
            </a:r>
            <a:endParaRPr lang="en-US" sz="1800" dirty="0">
              <a:latin typeface="Lucida Sans Unicode"/>
              <a:cs typeface="Lucida Sans Unicod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5EB62CF-FF9C-EC97-5A76-9961227CA751}"/>
              </a:ext>
            </a:extLst>
          </p:cNvPr>
          <p:cNvSpPr txBox="1"/>
          <p:nvPr/>
        </p:nvSpPr>
        <p:spPr>
          <a:xfrm>
            <a:off x="230459" y="356223"/>
            <a:ext cx="4572000" cy="369332"/>
          </a:xfrm>
          <a:prstGeom prst="rect">
            <a:avLst/>
          </a:prstGeom>
          <a:noFill/>
        </p:spPr>
        <p:txBody>
          <a:bodyPr wrap="square">
            <a:spAutoFit/>
          </a:bodyPr>
          <a:lstStyle/>
          <a:p>
            <a:pPr marL="12700">
              <a:lnSpc>
                <a:spcPct val="100000"/>
              </a:lnSpc>
              <a:spcBef>
                <a:spcPts val="100"/>
              </a:spcBef>
            </a:pPr>
            <a:r>
              <a:rPr lang="en-US" spc="-45" dirty="0">
                <a:solidFill>
                  <a:srgbClr val="0000FF"/>
                </a:solidFill>
                <a:latin typeface="Lucida Sans Unicode"/>
                <a:cs typeface="Lucida Sans Unicode"/>
              </a:rPr>
              <a:t>Motivation</a:t>
            </a:r>
            <a:endParaRPr lang="en-US" sz="1800" dirty="0">
              <a:latin typeface="Lucida Sans Unicode"/>
              <a:cs typeface="Lucida Sans Unicode"/>
            </a:endParaRPr>
          </a:p>
        </p:txBody>
      </p:sp>
      <p:sp>
        <p:nvSpPr>
          <p:cNvPr id="9" name="TextBox 8">
            <a:extLst>
              <a:ext uri="{FF2B5EF4-FFF2-40B4-BE49-F238E27FC236}">
                <a16:creationId xmlns:a16="http://schemas.microsoft.com/office/drawing/2014/main" id="{543DC8AD-3195-E1F4-F4DE-75A7DC80CEED}"/>
              </a:ext>
            </a:extLst>
          </p:cNvPr>
          <p:cNvSpPr txBox="1"/>
          <p:nvPr/>
        </p:nvSpPr>
        <p:spPr>
          <a:xfrm>
            <a:off x="266700" y="971550"/>
            <a:ext cx="8610600" cy="2308324"/>
          </a:xfrm>
          <a:prstGeom prst="rect">
            <a:avLst/>
          </a:prstGeom>
          <a:noFill/>
        </p:spPr>
        <p:txBody>
          <a:bodyPr wrap="square">
            <a:spAutoFit/>
          </a:bodyPr>
          <a:lstStyle/>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Magnetic Resonance Imaging (MRI) and resection surgery are the most common diagnosis and treatment for brain tumor.</a:t>
            </a: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A priority for a neurosurgeon is to mark the tumor region precisely which is a very laborious task. Due to inevitable practical operation factors, it is difficult to replicate a segmentation result exactly the same.</a:t>
            </a: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With the goal of aiding neurosurgeons in this task we take up the problem of brain tumor segmentation, the task of segmenting tumors from other brain tissues in magnetic resonance imaging (MRI) pictures of the brain.</a:t>
            </a:r>
            <a:endParaRPr lang="en-IN"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74" y="4693928"/>
            <a:ext cx="9107494" cy="434096"/>
          </a:xfrm>
          <a:prstGeom prst="rect">
            <a:avLst/>
          </a:prstGeom>
        </p:spPr>
      </p:pic>
      <p:sp>
        <p:nvSpPr>
          <p:cNvPr id="5" name="TextBox 4">
            <a:extLst>
              <a:ext uri="{FF2B5EF4-FFF2-40B4-BE49-F238E27FC236}">
                <a16:creationId xmlns:a16="http://schemas.microsoft.com/office/drawing/2014/main" id="{1A352AC5-C1D8-D6D0-2DE0-97A40CAC8B23}"/>
              </a:ext>
            </a:extLst>
          </p:cNvPr>
          <p:cNvSpPr txBox="1"/>
          <p:nvPr/>
        </p:nvSpPr>
        <p:spPr>
          <a:xfrm>
            <a:off x="304800" y="361950"/>
            <a:ext cx="4572000" cy="369332"/>
          </a:xfrm>
          <a:prstGeom prst="rect">
            <a:avLst/>
          </a:prstGeom>
          <a:noFill/>
        </p:spPr>
        <p:txBody>
          <a:bodyPr wrap="square">
            <a:spAutoFit/>
          </a:bodyPr>
          <a:lstStyle/>
          <a:p>
            <a:pPr marL="12700">
              <a:lnSpc>
                <a:spcPct val="100000"/>
              </a:lnSpc>
              <a:spcBef>
                <a:spcPts val="100"/>
              </a:spcBef>
            </a:pPr>
            <a:r>
              <a:rPr lang="en-US" sz="1800" spc="-45" dirty="0">
                <a:solidFill>
                  <a:srgbClr val="0000FF"/>
                </a:solidFill>
                <a:latin typeface="Lucida Sans Unicode"/>
                <a:cs typeface="Lucida Sans Unicode"/>
              </a:rPr>
              <a:t>Tumoral Subregions</a:t>
            </a:r>
            <a:endParaRPr lang="en-US" sz="1800" dirty="0">
              <a:latin typeface="Lucida Sans Unicode"/>
              <a:cs typeface="Lucida Sans Unicode"/>
            </a:endParaRPr>
          </a:p>
        </p:txBody>
      </p:sp>
      <p:pic>
        <p:nvPicPr>
          <p:cNvPr id="6" name="Content Placeholder 4">
            <a:extLst>
              <a:ext uri="{FF2B5EF4-FFF2-40B4-BE49-F238E27FC236}">
                <a16:creationId xmlns:a16="http://schemas.microsoft.com/office/drawing/2014/main" id="{1B2249A6-48B3-519E-F854-2044C0D20CD4}"/>
              </a:ext>
            </a:extLst>
          </p:cNvPr>
          <p:cNvPicPr>
            <a:picLocks noChangeAspect="1"/>
          </p:cNvPicPr>
          <p:nvPr/>
        </p:nvPicPr>
        <p:blipFill>
          <a:blip r:embed="rId3"/>
          <a:stretch>
            <a:fillRect/>
          </a:stretch>
        </p:blipFill>
        <p:spPr>
          <a:xfrm>
            <a:off x="1773468" y="724253"/>
            <a:ext cx="5597065" cy="418672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74" y="4693928"/>
            <a:ext cx="9107494" cy="434096"/>
          </a:xfrm>
          <a:prstGeom prst="rect">
            <a:avLst/>
          </a:prstGeom>
        </p:spPr>
      </p:pic>
      <p:sp>
        <p:nvSpPr>
          <p:cNvPr id="5" name="TextBox 4">
            <a:extLst>
              <a:ext uri="{FF2B5EF4-FFF2-40B4-BE49-F238E27FC236}">
                <a16:creationId xmlns:a16="http://schemas.microsoft.com/office/drawing/2014/main" id="{1A352AC5-C1D8-D6D0-2DE0-97A40CAC8B23}"/>
              </a:ext>
            </a:extLst>
          </p:cNvPr>
          <p:cNvSpPr txBox="1"/>
          <p:nvPr/>
        </p:nvSpPr>
        <p:spPr>
          <a:xfrm>
            <a:off x="304800" y="361950"/>
            <a:ext cx="4572000" cy="369332"/>
          </a:xfrm>
          <a:prstGeom prst="rect">
            <a:avLst/>
          </a:prstGeom>
          <a:noFill/>
        </p:spPr>
        <p:txBody>
          <a:bodyPr wrap="square">
            <a:spAutoFit/>
          </a:bodyPr>
          <a:lstStyle/>
          <a:p>
            <a:pPr marL="12700">
              <a:lnSpc>
                <a:spcPct val="100000"/>
              </a:lnSpc>
              <a:spcBef>
                <a:spcPts val="100"/>
              </a:spcBef>
            </a:pPr>
            <a:r>
              <a:rPr lang="en-US" sz="1800" spc="-45" dirty="0">
                <a:solidFill>
                  <a:srgbClr val="0000FF"/>
                </a:solidFill>
                <a:latin typeface="Lucida Sans Unicode"/>
                <a:cs typeface="Lucida Sans Unicode"/>
              </a:rPr>
              <a:t>Tumor Clusters</a:t>
            </a:r>
            <a:endParaRPr lang="en-US" sz="1800" dirty="0">
              <a:latin typeface="Lucida Sans Unicode"/>
              <a:cs typeface="Lucida Sans Unicode"/>
            </a:endParaRPr>
          </a:p>
        </p:txBody>
      </p:sp>
      <p:pic>
        <p:nvPicPr>
          <p:cNvPr id="2" name="Content Placeholder 4">
            <a:extLst>
              <a:ext uri="{FF2B5EF4-FFF2-40B4-BE49-F238E27FC236}">
                <a16:creationId xmlns:a16="http://schemas.microsoft.com/office/drawing/2014/main" id="{5C437089-4EF5-F731-331A-9F914AFB86F6}"/>
              </a:ext>
            </a:extLst>
          </p:cNvPr>
          <p:cNvPicPr>
            <a:picLocks noChangeAspect="1"/>
          </p:cNvPicPr>
          <p:nvPr/>
        </p:nvPicPr>
        <p:blipFill>
          <a:blip r:embed="rId3"/>
          <a:stretch>
            <a:fillRect/>
          </a:stretch>
        </p:blipFill>
        <p:spPr>
          <a:xfrm>
            <a:off x="1839437" y="734079"/>
            <a:ext cx="5465126" cy="4173571"/>
          </a:xfrm>
          <a:prstGeom prst="rect">
            <a:avLst/>
          </a:prstGeom>
        </p:spPr>
      </p:pic>
    </p:spTree>
    <p:extLst>
      <p:ext uri="{BB962C8B-B14F-4D97-AF65-F5344CB8AC3E}">
        <p14:creationId xmlns:p14="http://schemas.microsoft.com/office/powerpoint/2010/main" val="2932144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74" y="4693928"/>
            <a:ext cx="9107494" cy="434096"/>
          </a:xfrm>
          <a:prstGeom prst="rect">
            <a:avLst/>
          </a:prstGeom>
        </p:spPr>
      </p:pic>
      <p:sp>
        <p:nvSpPr>
          <p:cNvPr id="7" name="Text Placeholder 6">
            <a:extLst>
              <a:ext uri="{FF2B5EF4-FFF2-40B4-BE49-F238E27FC236}">
                <a16:creationId xmlns:a16="http://schemas.microsoft.com/office/drawing/2014/main" id="{3A2F5079-FFC1-C502-C7DE-CF122555BF70}"/>
              </a:ext>
            </a:extLst>
          </p:cNvPr>
          <p:cNvSpPr>
            <a:spLocks noGrp="1"/>
          </p:cNvSpPr>
          <p:nvPr>
            <p:ph type="body" idx="1"/>
          </p:nvPr>
        </p:nvSpPr>
        <p:spPr>
          <a:xfrm>
            <a:off x="457200" y="1429892"/>
            <a:ext cx="7924800" cy="3046988"/>
          </a:xfrm>
        </p:spPr>
        <p:txBody>
          <a:bodyPr/>
          <a:lstStyle/>
          <a:p>
            <a:pPr marL="0" indent="0">
              <a:buNone/>
            </a:pPr>
            <a:r>
              <a:rPr lang="en-US" sz="1600" b="1" dirty="0">
                <a:solidFill>
                  <a:schemeClr val="tx1"/>
                </a:solidFill>
                <a:latin typeface="Times New Roman" panose="02020603050405020304" pitchFamily="18" charset="0"/>
                <a:cs typeface="Times New Roman" panose="02020603050405020304" pitchFamily="18" charset="0"/>
              </a:rPr>
              <a:t>What is U-Net?</a:t>
            </a:r>
          </a:p>
          <a:p>
            <a:pPr marL="285750" indent="-285750">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U-Net is a convolutional neural network architecture that expanded with few changes in the CNN architecture. </a:t>
            </a:r>
          </a:p>
          <a:p>
            <a:pPr marL="285750" indent="-285750">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In total the network has 23 convolutional layers. </a:t>
            </a:r>
          </a:p>
          <a:p>
            <a:pPr marL="285750" indent="-285750">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It was invented to deal with biomedical images where the target is not only to classify whether there is an infection or not but also to identify the area of infection.</a:t>
            </a:r>
          </a:p>
          <a:p>
            <a:endParaRPr lang="en-US" sz="1600" dirty="0">
              <a:solidFill>
                <a:schemeClr val="tx1"/>
              </a:solidFill>
              <a:latin typeface="Times New Roman" panose="02020603050405020304" pitchFamily="18" charset="0"/>
              <a:cs typeface="Times New Roman" panose="02020603050405020304" pitchFamily="18" charset="0"/>
            </a:endParaRPr>
          </a:p>
          <a:p>
            <a:pPr marL="0" indent="0">
              <a:buNone/>
            </a:pPr>
            <a:r>
              <a:rPr lang="en-US" sz="1600" b="1" dirty="0">
                <a:solidFill>
                  <a:schemeClr val="tx1"/>
                </a:solidFill>
                <a:latin typeface="Times New Roman" panose="02020603050405020304" pitchFamily="18" charset="0"/>
                <a:cs typeface="Times New Roman" panose="02020603050405020304" pitchFamily="18" charset="0"/>
              </a:rPr>
              <a:t>Why U-Net?</a:t>
            </a:r>
          </a:p>
          <a:p>
            <a:pPr marL="285750" indent="-285750">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U-Net is more successful than conventional models, in terms of architecture and in terms pixel-based image segmentation formed from convolutional neural network layers. </a:t>
            </a:r>
          </a:p>
          <a:p>
            <a:pPr marL="285750" indent="-285750">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It's even effective with limited dataset images. </a:t>
            </a:r>
            <a:endParaRPr lang="en-IN" sz="1600" dirty="0">
              <a:solidFill>
                <a:schemeClr val="tx1"/>
              </a:solidFill>
              <a:latin typeface="Times New Roman" panose="02020603050405020304" pitchFamily="18" charset="0"/>
              <a:cs typeface="Times New Roman" panose="02020603050405020304" pitchFamily="18" charset="0"/>
            </a:endParaRPr>
          </a:p>
          <a:p>
            <a:endParaRPr lang="en-IN" dirty="0"/>
          </a:p>
        </p:txBody>
      </p:sp>
      <p:sp>
        <p:nvSpPr>
          <p:cNvPr id="10" name="TextBox 9">
            <a:extLst>
              <a:ext uri="{FF2B5EF4-FFF2-40B4-BE49-F238E27FC236}">
                <a16:creationId xmlns:a16="http://schemas.microsoft.com/office/drawing/2014/main" id="{0B4B0CDE-D652-2140-362C-07D8BB65F970}"/>
              </a:ext>
            </a:extLst>
          </p:cNvPr>
          <p:cNvSpPr txBox="1"/>
          <p:nvPr/>
        </p:nvSpPr>
        <p:spPr>
          <a:xfrm>
            <a:off x="457200" y="873248"/>
            <a:ext cx="4572000" cy="369332"/>
          </a:xfrm>
          <a:prstGeom prst="rect">
            <a:avLst/>
          </a:prstGeom>
          <a:noFill/>
        </p:spPr>
        <p:txBody>
          <a:bodyPr wrap="square">
            <a:spAutoFit/>
          </a:bodyPr>
          <a:lstStyle/>
          <a:p>
            <a:pPr marL="12700">
              <a:lnSpc>
                <a:spcPct val="100000"/>
              </a:lnSpc>
              <a:spcBef>
                <a:spcPts val="100"/>
              </a:spcBef>
            </a:pPr>
            <a:r>
              <a:rPr lang="en-US" spc="-45" dirty="0">
                <a:solidFill>
                  <a:srgbClr val="0000FF"/>
                </a:solidFill>
                <a:latin typeface="Lucida Sans Unicode"/>
                <a:cs typeface="Lucida Sans Unicode"/>
              </a:rPr>
              <a:t>U-Net (Base Architecture)</a:t>
            </a:r>
            <a:endParaRPr lang="en-US" sz="1800" dirty="0">
              <a:latin typeface="Lucida Sans Unicode"/>
              <a:cs typeface="Lucida Sans Unicode"/>
            </a:endParaRPr>
          </a:p>
        </p:txBody>
      </p:sp>
      <p:sp>
        <p:nvSpPr>
          <p:cNvPr id="5" name="object 2">
            <a:extLst>
              <a:ext uri="{FF2B5EF4-FFF2-40B4-BE49-F238E27FC236}">
                <a16:creationId xmlns:a16="http://schemas.microsoft.com/office/drawing/2014/main" id="{0ADB57B9-33F0-E3F9-61DC-201100CCCAB0}"/>
              </a:ext>
            </a:extLst>
          </p:cNvPr>
          <p:cNvSpPr txBox="1">
            <a:spLocks noGrp="1"/>
          </p:cNvSpPr>
          <p:nvPr>
            <p:ph type="title"/>
          </p:nvPr>
        </p:nvSpPr>
        <p:spPr>
          <a:xfrm>
            <a:off x="381000" y="330229"/>
            <a:ext cx="2897504" cy="382156"/>
          </a:xfrm>
          <a:prstGeom prst="rect">
            <a:avLst/>
          </a:prstGeom>
        </p:spPr>
        <p:txBody>
          <a:bodyPr vert="horz" wrap="square" lIns="0" tIns="12700" rIns="0" bIns="0" rtlCol="0">
            <a:spAutoFit/>
          </a:bodyPr>
          <a:lstStyle/>
          <a:p>
            <a:pPr marL="12700">
              <a:lnSpc>
                <a:spcPct val="100000"/>
              </a:lnSpc>
              <a:spcBef>
                <a:spcPts val="100"/>
              </a:spcBef>
            </a:pPr>
            <a:r>
              <a:rPr lang="en-US" sz="2400" spc="-180" dirty="0"/>
              <a:t>METHODOLOGY</a:t>
            </a:r>
            <a:endParaRPr sz="2400" dirty="0"/>
          </a:p>
        </p:txBody>
      </p:sp>
    </p:spTree>
    <p:extLst>
      <p:ext uri="{BB962C8B-B14F-4D97-AF65-F5344CB8AC3E}">
        <p14:creationId xmlns:p14="http://schemas.microsoft.com/office/powerpoint/2010/main" val="4048087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74" y="4693928"/>
            <a:ext cx="9107494" cy="434096"/>
          </a:xfrm>
          <a:prstGeom prst="rect">
            <a:avLst/>
          </a:prstGeom>
        </p:spPr>
      </p:pic>
      <p:sp>
        <p:nvSpPr>
          <p:cNvPr id="5" name="TextBox 4">
            <a:extLst>
              <a:ext uri="{FF2B5EF4-FFF2-40B4-BE49-F238E27FC236}">
                <a16:creationId xmlns:a16="http://schemas.microsoft.com/office/drawing/2014/main" id="{1A352AC5-C1D8-D6D0-2DE0-97A40CAC8B23}"/>
              </a:ext>
            </a:extLst>
          </p:cNvPr>
          <p:cNvSpPr txBox="1"/>
          <p:nvPr/>
        </p:nvSpPr>
        <p:spPr>
          <a:xfrm>
            <a:off x="304800" y="361950"/>
            <a:ext cx="4572000" cy="369332"/>
          </a:xfrm>
          <a:prstGeom prst="rect">
            <a:avLst/>
          </a:prstGeom>
          <a:noFill/>
        </p:spPr>
        <p:txBody>
          <a:bodyPr wrap="square">
            <a:spAutoFit/>
          </a:bodyPr>
          <a:lstStyle/>
          <a:p>
            <a:pPr marL="12700">
              <a:lnSpc>
                <a:spcPct val="100000"/>
              </a:lnSpc>
              <a:spcBef>
                <a:spcPts val="100"/>
              </a:spcBef>
            </a:pPr>
            <a:r>
              <a:rPr lang="en-US" sz="1800" spc="-45" dirty="0">
                <a:solidFill>
                  <a:srgbClr val="0000FF"/>
                </a:solidFill>
                <a:latin typeface="Lucida Sans Unicode"/>
                <a:cs typeface="Lucida Sans Unicode"/>
              </a:rPr>
              <a:t>U-Net Architecture</a:t>
            </a:r>
            <a:endParaRPr lang="en-US" sz="1800" dirty="0">
              <a:latin typeface="Lucida Sans Unicode"/>
              <a:cs typeface="Lucida Sans Unicode"/>
            </a:endParaRPr>
          </a:p>
        </p:txBody>
      </p:sp>
      <p:pic>
        <p:nvPicPr>
          <p:cNvPr id="4" name="Content Placeholder 4">
            <a:extLst>
              <a:ext uri="{FF2B5EF4-FFF2-40B4-BE49-F238E27FC236}">
                <a16:creationId xmlns:a16="http://schemas.microsoft.com/office/drawing/2014/main" id="{ABB04347-6A6B-03CE-4679-7E3FC93F141C}"/>
              </a:ext>
            </a:extLst>
          </p:cNvPr>
          <p:cNvPicPr>
            <a:picLocks noChangeAspect="1"/>
          </p:cNvPicPr>
          <p:nvPr/>
        </p:nvPicPr>
        <p:blipFill>
          <a:blip r:embed="rId3"/>
          <a:stretch>
            <a:fillRect/>
          </a:stretch>
        </p:blipFill>
        <p:spPr>
          <a:xfrm>
            <a:off x="232385" y="1047750"/>
            <a:ext cx="8679229" cy="3247053"/>
          </a:xfrm>
          <a:prstGeom prst="rect">
            <a:avLst/>
          </a:prstGeom>
        </p:spPr>
      </p:pic>
    </p:spTree>
    <p:extLst>
      <p:ext uri="{BB962C8B-B14F-4D97-AF65-F5344CB8AC3E}">
        <p14:creationId xmlns:p14="http://schemas.microsoft.com/office/powerpoint/2010/main" val="3875515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74" y="4693928"/>
            <a:ext cx="9107494" cy="434096"/>
          </a:xfrm>
          <a:prstGeom prst="rect">
            <a:avLst/>
          </a:prstGeom>
        </p:spPr>
      </p:pic>
      <p:sp>
        <p:nvSpPr>
          <p:cNvPr id="5" name="TextBox 4">
            <a:extLst>
              <a:ext uri="{FF2B5EF4-FFF2-40B4-BE49-F238E27FC236}">
                <a16:creationId xmlns:a16="http://schemas.microsoft.com/office/drawing/2014/main" id="{1A352AC5-C1D8-D6D0-2DE0-97A40CAC8B23}"/>
              </a:ext>
            </a:extLst>
          </p:cNvPr>
          <p:cNvSpPr txBox="1"/>
          <p:nvPr/>
        </p:nvSpPr>
        <p:spPr>
          <a:xfrm>
            <a:off x="304800" y="361950"/>
            <a:ext cx="4572000" cy="369332"/>
          </a:xfrm>
          <a:prstGeom prst="rect">
            <a:avLst/>
          </a:prstGeom>
          <a:noFill/>
        </p:spPr>
        <p:txBody>
          <a:bodyPr wrap="square">
            <a:spAutoFit/>
          </a:bodyPr>
          <a:lstStyle/>
          <a:p>
            <a:pPr marL="12700">
              <a:lnSpc>
                <a:spcPct val="100000"/>
              </a:lnSpc>
              <a:spcBef>
                <a:spcPts val="100"/>
              </a:spcBef>
            </a:pPr>
            <a:r>
              <a:rPr lang="en-US" sz="1800" spc="-45" dirty="0">
                <a:solidFill>
                  <a:srgbClr val="0000FF"/>
                </a:solidFill>
                <a:latin typeface="Lucida Sans Unicode"/>
                <a:cs typeface="Lucida Sans Unicode"/>
              </a:rPr>
              <a:t>U-Net Architecture </a:t>
            </a:r>
            <a:r>
              <a:rPr lang="en-US" spc="-45" dirty="0">
                <a:solidFill>
                  <a:srgbClr val="0000FF"/>
                </a:solidFill>
                <a:latin typeface="Lucida Sans Unicode"/>
                <a:cs typeface="Lucida Sans Unicode"/>
              </a:rPr>
              <a:t>Model Implemented</a:t>
            </a:r>
            <a:endParaRPr lang="en-US" sz="1800" dirty="0">
              <a:latin typeface="Lucida Sans Unicode"/>
              <a:cs typeface="Lucida Sans Unicode"/>
            </a:endParaRPr>
          </a:p>
        </p:txBody>
      </p:sp>
      <p:pic>
        <p:nvPicPr>
          <p:cNvPr id="2" name="Content Placeholder 3">
            <a:extLst>
              <a:ext uri="{FF2B5EF4-FFF2-40B4-BE49-F238E27FC236}">
                <a16:creationId xmlns:a16="http://schemas.microsoft.com/office/drawing/2014/main" id="{38CEB480-8B8F-F0CA-69BB-BCDBA756D845}"/>
              </a:ext>
            </a:extLst>
          </p:cNvPr>
          <p:cNvPicPr>
            <a:picLocks noChangeAspect="1"/>
          </p:cNvPicPr>
          <p:nvPr/>
        </p:nvPicPr>
        <p:blipFill>
          <a:blip r:embed="rId3"/>
          <a:stretch>
            <a:fillRect/>
          </a:stretch>
        </p:blipFill>
        <p:spPr>
          <a:xfrm rot="16200000">
            <a:off x="3168768" y="-2108080"/>
            <a:ext cx="2806457" cy="9144002"/>
          </a:xfrm>
          <a:prstGeom prst="rect">
            <a:avLst/>
          </a:prstGeom>
        </p:spPr>
      </p:pic>
      <p:sp>
        <p:nvSpPr>
          <p:cNvPr id="7" name="TextBox 6">
            <a:extLst>
              <a:ext uri="{FF2B5EF4-FFF2-40B4-BE49-F238E27FC236}">
                <a16:creationId xmlns:a16="http://schemas.microsoft.com/office/drawing/2014/main" id="{6AB2C55B-DBDA-952E-B481-13C76A30A12E}"/>
              </a:ext>
            </a:extLst>
          </p:cNvPr>
          <p:cNvSpPr txBox="1"/>
          <p:nvPr/>
        </p:nvSpPr>
        <p:spPr>
          <a:xfrm>
            <a:off x="3124200" y="789735"/>
            <a:ext cx="4572000"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U-Net with 23-layer CNN</a:t>
            </a:r>
            <a:endParaRPr lang="en-IN" dirty="0"/>
          </a:p>
        </p:txBody>
      </p:sp>
      <p:sp>
        <p:nvSpPr>
          <p:cNvPr id="9" name="TextBox 8">
            <a:extLst>
              <a:ext uri="{FF2B5EF4-FFF2-40B4-BE49-F238E27FC236}">
                <a16:creationId xmlns:a16="http://schemas.microsoft.com/office/drawing/2014/main" id="{65440D00-94A4-F16F-00BC-862D5E5ECDDB}"/>
              </a:ext>
            </a:extLst>
          </p:cNvPr>
          <p:cNvSpPr txBox="1"/>
          <p:nvPr/>
        </p:nvSpPr>
        <p:spPr>
          <a:xfrm>
            <a:off x="152397" y="4050748"/>
            <a:ext cx="8839200" cy="584775"/>
          </a:xfrm>
          <a:prstGeom prst="rect">
            <a:avLst/>
          </a:prstGeom>
          <a:noFill/>
        </p:spPr>
        <p:txBody>
          <a:bodyPr wrap="square">
            <a:spAutoFit/>
          </a:bodyPr>
          <a:lstStyle/>
          <a:p>
            <a:pPr algn="ctr"/>
            <a:r>
              <a:rPr lang="en-US" sz="1600" dirty="0">
                <a:latin typeface="Times New Roman" panose="02020603050405020304" pitchFamily="18" charset="0"/>
                <a:cs typeface="Times New Roman" panose="02020603050405020304" pitchFamily="18" charset="0"/>
              </a:rPr>
              <a:t>A realistic view of how the architecture is during implementation via code. The U shape, formed by the contracting and expanding paths, from which the architecture derives its name is visible here.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1571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274</TotalTime>
  <Words>722</Words>
  <Application>Microsoft Office PowerPoint</Application>
  <PresentationFormat>On-screen Show (16:9)</PresentationFormat>
  <Paragraphs>77</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Georgia</vt:lpstr>
      <vt:lpstr>Lucida Sans Unicode</vt:lpstr>
      <vt:lpstr>Palatino Linotype</vt:lpstr>
      <vt:lpstr>Times New Roman</vt:lpstr>
      <vt:lpstr>Verdana</vt:lpstr>
      <vt:lpstr>Office Theme</vt:lpstr>
      <vt:lpstr>DEEP LEARNING </vt:lpstr>
      <vt:lpstr>INTRODUCTION</vt:lpstr>
      <vt:lpstr>PowerPoint Presentation</vt:lpstr>
      <vt:lpstr>PowerPoint Presentation</vt:lpstr>
      <vt:lpstr>PowerPoint Presentation</vt:lpstr>
      <vt:lpstr>PowerPoint Presentation</vt:lpstr>
      <vt:lpstr>METHODOLOGY</vt:lpstr>
      <vt:lpstr>PowerPoint Presentation</vt:lpstr>
      <vt:lpstr>PowerPoint Presentation</vt:lpstr>
      <vt:lpstr>PowerPoint Presentation</vt:lpstr>
      <vt:lpstr>PowerPoint Presentation</vt:lpstr>
      <vt:lpstr>Software Requirements</vt:lpstr>
      <vt:lpstr>Refinements</vt:lpstr>
      <vt:lpstr>STUDIES</vt:lpstr>
      <vt:lpstr>PowerPoint Presentation</vt:lpstr>
      <vt:lpstr>TRAIN LOSS, DICE COEFFICIENT AND IOU CHARTS FOR THE BASE MODEL</vt:lpstr>
      <vt:lpstr>PowerPoint Presentation</vt:lpstr>
      <vt:lpstr>PowerPoint Presentation</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Lecture_15_File-Handling</dc:title>
  <dc:creator>Srinidhi Tarigoppula</dc:creator>
  <cp:lastModifiedBy>SRINIDHI TARIGOPPULA</cp:lastModifiedBy>
  <cp:revision>2</cp:revision>
  <dcterms:created xsi:type="dcterms:W3CDTF">2023-10-25T04:57:42Z</dcterms:created>
  <dcterms:modified xsi:type="dcterms:W3CDTF">2023-10-25T09:32:52Z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