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Downloads\employee_data.csv.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Employee</a:t>
            </a:r>
            <a:r>
              <a:rPr lang="en-US" baseline="0" dirty="0"/>
              <a:t> performance analysis</a:t>
            </a:r>
            <a:endParaRPr lang="en-US" dirty="0"/>
          </a:p>
        </c:rich>
      </c:tx>
      <c:layout>
        <c:manualLayout>
          <c:xMode val="edge"/>
          <c:yMode val="edge"/>
          <c:x val="0.30104850174978126"/>
          <c:y val="3.090425015174072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830-422D-9D23-E33573B941B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830-422D-9D23-E33573B941B3}"/>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830-422D-9D23-E33573B941B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830-422D-9D23-E33573B941B3}"/>
            </c:ext>
          </c:extLst>
        </c:ser>
        <c:dLbls>
          <c:showLegendKey val="0"/>
          <c:showVal val="0"/>
          <c:showCatName val="0"/>
          <c:showSerName val="0"/>
          <c:showPercent val="0"/>
          <c:showBubbleSize val="0"/>
        </c:dLbls>
        <c:gapWidth val="219"/>
        <c:overlap val="-27"/>
        <c:axId val="557915816"/>
        <c:axId val="557922656"/>
      </c:barChart>
      <c:catAx>
        <c:axId val="557915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922656"/>
        <c:crosses val="autoZero"/>
        <c:auto val="1"/>
        <c:lblAlgn val="ctr"/>
        <c:lblOffset val="100"/>
        <c:noMultiLvlLbl val="0"/>
      </c:catAx>
      <c:valAx>
        <c:axId val="55792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915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259605"/>
            <a:ext cx="8610600" cy="1938992"/>
          </a:xfrm>
          <a:prstGeom prst="rect">
            <a:avLst/>
          </a:prstGeom>
          <a:noFill/>
        </p:spPr>
        <p:txBody>
          <a:bodyPr wrap="square" rtlCol="0">
            <a:spAutoFit/>
          </a:bodyPr>
          <a:lstStyle/>
          <a:p>
            <a:r>
              <a:rPr lang="en-US" sz="2400" dirty="0"/>
              <a:t>STUDENT NAME: SRINIDHI M</a:t>
            </a:r>
          </a:p>
          <a:p>
            <a:r>
              <a:rPr lang="en-US" sz="2400" dirty="0"/>
              <a:t>REGISTER NO: 122202231</a:t>
            </a:r>
          </a:p>
          <a:p>
            <a:r>
              <a:rPr lang="en-US" sz="2400" dirty="0"/>
              <a:t>DEPARTMENT: BCOM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F214EC8D-DE19-447A-D1EF-CC289515D9CC}"/>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F1B67C13-A8CC-5118-5AA8-A395B27E7BB8}"/>
              </a:ext>
            </a:extLst>
          </p:cNvPr>
          <p:cNvSpPr>
            <a:spLocks noGrp="1"/>
          </p:cNvSpPr>
          <p:nvPr>
            <p:ph type="body" idx="1"/>
          </p:nvPr>
        </p:nvSpPr>
        <p:spPr>
          <a:xfrm>
            <a:off x="755332" y="1169034"/>
            <a:ext cx="8922068" cy="5416868"/>
          </a:xfrm>
        </p:spPr>
        <p:txBody>
          <a:bodyPr/>
          <a:lstStyle/>
          <a:p>
            <a:r>
              <a:rPr lang="en-US" sz="2800" dirty="0">
                <a:latin typeface="Times New Roman" panose="02020603050405020304" pitchFamily="18" charset="0"/>
                <a:cs typeface="Times New Roman" panose="02020603050405020304" pitchFamily="18" charset="0"/>
              </a:rPr>
              <a:t>Data collection:</a:t>
            </a:r>
          </a:p>
          <a:p>
            <a:r>
              <a:rPr lang="en-US" sz="2400" dirty="0">
                <a:latin typeface="Times New Roman" panose="02020603050405020304" pitchFamily="18" charset="0"/>
                <a:cs typeface="Times New Roman" panose="02020603050405020304" pitchFamily="18" charset="0"/>
              </a:rPr>
              <a:t>1)Downloaded employee data from </a:t>
            </a:r>
            <a:r>
              <a:rPr lang="en-US" sz="2400" dirty="0" err="1">
                <a:latin typeface="Times New Roman" panose="02020603050405020304" pitchFamily="18" charset="0"/>
                <a:cs typeface="Times New Roman" panose="02020603050405020304" pitchFamily="18" charset="0"/>
              </a:rPr>
              <a:t>edunet</a:t>
            </a:r>
            <a:r>
              <a:rPr lang="en-US" sz="2400" dirty="0">
                <a:latin typeface="Times New Roman" panose="02020603050405020304" pitchFamily="18" charset="0"/>
                <a:cs typeface="Times New Roman" panose="02020603050405020304" pitchFamily="18" charset="0"/>
              </a:rPr>
              <a:t> website </a:t>
            </a:r>
          </a:p>
          <a:p>
            <a:r>
              <a:rPr lang="en-US" sz="2400" dirty="0">
                <a:latin typeface="Times New Roman" panose="02020603050405020304" pitchFamily="18" charset="0"/>
                <a:cs typeface="Times New Roman" panose="02020603050405020304" pitchFamily="18" charset="0"/>
              </a:rPr>
              <a:t>2)Collected the required information from </a:t>
            </a:r>
            <a:r>
              <a:rPr lang="en-US" sz="2400" dirty="0" err="1">
                <a:latin typeface="Times New Roman" panose="02020603050405020304" pitchFamily="18" charset="0"/>
                <a:cs typeface="Times New Roman" panose="02020603050405020304" pitchFamily="18" charset="0"/>
              </a:rPr>
              <a:t>Edunet</a:t>
            </a:r>
            <a:r>
              <a:rPr lang="en-US" sz="2400" dirty="0">
                <a:latin typeface="Times New Roman" panose="02020603050405020304" pitchFamily="18" charset="0"/>
                <a:cs typeface="Times New Roman" panose="02020603050405020304" pitchFamily="18" charset="0"/>
              </a:rPr>
              <a:t> dashboard</a:t>
            </a:r>
          </a:p>
          <a:p>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Feature collection:</a:t>
            </a:r>
          </a:p>
          <a:p>
            <a:r>
              <a:rPr lang="en-US" sz="2400" dirty="0">
                <a:latin typeface="Times New Roman" panose="02020603050405020304" pitchFamily="18" charset="0"/>
                <a:cs typeface="Times New Roman" panose="02020603050405020304" pitchFamily="18" charset="0"/>
              </a:rPr>
              <a:t>1)Identified features like Emp id , first name, last name, business unit, employee type, employee status, employee class, performance class, current employee rating</a:t>
            </a:r>
          </a:p>
          <a:p>
            <a:r>
              <a:rPr lang="en-US" sz="2400" dirty="0">
                <a:latin typeface="Times New Roman" panose="02020603050405020304" pitchFamily="18" charset="0"/>
                <a:cs typeface="Times New Roman" panose="02020603050405020304" pitchFamily="18" charset="0"/>
              </a:rPr>
              <a:t>2)Highlighted the identified data </a:t>
            </a:r>
          </a:p>
          <a:p>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Data cleaning:</a:t>
            </a:r>
          </a:p>
          <a:p>
            <a:r>
              <a:rPr lang="en-US" sz="2400" dirty="0">
                <a:latin typeface="Times New Roman" panose="02020603050405020304" pitchFamily="18" charset="0"/>
                <a:cs typeface="Times New Roman" panose="02020603050405020304" pitchFamily="18" charset="0"/>
              </a:rPr>
              <a:t>1)Identified missing values</a:t>
            </a:r>
          </a:p>
          <a:p>
            <a:r>
              <a:rPr lang="en-US" sz="2400" dirty="0">
                <a:latin typeface="Times New Roman" panose="02020603050405020304" pitchFamily="18" charset="0"/>
                <a:cs typeface="Times New Roman" panose="02020603050405020304" pitchFamily="18" charset="0"/>
              </a:rPr>
              <a:t>2)Filter out the missing values</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38788B-B29C-B0A6-B758-329EB0E0D840}"/>
              </a:ext>
            </a:extLst>
          </p:cNvPr>
          <p:cNvSpPr>
            <a:spLocks noGrp="1"/>
          </p:cNvSpPr>
          <p:nvPr>
            <p:ph type="ctrTitle"/>
          </p:nvPr>
        </p:nvSpPr>
        <p:spPr>
          <a:xfrm flipH="1">
            <a:off x="10058400" y="304800"/>
            <a:ext cx="1976375" cy="721043"/>
          </a:xfrm>
        </p:spPr>
        <p:txBody>
          <a:bodyPr/>
          <a:lstStyle/>
          <a:p>
            <a:r>
              <a:rPr lang="en-US" dirty="0"/>
              <a:t>    </a:t>
            </a:r>
          </a:p>
        </p:txBody>
      </p:sp>
      <p:sp>
        <p:nvSpPr>
          <p:cNvPr id="5" name="Subtitle 4">
            <a:extLst>
              <a:ext uri="{FF2B5EF4-FFF2-40B4-BE49-F238E27FC236}">
                <a16:creationId xmlns:a16="http://schemas.microsoft.com/office/drawing/2014/main" id="{477F567B-C3DB-89A0-388C-7D3F9D9D9E37}"/>
              </a:ext>
            </a:extLst>
          </p:cNvPr>
          <p:cNvSpPr>
            <a:spLocks noGrp="1"/>
          </p:cNvSpPr>
          <p:nvPr>
            <p:ph type="subTitle" idx="4"/>
          </p:nvPr>
        </p:nvSpPr>
        <p:spPr>
          <a:xfrm>
            <a:off x="685800" y="609600"/>
            <a:ext cx="8534400" cy="6093976"/>
          </a:xfrm>
        </p:spPr>
        <p:txBody>
          <a:bodyPr/>
          <a:lstStyle/>
          <a:p>
            <a:r>
              <a:rPr lang="en-US" sz="2800" dirty="0">
                <a:latin typeface="Times New Roman" panose="02020603050405020304" pitchFamily="18" charset="0"/>
                <a:cs typeface="Times New Roman" panose="02020603050405020304" pitchFamily="18" charset="0"/>
              </a:rPr>
              <a:t>Performance level:</a:t>
            </a:r>
          </a:p>
          <a:p>
            <a:r>
              <a:rPr lang="en-US" sz="2400" dirty="0">
                <a:latin typeface="Times New Roman" panose="02020603050405020304" pitchFamily="18" charset="0"/>
                <a:cs typeface="Times New Roman" panose="02020603050405020304" pitchFamily="18" charset="0"/>
              </a:rPr>
              <a:t>1)Considered current employee rating to calculate performance level</a:t>
            </a:r>
          </a:p>
          <a:p>
            <a:r>
              <a:rPr lang="en-US" sz="2400" dirty="0">
                <a:latin typeface="Times New Roman" panose="02020603050405020304" pitchFamily="18" charset="0"/>
                <a:cs typeface="Times New Roman" panose="02020603050405020304" pitchFamily="18" charset="0"/>
              </a:rPr>
              <a:t>2)Using formulae =</a:t>
            </a:r>
            <a:r>
              <a:rPr lang="en-US" sz="2000" dirty="0">
                <a:latin typeface="Times New Roman" panose="02020603050405020304" pitchFamily="18" charset="0"/>
                <a:cs typeface="Times New Roman" panose="02020603050405020304" pitchFamily="18" charset="0"/>
              </a:rPr>
              <a:t>IFS(Z8&gt;=5,”VERY HIGH”,Z8&gt;=4,’HIGH”,Z8&gt;=3,”MED”,TRUE,”LOW”)</a:t>
            </a:r>
          </a:p>
          <a:p>
            <a:endParaRPr lang="en-US" sz="20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Summary:</a:t>
            </a:r>
          </a:p>
          <a:p>
            <a:r>
              <a:rPr lang="en-US" sz="2400" dirty="0">
                <a:latin typeface="Times New Roman" panose="02020603050405020304" pitchFamily="18" charset="0"/>
                <a:cs typeface="Times New Roman" panose="02020603050405020304" pitchFamily="18" charset="0"/>
              </a:rPr>
              <a:t>1)Pivot table </a:t>
            </a:r>
          </a:p>
          <a:p>
            <a:r>
              <a:rPr lang="en-US" sz="2400" dirty="0">
                <a:latin typeface="Times New Roman" panose="02020603050405020304" pitchFamily="18" charset="0"/>
                <a:cs typeface="Times New Roman" panose="02020603050405020304" pitchFamily="18" charset="0"/>
              </a:rPr>
              <a:t>2)Removed blank space and added gender to column and business unit to row and first name to values and the performance level</a:t>
            </a:r>
          </a:p>
          <a:p>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Visualization:</a:t>
            </a:r>
          </a:p>
          <a:p>
            <a:r>
              <a:rPr lang="en-US" sz="2400" dirty="0">
                <a:latin typeface="Times New Roman" panose="02020603050405020304" pitchFamily="18" charset="0"/>
                <a:cs typeface="Times New Roman" panose="02020603050405020304" pitchFamily="18" charset="0"/>
              </a:rPr>
              <a:t>1)Graph was created by using employee data</a:t>
            </a:r>
          </a:p>
          <a:p>
            <a:r>
              <a:rPr lang="en-US" sz="2400" dirty="0">
                <a:latin typeface="Times New Roman" panose="02020603050405020304" pitchFamily="18" charset="0"/>
                <a:cs typeface="Times New Roman" panose="02020603050405020304" pitchFamily="18" charset="0"/>
              </a:rPr>
              <a:t>2)Both male and female employee data was calculated</a:t>
            </a:r>
          </a:p>
          <a:p>
            <a:r>
              <a:rPr lang="en-US" sz="2400" dirty="0">
                <a:latin typeface="Times New Roman" panose="02020603050405020304" pitchFamily="18" charset="0"/>
                <a:cs typeface="Times New Roman" panose="02020603050405020304" pitchFamily="18" charset="0"/>
              </a:rPr>
              <a:t>3)Both low and med value was highlighted using trendline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75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5875B49-65D0-6EFD-38AA-21837558A7D6}"/>
              </a:ext>
            </a:extLst>
          </p:cNvPr>
          <p:cNvGraphicFramePr>
            <a:graphicFrameLocks/>
          </p:cNvGraphicFramePr>
          <p:nvPr>
            <p:extLst>
              <p:ext uri="{D42A27DB-BD31-4B8C-83A1-F6EECF244321}">
                <p14:modId xmlns:p14="http://schemas.microsoft.com/office/powerpoint/2010/main" val="423464096"/>
              </p:ext>
            </p:extLst>
          </p:nvPr>
        </p:nvGraphicFramePr>
        <p:xfrm>
          <a:off x="1219200" y="1143634"/>
          <a:ext cx="7315200" cy="48174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01808" y="2342633"/>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solidFill>
                <a:srgbClr val="0D0D0D"/>
              </a:solidFill>
              <a:latin typeface="Times New Roman" panose="02020603050405020304" pitchFamily="18" charset="0"/>
              <a:cs typeface="Times New Roman" panose="02020603050405020304" pitchFamily="18" charset="0"/>
            </a:endParaRPr>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118803" y="1428134"/>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B3DA3F17-81E7-1223-42A0-0FA673646CB1}"/>
              </a:ext>
            </a:extLst>
          </p:cNvPr>
          <p:cNvSpPr>
            <a:spLocks noGrp="1"/>
          </p:cNvSpPr>
          <p:nvPr>
            <p:ph type="body" idx="1"/>
          </p:nvPr>
        </p:nvSpPr>
        <p:spPr>
          <a:xfrm>
            <a:off x="914400" y="1641038"/>
            <a:ext cx="8229600" cy="2585323"/>
          </a:xfrm>
        </p:spPr>
        <p:txBody>
          <a:bodyPr/>
          <a:lstStyle/>
          <a:p>
            <a:r>
              <a:rPr lang="en-US" sz="2800" dirty="0">
                <a:latin typeface="Times New Roman" panose="02020603050405020304" pitchFamily="18" charset="0"/>
                <a:cs typeface="Times New Roman" panose="02020603050405020304" pitchFamily="18" charset="0"/>
              </a:rPr>
              <a:t>This analysis helps to identify the level of performance and it helps us to track the performance made by</a:t>
            </a:r>
          </a:p>
          <a:p>
            <a:r>
              <a:rPr lang="en-US" sz="2800" dirty="0">
                <a:latin typeface="Times New Roman" panose="02020603050405020304" pitchFamily="18" charset="0"/>
                <a:cs typeface="Times New Roman" panose="02020603050405020304" pitchFamily="18" charset="0"/>
              </a:rPr>
              <a:t>Employees in the organization it also helps the employees </a:t>
            </a:r>
          </a:p>
          <a:p>
            <a:r>
              <a:rPr lang="en-US" sz="2800" dirty="0">
                <a:latin typeface="Times New Roman" panose="02020603050405020304" pitchFamily="18" charset="0"/>
                <a:cs typeface="Times New Roman" panose="02020603050405020304" pitchFamily="18" charset="0"/>
              </a:rPr>
              <a:t>to </a:t>
            </a:r>
            <a:r>
              <a:rPr lang="en-US" sz="2800" dirty="0" err="1">
                <a:latin typeface="Times New Roman" panose="02020603050405020304" pitchFamily="18" charset="0"/>
                <a:cs typeface="Times New Roman" panose="02020603050405020304" pitchFamily="18" charset="0"/>
              </a:rPr>
              <a:t>knwn</a:t>
            </a:r>
            <a:r>
              <a:rPr lang="en-US" sz="2800" dirty="0">
                <a:latin typeface="Times New Roman" panose="02020603050405020304" pitchFamily="18" charset="0"/>
                <a:cs typeface="Times New Roman" panose="02020603050405020304" pitchFamily="18" charset="0"/>
              </a:rPr>
              <a:t> their own performance level comparing with</a:t>
            </a:r>
          </a:p>
          <a:p>
            <a:r>
              <a:rPr lang="en-US" sz="2800" dirty="0">
                <a:latin typeface="Times New Roman" panose="02020603050405020304" pitchFamily="18" charset="0"/>
                <a:cs typeface="Times New Roman" panose="02020603050405020304" pitchFamily="18" charset="0"/>
              </a:rPr>
              <a:t>Other co workers </a:t>
            </a:r>
          </a:p>
          <a:p>
            <a:endParaRPr lang="en-US"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894582"/>
            <a:ext cx="7924800" cy="4031873"/>
          </a:xfrm>
          <a:prstGeom prst="rect">
            <a:avLst/>
          </a:prstGeom>
          <a:noFill/>
        </p:spPr>
        <p:txBody>
          <a:bodyPr wrap="square" rtlCol="0">
            <a:spAutoFit/>
          </a:bodyPr>
          <a:lstStyle/>
          <a:p>
            <a:pPr algn="l"/>
            <a:r>
              <a:rPr lang="en-US" sz="3600" dirty="0">
                <a:solidFill>
                  <a:srgbClr val="0D0D0D"/>
                </a:solidFill>
                <a:latin typeface="Times New Roman" panose="02020603050405020304" pitchFamily="18" charset="0"/>
                <a:cs typeface="Times New Roman" panose="02020603050405020304" pitchFamily="18" charset="0"/>
              </a:rPr>
              <a:t>Employee data analysis:</a:t>
            </a:r>
          </a:p>
          <a:p>
            <a:pPr algn="l"/>
            <a:r>
              <a:rPr lang="en-US" sz="2800" b="0" i="0" dirty="0">
                <a:solidFill>
                  <a:srgbClr val="0D0D0D"/>
                </a:solidFill>
                <a:effectLst/>
                <a:latin typeface="Times New Roman" panose="02020603050405020304" pitchFamily="18" charset="0"/>
                <a:cs typeface="Times New Roman" panose="02020603050405020304" pitchFamily="18" charset="0"/>
              </a:rPr>
              <a:t>In this </a:t>
            </a:r>
            <a:r>
              <a:rPr lang="en-US" sz="2800" b="0" i="0" dirty="0" err="1">
                <a:solidFill>
                  <a:srgbClr val="0D0D0D"/>
                </a:solidFill>
                <a:effectLst/>
                <a:latin typeface="Times New Roman" panose="02020603050405020304" pitchFamily="18" charset="0"/>
                <a:cs typeface="Times New Roman" panose="02020603050405020304" pitchFamily="18" charset="0"/>
              </a:rPr>
              <a:t>analysing</a:t>
            </a:r>
            <a:r>
              <a:rPr lang="en-US" sz="2800" b="0" i="0" dirty="0">
                <a:solidFill>
                  <a:srgbClr val="0D0D0D"/>
                </a:solidFill>
                <a:effectLst/>
                <a:latin typeface="Times New Roman" panose="02020603050405020304" pitchFamily="18" charset="0"/>
                <a:cs typeface="Times New Roman" panose="02020603050405020304" pitchFamily="18" charset="0"/>
              </a:rPr>
              <a:t> the performance of the employee is considered by various factor like </a:t>
            </a:r>
            <a:r>
              <a:rPr lang="en-US" sz="2800" dirty="0">
                <a:solidFill>
                  <a:srgbClr val="0D0D0D"/>
                </a:solidFill>
                <a:latin typeface="Times New Roman" panose="02020603050405020304" pitchFamily="18" charset="0"/>
                <a:cs typeface="Times New Roman" panose="02020603050405020304" pitchFamily="18" charset="0"/>
              </a:rPr>
              <a:t>gender achievement ratings performance level in order to identify their trend and pattens by their performance level this data helps to draft bar  graph and to encourage low performance worker and to raise increment for high and medium workers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1" name="Text Placeholder 10">
            <a:extLst>
              <a:ext uri="{FF2B5EF4-FFF2-40B4-BE49-F238E27FC236}">
                <a16:creationId xmlns:a16="http://schemas.microsoft.com/office/drawing/2014/main" id="{F2940E56-ED91-462C-57DA-7D1B05807ACE}"/>
              </a:ext>
            </a:extLst>
          </p:cNvPr>
          <p:cNvSpPr>
            <a:spLocks noGrp="1"/>
          </p:cNvSpPr>
          <p:nvPr>
            <p:ph type="body" idx="1"/>
          </p:nvPr>
        </p:nvSpPr>
        <p:spPr>
          <a:xfrm>
            <a:off x="1143000" y="1529555"/>
            <a:ext cx="4886326" cy="1723549"/>
          </a:xfrm>
        </p:spPr>
        <p:txBody>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Industries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E57700E2-6EF9-855B-3AFE-056F0AFAF641}"/>
              </a:ext>
            </a:extLst>
          </p:cNvPr>
          <p:cNvPicPr>
            <a:picLocks noChangeAspect="1"/>
          </p:cNvPicPr>
          <p:nvPr/>
        </p:nvPicPr>
        <p:blipFill>
          <a:blip r:embed="rId3"/>
          <a:stretch>
            <a:fillRect/>
          </a:stretch>
        </p:blipFill>
        <p:spPr>
          <a:xfrm>
            <a:off x="4844983" y="2620584"/>
            <a:ext cx="2927417" cy="254196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676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322C164E-05CB-A335-1D6F-A8F5A51E87ED}"/>
              </a:ext>
            </a:extLst>
          </p:cNvPr>
          <p:cNvSpPr>
            <a:spLocks noGrp="1"/>
          </p:cNvSpPr>
          <p:nvPr>
            <p:ph type="body" idx="1"/>
          </p:nvPr>
        </p:nvSpPr>
        <p:spPr>
          <a:xfrm>
            <a:off x="3418840" y="2544008"/>
            <a:ext cx="5924550" cy="2410897"/>
          </a:xfrm>
        </p:spPr>
        <p:txBody>
          <a:bodyPr/>
          <a:lstStyle/>
          <a:p>
            <a:pPr marL="342900" indent="-342900">
              <a:buFont typeface="Arial" panose="020B0604020202020204" pitchFamily="34" charset="0"/>
              <a:buChar char="•"/>
            </a:pPr>
            <a:r>
              <a:rPr lang="en-US" sz="2400" dirty="0">
                <a:latin typeface="Times New Roman" panose="02020603050405020304" pitchFamily="18" charset="0"/>
                <a:ea typeface="Amiri" panose="00000500000000000000" pitchFamily="2" charset="-78"/>
                <a:cs typeface="Times New Roman" panose="02020603050405020304" pitchFamily="18" charset="0"/>
              </a:rPr>
              <a:t>Conditional – formatting missing</a:t>
            </a:r>
          </a:p>
          <a:p>
            <a:pPr marL="342900" indent="-342900">
              <a:buFont typeface="Arial" panose="020B0604020202020204" pitchFamily="34" charset="0"/>
              <a:buChar char="•"/>
            </a:pPr>
            <a:r>
              <a:rPr lang="en-US" sz="2400" dirty="0">
                <a:latin typeface="Times New Roman" panose="02020603050405020304" pitchFamily="18" charset="0"/>
                <a:ea typeface="Amiri" panose="00000500000000000000" pitchFamily="2" charset="-78"/>
                <a:cs typeface="Times New Roman" panose="02020603050405020304" pitchFamily="18" charset="0"/>
              </a:rPr>
              <a:t>Filter – remove</a:t>
            </a:r>
          </a:p>
          <a:p>
            <a:pPr marL="342900" indent="-342900">
              <a:buFont typeface="Arial" panose="020B0604020202020204" pitchFamily="34" charset="0"/>
              <a:buChar char="•"/>
            </a:pPr>
            <a:r>
              <a:rPr lang="en-US" sz="2400" dirty="0">
                <a:latin typeface="Times New Roman" panose="02020603050405020304" pitchFamily="18" charset="0"/>
                <a:ea typeface="Amiri" panose="00000500000000000000" pitchFamily="2" charset="-78"/>
                <a:cs typeface="Times New Roman" panose="02020603050405020304" pitchFamily="18" charset="0"/>
              </a:rPr>
              <a:t>Formulae – performance</a:t>
            </a:r>
          </a:p>
          <a:p>
            <a:pPr marL="342900" indent="-342900">
              <a:buFont typeface="Arial" panose="020B0604020202020204" pitchFamily="34" charset="0"/>
              <a:buChar char="•"/>
            </a:pPr>
            <a:r>
              <a:rPr lang="en-US" sz="2400" dirty="0">
                <a:latin typeface="Times New Roman" panose="02020603050405020304" pitchFamily="18" charset="0"/>
                <a:ea typeface="Amiri" panose="00000500000000000000" pitchFamily="2" charset="-78"/>
                <a:cs typeface="Times New Roman" panose="02020603050405020304" pitchFamily="18" charset="0"/>
              </a:rPr>
              <a:t>Pivot – summary</a:t>
            </a:r>
          </a:p>
          <a:p>
            <a:pPr marL="342900" indent="-342900">
              <a:buFont typeface="Arial" panose="020B0604020202020204" pitchFamily="34" charset="0"/>
              <a:buChar char="•"/>
            </a:pPr>
            <a:r>
              <a:rPr lang="en-US" sz="2400" dirty="0">
                <a:latin typeface="Times New Roman" panose="02020603050405020304" pitchFamily="18" charset="0"/>
                <a:ea typeface="Amiri" panose="00000500000000000000" pitchFamily="2" charset="-78"/>
                <a:cs typeface="Times New Roman" panose="02020603050405020304" pitchFamily="18" charset="0"/>
              </a:rPr>
              <a:t>Graph – data visualization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7200085-FC7B-C786-F5A6-787C85D148B4}"/>
              </a:ext>
            </a:extLst>
          </p:cNvPr>
          <p:cNvSpPr>
            <a:spLocks noGrp="1"/>
          </p:cNvSpPr>
          <p:nvPr>
            <p:ph type="body" idx="1"/>
          </p:nvPr>
        </p:nvSpPr>
        <p:spPr>
          <a:xfrm>
            <a:off x="1066800" y="1582340"/>
            <a:ext cx="10972800" cy="3323987"/>
          </a:xfrm>
        </p:spPr>
        <p: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 </a:t>
            </a:r>
            <a:r>
              <a:rPr lang="en-US" sz="2400" dirty="0" err="1">
                <a:latin typeface="Times New Roman" panose="02020603050405020304" pitchFamily="18" charset="0"/>
                <a:cs typeface="Times New Roman" panose="02020603050405020304" pitchFamily="18" charset="0"/>
              </a:rPr>
              <a:t>Edunet</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26 –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9 –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 id – num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Name – text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 type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 level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  male female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rating –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00162" y="1907227"/>
            <a:ext cx="7096125" cy="89255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Performance = IFS(Z8&gt;=5,”VERY</a:t>
            </a:r>
          </a:p>
          <a:p>
            <a:r>
              <a:rPr lang="en-IN" sz="2400" dirty="0">
                <a:latin typeface="Times New Roman" panose="02020603050405020304" pitchFamily="18" charset="0"/>
                <a:cs typeface="Times New Roman" panose="02020603050405020304" pitchFamily="18" charset="0"/>
              </a:rPr>
              <a:t>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TotalTime>
  <Words>459</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Srinidhi Muthuraman</cp:lastModifiedBy>
  <cp:revision>13</cp:revision>
  <dcterms:created xsi:type="dcterms:W3CDTF">2024-03-29T15:07:22Z</dcterms:created>
  <dcterms:modified xsi:type="dcterms:W3CDTF">2024-08-31T09:53:04Z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