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computernotes.com/fundamental/information-technology/what-do-you-mean-by-data-and-infor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computernotes.com/fundamental/information-technology/what-do-you-mean-by-data-and-infor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Phases of Compilation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Deepali</a:t>
            </a:r>
            <a:r>
              <a:rPr lang="en-US" dirty="0" smtClean="0"/>
              <a:t> M. </a:t>
            </a:r>
            <a:r>
              <a:rPr lang="en-US" dirty="0" err="1" smtClean="0"/>
              <a:t>Raikar</a:t>
            </a:r>
            <a:endParaRPr lang="en-US" dirty="0"/>
          </a:p>
        </p:txBody>
      </p:sp>
      <p:pic>
        <p:nvPicPr>
          <p:cNvPr id="3073" name="Picture 1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457201"/>
            <a:ext cx="5257800" cy="1447800"/>
          </a:xfrm>
        </p:spPr>
        <p:txBody>
          <a:bodyPr/>
          <a:lstStyle/>
          <a:p>
            <a:r>
              <a:rPr lang="en-US" b="1" i="1" dirty="0" smtClean="0"/>
              <a:t>Input:</a:t>
            </a:r>
            <a:r>
              <a:rPr lang="en-US" i="1" dirty="0" smtClean="0"/>
              <a:t> Tokens</a:t>
            </a:r>
            <a:endParaRPr lang="en-US" dirty="0" smtClean="0"/>
          </a:p>
          <a:p>
            <a:r>
              <a:rPr lang="en-US" b="1" i="1" dirty="0" smtClean="0"/>
              <a:t>Output:</a:t>
            </a:r>
            <a:r>
              <a:rPr lang="en-US" i="1" dirty="0" smtClean="0"/>
              <a:t> Syntax tree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 descr="Syntax analy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971800"/>
            <a:ext cx="3733800" cy="3283549"/>
          </a:xfrm>
          <a:prstGeom prst="rect">
            <a:avLst/>
          </a:prstGeom>
          <a:noFill/>
        </p:spPr>
      </p:pic>
      <p:pic>
        <p:nvPicPr>
          <p:cNvPr id="5" name="Picture 2" descr="E:\POC online TL\gec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Semantic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23621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Semantic analysis is the third phase of compiler.</a:t>
            </a:r>
          </a:p>
          <a:p>
            <a:pPr>
              <a:buNone/>
            </a:pPr>
            <a:r>
              <a:rPr lang="en-US" dirty="0" smtClean="0"/>
              <a:t>• It checks for the semantic consistency.</a:t>
            </a:r>
          </a:p>
          <a:p>
            <a:pPr>
              <a:buNone/>
            </a:pPr>
            <a:r>
              <a:rPr lang="en-US" dirty="0" smtClean="0"/>
              <a:t>• Type </a:t>
            </a:r>
            <a:r>
              <a:rPr lang="en-US" dirty="0" smtClean="0">
                <a:hlinkClick r:id="rId2"/>
              </a:rPr>
              <a:t>information</a:t>
            </a:r>
            <a:r>
              <a:rPr lang="en-US" dirty="0" smtClean="0"/>
              <a:t> is gathered and stored in symbol table or in syntax tree.</a:t>
            </a:r>
          </a:p>
          <a:p>
            <a:pPr>
              <a:buNone/>
            </a:pPr>
            <a:r>
              <a:rPr lang="en-US" dirty="0" smtClean="0"/>
              <a:t>• Performs type checking.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  <p:pic>
        <p:nvPicPr>
          <p:cNvPr id="23554" name="Picture 2" descr="Semantic analys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200400"/>
            <a:ext cx="388620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Intermediate Code Generation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• Intermediate code generation produces intermediate representations for the source program which are of the following forms:</a:t>
            </a:r>
          </a:p>
          <a:p>
            <a:pPr>
              <a:buNone/>
            </a:pPr>
            <a:r>
              <a:rPr lang="en-US" dirty="0" smtClean="0"/>
              <a:t>     o Postfix notation</a:t>
            </a:r>
          </a:p>
          <a:p>
            <a:pPr>
              <a:buNone/>
            </a:pPr>
            <a:r>
              <a:rPr lang="en-US" dirty="0" smtClean="0"/>
              <a:t>     o Three address code</a:t>
            </a:r>
          </a:p>
          <a:p>
            <a:pPr>
              <a:buNone/>
            </a:pPr>
            <a:r>
              <a:rPr lang="en-US" dirty="0" smtClean="0"/>
              <a:t>     o Syntax tree</a:t>
            </a:r>
          </a:p>
          <a:p>
            <a:r>
              <a:rPr lang="en-US" dirty="0" smtClean="0"/>
              <a:t>Most commonly used form is the three address code.</a:t>
            </a:r>
          </a:p>
          <a:p>
            <a:pPr>
              <a:buNone/>
            </a:pPr>
            <a:r>
              <a:rPr lang="en-US" b="1" dirty="0" smtClean="0"/>
              <a:t>      </a:t>
            </a:r>
            <a:r>
              <a:rPr lang="en-US" b="1" smtClean="0"/>
              <a:t> </a:t>
            </a:r>
            <a:r>
              <a:rPr lang="en-US" b="1" smtClean="0"/>
              <a:t>t</a:t>
            </a:r>
            <a:r>
              <a:rPr lang="en-US" b="1" baseline="-25000" smtClean="0"/>
              <a:t>1</a:t>
            </a:r>
            <a:r>
              <a:rPr lang="en-US" b="1" dirty="0" smtClean="0"/>
              <a:t> = </a:t>
            </a:r>
            <a:r>
              <a:rPr lang="en-US" b="1" dirty="0" err="1" smtClean="0"/>
              <a:t>inttofloat</a:t>
            </a:r>
            <a:r>
              <a:rPr lang="en-US" b="1" dirty="0" smtClean="0"/>
              <a:t> (5)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 t</a:t>
            </a:r>
            <a:r>
              <a:rPr lang="en-US" b="1" baseline="-25000" dirty="0" smtClean="0"/>
              <a:t>2</a:t>
            </a:r>
            <a:r>
              <a:rPr lang="en-US" b="1" dirty="0" smtClean="0"/>
              <a:t> = id</a:t>
            </a:r>
            <a:r>
              <a:rPr lang="en-US" b="1" baseline="-25000" dirty="0" smtClean="0"/>
              <a:t>3</a:t>
            </a:r>
            <a:r>
              <a:rPr lang="en-US" b="1" dirty="0" smtClean="0"/>
              <a:t>* </a:t>
            </a:r>
            <a:r>
              <a:rPr lang="en-US" b="1" dirty="0" err="1" smtClean="0"/>
              <a:t>tl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 t</a:t>
            </a:r>
            <a:r>
              <a:rPr lang="en-US" b="1" baseline="-25000" dirty="0" smtClean="0"/>
              <a:t>3</a:t>
            </a:r>
            <a:r>
              <a:rPr lang="en-US" b="1" dirty="0" smtClean="0"/>
              <a:t> = id</a:t>
            </a:r>
            <a:r>
              <a:rPr lang="en-US" b="1" baseline="-25000" dirty="0" smtClean="0"/>
              <a:t>2</a:t>
            </a:r>
            <a:r>
              <a:rPr lang="en-US" b="1" dirty="0" smtClean="0"/>
              <a:t> + t</a:t>
            </a:r>
            <a:r>
              <a:rPr lang="en-US" b="1" baseline="-25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 id</a:t>
            </a:r>
            <a:r>
              <a:rPr lang="en-US" b="1" baseline="-25000" dirty="0" smtClean="0"/>
              <a:t>1</a:t>
            </a:r>
            <a:r>
              <a:rPr lang="en-US" b="1" dirty="0" smtClean="0"/>
              <a:t> = t</a:t>
            </a:r>
            <a:r>
              <a:rPr lang="en-US" b="1" baseline="-25000" dirty="0" smtClean="0"/>
              <a:t>3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Properties of intermediate code</a:t>
            </a:r>
          </a:p>
          <a:p>
            <a:pPr>
              <a:buNone/>
            </a:pPr>
            <a:r>
              <a:rPr lang="en-US" dirty="0" smtClean="0"/>
              <a:t>• It should be easy to produce.</a:t>
            </a:r>
          </a:p>
          <a:p>
            <a:pPr>
              <a:buNone/>
            </a:pPr>
            <a:r>
              <a:rPr lang="en-US" dirty="0" smtClean="0"/>
              <a:t>• It should be easy to translate into target program.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Optimization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• Code optimization phase gets the intermediate code as input and produces optimized intermediate code as output.</a:t>
            </a:r>
          </a:p>
          <a:p>
            <a:pPr>
              <a:buNone/>
            </a:pPr>
            <a:r>
              <a:rPr lang="en-US" dirty="0" smtClean="0"/>
              <a:t>• It results in faster running machine code.</a:t>
            </a:r>
          </a:p>
          <a:p>
            <a:pPr>
              <a:buNone/>
            </a:pPr>
            <a:r>
              <a:rPr lang="en-US" dirty="0" smtClean="0"/>
              <a:t>• It can be done by reducing the number of lines of code for a program.</a:t>
            </a:r>
          </a:p>
          <a:p>
            <a:pPr>
              <a:buNone/>
            </a:pPr>
            <a:r>
              <a:rPr lang="en-US" dirty="0" smtClean="0"/>
              <a:t>• This phase reduces the redundant code and attempts to improve the intermediate code so that faster-running machine code will result.</a:t>
            </a:r>
          </a:p>
          <a:p>
            <a:pPr>
              <a:buNone/>
            </a:pPr>
            <a:r>
              <a:rPr lang="en-US" dirty="0" smtClean="0"/>
              <a:t>• During the code optimization, the result of the program is not affected.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• To improve the code generation, the optimization involves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Deduction and removal of dead code (unreachable     code).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Calculation of constants in expressions and terms.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Collapsing of repeated expression into temporary string.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Loop unrolling.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Moving code outside the loop.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Removal of unwanted temporary variables.</a:t>
            </a:r>
          </a:p>
          <a:p>
            <a:pPr>
              <a:buNone/>
            </a:pPr>
            <a:r>
              <a:rPr lang="en-US" b="1" dirty="0" smtClean="0"/>
              <a:t>                  t</a:t>
            </a:r>
            <a:r>
              <a:rPr lang="en-US" b="1" baseline="-25000" dirty="0" smtClean="0"/>
              <a:t>1</a:t>
            </a:r>
            <a:r>
              <a:rPr lang="en-US" b="1" dirty="0" smtClean="0"/>
              <a:t> = id</a:t>
            </a:r>
            <a:r>
              <a:rPr lang="en-US" b="1" baseline="-25000" dirty="0" smtClean="0"/>
              <a:t>3</a:t>
            </a:r>
            <a:r>
              <a:rPr lang="en-US" b="1" dirty="0" smtClean="0"/>
              <a:t>* 5.0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            id</a:t>
            </a:r>
            <a:r>
              <a:rPr lang="en-US" b="1" baseline="-25000" dirty="0" smtClean="0"/>
              <a:t>1</a:t>
            </a:r>
            <a:r>
              <a:rPr lang="en-US" b="1" dirty="0" smtClean="0"/>
              <a:t> = id</a:t>
            </a:r>
            <a:r>
              <a:rPr lang="en-US" b="1" baseline="-25000" dirty="0" smtClean="0"/>
              <a:t>2</a:t>
            </a:r>
            <a:r>
              <a:rPr lang="en-US" b="1" dirty="0" smtClean="0"/>
              <a:t> + t</a:t>
            </a:r>
            <a:r>
              <a:rPr lang="en-US" b="1" baseline="-25000" dirty="0" smtClean="0"/>
              <a:t>1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• Code generation is the final phase of a compiler.</a:t>
            </a:r>
          </a:p>
          <a:p>
            <a:pPr>
              <a:buNone/>
            </a:pPr>
            <a:r>
              <a:rPr lang="en-US" dirty="0" smtClean="0"/>
              <a:t>• It gets input from code optimization phase and produces the target code or object code as result.</a:t>
            </a:r>
          </a:p>
          <a:p>
            <a:pPr>
              <a:buNone/>
            </a:pPr>
            <a:r>
              <a:rPr lang="en-US" dirty="0" smtClean="0"/>
              <a:t>• Intermediate instructions are translated into a sequence of machine instructions that perform the same task.</a:t>
            </a:r>
          </a:p>
          <a:p>
            <a:pPr>
              <a:buNone/>
            </a:pPr>
            <a:r>
              <a:rPr lang="en-US" dirty="0" smtClean="0"/>
              <a:t>• The code generation involves</a:t>
            </a:r>
          </a:p>
          <a:p>
            <a:pPr>
              <a:buNone/>
            </a:pPr>
            <a:r>
              <a:rPr lang="en-US" dirty="0" smtClean="0"/>
              <a:t>     o Allocation of register and memory.</a:t>
            </a:r>
          </a:p>
          <a:p>
            <a:pPr>
              <a:buNone/>
            </a:pPr>
            <a:r>
              <a:rPr lang="en-US" dirty="0" smtClean="0"/>
              <a:t>     o Generation of correct references.</a:t>
            </a:r>
          </a:p>
          <a:p>
            <a:pPr>
              <a:buNone/>
            </a:pPr>
            <a:r>
              <a:rPr lang="en-US" dirty="0" smtClean="0"/>
              <a:t>     o Generation of correct data types.</a:t>
            </a:r>
          </a:p>
          <a:p>
            <a:pPr>
              <a:buNone/>
            </a:pPr>
            <a:r>
              <a:rPr lang="en-US" dirty="0" smtClean="0"/>
              <a:t>     o Generation of missing code.</a:t>
            </a:r>
          </a:p>
          <a:p>
            <a:pPr>
              <a:buNone/>
            </a:pPr>
            <a:r>
              <a:rPr lang="en-US" b="1" dirty="0" smtClean="0"/>
              <a:t>                LDF 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id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          MULF 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# 5.0</a:t>
            </a:r>
          </a:p>
          <a:p>
            <a:pPr>
              <a:buNone/>
            </a:pPr>
            <a:r>
              <a:rPr lang="en-US" b="1" dirty="0" smtClean="0"/>
              <a:t>                LDF 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id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          ADDF 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            STF </a:t>
            </a:r>
            <a:r>
              <a:rPr lang="en-US" dirty="0" smtClean="0"/>
              <a:t>id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Symbol Table Management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• Symbol table is used to store all the information about identifiers used in the program.</a:t>
            </a:r>
          </a:p>
          <a:p>
            <a:pPr>
              <a:buNone/>
            </a:pPr>
            <a:r>
              <a:rPr lang="en-US" dirty="0" smtClean="0"/>
              <a:t>• It is a data structure containing a record for each identifier, with fields for the attributes of the identifier.</a:t>
            </a:r>
          </a:p>
          <a:p>
            <a:pPr>
              <a:buNone/>
            </a:pPr>
            <a:r>
              <a:rPr lang="en-US" dirty="0" smtClean="0"/>
              <a:t>• It allows finding the record for each identifier quickly and to store or retrieve data from that record.</a:t>
            </a:r>
          </a:p>
          <a:p>
            <a:pPr>
              <a:buNone/>
            </a:pPr>
            <a:r>
              <a:rPr lang="en-US" dirty="0" smtClean="0"/>
              <a:t>• Whenever an identifier is detected in any of the phases, it is stored in the symbol table.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219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b; float c; char z;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81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6553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Error Handling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• Each phase can encounter errors. After detecting an error, a phase must handle the error so that compilation can proceed.</a:t>
            </a:r>
          </a:p>
          <a:p>
            <a:pPr>
              <a:buNone/>
            </a:pPr>
            <a:r>
              <a:rPr lang="en-US" dirty="0" smtClean="0"/>
              <a:t>• In lexical analysis, errors occur in separation of tokens.</a:t>
            </a:r>
          </a:p>
          <a:p>
            <a:pPr>
              <a:buNone/>
            </a:pPr>
            <a:r>
              <a:rPr lang="en-US" dirty="0" smtClean="0"/>
              <a:t>• In syntax analysis, errors occur during construction of syntax tree.</a:t>
            </a:r>
          </a:p>
          <a:p>
            <a:pPr>
              <a:buNone/>
            </a:pPr>
            <a:r>
              <a:rPr lang="en-US" dirty="0" smtClean="0"/>
              <a:t>• In semantic analysis, errors may occur at the following cases: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When the compiler detects constructs that have right syntactic structure but no meaning</a:t>
            </a:r>
          </a:p>
          <a:p>
            <a:pPr>
              <a:buNone/>
            </a:pPr>
            <a:r>
              <a:rPr lang="en-US" dirty="0" smtClean="0"/>
              <a:t>(ii) During type conversion.</a:t>
            </a:r>
          </a:p>
          <a:p>
            <a:pPr>
              <a:buNone/>
            </a:pPr>
            <a:r>
              <a:rPr lang="en-US" dirty="0" smtClean="0"/>
              <a:t>• In code optimization, errors occur when the result is affected by the optimization. In code generation, it shows error when code is missing etc.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/>
          <a:lstStyle/>
          <a:p>
            <a:r>
              <a:rPr lang="en-US" dirty="0" smtClean="0"/>
              <a:t>Phases of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structure of compiler consists of 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Analysis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Synthesis part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2049" name="Picture 1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Translation of a stat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04800"/>
            <a:ext cx="2438400" cy="6377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Ecomputernotes.com</a:t>
            </a:r>
          </a:p>
          <a:p>
            <a:r>
              <a:rPr lang="en-US" dirty="0" smtClean="0"/>
              <a:t>Compiler design – </a:t>
            </a:r>
            <a:r>
              <a:rPr lang="en-US" dirty="0" err="1" smtClean="0"/>
              <a:t>Aho</a:t>
            </a:r>
            <a:r>
              <a:rPr lang="en-US" dirty="0" smtClean="0"/>
              <a:t>, </a:t>
            </a:r>
            <a:r>
              <a:rPr lang="en-US" dirty="0" err="1" smtClean="0"/>
              <a:t>Ulman</a:t>
            </a:r>
            <a:endParaRPr lang="en-US" dirty="0" smtClean="0"/>
          </a:p>
          <a:p>
            <a:r>
              <a:rPr lang="en-US" dirty="0" smtClean="0"/>
              <a:t>Compiler Design – Dr. R. </a:t>
            </a:r>
            <a:r>
              <a:rPr lang="en-US" dirty="0" err="1" smtClean="0"/>
              <a:t>Venkatesh</a:t>
            </a:r>
            <a:endParaRPr lang="en-US" dirty="0" smtClean="0"/>
          </a:p>
          <a:p>
            <a:r>
              <a:rPr lang="en-US" dirty="0" smtClean="0"/>
              <a:t>www.geeksforgeeks.org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981200"/>
            <a:ext cx="4953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813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Analysis part</a:t>
            </a:r>
          </a:p>
          <a:p>
            <a:pPr>
              <a:buNone/>
            </a:pPr>
            <a:r>
              <a:rPr lang="en-US" dirty="0" smtClean="0"/>
              <a:t>• Analysis part breaks the source program into constituent pieces and imposes a grammatical structure on them which further uses this structure to create an intermediate representation of the source program.</a:t>
            </a:r>
          </a:p>
          <a:p>
            <a:pPr>
              <a:buNone/>
            </a:pPr>
            <a:r>
              <a:rPr lang="en-US" dirty="0" smtClean="0"/>
              <a:t>• It is also termed as front end of compiler.</a:t>
            </a:r>
          </a:p>
          <a:p>
            <a:pPr>
              <a:buNone/>
            </a:pPr>
            <a:r>
              <a:rPr lang="en-US" dirty="0" smtClean="0"/>
              <a:t>• </a:t>
            </a:r>
            <a:r>
              <a:rPr lang="en-US" dirty="0" smtClean="0">
                <a:hlinkClick r:id="rId2"/>
              </a:rPr>
              <a:t>Information</a:t>
            </a:r>
            <a:r>
              <a:rPr lang="en-US" dirty="0" smtClean="0"/>
              <a:t> about the source program is collected and stored in a data structure called symbol table.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Analysis-p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29200"/>
            <a:ext cx="6124679" cy="1066800"/>
          </a:xfrm>
          <a:prstGeom prst="rect">
            <a:avLst/>
          </a:prstGeom>
          <a:noFill/>
        </p:spPr>
      </p:pic>
      <p:pic>
        <p:nvPicPr>
          <p:cNvPr id="1027" name="Picture 3" descr="E:\POC online TL\gec 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048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124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Synthesis part</a:t>
            </a:r>
          </a:p>
          <a:p>
            <a:pPr>
              <a:buNone/>
            </a:pPr>
            <a:r>
              <a:rPr lang="en-US" dirty="0" smtClean="0"/>
              <a:t>• Synthesis part takes the intermediate representation as input and transforms it to the target program.</a:t>
            </a:r>
          </a:p>
          <a:p>
            <a:pPr>
              <a:buNone/>
            </a:pPr>
            <a:r>
              <a:rPr lang="en-US" dirty="0" smtClean="0"/>
              <a:t>• It is also termed as back end of compiler.</a:t>
            </a:r>
          </a:p>
          <a:p>
            <a:endParaRPr lang="en-US" dirty="0"/>
          </a:p>
        </p:txBody>
      </p:sp>
      <p:pic>
        <p:nvPicPr>
          <p:cNvPr id="16386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  <p:pic>
        <p:nvPicPr>
          <p:cNvPr id="16388" name="Picture 4" descr="Synthesis-p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648200"/>
            <a:ext cx="6832529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70104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phases of a compiler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1. Lexical analysis</a:t>
            </a:r>
          </a:p>
          <a:p>
            <a:pPr>
              <a:buNone/>
            </a:pPr>
            <a:r>
              <a:rPr lang="en-US" sz="1600" b="1" dirty="0" smtClean="0"/>
              <a:t>2. Syntax analysis</a:t>
            </a:r>
          </a:p>
          <a:p>
            <a:pPr>
              <a:buNone/>
            </a:pPr>
            <a:r>
              <a:rPr lang="en-US" sz="1600" b="1" dirty="0" smtClean="0"/>
              <a:t>3. Semantic analysis</a:t>
            </a:r>
          </a:p>
          <a:p>
            <a:pPr>
              <a:buNone/>
            </a:pPr>
            <a:r>
              <a:rPr lang="en-US" sz="1600" b="1" dirty="0" smtClean="0"/>
              <a:t>4. Intermediate code generation</a:t>
            </a:r>
          </a:p>
          <a:p>
            <a:pPr>
              <a:buNone/>
            </a:pPr>
            <a:r>
              <a:rPr lang="en-US" sz="1600" b="1" dirty="0" smtClean="0"/>
              <a:t>5. Code optimization</a:t>
            </a:r>
          </a:p>
          <a:p>
            <a:pPr>
              <a:buNone/>
            </a:pPr>
            <a:r>
              <a:rPr lang="en-US" sz="1600" b="1" dirty="0" smtClean="0"/>
              <a:t>6. Code generation</a:t>
            </a:r>
          </a:p>
          <a:p>
            <a:pPr>
              <a:buNone/>
            </a:pPr>
            <a:r>
              <a:rPr lang="en-US" sz="1600" b="1" dirty="0" smtClean="0"/>
              <a:t>7.Symbol table management.</a:t>
            </a:r>
          </a:p>
          <a:p>
            <a:pPr>
              <a:buNone/>
            </a:pPr>
            <a:r>
              <a:rPr lang="en-US" sz="1600" b="1" dirty="0" smtClean="0"/>
              <a:t>8.Error handling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  <p:pic>
        <p:nvPicPr>
          <p:cNvPr id="17410" name="Picture 2" descr="Phases of compil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066800"/>
            <a:ext cx="5346288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Lexical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• Lexical analysis is the first phase of compiler which is also termed as </a:t>
            </a:r>
            <a:r>
              <a:rPr lang="en-US" b="1" dirty="0" smtClean="0"/>
              <a:t>scanning.</a:t>
            </a:r>
          </a:p>
          <a:p>
            <a:pPr>
              <a:buNone/>
            </a:pPr>
            <a:r>
              <a:rPr lang="en-US" dirty="0" smtClean="0"/>
              <a:t>• Source program is scanned to read the stream of characters and those characters are grouped to form a sequence called l</a:t>
            </a:r>
            <a:r>
              <a:rPr lang="en-US" b="1" dirty="0" smtClean="0"/>
              <a:t>exemes</a:t>
            </a:r>
            <a:r>
              <a:rPr lang="en-US" dirty="0" smtClean="0"/>
              <a:t> which produces token as output.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Token</a:t>
            </a:r>
            <a:r>
              <a:rPr lang="en-US" b="1" dirty="0" smtClean="0"/>
              <a:t>:</a:t>
            </a:r>
            <a:r>
              <a:rPr lang="en-US" dirty="0" smtClean="0"/>
              <a:t> Token is a sequence of characters that represent lexical unit, which matches with the pattern, such as keywords, operators, identifiers etc.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 </a:t>
            </a:r>
            <a:r>
              <a:rPr lang="en-US" b="1" dirty="0" smtClean="0"/>
              <a:t>Lexeme:</a:t>
            </a:r>
            <a:r>
              <a:rPr lang="en-US" dirty="0" smtClean="0"/>
              <a:t> Lexeme is instance of a token i.e., group of characters forming a token. 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 </a:t>
            </a:r>
            <a:r>
              <a:rPr lang="en-US" b="1" dirty="0" smtClean="0"/>
              <a:t>Pattern:</a:t>
            </a:r>
            <a:r>
              <a:rPr lang="en-US" dirty="0" smtClean="0"/>
              <a:t> Pattern describes the rule that the lexemes of a token takes. It is the structure that must be matched by strings.</a:t>
            </a:r>
          </a:p>
          <a:p>
            <a:pPr>
              <a:buNone/>
            </a:pPr>
            <a:r>
              <a:rPr lang="en-US" dirty="0" smtClean="0"/>
              <a:t>• Once a token is generated the corresponding entry is made in the symbol table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1"/>
            <a:ext cx="8229600" cy="28956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Input: stream of characters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Output: Token</a:t>
            </a:r>
            <a:endParaRPr lang="en-US" dirty="0" smtClean="0"/>
          </a:p>
          <a:p>
            <a:r>
              <a:rPr lang="en-US" i="1" dirty="0" smtClean="0"/>
              <a:t>Token Template: &lt;token-name, attribute-value&gt;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.) c=</a:t>
            </a:r>
            <a:r>
              <a:rPr lang="en-US" dirty="0" err="1" smtClean="0"/>
              <a:t>a+b</a:t>
            </a:r>
            <a:r>
              <a:rPr lang="en-US" dirty="0" smtClean="0"/>
              <a:t>*5;</a:t>
            </a:r>
          </a:p>
          <a:p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Lexemes and tokens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08075"/>
            <a:ext cx="85486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57400" y="594360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Hence, &lt;id, 1&gt;&lt;=&gt;&lt; id, 2&gt;&lt; +&gt;&lt;id, 3 &gt;&lt; * &gt;&lt; 5&gt;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6248400" cy="1143000"/>
          </a:xfrm>
        </p:spPr>
        <p:txBody>
          <a:bodyPr/>
          <a:lstStyle/>
          <a:p>
            <a:r>
              <a:rPr lang="en-US" b="1" dirty="0" smtClean="0"/>
              <a:t>Syntax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Syntax analysis is the second phase of compiler which is also called as </a:t>
            </a:r>
            <a:r>
              <a:rPr lang="en-US" b="1" dirty="0" smtClean="0"/>
              <a:t>parsing.</a:t>
            </a:r>
          </a:p>
          <a:p>
            <a:pPr>
              <a:buNone/>
            </a:pPr>
            <a:r>
              <a:rPr lang="en-US" dirty="0" smtClean="0"/>
              <a:t>• Parser converts the tokens produced by lexical analyzer into a tree like representation called parse tree.</a:t>
            </a:r>
          </a:p>
          <a:p>
            <a:pPr>
              <a:buNone/>
            </a:pPr>
            <a:r>
              <a:rPr lang="en-US" dirty="0" smtClean="0"/>
              <a:t>• A parse tree describes the syntactic structure of the input. </a:t>
            </a:r>
          </a:p>
          <a:p>
            <a:r>
              <a:rPr lang="en-US" dirty="0" smtClean="0"/>
              <a:t> Syntax tree is a compressed representation of the parse tree in which the operators appear as interior nodes and the operands of the operator are the children of the node for that operator.</a:t>
            </a:r>
            <a:endParaRPr lang="en-US" dirty="0"/>
          </a:p>
        </p:txBody>
      </p:sp>
      <p:pic>
        <p:nvPicPr>
          <p:cNvPr id="4" name="Picture 2" descr="E:\POC online TL\gec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57225" cy="78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714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Phases of Compilation</vt:lpstr>
      <vt:lpstr>Phases of Compiler</vt:lpstr>
      <vt:lpstr>Slide 3</vt:lpstr>
      <vt:lpstr>Slide 4</vt:lpstr>
      <vt:lpstr>The phases of a compiler :</vt:lpstr>
      <vt:lpstr>Lexical Analysis </vt:lpstr>
      <vt:lpstr>Slide 7</vt:lpstr>
      <vt:lpstr> Lexemes and tokens</vt:lpstr>
      <vt:lpstr>Syntax Analysis</vt:lpstr>
      <vt:lpstr>Slide 10</vt:lpstr>
      <vt:lpstr>Semantic Analysis </vt:lpstr>
      <vt:lpstr>Intermediate Code Generation </vt:lpstr>
      <vt:lpstr>Slide 13</vt:lpstr>
      <vt:lpstr>Code Optimization </vt:lpstr>
      <vt:lpstr>Slide 15</vt:lpstr>
      <vt:lpstr>Code Generation </vt:lpstr>
      <vt:lpstr>Symbol Table Management </vt:lpstr>
      <vt:lpstr>Slide 18</vt:lpstr>
      <vt:lpstr>Error Handling </vt:lpstr>
      <vt:lpstr>Slide 20</vt:lpstr>
      <vt:lpstr>References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of Compilation</dc:title>
  <dc:creator>DEEPALI RAIKAR</dc:creator>
  <cp:lastModifiedBy>Microsoft</cp:lastModifiedBy>
  <cp:revision>33</cp:revision>
  <dcterms:created xsi:type="dcterms:W3CDTF">2006-08-16T00:00:00Z</dcterms:created>
  <dcterms:modified xsi:type="dcterms:W3CDTF">2020-09-08T18:30:47Z</dcterms:modified>
</cp:coreProperties>
</file>