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088" autoAdjust="0"/>
    <p:restoredTop sz="94660"/>
  </p:normalViewPr>
  <p:slideViewPr>
    <p:cSldViewPr>
      <p:cViewPr varScale="1">
        <p:scale>
          <a:sx n="68" d="100"/>
          <a:sy n="68" d="100"/>
        </p:scale>
        <p:origin x="-175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hatis.techtarget.com/definition/instruction" TargetMode="External"/><Relationship Id="rId7" Type="http://schemas.openxmlformats.org/officeDocument/2006/relationships/image" Target="../media/image2.jpeg"/><Relationship Id="rId2" Type="http://schemas.openxmlformats.org/officeDocument/2006/relationships/hyperlink" Target="https://searchsoftwarequality.techtarget.com/definition/progra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hatis.techtarget.com/definition/processor" TargetMode="External"/><Relationship Id="rId4" Type="http://schemas.openxmlformats.org/officeDocument/2006/relationships/hyperlink" Target="https://whatis.techtarget.com/definition/bit-binary-digit"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eeksforgeeks.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2457450"/>
          </a:xfrm>
        </p:spPr>
        <p:txBody>
          <a:bodyPr/>
          <a:lstStyle/>
          <a:p>
            <a:r>
              <a:rPr lang="en-US" dirty="0" smtClean="0"/>
              <a:t>UNIT 1</a:t>
            </a:r>
            <a:br>
              <a:rPr lang="en-US" dirty="0" smtClean="0"/>
            </a:br>
            <a:r>
              <a:rPr lang="en-US" dirty="0" smtClean="0"/>
              <a:t>Overview of Language Processing System tools</a:t>
            </a:r>
            <a:endParaRPr lang="en-US" dirty="0"/>
          </a:p>
        </p:txBody>
      </p:sp>
      <p:sp>
        <p:nvSpPr>
          <p:cNvPr id="3" name="Subtitle 2"/>
          <p:cNvSpPr>
            <a:spLocks noGrp="1"/>
          </p:cNvSpPr>
          <p:nvPr>
            <p:ph type="subTitle" idx="1"/>
          </p:nvPr>
        </p:nvSpPr>
        <p:spPr>
          <a:xfrm>
            <a:off x="838200" y="4191000"/>
            <a:ext cx="7772400" cy="1199704"/>
          </a:xfrm>
        </p:spPr>
        <p:txBody>
          <a:bodyPr/>
          <a:lstStyle/>
          <a:p>
            <a:r>
              <a:rPr lang="en-US" dirty="0" smtClean="0"/>
              <a:t>-</a:t>
            </a:r>
            <a:r>
              <a:rPr lang="en-US" dirty="0" err="1" smtClean="0"/>
              <a:t>Deepali</a:t>
            </a:r>
            <a:r>
              <a:rPr lang="en-US" dirty="0" smtClean="0"/>
              <a:t> M. </a:t>
            </a:r>
            <a:r>
              <a:rPr lang="en-US" dirty="0" err="1" smtClean="0"/>
              <a:t>Raikar</a:t>
            </a:r>
            <a:endParaRPr lang="en-US" dirty="0"/>
          </a:p>
        </p:txBody>
      </p:sp>
      <p:pic>
        <p:nvPicPr>
          <p:cNvPr id="1026"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t>
            </a:r>
            <a:r>
              <a:rPr lang="en-US" b="1" dirty="0" smtClean="0"/>
              <a:t>computer</a:t>
            </a:r>
            <a:r>
              <a:rPr lang="en-US" dirty="0" smtClean="0"/>
              <a:t> systems a </a:t>
            </a:r>
            <a:r>
              <a:rPr lang="en-US" b="1" dirty="0" smtClean="0"/>
              <a:t>loader</a:t>
            </a:r>
            <a:r>
              <a:rPr lang="en-US" dirty="0" smtClean="0"/>
              <a:t> is the part of an operating system that is responsible for </a:t>
            </a:r>
            <a:r>
              <a:rPr lang="en-US" b="1" dirty="0" smtClean="0"/>
              <a:t>loading programs and libraries. </a:t>
            </a:r>
            <a:r>
              <a:rPr lang="en-US" dirty="0" smtClean="0"/>
              <a:t>It is one of the essential stages in the process of starting a program, as it places programs into memory and prepares them for execution.</a:t>
            </a:r>
          </a:p>
          <a:p>
            <a:endParaRPr lang="en-US" dirty="0"/>
          </a:p>
        </p:txBody>
      </p:sp>
      <p:sp>
        <p:nvSpPr>
          <p:cNvPr id="2" name="Title 1"/>
          <p:cNvSpPr>
            <a:spLocks noGrp="1"/>
          </p:cNvSpPr>
          <p:nvPr>
            <p:ph type="title"/>
          </p:nvPr>
        </p:nvSpPr>
        <p:spPr>
          <a:xfrm>
            <a:off x="2362200" y="274638"/>
            <a:ext cx="6324600" cy="1143000"/>
          </a:xfrm>
        </p:spPr>
        <p:txBody>
          <a:bodyPr/>
          <a:lstStyle/>
          <a:p>
            <a:r>
              <a:rPr lang="en-US" dirty="0" smtClean="0"/>
              <a:t>Loaders</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dirty="0" smtClean="0"/>
              <a:t>A loader is a major component of an operating system that </a:t>
            </a:r>
            <a:r>
              <a:rPr lang="en-US" b="1" dirty="0" smtClean="0"/>
              <a:t>ensures all necessary programs and libraries are loaded</a:t>
            </a:r>
            <a:r>
              <a:rPr lang="en-US" dirty="0" smtClean="0"/>
              <a:t>, which is essential during the startup phase of running a program. </a:t>
            </a:r>
          </a:p>
          <a:p>
            <a:r>
              <a:rPr lang="en-US" dirty="0" smtClean="0"/>
              <a:t>It places the libraries and programs into the main memory in order to prepare them for execution. </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610600" cy="4525963"/>
          </a:xfrm>
        </p:spPr>
        <p:txBody>
          <a:bodyPr>
            <a:normAutofit fontScale="92500" lnSpcReduction="10000"/>
          </a:bodyPr>
          <a:lstStyle/>
          <a:p>
            <a:r>
              <a:rPr lang="en-US" dirty="0" smtClean="0"/>
              <a:t>A debugger is a software program used to test and find bugs (errors) in other programs.</a:t>
            </a:r>
          </a:p>
          <a:p>
            <a:r>
              <a:rPr lang="en-US" dirty="0" smtClean="0"/>
              <a:t>A debugger is also known as a debugging tool.</a:t>
            </a:r>
          </a:p>
          <a:p>
            <a:r>
              <a:rPr lang="en-US" dirty="0" smtClean="0"/>
              <a:t>A debugger is a computer program used by programmers to test and debug a target program. </a:t>
            </a:r>
          </a:p>
          <a:p>
            <a:r>
              <a:rPr lang="en-US" dirty="0" smtClean="0"/>
              <a:t>Debuggers may use instruction-set simulators, rather than running a program directly on the processor to achieve a higher level of control over its execution. </a:t>
            </a:r>
          </a:p>
          <a:p>
            <a:r>
              <a:rPr lang="en-US" dirty="0" smtClean="0"/>
              <a:t>This allows debuggers to stop or halt the program according to specific conditions. However, use of simulators decreases execution speed.</a:t>
            </a:r>
          </a:p>
          <a:p>
            <a:endParaRPr lang="en-US" dirty="0"/>
          </a:p>
        </p:txBody>
      </p:sp>
      <p:sp>
        <p:nvSpPr>
          <p:cNvPr id="2" name="Title 1"/>
          <p:cNvSpPr>
            <a:spLocks noGrp="1"/>
          </p:cNvSpPr>
          <p:nvPr>
            <p:ph type="title"/>
          </p:nvPr>
        </p:nvSpPr>
        <p:spPr>
          <a:xfrm>
            <a:off x="3276600" y="274638"/>
            <a:ext cx="5410200" cy="1143000"/>
          </a:xfrm>
        </p:spPr>
        <p:txBody>
          <a:bodyPr/>
          <a:lstStyle/>
          <a:p>
            <a:r>
              <a:rPr lang="en-US" dirty="0" smtClean="0"/>
              <a:t>Debugger</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lstStyle/>
          <a:p>
            <a:r>
              <a:rPr lang="en-US" dirty="0" smtClean="0"/>
              <a:t>When a program crashes, debuggers show the position of the error in the target program. Most debuggers also are capable of running programs in a step-by-step mode, besides stopping on specific points. They also can often modify the state of programs while they are running.</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b="1" dirty="0" smtClean="0"/>
              <a:t>text editor</a:t>
            </a:r>
            <a:r>
              <a:rPr lang="en-US" dirty="0" smtClean="0"/>
              <a:t> is a type of </a:t>
            </a:r>
            <a:r>
              <a:rPr lang="en-US" b="1" dirty="0" smtClean="0"/>
              <a:t>computer</a:t>
            </a:r>
            <a:r>
              <a:rPr lang="en-US" dirty="0" smtClean="0"/>
              <a:t> program that edits plain </a:t>
            </a:r>
            <a:r>
              <a:rPr lang="en-US" b="1" dirty="0" smtClean="0"/>
              <a:t>text</a:t>
            </a:r>
            <a:r>
              <a:rPr lang="en-US" dirty="0" smtClean="0"/>
              <a:t>. ... </a:t>
            </a:r>
            <a:r>
              <a:rPr lang="en-US" b="1" dirty="0" smtClean="0"/>
              <a:t>Text editors</a:t>
            </a:r>
            <a:r>
              <a:rPr lang="en-US" dirty="0" smtClean="0"/>
              <a:t> are provided with operating systems and software development packages, and can be used to change files such as configuration files, documentation files and programming language source code.</a:t>
            </a:r>
            <a:endParaRPr lang="en-US" dirty="0"/>
          </a:p>
        </p:txBody>
      </p:sp>
      <p:sp>
        <p:nvSpPr>
          <p:cNvPr id="2" name="Title 1"/>
          <p:cNvSpPr>
            <a:spLocks noGrp="1"/>
          </p:cNvSpPr>
          <p:nvPr>
            <p:ph type="title"/>
          </p:nvPr>
        </p:nvSpPr>
        <p:spPr>
          <a:xfrm>
            <a:off x="2438400" y="274638"/>
            <a:ext cx="6248400" cy="1143000"/>
          </a:xfrm>
        </p:spPr>
        <p:txBody>
          <a:bodyPr/>
          <a:lstStyle/>
          <a:p>
            <a:r>
              <a:rPr lang="en-US" dirty="0" smtClean="0"/>
              <a:t>Text Editors</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r>
              <a:rPr lang="en-US" dirty="0" smtClean="0"/>
              <a:t>A text editor is any word processing program that you can use to type and edit text. </a:t>
            </a:r>
          </a:p>
          <a:p>
            <a:r>
              <a:rPr lang="en-US" dirty="0" smtClean="0"/>
              <a:t>Word Pad and </a:t>
            </a:r>
            <a:r>
              <a:rPr lang="en-US" dirty="0" err="1" smtClean="0"/>
              <a:t>NotePad</a:t>
            </a:r>
            <a:r>
              <a:rPr lang="en-US" dirty="0" smtClean="0"/>
              <a:t> for Windows and SimpleText and </a:t>
            </a:r>
            <a:r>
              <a:rPr lang="en-US" dirty="0" err="1" smtClean="0"/>
              <a:t>TextEdit</a:t>
            </a:r>
            <a:r>
              <a:rPr lang="en-US" dirty="0" smtClean="0"/>
              <a:t> for the Mac are common text editors. </a:t>
            </a:r>
          </a:p>
          <a:p>
            <a:r>
              <a:rPr lang="en-US" dirty="0" smtClean="0"/>
              <a:t>Larger programs such as Microsoft Word and Word Perfect are also text editors, but they have many more features. </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209800"/>
          </a:xfrm>
        </p:spPr>
        <p:txBody>
          <a:bodyPr/>
          <a:lstStyle/>
          <a:p>
            <a:r>
              <a:rPr lang="en-US" b="1" dirty="0" smtClean="0"/>
              <a:t>Compiler</a:t>
            </a:r>
            <a:r>
              <a:rPr lang="en-US" dirty="0" smtClean="0"/>
              <a:t> is a software which converts a program written in high level language (Source Language) to low level language (Object/Target/Machine Language).</a:t>
            </a:r>
            <a:endParaRPr lang="en-US" dirty="0"/>
          </a:p>
        </p:txBody>
      </p:sp>
      <p:sp>
        <p:nvSpPr>
          <p:cNvPr id="2" name="Title 1"/>
          <p:cNvSpPr>
            <a:spLocks noGrp="1"/>
          </p:cNvSpPr>
          <p:nvPr>
            <p:ph type="title"/>
          </p:nvPr>
        </p:nvSpPr>
        <p:spPr>
          <a:xfrm>
            <a:off x="3733800" y="274638"/>
            <a:ext cx="4953000" cy="1143000"/>
          </a:xfrm>
        </p:spPr>
        <p:txBody>
          <a:bodyPr/>
          <a:lstStyle/>
          <a:p>
            <a:r>
              <a:rPr lang="en-US" dirty="0" smtClean="0"/>
              <a:t>Compiler</a:t>
            </a:r>
            <a:endParaRPr lang="en-US" dirty="0"/>
          </a:p>
        </p:txBody>
      </p:sp>
      <p:pic>
        <p:nvPicPr>
          <p:cNvPr id="19458" name="Picture 2" descr="https://media.geeksforgeeks.org/wp-content/uploads/compileProcess.jpg"/>
          <p:cNvPicPr>
            <a:picLocks noChangeAspect="1" noChangeArrowheads="1"/>
          </p:cNvPicPr>
          <p:nvPr/>
        </p:nvPicPr>
        <p:blipFill>
          <a:blip r:embed="rId2"/>
          <a:srcRect/>
          <a:stretch>
            <a:fillRect/>
          </a:stretch>
        </p:blipFill>
        <p:spPr bwMode="auto">
          <a:xfrm>
            <a:off x="2438400" y="4114800"/>
            <a:ext cx="4391025" cy="1466851"/>
          </a:xfrm>
          <a:prstGeom prst="rect">
            <a:avLst/>
          </a:prstGeom>
          <a:noFill/>
        </p:spPr>
      </p:pic>
      <p:pic>
        <p:nvPicPr>
          <p:cNvPr id="5" name="Picture 2" descr="C:\Users\DEEPALI RAIKAR\Desktop\gec logo.jpg"/>
          <p:cNvPicPr>
            <a:picLocks noChangeAspect="1" noChangeArrowheads="1"/>
          </p:cNvPicPr>
          <p:nvPr/>
        </p:nvPicPr>
        <p:blipFill>
          <a:blip r:embed="rId3"/>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fontAlgn="base"/>
            <a:r>
              <a:rPr lang="en-US" b="1" dirty="0" smtClean="0"/>
              <a:t>Cross Compiler</a:t>
            </a:r>
            <a:r>
              <a:rPr lang="en-US" dirty="0" smtClean="0"/>
              <a:t> that runs on a machine ‘A’ and produces a code for another machine ‘B’. It is capable of creating code for a platform other than the one on which the compiler is running.</a:t>
            </a:r>
          </a:p>
          <a:p>
            <a:pPr fontAlgn="base"/>
            <a:r>
              <a:rPr lang="en-US" b="1" dirty="0" smtClean="0"/>
              <a:t>Source-to-source Compiler</a:t>
            </a:r>
            <a:r>
              <a:rPr lang="en-US" dirty="0" smtClean="0"/>
              <a:t> or </a:t>
            </a:r>
            <a:r>
              <a:rPr lang="en-US" dirty="0" err="1" smtClean="0"/>
              <a:t>transcompiler</a:t>
            </a:r>
            <a:r>
              <a:rPr lang="en-US" dirty="0" smtClean="0"/>
              <a:t> or </a:t>
            </a:r>
            <a:r>
              <a:rPr lang="en-US" dirty="0" err="1" smtClean="0"/>
              <a:t>transpiler</a:t>
            </a:r>
            <a:r>
              <a:rPr lang="en-US" dirty="0" smtClean="0"/>
              <a:t> is a compiler that translates source code written in one programming language into source code of another programming language.</a:t>
            </a:r>
          </a:p>
          <a:p>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Humans can only understand high-level languages, which are called source code. Computers, on the other hand, can only understand programs written in binary languages, so either an interpreter or compiler is required.</a:t>
            </a:r>
          </a:p>
          <a:p>
            <a:r>
              <a:rPr lang="en-US" dirty="0" smtClean="0"/>
              <a:t>Programming languages are implemented in two ways: interpretation and compilation. As the name suggests, an interpreter transforms or interprets a high-level programming code into code that can be understood by the machine (machine code) or into an intermediate language that can be easily executed as well.</a:t>
            </a:r>
          </a:p>
          <a:p>
            <a:endParaRPr lang="en-US" dirty="0"/>
          </a:p>
        </p:txBody>
      </p:sp>
      <p:sp>
        <p:nvSpPr>
          <p:cNvPr id="2" name="Title 1"/>
          <p:cNvSpPr>
            <a:spLocks noGrp="1"/>
          </p:cNvSpPr>
          <p:nvPr>
            <p:ph type="title"/>
          </p:nvPr>
        </p:nvSpPr>
        <p:spPr>
          <a:xfrm>
            <a:off x="2362200" y="274638"/>
            <a:ext cx="6324600" cy="1143000"/>
          </a:xfrm>
        </p:spPr>
        <p:txBody>
          <a:bodyPr/>
          <a:lstStyle/>
          <a:p>
            <a:r>
              <a:rPr lang="en-US" dirty="0" smtClean="0"/>
              <a:t>Interpreter</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fontScale="92500"/>
          </a:bodyPr>
          <a:lstStyle/>
          <a:p>
            <a:r>
              <a:rPr lang="en-US" dirty="0" smtClean="0"/>
              <a:t>The interpreter reads each statement of code and then converts or executes it directly. In contrast, an assembler or a compiler converts a high-level source code into native (compiled) code that can be executed directly by the operating system (e.g. by creating a .exe program).</a:t>
            </a:r>
          </a:p>
          <a:p>
            <a:r>
              <a:rPr lang="en-US" dirty="0" smtClean="0"/>
              <a:t>In most cases, a compiler is preferable since its output runs much faster compared to a line-by-line interpretation. Rather than scanning the whole program and translating it into machine code like a compiler does, the interpreter translates code one statement at a time.</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3352800"/>
          </a:xfrm>
        </p:spPr>
        <p:txBody>
          <a:bodyPr>
            <a:normAutofit/>
          </a:bodyPr>
          <a:lstStyle/>
          <a:p>
            <a:r>
              <a:rPr lang="en-US" dirty="0" smtClean="0"/>
              <a:t>An assembler is a </a:t>
            </a:r>
            <a:r>
              <a:rPr lang="en-US" u="sng" dirty="0" smtClean="0">
                <a:hlinkClick r:id="rId2"/>
              </a:rPr>
              <a:t>program</a:t>
            </a:r>
            <a:r>
              <a:rPr lang="en-US" dirty="0" smtClean="0"/>
              <a:t> that takes basic computer </a:t>
            </a:r>
            <a:r>
              <a:rPr lang="en-US" u="sng" dirty="0" smtClean="0">
                <a:hlinkClick r:id="rId3"/>
              </a:rPr>
              <a:t>instruction</a:t>
            </a:r>
            <a:r>
              <a:rPr lang="en-US" dirty="0" smtClean="0"/>
              <a:t>s and converts them into a pattern of </a:t>
            </a:r>
            <a:r>
              <a:rPr lang="en-US" u="sng" dirty="0" smtClean="0">
                <a:hlinkClick r:id="rId4"/>
              </a:rPr>
              <a:t>bit</a:t>
            </a:r>
            <a:r>
              <a:rPr lang="en-US" dirty="0" smtClean="0"/>
              <a:t>s that the computer's </a:t>
            </a:r>
            <a:r>
              <a:rPr lang="en-US" u="sng" dirty="0" smtClean="0">
                <a:hlinkClick r:id="rId5"/>
              </a:rPr>
              <a:t>processor</a:t>
            </a:r>
            <a:r>
              <a:rPr lang="en-US" dirty="0" smtClean="0"/>
              <a:t> can use to perform its basic operations. Some people call these instructions assembler language and others use the term </a:t>
            </a:r>
            <a:r>
              <a:rPr lang="en-US" i="1" dirty="0" smtClean="0"/>
              <a:t>assembly language</a:t>
            </a:r>
            <a:r>
              <a:rPr lang="en-US" dirty="0" smtClean="0"/>
              <a:t>.</a:t>
            </a:r>
            <a:endParaRPr lang="en-US" dirty="0"/>
          </a:p>
        </p:txBody>
      </p:sp>
      <p:sp>
        <p:nvSpPr>
          <p:cNvPr id="2" name="Title 1"/>
          <p:cNvSpPr>
            <a:spLocks noGrp="1"/>
          </p:cNvSpPr>
          <p:nvPr>
            <p:ph type="title"/>
          </p:nvPr>
        </p:nvSpPr>
        <p:spPr>
          <a:xfrm>
            <a:off x="1371600" y="274638"/>
            <a:ext cx="7315200" cy="944562"/>
          </a:xfrm>
        </p:spPr>
        <p:txBody>
          <a:bodyPr/>
          <a:lstStyle/>
          <a:p>
            <a:r>
              <a:rPr lang="en-US" dirty="0" smtClean="0"/>
              <a:t>Assemblers</a:t>
            </a:r>
            <a:endParaRPr lang="en-US" dirty="0"/>
          </a:p>
        </p:txBody>
      </p:sp>
      <p:pic>
        <p:nvPicPr>
          <p:cNvPr id="2050" name="Picture 2" descr="https://media.geeksforgeeks.org/wp-content/uploads/20190301161722/Screenshot-2019-03-01-at-4.13.08-PM.png"/>
          <p:cNvPicPr>
            <a:picLocks noChangeAspect="1" noChangeArrowheads="1"/>
          </p:cNvPicPr>
          <p:nvPr/>
        </p:nvPicPr>
        <p:blipFill>
          <a:blip r:embed="rId6"/>
          <a:srcRect/>
          <a:stretch>
            <a:fillRect/>
          </a:stretch>
        </p:blipFill>
        <p:spPr bwMode="auto">
          <a:xfrm>
            <a:off x="1676400" y="4572000"/>
            <a:ext cx="5753100" cy="1543051"/>
          </a:xfrm>
          <a:prstGeom prst="rect">
            <a:avLst/>
          </a:prstGeom>
          <a:noFill/>
        </p:spPr>
      </p:pic>
      <p:pic>
        <p:nvPicPr>
          <p:cNvPr id="5" name="Picture 2" descr="C:\Users\DEEPALI RAIKAR\Desktop\gec logo.jpg"/>
          <p:cNvPicPr>
            <a:picLocks noChangeAspect="1" noChangeArrowheads="1"/>
          </p:cNvPicPr>
          <p:nvPr/>
        </p:nvPicPr>
        <p:blipFill>
          <a:blip r:embed="rId7"/>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638"/>
            <a:ext cx="6477000" cy="1143000"/>
          </a:xfrm>
        </p:spPr>
        <p:txBody>
          <a:bodyPr>
            <a:normAutofit fontScale="90000"/>
          </a:bodyPr>
          <a:lstStyle/>
          <a:p>
            <a:r>
              <a:rPr lang="en-US" b="1" dirty="0" smtClean="0"/>
              <a:t>Interpreter Vs Compiler</a:t>
            </a:r>
            <a:br>
              <a:rPr lang="en-US" b="1" dirty="0" smtClean="0"/>
            </a:br>
            <a:endParaRPr lang="en-US" dirty="0"/>
          </a:p>
        </p:txBody>
      </p:sp>
      <p:graphicFrame>
        <p:nvGraphicFramePr>
          <p:cNvPr id="4" name="Table 3"/>
          <p:cNvGraphicFramePr>
            <a:graphicFrameLocks noGrp="1"/>
          </p:cNvGraphicFramePr>
          <p:nvPr/>
        </p:nvGraphicFramePr>
        <p:xfrm>
          <a:off x="1295399" y="1397000"/>
          <a:ext cx="6934200" cy="4699002"/>
        </p:xfrm>
        <a:graphic>
          <a:graphicData uri="http://schemas.openxmlformats.org/drawingml/2006/table">
            <a:tbl>
              <a:tblPr/>
              <a:tblGrid>
                <a:gridCol w="3467100"/>
                <a:gridCol w="3467100"/>
              </a:tblGrid>
              <a:tr h="427183">
                <a:tc>
                  <a:txBody>
                    <a:bodyPr/>
                    <a:lstStyle/>
                    <a:p>
                      <a:pPr algn="l"/>
                      <a:r>
                        <a:rPr lang="en-US" sz="1300" b="0" dirty="0"/>
                        <a:t>Interpreter</a:t>
                      </a:r>
                    </a:p>
                  </a:txBody>
                  <a:tcPr marL="167934" marR="167934" marT="83967" marB="83967" anchor="ctr">
                    <a:lnL>
                      <a:noFill/>
                    </a:lnL>
                    <a:lnR>
                      <a:noFill/>
                    </a:lnR>
                    <a:lnT>
                      <a:noFill/>
                    </a:lnT>
                    <a:lnB>
                      <a:noFill/>
                    </a:lnB>
                    <a:solidFill>
                      <a:srgbClr val="F8FAFF"/>
                    </a:solidFill>
                  </a:tcPr>
                </a:tc>
                <a:tc>
                  <a:txBody>
                    <a:bodyPr/>
                    <a:lstStyle/>
                    <a:p>
                      <a:pPr algn="l"/>
                      <a:r>
                        <a:rPr lang="en-US" sz="1300" b="0"/>
                        <a:t>Compiler</a:t>
                      </a:r>
                    </a:p>
                  </a:txBody>
                  <a:tcPr marL="167934" marR="167934" marT="83967" marB="83967" anchor="ctr">
                    <a:lnL>
                      <a:noFill/>
                    </a:lnL>
                    <a:lnR>
                      <a:noFill/>
                    </a:lnR>
                    <a:lnT>
                      <a:noFill/>
                    </a:lnT>
                    <a:lnB>
                      <a:noFill/>
                    </a:lnB>
                    <a:solidFill>
                      <a:srgbClr val="F8FAFF"/>
                    </a:solidFill>
                  </a:tcPr>
                </a:tc>
              </a:tr>
              <a:tr h="893199">
                <a:tc>
                  <a:txBody>
                    <a:bodyPr/>
                    <a:lstStyle/>
                    <a:p>
                      <a:r>
                        <a:rPr lang="en-US" sz="1300"/>
                        <a:t>Translates program one statement at a time.</a:t>
                      </a:r>
                    </a:p>
                  </a:txBody>
                  <a:tcPr marL="167934" marR="167934" marT="83967" marB="83967" anchor="ctr">
                    <a:lnL>
                      <a:noFill/>
                    </a:lnL>
                    <a:lnR>
                      <a:noFill/>
                    </a:lnR>
                    <a:lnT>
                      <a:noFill/>
                    </a:lnT>
                    <a:lnB>
                      <a:noFill/>
                    </a:lnB>
                    <a:solidFill>
                      <a:srgbClr val="F8FAFF"/>
                    </a:solidFill>
                  </a:tcPr>
                </a:tc>
                <a:tc>
                  <a:txBody>
                    <a:bodyPr/>
                    <a:lstStyle/>
                    <a:p>
                      <a:r>
                        <a:rPr lang="en-US" sz="1300" dirty="0"/>
                        <a:t>Scans the entire program and translates it as a whole into machine code.</a:t>
                      </a:r>
                    </a:p>
                  </a:txBody>
                  <a:tcPr marL="167934" marR="167934" marT="83967" marB="83967" anchor="ctr">
                    <a:lnL>
                      <a:noFill/>
                    </a:lnL>
                    <a:lnR>
                      <a:noFill/>
                    </a:lnR>
                    <a:lnT>
                      <a:noFill/>
                    </a:lnT>
                    <a:lnB>
                      <a:noFill/>
                    </a:lnB>
                    <a:solidFill>
                      <a:srgbClr val="F8FAFF"/>
                    </a:solidFill>
                  </a:tcPr>
                </a:tc>
              </a:tr>
              <a:tr h="1359214">
                <a:tc>
                  <a:txBody>
                    <a:bodyPr/>
                    <a:lstStyle/>
                    <a:p>
                      <a:r>
                        <a:rPr lang="en-US" sz="1300"/>
                        <a:t>Interpreters usually take less amount of time to analyze the source code. However, the overall execution time is comparatively slower than compilers.</a:t>
                      </a:r>
                    </a:p>
                  </a:txBody>
                  <a:tcPr marL="167934" marR="167934" marT="83967" marB="83967" anchor="ctr">
                    <a:lnL>
                      <a:noFill/>
                    </a:lnL>
                    <a:lnR>
                      <a:noFill/>
                    </a:lnR>
                    <a:lnT>
                      <a:noFill/>
                    </a:lnT>
                    <a:lnB>
                      <a:noFill/>
                    </a:lnB>
                    <a:solidFill>
                      <a:srgbClr val="F8FAFF"/>
                    </a:solidFill>
                  </a:tcPr>
                </a:tc>
                <a:tc>
                  <a:txBody>
                    <a:bodyPr/>
                    <a:lstStyle/>
                    <a:p>
                      <a:r>
                        <a:rPr lang="en-US" sz="1300"/>
                        <a:t>Compilers usually take a large amount of time to analyze the source code. However, the overall execution time is comparatively faster than interpreters.</a:t>
                      </a:r>
                    </a:p>
                  </a:txBody>
                  <a:tcPr marL="167934" marR="167934" marT="83967" marB="83967" anchor="ctr">
                    <a:lnL>
                      <a:noFill/>
                    </a:lnL>
                    <a:lnR>
                      <a:noFill/>
                    </a:lnR>
                    <a:lnT>
                      <a:noFill/>
                    </a:lnT>
                    <a:lnB>
                      <a:noFill/>
                    </a:lnB>
                    <a:solidFill>
                      <a:srgbClr val="F8FAFF"/>
                    </a:solidFill>
                  </a:tcPr>
                </a:tc>
              </a:tr>
              <a:tr h="1126207">
                <a:tc>
                  <a:txBody>
                    <a:bodyPr/>
                    <a:lstStyle/>
                    <a:p>
                      <a:r>
                        <a:rPr lang="en-US" sz="1300"/>
                        <a:t>No intermediate object code is generated, hence are memory efficient.</a:t>
                      </a:r>
                    </a:p>
                  </a:txBody>
                  <a:tcPr marL="167934" marR="167934" marT="83967" marB="83967" anchor="ctr">
                    <a:lnL>
                      <a:noFill/>
                    </a:lnL>
                    <a:lnR>
                      <a:noFill/>
                    </a:lnR>
                    <a:lnT>
                      <a:noFill/>
                    </a:lnT>
                    <a:lnB>
                      <a:noFill/>
                    </a:lnB>
                    <a:solidFill>
                      <a:srgbClr val="F8FAFF"/>
                    </a:solidFill>
                  </a:tcPr>
                </a:tc>
                <a:tc>
                  <a:txBody>
                    <a:bodyPr/>
                    <a:lstStyle/>
                    <a:p>
                      <a:r>
                        <a:rPr lang="en-US" sz="1300" dirty="0"/>
                        <a:t>Generates intermediate object code which further requires linking, hence requires more memory.</a:t>
                      </a:r>
                    </a:p>
                  </a:txBody>
                  <a:tcPr marL="167934" marR="167934" marT="83967" marB="83967" anchor="ctr">
                    <a:lnL>
                      <a:noFill/>
                    </a:lnL>
                    <a:lnR>
                      <a:noFill/>
                    </a:lnR>
                    <a:lnT>
                      <a:noFill/>
                    </a:lnT>
                    <a:lnB>
                      <a:noFill/>
                    </a:lnB>
                    <a:solidFill>
                      <a:srgbClr val="F8FAFF"/>
                    </a:solidFill>
                  </a:tcPr>
                </a:tc>
              </a:tr>
              <a:tr h="893199">
                <a:tc>
                  <a:txBody>
                    <a:bodyPr/>
                    <a:lstStyle/>
                    <a:p>
                      <a:r>
                        <a:rPr lang="en-US" sz="1300"/>
                        <a:t>Programming languages like JavaScript, Python, Ruby use interpreters.</a:t>
                      </a:r>
                    </a:p>
                  </a:txBody>
                  <a:tcPr marL="167934" marR="167934" marT="83967" marB="83967" anchor="ctr">
                    <a:lnL>
                      <a:noFill/>
                    </a:lnL>
                    <a:lnR>
                      <a:noFill/>
                    </a:lnR>
                    <a:lnT>
                      <a:noFill/>
                    </a:lnT>
                    <a:lnB>
                      <a:noFill/>
                    </a:lnB>
                    <a:solidFill>
                      <a:srgbClr val="F8FAFF"/>
                    </a:solidFill>
                  </a:tcPr>
                </a:tc>
                <a:tc>
                  <a:txBody>
                    <a:bodyPr/>
                    <a:lstStyle/>
                    <a:p>
                      <a:r>
                        <a:rPr lang="en-US" sz="1300" dirty="0"/>
                        <a:t>Programming languages like C, C++, Java use compilers.</a:t>
                      </a:r>
                    </a:p>
                  </a:txBody>
                  <a:tcPr marL="167934" marR="167934" marT="83967" marB="83967" anchor="ctr">
                    <a:lnL>
                      <a:noFill/>
                    </a:lnL>
                    <a:lnR>
                      <a:noFill/>
                    </a:lnR>
                    <a:lnT>
                      <a:noFill/>
                    </a:lnT>
                    <a:lnB>
                      <a:noFill/>
                    </a:lnB>
                    <a:solidFill>
                      <a:srgbClr val="F8FAFF"/>
                    </a:solidFill>
                  </a:tcPr>
                </a:tc>
              </a:tr>
            </a:tbl>
          </a:graphicData>
        </a:graphic>
      </p:graphicFrame>
      <p:sp>
        <p:nvSpPr>
          <p:cNvPr id="296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pic>
        <p:nvPicPr>
          <p:cNvPr id="5"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Text book-Compiler Design-Dr. R. </a:t>
            </a:r>
            <a:r>
              <a:rPr lang="en-US" dirty="0" err="1" smtClean="0"/>
              <a:t>Venkatesh</a:t>
            </a:r>
            <a:endParaRPr lang="en-US" dirty="0" smtClean="0"/>
          </a:p>
          <a:p>
            <a:r>
              <a:rPr lang="en-US" dirty="0" smtClean="0"/>
              <a:t>Technopedia.com</a:t>
            </a:r>
          </a:p>
          <a:p>
            <a:r>
              <a:rPr lang="en-US" dirty="0" smtClean="0">
                <a:hlinkClick r:id="rId2"/>
              </a:rPr>
              <a:t>www.geeksforgeeks.org</a:t>
            </a:r>
            <a:endParaRPr lang="en-US" dirty="0" smtClean="0"/>
          </a:p>
          <a:p>
            <a:r>
              <a:rPr lang="en-US" dirty="0" smtClean="0"/>
              <a:t>Wikipedia</a:t>
            </a:r>
          </a:p>
          <a:p>
            <a:r>
              <a:rPr lang="en-US" dirty="0" smtClean="0"/>
              <a:t>Techterms.com</a:t>
            </a:r>
            <a:endParaRPr lang="en-US" dirty="0"/>
          </a:p>
        </p:txBody>
      </p:sp>
      <p:sp>
        <p:nvSpPr>
          <p:cNvPr id="3" name="Title 2"/>
          <p:cNvSpPr>
            <a:spLocks noGrp="1"/>
          </p:cNvSpPr>
          <p:nvPr>
            <p:ph type="title"/>
          </p:nvPr>
        </p:nvSpPr>
        <p:spPr>
          <a:xfrm>
            <a:off x="2362200" y="274638"/>
            <a:ext cx="6324600" cy="1143000"/>
          </a:xfrm>
        </p:spPr>
        <p:txBody>
          <a:bodyPr/>
          <a:lstStyle/>
          <a:p>
            <a:r>
              <a:rPr lang="en-US" dirty="0" smtClean="0"/>
              <a:t>References</a:t>
            </a:r>
            <a:endParaRPr lang="en-US" dirty="0"/>
          </a:p>
        </p:txBody>
      </p:sp>
      <p:pic>
        <p:nvPicPr>
          <p:cNvPr id="4" name="Picture 2" descr="C:\Users\DEEPALI RAIKAR\Desktop\gec logo.jpg"/>
          <p:cNvPicPr>
            <a:picLocks noChangeAspect="1" noChangeArrowheads="1"/>
          </p:cNvPicPr>
          <p:nvPr/>
        </p:nvPicPr>
        <p:blipFill>
          <a:blip r:embed="rId3"/>
          <a:srcRect/>
          <a:stretch>
            <a:fillRect/>
          </a:stretch>
        </p:blipFill>
        <p:spPr bwMode="auto">
          <a:xfrm>
            <a:off x="381000" y="304800"/>
            <a:ext cx="657225" cy="7810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2209800"/>
            <a:ext cx="5715000" cy="923330"/>
          </a:xfrm>
          <a:prstGeom prst="rect">
            <a:avLst/>
          </a:prstGeom>
          <a:noFill/>
        </p:spPr>
        <p:txBody>
          <a:bodyPr wrap="squar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457200"/>
            <a:ext cx="7543800" cy="5668963"/>
          </a:xfrm>
        </p:spPr>
        <p:txBody>
          <a:bodyPr>
            <a:normAutofit fontScale="92500" lnSpcReduction="10000"/>
          </a:bodyPr>
          <a:lstStyle/>
          <a:p>
            <a:pPr fontAlgn="base"/>
            <a:r>
              <a:rPr lang="en-US" b="1" dirty="0" smtClean="0"/>
              <a:t>Assembler</a:t>
            </a:r>
            <a:r>
              <a:rPr lang="en-US" dirty="0" smtClean="0"/>
              <a:t> is a program for converting instructions written in low-level assembly code into </a:t>
            </a:r>
            <a:r>
              <a:rPr lang="en-US" dirty="0" err="1" smtClean="0"/>
              <a:t>relocatable</a:t>
            </a:r>
            <a:r>
              <a:rPr lang="en-US" dirty="0" smtClean="0"/>
              <a:t> machine code and generating along information for the loader.</a:t>
            </a:r>
          </a:p>
          <a:p>
            <a:pPr fontAlgn="base"/>
            <a:r>
              <a:rPr lang="en-US" dirty="0" smtClean="0"/>
              <a:t>It generates instructions by evaluating the mnemonics (symbols) in operation field and find the value of symbol and literals to produce machine code. </a:t>
            </a:r>
          </a:p>
          <a:p>
            <a:pPr fontAlgn="base"/>
            <a:r>
              <a:rPr lang="en-US" dirty="0" smtClean="0"/>
              <a:t>Now, if assembler do all this work in one scan then it is called single pass assembler, otherwise if it does in multiple scans then called multiple pass assembler. Here assembler divide these tasks in two passes:</a:t>
            </a:r>
          </a:p>
          <a:p>
            <a:pPr>
              <a:buNone/>
            </a:pPr>
            <a:r>
              <a:rPr lang="en-US" dirty="0" smtClean="0"/>
              <a:t/>
            </a:r>
            <a:br>
              <a:rPr lang="en-US" dirty="0" smtClean="0"/>
            </a:b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A macro processor is a program that reads a file (or files) and </a:t>
            </a:r>
            <a:r>
              <a:rPr lang="en-US" b="1" dirty="0" smtClean="0"/>
              <a:t>scans them for certain keywords</a:t>
            </a:r>
            <a:r>
              <a:rPr lang="en-US" dirty="0" smtClean="0"/>
              <a:t>. When a keyword is found, it is replaced by some text. The keyword/text combination is called a macro.</a:t>
            </a:r>
          </a:p>
          <a:p>
            <a:r>
              <a:rPr lang="en-US" dirty="0" smtClean="0"/>
              <a:t>A simple example is the C language preprocessor. When you write</a:t>
            </a:r>
          </a:p>
          <a:p>
            <a:pPr>
              <a:buNone/>
            </a:pPr>
            <a:r>
              <a:rPr lang="en-US" dirty="0" smtClean="0"/>
              <a:t>	#define MAX_BANANAS 6</a:t>
            </a:r>
          </a:p>
          <a:p>
            <a:pPr>
              <a:buNone/>
            </a:pPr>
            <a:r>
              <a:rPr lang="en-US" dirty="0" smtClean="0"/>
              <a:t>	 </a:t>
            </a:r>
            <a:r>
              <a:rPr lang="en-US" dirty="0" err="1" smtClean="0"/>
              <a:t>int</a:t>
            </a:r>
            <a:r>
              <a:rPr lang="en-US" dirty="0" smtClean="0"/>
              <a:t> banana; </a:t>
            </a:r>
          </a:p>
          <a:p>
            <a:pPr>
              <a:buNone/>
            </a:pPr>
            <a:r>
              <a:rPr lang="en-US" dirty="0" smtClean="0"/>
              <a:t>	for (banana = 0; banana &lt; MAX_BANANAS; banana++){ </a:t>
            </a:r>
          </a:p>
          <a:p>
            <a:pPr>
              <a:buNone/>
            </a:pPr>
            <a:r>
              <a:rPr lang="en-US" dirty="0" smtClean="0"/>
              <a:t>	...;</a:t>
            </a:r>
          </a:p>
          <a:p>
            <a:pPr>
              <a:buNone/>
            </a:pPr>
            <a:r>
              <a:rPr lang="en-US" dirty="0" smtClean="0"/>
              <a:t>	 }</a:t>
            </a:r>
          </a:p>
          <a:p>
            <a:pPr>
              <a:buNone/>
            </a:pPr>
            <a:r>
              <a:rPr lang="en-US" dirty="0" smtClean="0"/>
              <a:t>	 in a C program, the C preprocessor reads the first line and stores it as a macro definition. When it comes across the later reference to MAX_BANANAS in the for loop, it replaces it with the macro's definition, 6. The output of the C preprocessor is then fed to the C compiler proper.</a:t>
            </a:r>
          </a:p>
          <a:p>
            <a:endParaRPr lang="en-US" dirty="0"/>
          </a:p>
        </p:txBody>
      </p:sp>
      <p:sp>
        <p:nvSpPr>
          <p:cNvPr id="2" name="Title 1"/>
          <p:cNvSpPr>
            <a:spLocks noGrp="1"/>
          </p:cNvSpPr>
          <p:nvPr>
            <p:ph type="title"/>
          </p:nvPr>
        </p:nvSpPr>
        <p:spPr>
          <a:xfrm>
            <a:off x="2133600" y="274638"/>
            <a:ext cx="6553200" cy="1143000"/>
          </a:xfrm>
        </p:spPr>
        <p:txBody>
          <a:bodyPr/>
          <a:lstStyle/>
          <a:p>
            <a:r>
              <a:rPr lang="en-US" dirty="0" err="1" smtClean="0"/>
              <a:t>Macroprocessor</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fontAlgn="base">
              <a:buNone/>
            </a:pPr>
            <a:r>
              <a:rPr lang="en-US" b="1" dirty="0" smtClean="0"/>
              <a:t>Silent features of Macro Processor:</a:t>
            </a:r>
            <a:endParaRPr lang="en-US" dirty="0" smtClean="0"/>
          </a:p>
          <a:p>
            <a:pPr fontAlgn="base"/>
            <a:r>
              <a:rPr lang="en-US" b="1" dirty="0" smtClean="0"/>
              <a:t>Macro</a:t>
            </a:r>
            <a:r>
              <a:rPr lang="en-US" dirty="0" smtClean="0"/>
              <a:t> represents a group of commonly used statements in the source programming language.</a:t>
            </a:r>
          </a:p>
          <a:p>
            <a:pPr fontAlgn="base"/>
            <a:r>
              <a:rPr lang="en-US" dirty="0" smtClean="0"/>
              <a:t>Macro Processor replace each macro instruction with the corresponding group of source language statements. This is known as expansion of macros.</a:t>
            </a:r>
          </a:p>
          <a:p>
            <a:pPr fontAlgn="base"/>
            <a:r>
              <a:rPr lang="en-US" dirty="0" smtClean="0"/>
              <a:t>Macro Processor involves definition, invocation and expansion.</a:t>
            </a:r>
          </a:p>
          <a:p>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514599"/>
          </a:xfrm>
        </p:spPr>
        <p:txBody>
          <a:bodyPr>
            <a:normAutofit lnSpcReduction="10000"/>
          </a:bodyPr>
          <a:lstStyle/>
          <a:p>
            <a:r>
              <a:rPr lang="en-US" dirty="0" smtClean="0"/>
              <a:t>In </a:t>
            </a:r>
            <a:r>
              <a:rPr lang="en-US" b="1" dirty="0" smtClean="0"/>
              <a:t>computing</a:t>
            </a:r>
            <a:r>
              <a:rPr lang="en-US" dirty="0" smtClean="0"/>
              <a:t>, a </a:t>
            </a:r>
            <a:r>
              <a:rPr lang="en-US" b="1" dirty="0" smtClean="0"/>
              <a:t>linker</a:t>
            </a:r>
            <a:r>
              <a:rPr lang="en-US" dirty="0" smtClean="0"/>
              <a:t> or link editor is a </a:t>
            </a:r>
            <a:r>
              <a:rPr lang="en-US" b="1" dirty="0" smtClean="0"/>
              <a:t>computer</a:t>
            </a:r>
            <a:r>
              <a:rPr lang="en-US" dirty="0" smtClean="0"/>
              <a:t> system program that takes one or more object files (generated by a compiler or an assembler) and combines them into a single executable file, library file, or another 'object' file.</a:t>
            </a:r>
            <a:endParaRPr lang="en-US" dirty="0"/>
          </a:p>
        </p:txBody>
      </p:sp>
      <p:sp>
        <p:nvSpPr>
          <p:cNvPr id="2" name="Title 1"/>
          <p:cNvSpPr>
            <a:spLocks noGrp="1"/>
          </p:cNvSpPr>
          <p:nvPr>
            <p:ph type="title"/>
          </p:nvPr>
        </p:nvSpPr>
        <p:spPr>
          <a:xfrm>
            <a:off x="2514600" y="274638"/>
            <a:ext cx="6172200" cy="1143000"/>
          </a:xfrm>
        </p:spPr>
        <p:txBody>
          <a:bodyPr/>
          <a:lstStyle/>
          <a:p>
            <a:r>
              <a:rPr lang="en-US" dirty="0" smtClean="0"/>
              <a:t>Linkers</a:t>
            </a:r>
            <a:endParaRPr lang="en-US" dirty="0"/>
          </a:p>
        </p:txBody>
      </p:sp>
      <p:sp>
        <p:nvSpPr>
          <p:cNvPr id="1026" name="AutoShape 2" descr="Computer Learning Centre: Other System Programs: Linker, Loader, Assembler,  Text Editor, Compil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Computer Learning Centre: Other System Programs: Linker, Loader, Assembler,  Text Editor, Compil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Computer Learning Centre: Other System Programs: Linker, Loader, Assembler,  Text Editor, Compil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FIT1001- Computer Systems Lecture 12 Introduction to System Software. - ppt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FIT1001- Computer Systems Lecture 12 Introduction to System Software. - ppt  downlo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7" name="Picture 13"/>
          <p:cNvPicPr>
            <a:picLocks noChangeAspect="1" noChangeArrowheads="1"/>
          </p:cNvPicPr>
          <p:nvPr/>
        </p:nvPicPr>
        <p:blipFill>
          <a:blip r:embed="rId2"/>
          <a:srcRect/>
          <a:stretch>
            <a:fillRect/>
          </a:stretch>
        </p:blipFill>
        <p:spPr bwMode="auto">
          <a:xfrm>
            <a:off x="2590800" y="4038600"/>
            <a:ext cx="3429000" cy="2262721"/>
          </a:xfrm>
          <a:prstGeom prst="rect">
            <a:avLst/>
          </a:prstGeom>
          <a:noFill/>
          <a:ln w="9525">
            <a:noFill/>
            <a:miter lim="800000"/>
            <a:headEnd/>
            <a:tailEnd/>
          </a:ln>
          <a:effectLst/>
        </p:spPr>
      </p:pic>
      <p:pic>
        <p:nvPicPr>
          <p:cNvPr id="10" name="Picture 2" descr="C:\Users\DEEPALI RAIKAR\Desktop\gec logo.jpg"/>
          <p:cNvPicPr>
            <a:picLocks noChangeAspect="1" noChangeArrowheads="1"/>
          </p:cNvPicPr>
          <p:nvPr/>
        </p:nvPicPr>
        <p:blipFill>
          <a:blip r:embed="rId3"/>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lnSpcReduction="10000"/>
          </a:bodyPr>
          <a:lstStyle/>
          <a:p>
            <a:r>
              <a:rPr lang="en-US" dirty="0" smtClean="0"/>
              <a:t>Linker is a program in a system which helps to link a object modules of program into a single object file. </a:t>
            </a:r>
          </a:p>
          <a:p>
            <a:r>
              <a:rPr lang="en-US" dirty="0" smtClean="0"/>
              <a:t>It performs the process of linking. Linker are also called link editors. </a:t>
            </a:r>
          </a:p>
          <a:p>
            <a:r>
              <a:rPr lang="en-US" dirty="0" smtClean="0"/>
              <a:t>Linking is process of collecting and maintaining piece of code and data into a single file. </a:t>
            </a:r>
          </a:p>
          <a:p>
            <a:r>
              <a:rPr lang="en-US" dirty="0" smtClean="0"/>
              <a:t>Linker also link a particular module into system library. It takes object modules from assembler as input and forms an executable file as output for loader.</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lstStyle/>
          <a:p>
            <a:pPr>
              <a:buNone/>
            </a:pPr>
            <a:r>
              <a:rPr lang="en-US" dirty="0" smtClean="0"/>
              <a:t>Linking is of two types:</a:t>
            </a:r>
            <a:br>
              <a:rPr lang="en-US" dirty="0" smtClean="0"/>
            </a:br>
            <a:r>
              <a:rPr lang="en-US" b="1" dirty="0" smtClean="0"/>
              <a:t>1. Static Linking –</a:t>
            </a:r>
            <a:r>
              <a:rPr lang="en-US" dirty="0" smtClean="0"/>
              <a:t/>
            </a:r>
            <a:br>
              <a:rPr lang="en-US" dirty="0" smtClean="0"/>
            </a:br>
            <a:r>
              <a:rPr lang="en-US" dirty="0" smtClean="0"/>
              <a:t>It is performed during the </a:t>
            </a:r>
            <a:r>
              <a:rPr lang="en-US" b="1" u="sng" dirty="0" smtClean="0"/>
              <a:t>compilation of source program.</a:t>
            </a:r>
            <a:r>
              <a:rPr lang="en-US" dirty="0" smtClean="0"/>
              <a:t> Linking is performed before execution in static linking. It takes collection of </a:t>
            </a:r>
            <a:r>
              <a:rPr lang="en-US" dirty="0" err="1" smtClean="0"/>
              <a:t>relocatable</a:t>
            </a:r>
            <a:r>
              <a:rPr lang="en-US" dirty="0" smtClean="0"/>
              <a:t> object file and command-line argument and generate fully linked object file that can be loaded and run.</a:t>
            </a:r>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81000" y="3048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pPr fontAlgn="base">
              <a:buNone/>
            </a:pPr>
            <a:r>
              <a:rPr lang="en-US" b="1" dirty="0" smtClean="0"/>
              <a:t>2. Dynamic linking –</a:t>
            </a:r>
            <a:r>
              <a:rPr lang="en-US" dirty="0" smtClean="0"/>
              <a:t> Dynamic linking is performed during the </a:t>
            </a:r>
            <a:r>
              <a:rPr lang="en-US" b="1" u="sng" dirty="0" smtClean="0"/>
              <a:t>run time</a:t>
            </a:r>
            <a:r>
              <a:rPr lang="en-US" dirty="0" smtClean="0"/>
              <a:t>. This linking is accomplished by placing the name of a shareable library in the executable image. There is more chances of error and failure chances. </a:t>
            </a:r>
            <a:r>
              <a:rPr lang="en-US" u="sng" dirty="0" smtClean="0"/>
              <a:t>It require less memory space as multiple program can share a single copy of the library.</a:t>
            </a:r>
          </a:p>
          <a:p>
            <a:pPr fontAlgn="base"/>
            <a:r>
              <a:rPr lang="en-US" dirty="0" smtClean="0"/>
              <a:t>Here we can perform </a:t>
            </a:r>
            <a:r>
              <a:rPr lang="en-US" b="1" u="sng" dirty="0" smtClean="0"/>
              <a:t>code sharing</a:t>
            </a:r>
            <a:r>
              <a:rPr lang="en-US" dirty="0" smtClean="0"/>
              <a:t>. it means we are using a same object a number of times in the program. </a:t>
            </a:r>
          </a:p>
          <a:p>
            <a:pPr fontAlgn="base"/>
            <a:r>
              <a:rPr lang="en-US" dirty="0" smtClean="0"/>
              <a:t>The shared library needed in the linking is stored in virtual memory to save RAM. </a:t>
            </a:r>
          </a:p>
          <a:p>
            <a:endParaRPr lang="en-US" dirty="0"/>
          </a:p>
        </p:txBody>
      </p:sp>
      <p:pic>
        <p:nvPicPr>
          <p:cNvPr id="4" name="Picture 2" descr="C:\Users\DEEPALI RAIKAR\Desktop\gec logo.jpg"/>
          <p:cNvPicPr>
            <a:picLocks noChangeAspect="1" noChangeArrowheads="1"/>
          </p:cNvPicPr>
          <p:nvPr/>
        </p:nvPicPr>
        <p:blipFill>
          <a:blip r:embed="rId2"/>
          <a:srcRect/>
          <a:stretch>
            <a:fillRect/>
          </a:stretch>
        </p:blipFill>
        <p:spPr bwMode="auto">
          <a:xfrm>
            <a:off x="304800" y="228600"/>
            <a:ext cx="657225" cy="781050"/>
          </a:xfrm>
          <a:prstGeom prst="rect">
            <a:avLst/>
          </a:prstGeom>
          <a:noFill/>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211</TotalTime>
  <Words>723</Words>
  <Application>Microsoft Office PowerPoint</Application>
  <PresentationFormat>On-screen Show (4:3)</PresentationFormat>
  <Paragraphs>75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UNIT 1 Overview of Language Processing System tools</vt:lpstr>
      <vt:lpstr>Assemblers</vt:lpstr>
      <vt:lpstr>Slide 3</vt:lpstr>
      <vt:lpstr>Macroprocessor</vt:lpstr>
      <vt:lpstr>Slide 5</vt:lpstr>
      <vt:lpstr>Linkers</vt:lpstr>
      <vt:lpstr>Slide 7</vt:lpstr>
      <vt:lpstr>Slide 8</vt:lpstr>
      <vt:lpstr>Slide 9</vt:lpstr>
      <vt:lpstr>Loaders</vt:lpstr>
      <vt:lpstr>Slide 11</vt:lpstr>
      <vt:lpstr>Debugger</vt:lpstr>
      <vt:lpstr>Slide 13</vt:lpstr>
      <vt:lpstr>Text Editors</vt:lpstr>
      <vt:lpstr>Slide 15</vt:lpstr>
      <vt:lpstr>Compiler</vt:lpstr>
      <vt:lpstr>Slide 17</vt:lpstr>
      <vt:lpstr>Interpreter</vt:lpstr>
      <vt:lpstr>Slide 19</vt:lpstr>
      <vt:lpstr>Interpreter Vs Compiler </vt:lpstr>
      <vt:lpstr>References</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Overview of Language Processing System tools</dc:title>
  <dc:creator>DEEPALI RAIKAR</dc:creator>
  <cp:lastModifiedBy>Microsoft</cp:lastModifiedBy>
  <cp:revision>36</cp:revision>
  <dcterms:created xsi:type="dcterms:W3CDTF">2006-08-16T00:00:00Z</dcterms:created>
  <dcterms:modified xsi:type="dcterms:W3CDTF">2020-09-07T02:42:03Z</dcterms:modified>
</cp:coreProperties>
</file>