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70" d="100"/>
          <a:sy n="70" d="100"/>
        </p:scale>
        <p:origin x="500" y="2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8C417C-4050-4CED-AD6E-86C83532F97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2ECA973-0CEE-42BC-B24C-762D7CDF0564}">
      <dgm:prSet custT="1"/>
      <dgm:spPr/>
      <dgm:t>
        <a:bodyPr/>
        <a:lstStyle/>
        <a:p>
          <a:pPr>
            <a:lnSpc>
              <a:spcPct val="100000"/>
            </a:lnSpc>
          </a:pPr>
          <a:r>
            <a:rPr lang="en-US" sz="2000" dirty="0"/>
            <a:t>To understand the dataset provided to us: This will help us determine which of the variables are of importance pertaining to our problem statement.</a:t>
          </a:r>
        </a:p>
      </dgm:t>
    </dgm:pt>
    <dgm:pt modelId="{38128126-2325-4D35-BE0C-48888033E2FA}" type="parTrans" cxnId="{3FAC9509-6074-40AE-A38F-9C010FDE88C8}">
      <dgm:prSet/>
      <dgm:spPr/>
      <dgm:t>
        <a:bodyPr/>
        <a:lstStyle/>
        <a:p>
          <a:endParaRPr lang="en-US"/>
        </a:p>
      </dgm:t>
    </dgm:pt>
    <dgm:pt modelId="{A0B86B5A-430F-4A7C-99F4-008E240CAA22}" type="sibTrans" cxnId="{3FAC9509-6074-40AE-A38F-9C010FDE88C8}">
      <dgm:prSet/>
      <dgm:spPr/>
      <dgm:t>
        <a:bodyPr/>
        <a:lstStyle/>
        <a:p>
          <a:endParaRPr lang="en-US"/>
        </a:p>
      </dgm:t>
    </dgm:pt>
    <dgm:pt modelId="{F9C8C15F-7A54-41EB-ACE2-40F3A4879837}">
      <dgm:prSet custT="1"/>
      <dgm:spPr/>
      <dgm:t>
        <a:bodyPr/>
        <a:lstStyle/>
        <a:p>
          <a:pPr>
            <a:lnSpc>
              <a:spcPct val="100000"/>
            </a:lnSpc>
          </a:pPr>
          <a:r>
            <a:rPr lang="en-US" sz="2000" dirty="0"/>
            <a:t>Data Analysis: This is done using univariate and multivariate analysis. </a:t>
          </a:r>
        </a:p>
      </dgm:t>
    </dgm:pt>
    <dgm:pt modelId="{EEC7737E-33E5-46C7-8A35-D654BEFAB4FE}" type="parTrans" cxnId="{9A2D352B-DE8F-4748-84D7-FA424D48CDB2}">
      <dgm:prSet/>
      <dgm:spPr/>
      <dgm:t>
        <a:bodyPr/>
        <a:lstStyle/>
        <a:p>
          <a:endParaRPr lang="en-US"/>
        </a:p>
      </dgm:t>
    </dgm:pt>
    <dgm:pt modelId="{EAC0E1B2-E419-4EBC-B15E-BC9E0555335F}" type="sibTrans" cxnId="{9A2D352B-DE8F-4748-84D7-FA424D48CDB2}">
      <dgm:prSet/>
      <dgm:spPr/>
      <dgm:t>
        <a:bodyPr/>
        <a:lstStyle/>
        <a:p>
          <a:endParaRPr lang="en-US"/>
        </a:p>
      </dgm:t>
    </dgm:pt>
    <dgm:pt modelId="{A643ED87-E30C-4624-BCDE-9E326AACDAB4}">
      <dgm:prSet custT="1"/>
      <dgm:spPr/>
      <dgm:t>
        <a:bodyPr/>
        <a:lstStyle/>
        <a:p>
          <a:pPr>
            <a:lnSpc>
              <a:spcPct val="100000"/>
            </a:lnSpc>
          </a:pPr>
          <a:r>
            <a:rPr lang="en-US" sz="2000" dirty="0"/>
            <a:t>Suggestions and Insights to the company.</a:t>
          </a:r>
        </a:p>
      </dgm:t>
    </dgm:pt>
    <dgm:pt modelId="{8667D090-DCF9-456C-9B52-208A56512B36}" type="parTrans" cxnId="{20F8FEE4-D4A3-451C-87D3-389E9B8BFFD1}">
      <dgm:prSet/>
      <dgm:spPr/>
      <dgm:t>
        <a:bodyPr/>
        <a:lstStyle/>
        <a:p>
          <a:endParaRPr lang="en-US"/>
        </a:p>
      </dgm:t>
    </dgm:pt>
    <dgm:pt modelId="{76E8740D-B4BF-4E6D-9B36-954D5051EF41}" type="sibTrans" cxnId="{20F8FEE4-D4A3-451C-87D3-389E9B8BFFD1}">
      <dgm:prSet/>
      <dgm:spPr/>
      <dgm:t>
        <a:bodyPr/>
        <a:lstStyle/>
        <a:p>
          <a:endParaRPr lang="en-US"/>
        </a:p>
      </dgm:t>
    </dgm:pt>
    <dgm:pt modelId="{679F3D62-479A-4188-BDA3-1B7D3CC58259}" type="pres">
      <dgm:prSet presAssocID="{4F8C417C-4050-4CED-AD6E-86C83532F97D}" presName="root" presStyleCnt="0">
        <dgm:presLayoutVars>
          <dgm:dir/>
          <dgm:resizeHandles val="exact"/>
        </dgm:presLayoutVars>
      </dgm:prSet>
      <dgm:spPr/>
    </dgm:pt>
    <dgm:pt modelId="{F0B45E7B-BFF8-4271-A0E9-8CC94C14D04D}" type="pres">
      <dgm:prSet presAssocID="{92ECA973-0CEE-42BC-B24C-762D7CDF0564}" presName="compNode" presStyleCnt="0"/>
      <dgm:spPr/>
    </dgm:pt>
    <dgm:pt modelId="{522B098F-835B-4454-985E-5AE8A6DD44CB}" type="pres">
      <dgm:prSet presAssocID="{92ECA973-0CEE-42BC-B24C-762D7CDF0564}" presName="bgRect" presStyleLbl="bgShp" presStyleIdx="0" presStyleCnt="3"/>
      <dgm:spPr/>
    </dgm:pt>
    <dgm:pt modelId="{6BB7BE7C-989D-48B5-A36A-E53E3434DF7E}" type="pres">
      <dgm:prSet presAssocID="{92ECA973-0CEE-42BC-B24C-762D7CDF056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663B6C16-FC80-4FEC-994B-7426CBE3093B}" type="pres">
      <dgm:prSet presAssocID="{92ECA973-0CEE-42BC-B24C-762D7CDF0564}" presName="spaceRect" presStyleCnt="0"/>
      <dgm:spPr/>
    </dgm:pt>
    <dgm:pt modelId="{3A045D8D-A6C3-4B4C-ADE8-76796CD3E499}" type="pres">
      <dgm:prSet presAssocID="{92ECA973-0CEE-42BC-B24C-762D7CDF0564}" presName="parTx" presStyleLbl="revTx" presStyleIdx="0" presStyleCnt="3" custScaleX="100000" custLinFactNeighborX="-193" custLinFactNeighborY="-8026">
        <dgm:presLayoutVars>
          <dgm:chMax val="0"/>
          <dgm:chPref val="0"/>
        </dgm:presLayoutVars>
      </dgm:prSet>
      <dgm:spPr/>
    </dgm:pt>
    <dgm:pt modelId="{BD04C0CA-2ECC-44AF-9F10-E3C5170D2D6F}" type="pres">
      <dgm:prSet presAssocID="{A0B86B5A-430F-4A7C-99F4-008E240CAA22}" presName="sibTrans" presStyleCnt="0"/>
      <dgm:spPr/>
    </dgm:pt>
    <dgm:pt modelId="{FAB0C410-BB5D-4AF8-8257-A82009086DAD}" type="pres">
      <dgm:prSet presAssocID="{F9C8C15F-7A54-41EB-ACE2-40F3A4879837}" presName="compNode" presStyleCnt="0"/>
      <dgm:spPr/>
    </dgm:pt>
    <dgm:pt modelId="{21B7F303-C40A-481C-8B37-F066F553A974}" type="pres">
      <dgm:prSet presAssocID="{F9C8C15F-7A54-41EB-ACE2-40F3A4879837}" presName="bgRect" presStyleLbl="bgShp" presStyleIdx="1" presStyleCnt="3" custScaleY="114437" custLinFactNeighborX="-1677" custLinFactNeighborY="-4117"/>
      <dgm:spPr/>
    </dgm:pt>
    <dgm:pt modelId="{E45580F2-9A21-4C0C-A9D1-84EADE304724}" type="pres">
      <dgm:prSet presAssocID="{F9C8C15F-7A54-41EB-ACE2-40F3A487983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Pie Chart"/>
        </a:ext>
      </dgm:extLst>
    </dgm:pt>
    <dgm:pt modelId="{94ECE0E7-3338-491C-AF0B-08DB98FF5B15}" type="pres">
      <dgm:prSet presAssocID="{F9C8C15F-7A54-41EB-ACE2-40F3A4879837}" presName="spaceRect" presStyleCnt="0"/>
      <dgm:spPr/>
    </dgm:pt>
    <dgm:pt modelId="{98BDDB1F-A82C-4444-9FBA-DAC390285EC2}" type="pres">
      <dgm:prSet presAssocID="{F9C8C15F-7A54-41EB-ACE2-40F3A4879837}" presName="parTx" presStyleLbl="revTx" presStyleIdx="1" presStyleCnt="3" custLinFactNeighborX="193" custLinFactNeighborY="-7391">
        <dgm:presLayoutVars>
          <dgm:chMax val="0"/>
          <dgm:chPref val="0"/>
        </dgm:presLayoutVars>
      </dgm:prSet>
      <dgm:spPr/>
    </dgm:pt>
    <dgm:pt modelId="{1CA2B440-A80F-4352-920D-5E544ACB29F5}" type="pres">
      <dgm:prSet presAssocID="{EAC0E1B2-E419-4EBC-B15E-BC9E0555335F}" presName="sibTrans" presStyleCnt="0"/>
      <dgm:spPr/>
    </dgm:pt>
    <dgm:pt modelId="{61CD64BE-6D04-4BA3-8E9A-A9BAAF3C0857}" type="pres">
      <dgm:prSet presAssocID="{A643ED87-E30C-4624-BCDE-9E326AACDAB4}" presName="compNode" presStyleCnt="0"/>
      <dgm:spPr/>
    </dgm:pt>
    <dgm:pt modelId="{00F88320-8688-4CC7-BE25-1C74733238CB}" type="pres">
      <dgm:prSet presAssocID="{A643ED87-E30C-4624-BCDE-9E326AACDAB4}" presName="bgRect" presStyleLbl="bgShp" presStyleIdx="2" presStyleCnt="3"/>
      <dgm:spPr/>
    </dgm:pt>
    <dgm:pt modelId="{AC30DF4C-C2F7-41C8-ACB7-F203BE458052}" type="pres">
      <dgm:prSet presAssocID="{A643ED87-E30C-4624-BCDE-9E326AACDAB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 Bulb and Gear"/>
        </a:ext>
      </dgm:extLst>
    </dgm:pt>
    <dgm:pt modelId="{2D48CBC7-625F-4F07-9023-602AF188232D}" type="pres">
      <dgm:prSet presAssocID="{A643ED87-E30C-4624-BCDE-9E326AACDAB4}" presName="spaceRect" presStyleCnt="0"/>
      <dgm:spPr/>
    </dgm:pt>
    <dgm:pt modelId="{35501165-94FF-4A53-9919-0015E6C1F821}" type="pres">
      <dgm:prSet presAssocID="{A643ED87-E30C-4624-BCDE-9E326AACDAB4}" presName="parTx" presStyleLbl="revTx" presStyleIdx="2" presStyleCnt="3">
        <dgm:presLayoutVars>
          <dgm:chMax val="0"/>
          <dgm:chPref val="0"/>
        </dgm:presLayoutVars>
      </dgm:prSet>
      <dgm:spPr/>
    </dgm:pt>
  </dgm:ptLst>
  <dgm:cxnLst>
    <dgm:cxn modelId="{3FAC9509-6074-40AE-A38F-9C010FDE88C8}" srcId="{4F8C417C-4050-4CED-AD6E-86C83532F97D}" destId="{92ECA973-0CEE-42BC-B24C-762D7CDF0564}" srcOrd="0" destOrd="0" parTransId="{38128126-2325-4D35-BE0C-48888033E2FA}" sibTransId="{A0B86B5A-430F-4A7C-99F4-008E240CAA22}"/>
    <dgm:cxn modelId="{9A2D352B-DE8F-4748-84D7-FA424D48CDB2}" srcId="{4F8C417C-4050-4CED-AD6E-86C83532F97D}" destId="{F9C8C15F-7A54-41EB-ACE2-40F3A4879837}" srcOrd="1" destOrd="0" parTransId="{EEC7737E-33E5-46C7-8A35-D654BEFAB4FE}" sibTransId="{EAC0E1B2-E419-4EBC-B15E-BC9E0555335F}"/>
    <dgm:cxn modelId="{A0266E33-9ACD-454C-8DD2-2F2ACF8DD047}" type="presOf" srcId="{4F8C417C-4050-4CED-AD6E-86C83532F97D}" destId="{679F3D62-479A-4188-BDA3-1B7D3CC58259}" srcOrd="0" destOrd="0" presId="urn:microsoft.com/office/officeart/2018/2/layout/IconVerticalSolidList"/>
    <dgm:cxn modelId="{02480649-C627-4AF2-A58E-F0408A214059}" type="presOf" srcId="{A643ED87-E30C-4624-BCDE-9E326AACDAB4}" destId="{35501165-94FF-4A53-9919-0015E6C1F821}" srcOrd="0" destOrd="0" presId="urn:microsoft.com/office/officeart/2018/2/layout/IconVerticalSolidList"/>
    <dgm:cxn modelId="{FB2D3979-DD0D-4E50-98BB-E5661106704C}" type="presOf" srcId="{F9C8C15F-7A54-41EB-ACE2-40F3A4879837}" destId="{98BDDB1F-A82C-4444-9FBA-DAC390285EC2}" srcOrd="0" destOrd="0" presId="urn:microsoft.com/office/officeart/2018/2/layout/IconVerticalSolidList"/>
    <dgm:cxn modelId="{06026A8D-0DA8-44BC-99E8-A08966E9E143}" type="presOf" srcId="{92ECA973-0CEE-42BC-B24C-762D7CDF0564}" destId="{3A045D8D-A6C3-4B4C-ADE8-76796CD3E499}" srcOrd="0" destOrd="0" presId="urn:microsoft.com/office/officeart/2018/2/layout/IconVerticalSolidList"/>
    <dgm:cxn modelId="{20F8FEE4-D4A3-451C-87D3-389E9B8BFFD1}" srcId="{4F8C417C-4050-4CED-AD6E-86C83532F97D}" destId="{A643ED87-E30C-4624-BCDE-9E326AACDAB4}" srcOrd="2" destOrd="0" parTransId="{8667D090-DCF9-456C-9B52-208A56512B36}" sibTransId="{76E8740D-B4BF-4E6D-9B36-954D5051EF41}"/>
    <dgm:cxn modelId="{CD5F5480-73BC-47BA-AB2E-BE87FC877026}" type="presParOf" srcId="{679F3D62-479A-4188-BDA3-1B7D3CC58259}" destId="{F0B45E7B-BFF8-4271-A0E9-8CC94C14D04D}" srcOrd="0" destOrd="0" presId="urn:microsoft.com/office/officeart/2018/2/layout/IconVerticalSolidList"/>
    <dgm:cxn modelId="{9E9841D9-7BE1-44EB-AA90-072E21DAB79C}" type="presParOf" srcId="{F0B45E7B-BFF8-4271-A0E9-8CC94C14D04D}" destId="{522B098F-835B-4454-985E-5AE8A6DD44CB}" srcOrd="0" destOrd="0" presId="urn:microsoft.com/office/officeart/2018/2/layout/IconVerticalSolidList"/>
    <dgm:cxn modelId="{91871F5C-5B42-4995-9D2B-B28CFC3CD483}" type="presParOf" srcId="{F0B45E7B-BFF8-4271-A0E9-8CC94C14D04D}" destId="{6BB7BE7C-989D-48B5-A36A-E53E3434DF7E}" srcOrd="1" destOrd="0" presId="urn:microsoft.com/office/officeart/2018/2/layout/IconVerticalSolidList"/>
    <dgm:cxn modelId="{CCBEDD8A-6D6A-46F4-A645-5F3B7D48FCF6}" type="presParOf" srcId="{F0B45E7B-BFF8-4271-A0E9-8CC94C14D04D}" destId="{663B6C16-FC80-4FEC-994B-7426CBE3093B}" srcOrd="2" destOrd="0" presId="urn:microsoft.com/office/officeart/2018/2/layout/IconVerticalSolidList"/>
    <dgm:cxn modelId="{79338099-B80D-4C20-88F9-AF41EB6EE974}" type="presParOf" srcId="{F0B45E7B-BFF8-4271-A0E9-8CC94C14D04D}" destId="{3A045D8D-A6C3-4B4C-ADE8-76796CD3E499}" srcOrd="3" destOrd="0" presId="urn:microsoft.com/office/officeart/2018/2/layout/IconVerticalSolidList"/>
    <dgm:cxn modelId="{AE1B16CF-A886-47C6-BDC7-0A9491690513}" type="presParOf" srcId="{679F3D62-479A-4188-BDA3-1B7D3CC58259}" destId="{BD04C0CA-2ECC-44AF-9F10-E3C5170D2D6F}" srcOrd="1" destOrd="0" presId="urn:microsoft.com/office/officeart/2018/2/layout/IconVerticalSolidList"/>
    <dgm:cxn modelId="{D019E5A8-EAC9-4EC5-8A4E-F1550EA87593}" type="presParOf" srcId="{679F3D62-479A-4188-BDA3-1B7D3CC58259}" destId="{FAB0C410-BB5D-4AF8-8257-A82009086DAD}" srcOrd="2" destOrd="0" presId="urn:microsoft.com/office/officeart/2018/2/layout/IconVerticalSolidList"/>
    <dgm:cxn modelId="{4054B088-1CBA-4223-889C-A764198056D7}" type="presParOf" srcId="{FAB0C410-BB5D-4AF8-8257-A82009086DAD}" destId="{21B7F303-C40A-481C-8B37-F066F553A974}" srcOrd="0" destOrd="0" presId="urn:microsoft.com/office/officeart/2018/2/layout/IconVerticalSolidList"/>
    <dgm:cxn modelId="{514E4BC9-FED2-4840-9591-32F0476D28DA}" type="presParOf" srcId="{FAB0C410-BB5D-4AF8-8257-A82009086DAD}" destId="{E45580F2-9A21-4C0C-A9D1-84EADE304724}" srcOrd="1" destOrd="0" presId="urn:microsoft.com/office/officeart/2018/2/layout/IconVerticalSolidList"/>
    <dgm:cxn modelId="{020356B6-AECF-4F12-BA2C-8E5082406AD2}" type="presParOf" srcId="{FAB0C410-BB5D-4AF8-8257-A82009086DAD}" destId="{94ECE0E7-3338-491C-AF0B-08DB98FF5B15}" srcOrd="2" destOrd="0" presId="urn:microsoft.com/office/officeart/2018/2/layout/IconVerticalSolidList"/>
    <dgm:cxn modelId="{4252B898-FEE9-4DB4-876E-7738C209E77B}" type="presParOf" srcId="{FAB0C410-BB5D-4AF8-8257-A82009086DAD}" destId="{98BDDB1F-A82C-4444-9FBA-DAC390285EC2}" srcOrd="3" destOrd="0" presId="urn:microsoft.com/office/officeart/2018/2/layout/IconVerticalSolidList"/>
    <dgm:cxn modelId="{7147CAD1-CF1E-48B3-8EE4-A16FE00A5A54}" type="presParOf" srcId="{679F3D62-479A-4188-BDA3-1B7D3CC58259}" destId="{1CA2B440-A80F-4352-920D-5E544ACB29F5}" srcOrd="3" destOrd="0" presId="urn:microsoft.com/office/officeart/2018/2/layout/IconVerticalSolidList"/>
    <dgm:cxn modelId="{7402672F-A48B-4709-8904-FC2873D2FFCF}" type="presParOf" srcId="{679F3D62-479A-4188-BDA3-1B7D3CC58259}" destId="{61CD64BE-6D04-4BA3-8E9A-A9BAAF3C0857}" srcOrd="4" destOrd="0" presId="urn:microsoft.com/office/officeart/2018/2/layout/IconVerticalSolidList"/>
    <dgm:cxn modelId="{755D81F8-9A71-4E1C-ABAB-B4365F9F8D7C}" type="presParOf" srcId="{61CD64BE-6D04-4BA3-8E9A-A9BAAF3C0857}" destId="{00F88320-8688-4CC7-BE25-1C74733238CB}" srcOrd="0" destOrd="0" presId="urn:microsoft.com/office/officeart/2018/2/layout/IconVerticalSolidList"/>
    <dgm:cxn modelId="{D5CFA573-A385-45F1-8EC8-FDE96DA943BD}" type="presParOf" srcId="{61CD64BE-6D04-4BA3-8E9A-A9BAAF3C0857}" destId="{AC30DF4C-C2F7-41C8-ACB7-F203BE458052}" srcOrd="1" destOrd="0" presId="urn:microsoft.com/office/officeart/2018/2/layout/IconVerticalSolidList"/>
    <dgm:cxn modelId="{809434E2-A682-4843-B107-4E0BBB884902}" type="presParOf" srcId="{61CD64BE-6D04-4BA3-8E9A-A9BAAF3C0857}" destId="{2D48CBC7-625F-4F07-9023-602AF188232D}" srcOrd="2" destOrd="0" presId="urn:microsoft.com/office/officeart/2018/2/layout/IconVerticalSolidList"/>
    <dgm:cxn modelId="{737BA96C-1838-4B0C-A079-9F90E7A47C9A}" type="presParOf" srcId="{61CD64BE-6D04-4BA3-8E9A-A9BAAF3C0857}" destId="{35501165-94FF-4A53-9919-0015E6C1F82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2B098F-835B-4454-985E-5AE8A6DD44CB}">
      <dsp:nvSpPr>
        <dsp:cNvPr id="0" name=""/>
        <dsp:cNvSpPr/>
      </dsp:nvSpPr>
      <dsp:spPr>
        <a:xfrm>
          <a:off x="0" y="58131"/>
          <a:ext cx="6541475" cy="12921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B7BE7C-989D-48B5-A36A-E53E3434DF7E}">
      <dsp:nvSpPr>
        <dsp:cNvPr id="0" name=""/>
        <dsp:cNvSpPr/>
      </dsp:nvSpPr>
      <dsp:spPr>
        <a:xfrm>
          <a:off x="390864" y="348856"/>
          <a:ext cx="710663" cy="7106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045D8D-A6C3-4B4C-ADE8-76796CD3E499}">
      <dsp:nvSpPr>
        <dsp:cNvPr id="0" name=""/>
        <dsp:cNvSpPr/>
      </dsp:nvSpPr>
      <dsp:spPr>
        <a:xfrm>
          <a:off x="1482816" y="0"/>
          <a:ext cx="4961808" cy="14507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543" tIns="153543" rIns="153543" bIns="153543" numCol="1" spcCol="1270" anchor="ctr" anchorCtr="0">
          <a:noAutofit/>
        </a:bodyPr>
        <a:lstStyle/>
        <a:p>
          <a:pPr marL="0" lvl="0" indent="0" algn="l" defTabSz="889000">
            <a:lnSpc>
              <a:spcPct val="100000"/>
            </a:lnSpc>
            <a:spcBef>
              <a:spcPct val="0"/>
            </a:spcBef>
            <a:spcAft>
              <a:spcPct val="35000"/>
            </a:spcAft>
            <a:buNone/>
          </a:pPr>
          <a:r>
            <a:rPr lang="en-US" sz="2000" kern="1200" dirty="0"/>
            <a:t>To understand the dataset provided to us: This will help us determine which of the variables are of importance pertaining to our problem statement.</a:t>
          </a:r>
        </a:p>
      </dsp:txBody>
      <dsp:txXfrm>
        <a:off x="1482816" y="0"/>
        <a:ext cx="4961808" cy="1450795"/>
      </dsp:txXfrm>
    </dsp:sp>
    <dsp:sp modelId="{21B7F303-C40A-481C-8B37-F066F553A974}">
      <dsp:nvSpPr>
        <dsp:cNvPr id="0" name=""/>
        <dsp:cNvSpPr/>
      </dsp:nvSpPr>
      <dsp:spPr>
        <a:xfrm>
          <a:off x="0" y="1807438"/>
          <a:ext cx="6541475" cy="14786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5580F2-9A21-4C0C-A9D1-84EADE304724}">
      <dsp:nvSpPr>
        <dsp:cNvPr id="0" name=""/>
        <dsp:cNvSpPr/>
      </dsp:nvSpPr>
      <dsp:spPr>
        <a:xfrm>
          <a:off x="390864" y="2244631"/>
          <a:ext cx="710663" cy="7106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8BDDB1F-A82C-4444-9FBA-DAC390285EC2}">
      <dsp:nvSpPr>
        <dsp:cNvPr id="0" name=""/>
        <dsp:cNvSpPr/>
      </dsp:nvSpPr>
      <dsp:spPr>
        <a:xfrm>
          <a:off x="1501968" y="1846677"/>
          <a:ext cx="4961808" cy="14507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543" tIns="153543" rIns="153543" bIns="153543" numCol="1" spcCol="1270" anchor="ctr" anchorCtr="0">
          <a:noAutofit/>
        </a:bodyPr>
        <a:lstStyle/>
        <a:p>
          <a:pPr marL="0" lvl="0" indent="0" algn="l" defTabSz="889000">
            <a:lnSpc>
              <a:spcPct val="100000"/>
            </a:lnSpc>
            <a:spcBef>
              <a:spcPct val="0"/>
            </a:spcBef>
            <a:spcAft>
              <a:spcPct val="35000"/>
            </a:spcAft>
            <a:buNone/>
          </a:pPr>
          <a:r>
            <a:rPr lang="en-US" sz="2000" kern="1200" dirty="0"/>
            <a:t>Data Analysis: This is done using univariate and multivariate analysis. </a:t>
          </a:r>
        </a:p>
      </dsp:txBody>
      <dsp:txXfrm>
        <a:off x="1501968" y="1846677"/>
        <a:ext cx="4961808" cy="1450795"/>
      </dsp:txXfrm>
    </dsp:sp>
    <dsp:sp modelId="{00F88320-8688-4CC7-BE25-1C74733238CB}">
      <dsp:nvSpPr>
        <dsp:cNvPr id="0" name=""/>
        <dsp:cNvSpPr/>
      </dsp:nvSpPr>
      <dsp:spPr>
        <a:xfrm>
          <a:off x="0" y="3756409"/>
          <a:ext cx="6541475" cy="12921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30DF4C-C2F7-41C8-ACB7-F203BE458052}">
      <dsp:nvSpPr>
        <dsp:cNvPr id="0" name=""/>
        <dsp:cNvSpPr/>
      </dsp:nvSpPr>
      <dsp:spPr>
        <a:xfrm>
          <a:off x="390864" y="4047135"/>
          <a:ext cx="710663" cy="7106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501165-94FF-4A53-9919-0015E6C1F821}">
      <dsp:nvSpPr>
        <dsp:cNvPr id="0" name=""/>
        <dsp:cNvSpPr/>
      </dsp:nvSpPr>
      <dsp:spPr>
        <a:xfrm>
          <a:off x="1492392" y="3756409"/>
          <a:ext cx="4961808" cy="14507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543" tIns="153543" rIns="153543" bIns="153543" numCol="1" spcCol="1270" anchor="ctr" anchorCtr="0">
          <a:noAutofit/>
        </a:bodyPr>
        <a:lstStyle/>
        <a:p>
          <a:pPr marL="0" lvl="0" indent="0" algn="l" defTabSz="889000">
            <a:lnSpc>
              <a:spcPct val="100000"/>
            </a:lnSpc>
            <a:spcBef>
              <a:spcPct val="0"/>
            </a:spcBef>
            <a:spcAft>
              <a:spcPct val="35000"/>
            </a:spcAft>
            <a:buNone/>
          </a:pPr>
          <a:r>
            <a:rPr lang="en-US" sz="2000" kern="1200" dirty="0"/>
            <a:t>Suggestions and Insights to the company.</a:t>
          </a:r>
        </a:p>
      </dsp:txBody>
      <dsp:txXfrm>
        <a:off x="1492392" y="3756409"/>
        <a:ext cx="4961808" cy="145079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dirty="0"/>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10/24/2020</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045107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10/24/2020</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836780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10/24/2020</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106027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10/24/2020</a:t>
            </a:fld>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027317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10/24/2020</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006765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10/24/2020</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673080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10/24/2020</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64506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10/24/2020</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281053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10/24/2020</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178567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10/24/2020</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448916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10/24/2020</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362210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10/24/2020</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271562531"/>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1" r:id="rId6"/>
    <p:sldLayoutId id="2147483827" r:id="rId7"/>
    <p:sldLayoutId id="2147483828" r:id="rId8"/>
    <p:sldLayoutId id="2147483829" r:id="rId9"/>
    <p:sldLayoutId id="2147483830" r:id="rId10"/>
    <p:sldLayoutId id="2147483832"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2950D9A-4705-4314-961A-4F88B2CE4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13969F2-ED52-4E5C-B3FC-01E01B8B9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2"/>
            <a:ext cx="12192000" cy="68573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30DE90-BA73-424E-9A56-AE56FC98AEDD}"/>
              </a:ext>
            </a:extLst>
          </p:cNvPr>
          <p:cNvSpPr>
            <a:spLocks noGrp="1"/>
          </p:cNvSpPr>
          <p:nvPr>
            <p:ph type="ctrTitle"/>
          </p:nvPr>
        </p:nvSpPr>
        <p:spPr>
          <a:xfrm>
            <a:off x="871870" y="749595"/>
            <a:ext cx="5645888" cy="3902149"/>
          </a:xfrm>
        </p:spPr>
        <p:txBody>
          <a:bodyPr anchor="t">
            <a:normAutofit/>
          </a:bodyPr>
          <a:lstStyle/>
          <a:p>
            <a:pPr algn="l"/>
            <a:r>
              <a:rPr lang="en-US" sz="6100" b="1" dirty="0">
                <a:solidFill>
                  <a:schemeClr val="tx1">
                    <a:lumMod val="95000"/>
                    <a:lumOff val="5000"/>
                  </a:schemeClr>
                </a:solidFill>
              </a:rPr>
              <a:t>TAKENMIND GLOBAL DATA ANALYTICS INTERNSHIP</a:t>
            </a:r>
            <a:endParaRPr lang="en-IN" sz="6100" b="1" dirty="0">
              <a:solidFill>
                <a:schemeClr val="tx1">
                  <a:lumMod val="95000"/>
                  <a:lumOff val="5000"/>
                </a:schemeClr>
              </a:solidFill>
            </a:endParaRPr>
          </a:p>
        </p:txBody>
      </p:sp>
      <p:sp>
        <p:nvSpPr>
          <p:cNvPr id="3" name="Subtitle 2">
            <a:extLst>
              <a:ext uri="{FF2B5EF4-FFF2-40B4-BE49-F238E27FC236}">
                <a16:creationId xmlns:a16="http://schemas.microsoft.com/office/drawing/2014/main" id="{2AE30E51-62B6-4401-93F9-A5A284A7F3B9}"/>
              </a:ext>
            </a:extLst>
          </p:cNvPr>
          <p:cNvSpPr>
            <a:spLocks noGrp="1"/>
          </p:cNvSpPr>
          <p:nvPr>
            <p:ph type="subTitle" idx="1"/>
          </p:nvPr>
        </p:nvSpPr>
        <p:spPr>
          <a:xfrm>
            <a:off x="871870" y="4564279"/>
            <a:ext cx="5389844" cy="1311199"/>
          </a:xfrm>
        </p:spPr>
        <p:txBody>
          <a:bodyPr anchor="b">
            <a:noAutofit/>
          </a:bodyPr>
          <a:lstStyle/>
          <a:p>
            <a:pPr algn="l"/>
            <a:r>
              <a:rPr lang="en-US" sz="3200" dirty="0"/>
              <a:t>EMPLOYEE ATTRITION CASE</a:t>
            </a:r>
          </a:p>
          <a:p>
            <a:pPr algn="l"/>
            <a:r>
              <a:rPr lang="en-US" sz="3200" dirty="0"/>
              <a:t>PROOF-OF-CONCEPT</a:t>
            </a:r>
            <a:endParaRPr lang="en-IN" sz="3200" dirty="0"/>
          </a:p>
        </p:txBody>
      </p:sp>
      <p:pic>
        <p:nvPicPr>
          <p:cNvPr id="4" name="Picture 3">
            <a:extLst>
              <a:ext uri="{FF2B5EF4-FFF2-40B4-BE49-F238E27FC236}">
                <a16:creationId xmlns:a16="http://schemas.microsoft.com/office/drawing/2014/main" id="{9931F2F8-3644-4214-A57B-CF32EBDAF84E}"/>
              </a:ext>
            </a:extLst>
          </p:cNvPr>
          <p:cNvPicPr>
            <a:picLocks noChangeAspect="1"/>
          </p:cNvPicPr>
          <p:nvPr/>
        </p:nvPicPr>
        <p:blipFill rotWithShape="1">
          <a:blip r:embed="rId2">
            <a:alphaModFix amt="35000"/>
          </a:blip>
          <a:srcRect l="17840" r="30510" b="1"/>
          <a:stretch/>
        </p:blipFill>
        <p:spPr>
          <a:xfrm>
            <a:off x="5879804" y="-16982"/>
            <a:ext cx="6312196" cy="6874330"/>
          </a:xfrm>
          <a:custGeom>
            <a:avLst/>
            <a:gdLst/>
            <a:ahLst/>
            <a:cxnLst/>
            <a:rect l="l" t="t" r="r" b="b"/>
            <a:pathLst>
              <a:path w="6312196" h="6874330">
                <a:moveTo>
                  <a:pt x="2047193" y="0"/>
                </a:moveTo>
                <a:lnTo>
                  <a:pt x="6312196" y="0"/>
                </a:lnTo>
                <a:lnTo>
                  <a:pt x="6312196" y="6874330"/>
                </a:lnTo>
                <a:lnTo>
                  <a:pt x="0" y="6874330"/>
                </a:lnTo>
                <a:close/>
              </a:path>
            </a:pathLst>
          </a:custGeom>
        </p:spPr>
      </p:pic>
      <p:cxnSp>
        <p:nvCxnSpPr>
          <p:cNvPr id="29" name="Straight Connector 28">
            <a:extLst>
              <a:ext uri="{FF2B5EF4-FFF2-40B4-BE49-F238E27FC236}">
                <a16:creationId xmlns:a16="http://schemas.microsoft.com/office/drawing/2014/main" id="{13AC671C-E66F-43C5-A66A-C477339DD2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634715" y="0"/>
            <a:ext cx="914401" cy="68573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AF54F158-BFA7-465D-8B6C-09DE0B9B5B5C}"/>
              </a:ext>
            </a:extLst>
          </p:cNvPr>
          <p:cNvSpPr txBox="1"/>
          <p:nvPr/>
        </p:nvSpPr>
        <p:spPr>
          <a:xfrm>
            <a:off x="8936774" y="5478448"/>
            <a:ext cx="3170165" cy="1200329"/>
          </a:xfrm>
          <a:prstGeom prst="rect">
            <a:avLst/>
          </a:prstGeom>
          <a:noFill/>
        </p:spPr>
        <p:txBody>
          <a:bodyPr wrap="square" rtlCol="0">
            <a:spAutoFit/>
          </a:bodyPr>
          <a:lstStyle/>
          <a:p>
            <a:r>
              <a:rPr lang="en-US" sz="3600" dirty="0"/>
              <a:t>Created by: </a:t>
            </a:r>
          </a:p>
          <a:p>
            <a:r>
              <a:rPr lang="en-US" sz="3600" b="1" dirty="0"/>
              <a:t>Srinidhi Devan </a:t>
            </a:r>
            <a:endParaRPr lang="en-IN" sz="3600" b="1" dirty="0"/>
          </a:p>
        </p:txBody>
      </p:sp>
    </p:spTree>
    <p:extLst>
      <p:ext uri="{BB962C8B-B14F-4D97-AF65-F5344CB8AC3E}">
        <p14:creationId xmlns:p14="http://schemas.microsoft.com/office/powerpoint/2010/main" val="2192963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B78D151-52A1-46B3-8374-570DA802E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E3C92B-8139-4DE9-B759-E71A846C25D2}"/>
              </a:ext>
            </a:extLst>
          </p:cNvPr>
          <p:cNvSpPr>
            <a:spLocks noGrp="1"/>
          </p:cNvSpPr>
          <p:nvPr>
            <p:ph type="title"/>
          </p:nvPr>
        </p:nvSpPr>
        <p:spPr>
          <a:xfrm>
            <a:off x="347472" y="625148"/>
            <a:ext cx="6122601" cy="1500594"/>
          </a:xfrm>
        </p:spPr>
        <p:txBody>
          <a:bodyPr>
            <a:normAutofit fontScale="90000"/>
          </a:bodyPr>
          <a:lstStyle/>
          <a:p>
            <a:pPr algn="ctr"/>
            <a:r>
              <a:rPr lang="en-US" b="1" dirty="0"/>
              <a:t>Satisfaction level, salary &amp; PROMOTION IN LAST FIVE YEARS</a:t>
            </a:r>
            <a:r>
              <a:rPr lang="en-US" dirty="0"/>
              <a:t> </a:t>
            </a:r>
            <a:endParaRPr lang="en-IN" dirty="0"/>
          </a:p>
        </p:txBody>
      </p:sp>
      <p:sp>
        <p:nvSpPr>
          <p:cNvPr id="11" name="Content Placeholder 10">
            <a:extLst>
              <a:ext uri="{FF2B5EF4-FFF2-40B4-BE49-F238E27FC236}">
                <a16:creationId xmlns:a16="http://schemas.microsoft.com/office/drawing/2014/main" id="{480EEF9F-BCB6-4051-A575-6AB2422788D2}"/>
              </a:ext>
            </a:extLst>
          </p:cNvPr>
          <p:cNvSpPr>
            <a:spLocks noGrp="1"/>
          </p:cNvSpPr>
          <p:nvPr>
            <p:ph idx="1"/>
          </p:nvPr>
        </p:nvSpPr>
        <p:spPr>
          <a:xfrm>
            <a:off x="347472" y="2306100"/>
            <a:ext cx="6208776" cy="4250148"/>
          </a:xfrm>
        </p:spPr>
        <p:txBody>
          <a:bodyPr>
            <a:normAutofit fontScale="92500" lnSpcReduction="10000"/>
          </a:bodyPr>
          <a:lstStyle/>
          <a:p>
            <a:r>
              <a:rPr lang="en-US" dirty="0"/>
              <a:t>With satisfaction level above 0.6 for all the salary ranges with or without promotion in last 5 years, the employees are less likely to leave the company.</a:t>
            </a:r>
          </a:p>
          <a:p>
            <a:endParaRPr lang="en-US" dirty="0"/>
          </a:p>
          <a:p>
            <a:r>
              <a:rPr lang="en-US" dirty="0"/>
              <a:t>With satisfaction level around 0.4 for all the salary ranges without promotion in last 5 years, the employees are more likely to leave the job.</a:t>
            </a:r>
          </a:p>
          <a:p>
            <a:endParaRPr lang="en-US" dirty="0"/>
          </a:p>
          <a:p>
            <a:r>
              <a:rPr lang="en-US" dirty="0"/>
              <a:t>Hence satisfaction level, salary range and promotion in the last five years plays an important decisional role in determining whether or not the employee will leave the job or not. </a:t>
            </a:r>
          </a:p>
        </p:txBody>
      </p:sp>
      <p:sp>
        <p:nvSpPr>
          <p:cNvPr id="16" name="Rectangle 23">
            <a:extLst>
              <a:ext uri="{FF2B5EF4-FFF2-40B4-BE49-F238E27FC236}">
                <a16:creationId xmlns:a16="http://schemas.microsoft.com/office/drawing/2014/main" id="{6C745475-F6E1-4944-B2F1-A82F3444F7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flipV="1">
            <a:off x="7323273" y="-18942"/>
            <a:ext cx="4868727" cy="6895884"/>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 name="connsiteX0" fmla="*/ 2323794 w 6699211"/>
              <a:gd name="connsiteY0" fmla="*/ 54619 h 6857998"/>
              <a:gd name="connsiteX1" fmla="*/ 6699211 w 6699211"/>
              <a:gd name="connsiteY1" fmla="*/ 0 h 6857998"/>
              <a:gd name="connsiteX2" fmla="*/ 6699211 w 6699211"/>
              <a:gd name="connsiteY2" fmla="*/ 6857998 h 6857998"/>
              <a:gd name="connsiteX3" fmla="*/ 0 w 6699211"/>
              <a:gd name="connsiteY3" fmla="*/ 6844350 h 6857998"/>
              <a:gd name="connsiteX4" fmla="*/ 2323794 w 6699211"/>
              <a:gd name="connsiteY4" fmla="*/ 54619 h 6857998"/>
              <a:gd name="connsiteX0" fmla="*/ 2323794 w 6699211"/>
              <a:gd name="connsiteY0" fmla="*/ 18674 h 6822053"/>
              <a:gd name="connsiteX1" fmla="*/ 6699211 w 6699211"/>
              <a:gd name="connsiteY1" fmla="*/ 0 h 6822053"/>
              <a:gd name="connsiteX2" fmla="*/ 6699211 w 6699211"/>
              <a:gd name="connsiteY2" fmla="*/ 6822053 h 6822053"/>
              <a:gd name="connsiteX3" fmla="*/ 0 w 6699211"/>
              <a:gd name="connsiteY3" fmla="*/ 6808405 h 6822053"/>
              <a:gd name="connsiteX4" fmla="*/ 2323794 w 6699211"/>
              <a:gd name="connsiteY4" fmla="*/ 18674 h 6822053"/>
              <a:gd name="connsiteX0" fmla="*/ 3105369 w 7480786"/>
              <a:gd name="connsiteY0" fmla="*/ 18674 h 6822053"/>
              <a:gd name="connsiteX1" fmla="*/ 7480786 w 7480786"/>
              <a:gd name="connsiteY1" fmla="*/ 0 h 6822053"/>
              <a:gd name="connsiteX2" fmla="*/ 7480786 w 7480786"/>
              <a:gd name="connsiteY2" fmla="*/ 6822053 h 6822053"/>
              <a:gd name="connsiteX3" fmla="*/ 0 w 7480786"/>
              <a:gd name="connsiteY3" fmla="*/ 6820387 h 6822053"/>
              <a:gd name="connsiteX4" fmla="*/ 3105369 w 7480786"/>
              <a:gd name="connsiteY4" fmla="*/ 18674 h 68220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0786" h="6822053">
                <a:moveTo>
                  <a:pt x="3105369" y="18674"/>
                </a:moveTo>
                <a:lnTo>
                  <a:pt x="7480786" y="0"/>
                </a:lnTo>
                <a:lnTo>
                  <a:pt x="7480786" y="6822053"/>
                </a:lnTo>
                <a:lnTo>
                  <a:pt x="0" y="6820387"/>
                </a:lnTo>
                <a:lnTo>
                  <a:pt x="3105369" y="1867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E2F61726-9292-4844-9EBF-341051AAFD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40256" y="0"/>
            <a:ext cx="4651744" cy="26130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7" name="Content Placeholder 6" descr="Chart, box and whisker chart&#10;&#10;Description automatically generated">
            <a:extLst>
              <a:ext uri="{FF2B5EF4-FFF2-40B4-BE49-F238E27FC236}">
                <a16:creationId xmlns:a16="http://schemas.microsoft.com/office/drawing/2014/main" id="{AEB2BE5E-E083-4D24-AEEC-776E42C9529E}"/>
              </a:ext>
            </a:extLst>
          </p:cNvPr>
          <p:cNvPicPr>
            <a:picLocks noChangeAspect="1"/>
          </p:cNvPicPr>
          <p:nvPr/>
        </p:nvPicPr>
        <p:blipFill>
          <a:blip r:embed="rId2"/>
          <a:stretch>
            <a:fillRect/>
          </a:stretch>
        </p:blipFill>
        <p:spPr>
          <a:xfrm>
            <a:off x="6838517" y="3429000"/>
            <a:ext cx="5178662" cy="29966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descr="Chart, bar chart, box and whisker chart&#10;&#10;Description automatically generated">
            <a:extLst>
              <a:ext uri="{FF2B5EF4-FFF2-40B4-BE49-F238E27FC236}">
                <a16:creationId xmlns:a16="http://schemas.microsoft.com/office/drawing/2014/main" id="{DD6AAB5C-EF0D-4BB7-8CE6-A7688D2CEFCE}"/>
              </a:ext>
            </a:extLst>
          </p:cNvPr>
          <p:cNvPicPr>
            <a:picLocks noChangeAspect="1"/>
          </p:cNvPicPr>
          <p:nvPr/>
        </p:nvPicPr>
        <p:blipFill>
          <a:blip r:embed="rId3"/>
          <a:stretch>
            <a:fillRect/>
          </a:stretch>
        </p:blipFill>
        <p:spPr>
          <a:xfrm>
            <a:off x="6819113" y="432338"/>
            <a:ext cx="5198066" cy="28869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95629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3E0373C-BDE9-4FAA-892A-B226DD970D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23">
            <a:extLst>
              <a:ext uri="{FF2B5EF4-FFF2-40B4-BE49-F238E27FC236}">
                <a16:creationId xmlns:a16="http://schemas.microsoft.com/office/drawing/2014/main" id="{FC2BFFFF-16DA-434F-B48D-28B539690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5979"/>
            <a:ext cx="3448424" cy="693221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11" h="6857998">
                <a:moveTo>
                  <a:pt x="2702995" y="42638"/>
                </a:moveTo>
                <a:lnTo>
                  <a:pt x="6699211" y="0"/>
                </a:lnTo>
                <a:lnTo>
                  <a:pt x="6699211" y="6857998"/>
                </a:lnTo>
                <a:lnTo>
                  <a:pt x="0" y="6844350"/>
                </a:lnTo>
                <a:lnTo>
                  <a:pt x="2702995" y="42638"/>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C0467D6-AE25-48DF-985F-9AD3DA478846}"/>
              </a:ext>
            </a:extLst>
          </p:cNvPr>
          <p:cNvSpPr>
            <a:spLocks noGrp="1"/>
          </p:cNvSpPr>
          <p:nvPr>
            <p:ph type="title"/>
          </p:nvPr>
        </p:nvSpPr>
        <p:spPr>
          <a:xfrm>
            <a:off x="288353" y="2333358"/>
            <a:ext cx="3160072" cy="1744866"/>
          </a:xfrm>
        </p:spPr>
        <p:txBody>
          <a:bodyPr anchor="t">
            <a:noAutofit/>
          </a:bodyPr>
          <a:lstStyle/>
          <a:p>
            <a:pPr algn="ctr"/>
            <a:r>
              <a:rPr lang="en-US" sz="2800" b="1" dirty="0">
                <a:latin typeface="Walbaum Display SemiBold" panose="02070703090703020303" pitchFamily="18" charset="0"/>
              </a:rPr>
              <a:t>FACTORS CONTRIBUTING TO ATTRITION</a:t>
            </a:r>
            <a:endParaRPr lang="en-IN" sz="2800" b="1" dirty="0">
              <a:latin typeface="Walbaum Display SemiBold" panose="02070703090703020303" pitchFamily="18" charset="0"/>
            </a:endParaRPr>
          </a:p>
        </p:txBody>
      </p:sp>
      <p:cxnSp>
        <p:nvCxnSpPr>
          <p:cNvPr id="12" name="Straight Connector 11">
            <a:extLst>
              <a:ext uri="{FF2B5EF4-FFF2-40B4-BE49-F238E27FC236}">
                <a16:creationId xmlns:a16="http://schemas.microsoft.com/office/drawing/2014/main" id="{E8EAD419-2D3B-4CD6-A841-F11CA09440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5329451"/>
            <a:ext cx="6096000" cy="15285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C5E361A-DF42-4741-ABA1-BC9B388CD72F}"/>
              </a:ext>
            </a:extLst>
          </p:cNvPr>
          <p:cNvSpPr>
            <a:spLocks noGrp="1"/>
          </p:cNvSpPr>
          <p:nvPr>
            <p:ph idx="1"/>
          </p:nvPr>
        </p:nvSpPr>
        <p:spPr>
          <a:xfrm>
            <a:off x="3900792" y="533400"/>
            <a:ext cx="7286018" cy="5791199"/>
          </a:xfrm>
        </p:spPr>
        <p:txBody>
          <a:bodyPr anchor="ctr">
            <a:normAutofit/>
          </a:bodyPr>
          <a:lstStyle/>
          <a:p>
            <a:pPr>
              <a:lnSpc>
                <a:spcPct val="90000"/>
              </a:lnSpc>
            </a:pPr>
            <a:r>
              <a:rPr lang="en-US" sz="3000"/>
              <a:t>The main factors which are driving the employees out of the company are:</a:t>
            </a:r>
          </a:p>
          <a:p>
            <a:pPr marL="457200" indent="-457200">
              <a:lnSpc>
                <a:spcPct val="90000"/>
              </a:lnSpc>
              <a:buAutoNum type="arabicPeriod"/>
            </a:pPr>
            <a:r>
              <a:rPr lang="en-US" sz="3000" b="1"/>
              <a:t>Satisfaction level</a:t>
            </a:r>
          </a:p>
          <a:p>
            <a:pPr marL="457200" indent="-457200">
              <a:lnSpc>
                <a:spcPct val="90000"/>
              </a:lnSpc>
              <a:buAutoNum type="arabicPeriod"/>
            </a:pPr>
            <a:r>
              <a:rPr lang="en-US" sz="3000" b="1"/>
              <a:t>Time spent at the company</a:t>
            </a:r>
          </a:p>
          <a:p>
            <a:pPr marL="457200" indent="-457200">
              <a:lnSpc>
                <a:spcPct val="90000"/>
              </a:lnSpc>
              <a:buAutoNum type="arabicPeriod"/>
            </a:pPr>
            <a:r>
              <a:rPr lang="en-US" sz="3000" b="1"/>
              <a:t>Average monthly hours</a:t>
            </a:r>
          </a:p>
          <a:p>
            <a:pPr marL="457200" indent="-457200">
              <a:lnSpc>
                <a:spcPct val="90000"/>
              </a:lnSpc>
              <a:buAutoNum type="arabicPeriod"/>
            </a:pPr>
            <a:r>
              <a:rPr lang="en-US" sz="3000" b="1"/>
              <a:t>Number of projects</a:t>
            </a:r>
          </a:p>
          <a:p>
            <a:pPr marL="457200" indent="-457200">
              <a:lnSpc>
                <a:spcPct val="90000"/>
              </a:lnSpc>
              <a:buAutoNum type="arabicPeriod"/>
            </a:pPr>
            <a:r>
              <a:rPr lang="en-US" sz="3000" b="1"/>
              <a:t>Last evaluation</a:t>
            </a:r>
          </a:p>
          <a:p>
            <a:pPr marL="0" indent="0">
              <a:lnSpc>
                <a:spcPct val="90000"/>
              </a:lnSpc>
              <a:buNone/>
            </a:pPr>
            <a:r>
              <a:rPr lang="en-US" sz="3000" b="1" i="1" u="sng">
                <a:latin typeface="Aharoni" panose="02010803020104030203" pitchFamily="2" charset="-79"/>
                <a:cs typeface="Aharoni" panose="02010803020104030203" pitchFamily="2" charset="-79"/>
              </a:rPr>
              <a:t>The employees with lowest satisfaction level, least number of projects and poor last evaluation are more prone to leave the company.</a:t>
            </a:r>
          </a:p>
          <a:p>
            <a:pPr>
              <a:lnSpc>
                <a:spcPct val="90000"/>
              </a:lnSpc>
            </a:pPr>
            <a:endParaRPr lang="en-US" sz="3000" b="1"/>
          </a:p>
        </p:txBody>
      </p:sp>
    </p:spTree>
    <p:extLst>
      <p:ext uri="{BB962C8B-B14F-4D97-AF65-F5344CB8AC3E}">
        <p14:creationId xmlns:p14="http://schemas.microsoft.com/office/powerpoint/2010/main" val="4138899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3E0373C-BDE9-4FAA-892A-B226DD970D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23">
            <a:extLst>
              <a:ext uri="{FF2B5EF4-FFF2-40B4-BE49-F238E27FC236}">
                <a16:creationId xmlns:a16="http://schemas.microsoft.com/office/drawing/2014/main" id="{FC2BFFFF-16DA-434F-B48D-28B539690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5979"/>
            <a:ext cx="3448424" cy="693221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11" h="6857998">
                <a:moveTo>
                  <a:pt x="2702995" y="42638"/>
                </a:moveTo>
                <a:lnTo>
                  <a:pt x="6699211" y="0"/>
                </a:lnTo>
                <a:lnTo>
                  <a:pt x="6699211" y="6857998"/>
                </a:lnTo>
                <a:lnTo>
                  <a:pt x="0" y="6844350"/>
                </a:lnTo>
                <a:lnTo>
                  <a:pt x="2702995" y="42638"/>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F9021CD-5A5C-4302-80E5-9CCB077EA15E}"/>
              </a:ext>
            </a:extLst>
          </p:cNvPr>
          <p:cNvSpPr>
            <a:spLocks noGrp="1"/>
          </p:cNvSpPr>
          <p:nvPr>
            <p:ph type="title"/>
          </p:nvPr>
        </p:nvSpPr>
        <p:spPr>
          <a:xfrm>
            <a:off x="249938" y="2713708"/>
            <a:ext cx="3541126" cy="1631751"/>
          </a:xfrm>
        </p:spPr>
        <p:txBody>
          <a:bodyPr anchor="t">
            <a:noAutofit/>
          </a:bodyPr>
          <a:lstStyle/>
          <a:p>
            <a:pPr algn="ctr"/>
            <a:r>
              <a:rPr lang="en-US" sz="4000" b="1" dirty="0"/>
              <a:t>Insights to the company</a:t>
            </a:r>
            <a:endParaRPr lang="en-IN" sz="4000" b="1" dirty="0"/>
          </a:p>
        </p:txBody>
      </p:sp>
      <p:cxnSp>
        <p:nvCxnSpPr>
          <p:cNvPr id="12" name="Straight Connector 11">
            <a:extLst>
              <a:ext uri="{FF2B5EF4-FFF2-40B4-BE49-F238E27FC236}">
                <a16:creationId xmlns:a16="http://schemas.microsoft.com/office/drawing/2014/main" id="{E8EAD419-2D3B-4CD6-A841-F11CA09440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5329451"/>
            <a:ext cx="6096000" cy="15285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93AC8FC-A648-4618-AFE8-EFD2F68C2A2D}"/>
              </a:ext>
            </a:extLst>
          </p:cNvPr>
          <p:cNvSpPr>
            <a:spLocks noGrp="1"/>
          </p:cNvSpPr>
          <p:nvPr>
            <p:ph idx="1"/>
          </p:nvPr>
        </p:nvSpPr>
        <p:spPr>
          <a:xfrm>
            <a:off x="3900792" y="795528"/>
            <a:ext cx="7785240" cy="5888736"/>
          </a:xfrm>
        </p:spPr>
        <p:txBody>
          <a:bodyPr anchor="ctr">
            <a:normAutofit lnSpcReduction="10000"/>
          </a:bodyPr>
          <a:lstStyle/>
          <a:p>
            <a:pPr marL="457200" indent="-457200">
              <a:lnSpc>
                <a:spcPct val="90000"/>
              </a:lnSpc>
              <a:buFont typeface="+mj-lt"/>
              <a:buAutoNum type="arabicPeriod"/>
            </a:pPr>
            <a:r>
              <a:rPr lang="en-US" sz="2000" dirty="0"/>
              <a:t>Since we saw that satisfaction level plays a major role in attrition, it is very essential for the company to maintain high level of satisfaction amongst its employees.</a:t>
            </a:r>
          </a:p>
          <a:p>
            <a:pPr marL="0" indent="0">
              <a:lnSpc>
                <a:spcPct val="90000"/>
              </a:lnSpc>
              <a:buNone/>
            </a:pPr>
            <a:r>
              <a:rPr lang="en-US" sz="2000" dirty="0"/>
              <a:t>         This can be done through multiple ways: Offering promotion at least once every 2 years in this dynamic market situation, increase in salary of the employees and conducting few employee boosting activities which will make them more loyal and dedicated towards the company.</a:t>
            </a:r>
          </a:p>
          <a:p>
            <a:pPr marL="0" indent="0">
              <a:lnSpc>
                <a:spcPct val="90000"/>
              </a:lnSpc>
              <a:buNone/>
            </a:pPr>
            <a:endParaRPr lang="en-US" sz="2000" dirty="0"/>
          </a:p>
          <a:p>
            <a:pPr marL="457200" indent="-457200">
              <a:lnSpc>
                <a:spcPct val="90000"/>
              </a:lnSpc>
              <a:buAutoNum type="arabicPeriod" startAt="2"/>
            </a:pPr>
            <a:r>
              <a:rPr lang="en-US" sz="2000" dirty="0"/>
              <a:t>An increase in the number of projects allocated to each employees can also help reduce the attrition rates.</a:t>
            </a:r>
          </a:p>
          <a:p>
            <a:pPr marL="457200" indent="-457200">
              <a:lnSpc>
                <a:spcPct val="90000"/>
              </a:lnSpc>
              <a:buAutoNum type="arabicPeriod" startAt="2"/>
            </a:pPr>
            <a:endParaRPr lang="en-US" sz="2000" dirty="0"/>
          </a:p>
          <a:p>
            <a:pPr marL="457200" indent="-457200">
              <a:lnSpc>
                <a:spcPct val="90000"/>
              </a:lnSpc>
              <a:buAutoNum type="arabicPeriod" startAt="2"/>
            </a:pPr>
            <a:r>
              <a:rPr lang="en-US" sz="2000" dirty="0"/>
              <a:t>The company also needs to improve its last evaluation rates, if this is poor, the employees are prone to leave the company and reducing this will build a more loyal workforce.</a:t>
            </a:r>
          </a:p>
          <a:p>
            <a:pPr marL="457200" indent="-457200">
              <a:lnSpc>
                <a:spcPct val="90000"/>
              </a:lnSpc>
              <a:buAutoNum type="arabicPeriod" startAt="2"/>
            </a:pPr>
            <a:endParaRPr lang="en-US" sz="2000" dirty="0"/>
          </a:p>
          <a:p>
            <a:pPr marL="457200" indent="-457200">
              <a:lnSpc>
                <a:spcPct val="90000"/>
              </a:lnSpc>
              <a:buAutoNum type="arabicPeriod" startAt="2"/>
            </a:pPr>
            <a:r>
              <a:rPr lang="en-US" sz="2000" dirty="0"/>
              <a:t>Also if the average number of monthly hours spent by the employees are high, they should be compensated well for the same, this will also be one of the boosting factors for the employees considering the monetary aspect.</a:t>
            </a:r>
            <a:r>
              <a:rPr lang="en-GB" sz="2000" dirty="0"/>
              <a:t>ng, which may in turn lead to them leaving the company.</a:t>
            </a:r>
          </a:p>
          <a:p>
            <a:pPr marL="0" indent="0">
              <a:lnSpc>
                <a:spcPct val="90000"/>
              </a:lnSpc>
              <a:buNone/>
            </a:pPr>
            <a:endParaRPr lang="en-GB" sz="1800" dirty="0"/>
          </a:p>
          <a:p>
            <a:pPr marL="0" indent="0">
              <a:lnSpc>
                <a:spcPct val="90000"/>
              </a:lnSpc>
              <a:buNone/>
            </a:pPr>
            <a:endParaRPr lang="en-IN" sz="1800" dirty="0"/>
          </a:p>
        </p:txBody>
      </p:sp>
    </p:spTree>
    <p:extLst>
      <p:ext uri="{BB962C8B-B14F-4D97-AF65-F5344CB8AC3E}">
        <p14:creationId xmlns:p14="http://schemas.microsoft.com/office/powerpoint/2010/main" val="3510805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0">
            <a:extLst>
              <a:ext uri="{FF2B5EF4-FFF2-40B4-BE49-F238E27FC236}">
                <a16:creationId xmlns:a16="http://schemas.microsoft.com/office/drawing/2014/main" id="{53851C1C-90B4-4D68-8D77-ACEDEBF97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3">
            <a:extLst>
              <a:ext uri="{FF2B5EF4-FFF2-40B4-BE49-F238E27FC236}">
                <a16:creationId xmlns:a16="http://schemas.microsoft.com/office/drawing/2014/main" id="{66A6C3B0-6FDC-4B35-B7CE-CC75F305A2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0" y="-10952"/>
            <a:ext cx="5037413" cy="6881907"/>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58016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358016 w 6132997"/>
              <a:gd name="connsiteY4" fmla="*/ 0 h 6881904"/>
              <a:gd name="connsiteX0" fmla="*/ 1916832 w 6132997"/>
              <a:gd name="connsiteY0" fmla="*/ 0 h 6892855"/>
              <a:gd name="connsiteX1" fmla="*/ 6132997 w 6132997"/>
              <a:gd name="connsiteY1" fmla="*/ 10951 h 6892855"/>
              <a:gd name="connsiteX2" fmla="*/ 6132997 w 6132997"/>
              <a:gd name="connsiteY2" fmla="*/ 6868949 h 6892855"/>
              <a:gd name="connsiteX3" fmla="*/ 0 w 6132997"/>
              <a:gd name="connsiteY3" fmla="*/ 6892855 h 6892855"/>
              <a:gd name="connsiteX4" fmla="*/ 1916832 w 6132997"/>
              <a:gd name="connsiteY4" fmla="*/ 0 h 6892855"/>
              <a:gd name="connsiteX0" fmla="*/ 2210210 w 6426375"/>
              <a:gd name="connsiteY0" fmla="*/ 0 h 6881905"/>
              <a:gd name="connsiteX1" fmla="*/ 6426375 w 6426375"/>
              <a:gd name="connsiteY1" fmla="*/ 10951 h 6881905"/>
              <a:gd name="connsiteX2" fmla="*/ 6426375 w 6426375"/>
              <a:gd name="connsiteY2" fmla="*/ 6868949 h 6881905"/>
              <a:gd name="connsiteX3" fmla="*/ 0 w 6426375"/>
              <a:gd name="connsiteY3" fmla="*/ 6881905 h 6881905"/>
              <a:gd name="connsiteX4" fmla="*/ 2210210 w 6426375"/>
              <a:gd name="connsiteY4" fmla="*/ 0 h 6881905"/>
              <a:gd name="connsiteX0" fmla="*/ 2755055 w 6426375"/>
              <a:gd name="connsiteY0" fmla="*/ 0 h 6881905"/>
              <a:gd name="connsiteX1" fmla="*/ 6426375 w 6426375"/>
              <a:gd name="connsiteY1" fmla="*/ 10951 h 6881905"/>
              <a:gd name="connsiteX2" fmla="*/ 6426375 w 6426375"/>
              <a:gd name="connsiteY2" fmla="*/ 6868949 h 6881905"/>
              <a:gd name="connsiteX3" fmla="*/ 0 w 6426375"/>
              <a:gd name="connsiteY3" fmla="*/ 6881905 h 6881905"/>
              <a:gd name="connsiteX4" fmla="*/ 2755055 w 6426375"/>
              <a:gd name="connsiteY4" fmla="*/ 0 h 68819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26375" h="6881905">
                <a:moveTo>
                  <a:pt x="2755055" y="0"/>
                </a:moveTo>
                <a:lnTo>
                  <a:pt x="6426375" y="10951"/>
                </a:lnTo>
                <a:lnTo>
                  <a:pt x="6426375" y="6868949"/>
                </a:lnTo>
                <a:lnTo>
                  <a:pt x="0" y="6881905"/>
                </a:lnTo>
                <a:lnTo>
                  <a:pt x="2755055"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14">
            <a:extLst>
              <a:ext uri="{FF2B5EF4-FFF2-40B4-BE49-F238E27FC236}">
                <a16:creationId xmlns:a16="http://schemas.microsoft.com/office/drawing/2014/main" id="{BF6F135C-352B-4218-8C4A-72DA56E2BC8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5486400" y="0"/>
            <a:ext cx="6705600" cy="199853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16">
            <a:extLst>
              <a:ext uri="{FF2B5EF4-FFF2-40B4-BE49-F238E27FC236}">
                <a16:creationId xmlns:a16="http://schemas.microsoft.com/office/drawing/2014/main" id="{3358AD04-C5C5-4EED-9739-2CCED69898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68513" y="4035406"/>
            <a:ext cx="4723487" cy="282259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18">
            <a:extLst>
              <a:ext uri="{FF2B5EF4-FFF2-40B4-BE49-F238E27FC236}">
                <a16:creationId xmlns:a16="http://schemas.microsoft.com/office/drawing/2014/main" id="{72A09171-30F7-4DDD-8406-68606DFBEF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434056" y="0"/>
            <a:ext cx="2036307" cy="6870956"/>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B3161BE8-1F6C-4816-A8BB-BBCD3CDDBFA5}"/>
              </a:ext>
            </a:extLst>
          </p:cNvPr>
          <p:cNvPicPr>
            <a:picLocks noChangeAspect="1"/>
          </p:cNvPicPr>
          <p:nvPr/>
        </p:nvPicPr>
        <p:blipFill rotWithShape="1">
          <a:blip r:embed="rId2"/>
          <a:srcRect l="2214" r="1735" b="1"/>
          <a:stretch/>
        </p:blipFill>
        <p:spPr>
          <a:xfrm>
            <a:off x="-2" y="-12956"/>
            <a:ext cx="12180634" cy="6858000"/>
          </a:xfrm>
          <a:prstGeom prst="rect">
            <a:avLst/>
          </a:prstGeom>
        </p:spPr>
      </p:pic>
    </p:spTree>
    <p:extLst>
      <p:ext uri="{BB962C8B-B14F-4D97-AF65-F5344CB8AC3E}">
        <p14:creationId xmlns:p14="http://schemas.microsoft.com/office/powerpoint/2010/main" val="3936093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81775E6C-9FE7-4AE4-ABE7-2568D95DE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3">
            <a:extLst>
              <a:ext uri="{FF2B5EF4-FFF2-40B4-BE49-F238E27FC236}">
                <a16:creationId xmlns:a16="http://schemas.microsoft.com/office/drawing/2014/main" id="{8CECB99A-E2AB-482F-A307-487955310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650"/>
            <a:ext cx="5676966" cy="6869953"/>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30885" h="6869951">
                <a:moveTo>
                  <a:pt x="1754909" y="0"/>
                </a:moveTo>
                <a:lnTo>
                  <a:pt x="6430885" y="11953"/>
                </a:lnTo>
                <a:lnTo>
                  <a:pt x="6430885" y="6869951"/>
                </a:lnTo>
                <a:lnTo>
                  <a:pt x="0" y="6869951"/>
                </a:lnTo>
                <a:lnTo>
                  <a:pt x="1754909"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7CC9C4A-046A-4643-8EBD-1611BE7502B3}"/>
              </a:ext>
            </a:extLst>
          </p:cNvPr>
          <p:cNvSpPr>
            <a:spLocks noGrp="1"/>
          </p:cNvSpPr>
          <p:nvPr>
            <p:ph type="title"/>
          </p:nvPr>
        </p:nvSpPr>
        <p:spPr>
          <a:xfrm>
            <a:off x="947929" y="2892375"/>
            <a:ext cx="3550920" cy="872503"/>
          </a:xfrm>
        </p:spPr>
        <p:txBody>
          <a:bodyPr anchor="t">
            <a:normAutofit/>
          </a:bodyPr>
          <a:lstStyle/>
          <a:p>
            <a:r>
              <a:rPr lang="en-US" b="1" dirty="0"/>
              <a:t>OBJECTIVE</a:t>
            </a:r>
            <a:endParaRPr lang="en-IN" b="1" dirty="0"/>
          </a:p>
        </p:txBody>
      </p:sp>
      <p:sp>
        <p:nvSpPr>
          <p:cNvPr id="3" name="Content Placeholder 2">
            <a:extLst>
              <a:ext uri="{FF2B5EF4-FFF2-40B4-BE49-F238E27FC236}">
                <a16:creationId xmlns:a16="http://schemas.microsoft.com/office/drawing/2014/main" id="{BE5D8DC9-B0D2-4355-9EF1-2F8CD31535E1}"/>
              </a:ext>
            </a:extLst>
          </p:cNvPr>
          <p:cNvSpPr>
            <a:spLocks noGrp="1"/>
          </p:cNvSpPr>
          <p:nvPr>
            <p:ph idx="1"/>
          </p:nvPr>
        </p:nvSpPr>
        <p:spPr>
          <a:xfrm>
            <a:off x="5895753" y="533400"/>
            <a:ext cx="5458046" cy="5791200"/>
          </a:xfrm>
        </p:spPr>
        <p:txBody>
          <a:bodyPr anchor="ctr">
            <a:normAutofit/>
          </a:bodyPr>
          <a:lstStyle/>
          <a:p>
            <a:r>
              <a:rPr lang="en-US" sz="2800" dirty="0"/>
              <a:t>Providing a data-driven solution to the company on the following questions:</a:t>
            </a:r>
          </a:p>
          <a:p>
            <a:pPr marL="457200" indent="-457200">
              <a:buAutoNum type="arabicPeriod"/>
            </a:pPr>
            <a:r>
              <a:rPr lang="en-US" sz="2800" b="0" i="0" dirty="0">
                <a:effectLst/>
              </a:rPr>
              <a:t>What type of employees are leaving? </a:t>
            </a:r>
          </a:p>
          <a:p>
            <a:pPr marL="457200" indent="-457200">
              <a:buAutoNum type="arabicPeriod"/>
            </a:pPr>
            <a:endParaRPr lang="en-US" sz="2800" dirty="0"/>
          </a:p>
          <a:p>
            <a:pPr marL="457200" indent="-457200">
              <a:buAutoNum type="arabicPeriod"/>
            </a:pPr>
            <a:r>
              <a:rPr lang="en-US" sz="2800" dirty="0"/>
              <a:t>To d</a:t>
            </a:r>
            <a:r>
              <a:rPr lang="en-US" sz="2800" b="0" i="0" dirty="0">
                <a:effectLst/>
              </a:rPr>
              <a:t>etermine which employees are prone to leave next.</a:t>
            </a:r>
            <a:endParaRPr lang="en-IN" sz="2800" dirty="0"/>
          </a:p>
        </p:txBody>
      </p:sp>
      <p:cxnSp>
        <p:nvCxnSpPr>
          <p:cNvPr id="31" name="Straight Connector 30">
            <a:extLst>
              <a:ext uri="{FF2B5EF4-FFF2-40B4-BE49-F238E27FC236}">
                <a16:creationId xmlns:a16="http://schemas.microsoft.com/office/drawing/2014/main" id="{E8A66062-E0FE-4EE7-9840-EC05B87ACF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4541520"/>
            <a:ext cx="5895754" cy="23105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3B4C179-2540-4304-9C9C-2AAAA53EFD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2988236"/>
            <a:ext cx="2418079" cy="388769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8291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75A5BB70-1673-4097-A7F8-BCF5F4F19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23">
            <a:extLst>
              <a:ext uri="{FF2B5EF4-FFF2-40B4-BE49-F238E27FC236}">
                <a16:creationId xmlns:a16="http://schemas.microsoft.com/office/drawing/2014/main" id="{7AA72C55-67D2-47FE-9C0B-01A954C8B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4307196" cy="685799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2320626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320626 w 6125882"/>
              <a:gd name="connsiteY4" fmla="*/ 0 h 6857998"/>
              <a:gd name="connsiteX0" fmla="*/ 2034528 w 5839784"/>
              <a:gd name="connsiteY0" fmla="*/ 0 h 6857998"/>
              <a:gd name="connsiteX1" fmla="*/ 5839784 w 5839784"/>
              <a:gd name="connsiteY1" fmla="*/ 0 h 6857998"/>
              <a:gd name="connsiteX2" fmla="*/ 5839784 w 5839784"/>
              <a:gd name="connsiteY2" fmla="*/ 6857998 h 6857998"/>
              <a:gd name="connsiteX3" fmla="*/ 0 w 5839784"/>
              <a:gd name="connsiteY3" fmla="*/ 6856093 h 6857998"/>
              <a:gd name="connsiteX4" fmla="*/ 2034528 w 5839784"/>
              <a:gd name="connsiteY4" fmla="*/ 0 h 685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9784" h="6857998">
                <a:moveTo>
                  <a:pt x="2034528" y="0"/>
                </a:moveTo>
                <a:lnTo>
                  <a:pt x="5839784" y="0"/>
                </a:lnTo>
                <a:lnTo>
                  <a:pt x="5839784" y="6857998"/>
                </a:lnTo>
                <a:lnTo>
                  <a:pt x="0" y="6856093"/>
                </a:lnTo>
                <a:lnTo>
                  <a:pt x="2034528"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BDD3F7D-0919-47C1-BB9E-1D60FFE86F64}"/>
              </a:ext>
            </a:extLst>
          </p:cNvPr>
          <p:cNvSpPr>
            <a:spLocks noGrp="1"/>
          </p:cNvSpPr>
          <p:nvPr>
            <p:ph type="title"/>
          </p:nvPr>
        </p:nvSpPr>
        <p:spPr>
          <a:xfrm>
            <a:off x="240422" y="2902647"/>
            <a:ext cx="4307196" cy="791529"/>
          </a:xfrm>
        </p:spPr>
        <p:txBody>
          <a:bodyPr anchor="t">
            <a:normAutofit/>
          </a:bodyPr>
          <a:lstStyle/>
          <a:p>
            <a:r>
              <a:rPr lang="en-US" sz="4000" b="1" dirty="0"/>
              <a:t>METHODOLOGY</a:t>
            </a:r>
            <a:endParaRPr lang="en-IN" sz="4000" b="1" dirty="0"/>
          </a:p>
        </p:txBody>
      </p:sp>
      <p:cxnSp>
        <p:nvCxnSpPr>
          <p:cNvPr id="42" name="Straight Connector 41">
            <a:extLst>
              <a:ext uri="{FF2B5EF4-FFF2-40B4-BE49-F238E27FC236}">
                <a16:creationId xmlns:a16="http://schemas.microsoft.com/office/drawing/2014/main" id="{CED23ACC-C318-4DEB-B776-570408C7FBA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20896" y="4496637"/>
            <a:ext cx="3764149" cy="236136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5D9BE15-6B66-4F4C-B41A-B2A4C30490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884066"/>
            <a:ext cx="3140110" cy="497393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graphicFrame>
        <p:nvGraphicFramePr>
          <p:cNvPr id="33" name="Content Placeholder 2">
            <a:extLst>
              <a:ext uri="{FF2B5EF4-FFF2-40B4-BE49-F238E27FC236}">
                <a16:creationId xmlns:a16="http://schemas.microsoft.com/office/drawing/2014/main" id="{C6F77479-AD0E-424A-A81C-E9D8069A5B12}"/>
              </a:ext>
            </a:extLst>
          </p:cNvPr>
          <p:cNvGraphicFramePr>
            <a:graphicFrameLocks noGrp="1"/>
          </p:cNvGraphicFramePr>
          <p:nvPr>
            <p:ph idx="1"/>
            <p:extLst>
              <p:ext uri="{D42A27DB-BD31-4B8C-83A1-F6EECF244321}">
                <p14:modId xmlns:p14="http://schemas.microsoft.com/office/powerpoint/2010/main" val="1875047062"/>
              </p:ext>
            </p:extLst>
          </p:nvPr>
        </p:nvGraphicFramePr>
        <p:xfrm>
          <a:off x="4788040" y="796331"/>
          <a:ext cx="6541475" cy="52653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8318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B78D151-52A1-46B3-8374-570DA802E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C0A162-D3F3-4149-A88D-EF0B884ED384}"/>
              </a:ext>
            </a:extLst>
          </p:cNvPr>
          <p:cNvSpPr>
            <a:spLocks noGrp="1"/>
          </p:cNvSpPr>
          <p:nvPr>
            <p:ph type="title"/>
          </p:nvPr>
        </p:nvSpPr>
        <p:spPr>
          <a:xfrm>
            <a:off x="649225" y="625148"/>
            <a:ext cx="6891032" cy="1500594"/>
          </a:xfrm>
        </p:spPr>
        <p:txBody>
          <a:bodyPr>
            <a:normAutofit/>
          </a:bodyPr>
          <a:lstStyle/>
          <a:p>
            <a:pPr algn="ctr"/>
            <a:r>
              <a:rPr lang="en-US" b="1"/>
              <a:t>Department &amp; attrition</a:t>
            </a:r>
            <a:endParaRPr lang="en-IN" b="1" dirty="0"/>
          </a:p>
        </p:txBody>
      </p:sp>
      <p:sp>
        <p:nvSpPr>
          <p:cNvPr id="11" name="Content Placeholder 10">
            <a:extLst>
              <a:ext uri="{FF2B5EF4-FFF2-40B4-BE49-F238E27FC236}">
                <a16:creationId xmlns:a16="http://schemas.microsoft.com/office/drawing/2014/main" id="{4DD1EE83-08B4-45B4-978E-46BD8F1E8E2C}"/>
              </a:ext>
            </a:extLst>
          </p:cNvPr>
          <p:cNvSpPr>
            <a:spLocks noGrp="1"/>
          </p:cNvSpPr>
          <p:nvPr>
            <p:ph idx="1"/>
          </p:nvPr>
        </p:nvSpPr>
        <p:spPr>
          <a:xfrm>
            <a:off x="1142998" y="2205038"/>
            <a:ext cx="6254497" cy="4119562"/>
          </a:xfrm>
        </p:spPr>
        <p:txBody>
          <a:bodyPr>
            <a:normAutofit lnSpcReduction="10000"/>
          </a:bodyPr>
          <a:lstStyle/>
          <a:p>
            <a:r>
              <a:rPr lang="en-US">
                <a:solidFill>
                  <a:schemeClr val="tx1">
                    <a:lumMod val="95000"/>
                    <a:lumOff val="5000"/>
                  </a:schemeClr>
                </a:solidFill>
              </a:rPr>
              <a:t>The highest number of attrition is in Sales department followed by Technical and Support departments.</a:t>
            </a:r>
          </a:p>
          <a:p>
            <a:endParaRPr lang="en-US">
              <a:solidFill>
                <a:schemeClr val="tx1">
                  <a:lumMod val="95000"/>
                  <a:lumOff val="5000"/>
                </a:schemeClr>
              </a:solidFill>
            </a:endParaRPr>
          </a:p>
          <a:p>
            <a:r>
              <a:rPr lang="en-US">
                <a:solidFill>
                  <a:schemeClr val="tx1">
                    <a:lumMod val="95000"/>
                    <a:lumOff val="5000"/>
                  </a:schemeClr>
                </a:solidFill>
              </a:rPr>
              <a:t>The lowest number of attrition is observed in the Management department.</a:t>
            </a:r>
          </a:p>
          <a:p>
            <a:endParaRPr lang="en-US">
              <a:solidFill>
                <a:schemeClr val="tx1">
                  <a:lumMod val="95000"/>
                  <a:lumOff val="5000"/>
                </a:schemeClr>
              </a:solidFill>
            </a:endParaRPr>
          </a:p>
          <a:p>
            <a:r>
              <a:rPr lang="en-US">
                <a:solidFill>
                  <a:schemeClr val="tx1">
                    <a:lumMod val="95000"/>
                    <a:lumOff val="5000"/>
                  </a:schemeClr>
                </a:solidFill>
              </a:rPr>
              <a:t>However, from here, we can further extend the analysis to the percentage of attrition in each department.</a:t>
            </a:r>
            <a:endParaRPr lang="en-US" dirty="0">
              <a:solidFill>
                <a:schemeClr val="tx1">
                  <a:lumMod val="95000"/>
                  <a:lumOff val="5000"/>
                </a:schemeClr>
              </a:solidFill>
            </a:endParaRPr>
          </a:p>
        </p:txBody>
      </p:sp>
      <p:sp>
        <p:nvSpPr>
          <p:cNvPr id="16" name="Rectangle 23">
            <a:extLst>
              <a:ext uri="{FF2B5EF4-FFF2-40B4-BE49-F238E27FC236}">
                <a16:creationId xmlns:a16="http://schemas.microsoft.com/office/drawing/2014/main" id="{6C745475-F6E1-4944-B2F1-A82F3444F7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flipV="1">
            <a:off x="7323273" y="-18942"/>
            <a:ext cx="4868727" cy="6895884"/>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 name="connsiteX0" fmla="*/ 2323794 w 6699211"/>
              <a:gd name="connsiteY0" fmla="*/ 54619 h 6857998"/>
              <a:gd name="connsiteX1" fmla="*/ 6699211 w 6699211"/>
              <a:gd name="connsiteY1" fmla="*/ 0 h 6857998"/>
              <a:gd name="connsiteX2" fmla="*/ 6699211 w 6699211"/>
              <a:gd name="connsiteY2" fmla="*/ 6857998 h 6857998"/>
              <a:gd name="connsiteX3" fmla="*/ 0 w 6699211"/>
              <a:gd name="connsiteY3" fmla="*/ 6844350 h 6857998"/>
              <a:gd name="connsiteX4" fmla="*/ 2323794 w 6699211"/>
              <a:gd name="connsiteY4" fmla="*/ 54619 h 6857998"/>
              <a:gd name="connsiteX0" fmla="*/ 2323794 w 6699211"/>
              <a:gd name="connsiteY0" fmla="*/ 18674 h 6822053"/>
              <a:gd name="connsiteX1" fmla="*/ 6699211 w 6699211"/>
              <a:gd name="connsiteY1" fmla="*/ 0 h 6822053"/>
              <a:gd name="connsiteX2" fmla="*/ 6699211 w 6699211"/>
              <a:gd name="connsiteY2" fmla="*/ 6822053 h 6822053"/>
              <a:gd name="connsiteX3" fmla="*/ 0 w 6699211"/>
              <a:gd name="connsiteY3" fmla="*/ 6808405 h 6822053"/>
              <a:gd name="connsiteX4" fmla="*/ 2323794 w 6699211"/>
              <a:gd name="connsiteY4" fmla="*/ 18674 h 6822053"/>
              <a:gd name="connsiteX0" fmla="*/ 3105369 w 7480786"/>
              <a:gd name="connsiteY0" fmla="*/ 18674 h 6822053"/>
              <a:gd name="connsiteX1" fmla="*/ 7480786 w 7480786"/>
              <a:gd name="connsiteY1" fmla="*/ 0 h 6822053"/>
              <a:gd name="connsiteX2" fmla="*/ 7480786 w 7480786"/>
              <a:gd name="connsiteY2" fmla="*/ 6822053 h 6822053"/>
              <a:gd name="connsiteX3" fmla="*/ 0 w 7480786"/>
              <a:gd name="connsiteY3" fmla="*/ 6820387 h 6822053"/>
              <a:gd name="connsiteX4" fmla="*/ 3105369 w 7480786"/>
              <a:gd name="connsiteY4" fmla="*/ 18674 h 68220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0786" h="6822053">
                <a:moveTo>
                  <a:pt x="3105369" y="18674"/>
                </a:moveTo>
                <a:lnTo>
                  <a:pt x="7480786" y="0"/>
                </a:lnTo>
                <a:lnTo>
                  <a:pt x="7480786" y="6822053"/>
                </a:lnTo>
                <a:lnTo>
                  <a:pt x="0" y="6820387"/>
                </a:lnTo>
                <a:lnTo>
                  <a:pt x="3105369" y="1867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E2F61726-9292-4844-9EBF-341051AAFD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40256" y="0"/>
            <a:ext cx="4651744" cy="26130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96D54435-B3ED-4EAF-8B75-DB65DFC23BCF}"/>
              </a:ext>
            </a:extLst>
          </p:cNvPr>
          <p:cNvPicPr>
            <a:picLocks noChangeAspect="1"/>
          </p:cNvPicPr>
          <p:nvPr/>
        </p:nvPicPr>
        <p:blipFill>
          <a:blip r:embed="rId2"/>
          <a:stretch>
            <a:fillRect/>
          </a:stretch>
        </p:blipFill>
        <p:spPr>
          <a:xfrm>
            <a:off x="7715493" y="374346"/>
            <a:ext cx="4276793" cy="29830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416AD86E-C112-43AF-8059-9D53B617279E}"/>
              </a:ext>
            </a:extLst>
          </p:cNvPr>
          <p:cNvPicPr>
            <a:picLocks noChangeAspect="1"/>
          </p:cNvPicPr>
          <p:nvPr/>
        </p:nvPicPr>
        <p:blipFill>
          <a:blip r:embed="rId3"/>
          <a:stretch>
            <a:fillRect/>
          </a:stretch>
        </p:blipFill>
        <p:spPr>
          <a:xfrm>
            <a:off x="7715493" y="3608211"/>
            <a:ext cx="4276793" cy="29830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24709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13">
            <a:extLst>
              <a:ext uri="{FF2B5EF4-FFF2-40B4-BE49-F238E27FC236}">
                <a16:creationId xmlns:a16="http://schemas.microsoft.com/office/drawing/2014/main" id="{2B78D151-52A1-46B3-8374-570DA802E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EFFFCC-E42E-476E-A8A4-35C047327A25}"/>
              </a:ext>
            </a:extLst>
          </p:cNvPr>
          <p:cNvSpPr>
            <a:spLocks noGrp="1"/>
          </p:cNvSpPr>
          <p:nvPr>
            <p:ph type="title"/>
          </p:nvPr>
        </p:nvSpPr>
        <p:spPr>
          <a:xfrm>
            <a:off x="1142999" y="625148"/>
            <a:ext cx="6099050" cy="1500594"/>
          </a:xfrm>
        </p:spPr>
        <p:txBody>
          <a:bodyPr>
            <a:normAutofit/>
          </a:bodyPr>
          <a:lstStyle/>
          <a:p>
            <a:pPr algn="ctr"/>
            <a:r>
              <a:rPr lang="en-US" b="1" dirty="0"/>
              <a:t>SALARY &amp; ATTRITION</a:t>
            </a:r>
            <a:endParaRPr lang="en-IN" b="1" dirty="0"/>
          </a:p>
        </p:txBody>
      </p:sp>
      <p:sp>
        <p:nvSpPr>
          <p:cNvPr id="11" name="Content Placeholder 10">
            <a:extLst>
              <a:ext uri="{FF2B5EF4-FFF2-40B4-BE49-F238E27FC236}">
                <a16:creationId xmlns:a16="http://schemas.microsoft.com/office/drawing/2014/main" id="{84F6BE23-548E-45C3-BD48-8F501ABCB5EC}"/>
              </a:ext>
            </a:extLst>
          </p:cNvPr>
          <p:cNvSpPr>
            <a:spLocks noGrp="1"/>
          </p:cNvSpPr>
          <p:nvPr>
            <p:ph idx="1"/>
          </p:nvPr>
        </p:nvSpPr>
        <p:spPr>
          <a:xfrm>
            <a:off x="905256" y="2205038"/>
            <a:ext cx="6336793" cy="4119562"/>
          </a:xfrm>
        </p:spPr>
        <p:txBody>
          <a:bodyPr>
            <a:normAutofit/>
          </a:bodyPr>
          <a:lstStyle/>
          <a:p>
            <a:r>
              <a:rPr lang="en-US" dirty="0">
                <a:solidFill>
                  <a:schemeClr val="tx1">
                    <a:lumMod val="95000"/>
                    <a:lumOff val="5000"/>
                  </a:schemeClr>
                </a:solidFill>
              </a:rPr>
              <a:t>The proportion of high salaried employees leaving the company is much lesser compared to low and medium salaried employee.</a:t>
            </a:r>
          </a:p>
          <a:p>
            <a:endParaRPr lang="en-US" dirty="0">
              <a:solidFill>
                <a:schemeClr val="tx1">
                  <a:lumMod val="95000"/>
                  <a:lumOff val="5000"/>
                </a:schemeClr>
              </a:solidFill>
            </a:endParaRPr>
          </a:p>
          <a:p>
            <a:r>
              <a:rPr lang="en-US" dirty="0">
                <a:solidFill>
                  <a:schemeClr val="tx1">
                    <a:lumMod val="95000"/>
                    <a:lumOff val="5000"/>
                  </a:schemeClr>
                </a:solidFill>
              </a:rPr>
              <a:t>This is an important aspect as salary plays as the decision-maker for whether or not the employees stay in the company or not</a:t>
            </a:r>
            <a:r>
              <a:rPr lang="en-US" dirty="0"/>
              <a:t>.</a:t>
            </a:r>
          </a:p>
        </p:txBody>
      </p:sp>
      <p:sp>
        <p:nvSpPr>
          <p:cNvPr id="33" name="Rectangle 23">
            <a:extLst>
              <a:ext uri="{FF2B5EF4-FFF2-40B4-BE49-F238E27FC236}">
                <a16:creationId xmlns:a16="http://schemas.microsoft.com/office/drawing/2014/main" id="{6C745475-F6E1-4944-B2F1-A82F3444F7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flipV="1">
            <a:off x="7323273" y="-18942"/>
            <a:ext cx="4868727" cy="6895884"/>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 name="connsiteX0" fmla="*/ 2323794 w 6699211"/>
              <a:gd name="connsiteY0" fmla="*/ 54619 h 6857998"/>
              <a:gd name="connsiteX1" fmla="*/ 6699211 w 6699211"/>
              <a:gd name="connsiteY1" fmla="*/ 0 h 6857998"/>
              <a:gd name="connsiteX2" fmla="*/ 6699211 w 6699211"/>
              <a:gd name="connsiteY2" fmla="*/ 6857998 h 6857998"/>
              <a:gd name="connsiteX3" fmla="*/ 0 w 6699211"/>
              <a:gd name="connsiteY3" fmla="*/ 6844350 h 6857998"/>
              <a:gd name="connsiteX4" fmla="*/ 2323794 w 6699211"/>
              <a:gd name="connsiteY4" fmla="*/ 54619 h 6857998"/>
              <a:gd name="connsiteX0" fmla="*/ 2323794 w 6699211"/>
              <a:gd name="connsiteY0" fmla="*/ 18674 h 6822053"/>
              <a:gd name="connsiteX1" fmla="*/ 6699211 w 6699211"/>
              <a:gd name="connsiteY1" fmla="*/ 0 h 6822053"/>
              <a:gd name="connsiteX2" fmla="*/ 6699211 w 6699211"/>
              <a:gd name="connsiteY2" fmla="*/ 6822053 h 6822053"/>
              <a:gd name="connsiteX3" fmla="*/ 0 w 6699211"/>
              <a:gd name="connsiteY3" fmla="*/ 6808405 h 6822053"/>
              <a:gd name="connsiteX4" fmla="*/ 2323794 w 6699211"/>
              <a:gd name="connsiteY4" fmla="*/ 18674 h 6822053"/>
              <a:gd name="connsiteX0" fmla="*/ 3105369 w 7480786"/>
              <a:gd name="connsiteY0" fmla="*/ 18674 h 6822053"/>
              <a:gd name="connsiteX1" fmla="*/ 7480786 w 7480786"/>
              <a:gd name="connsiteY1" fmla="*/ 0 h 6822053"/>
              <a:gd name="connsiteX2" fmla="*/ 7480786 w 7480786"/>
              <a:gd name="connsiteY2" fmla="*/ 6822053 h 6822053"/>
              <a:gd name="connsiteX3" fmla="*/ 0 w 7480786"/>
              <a:gd name="connsiteY3" fmla="*/ 6820387 h 6822053"/>
              <a:gd name="connsiteX4" fmla="*/ 3105369 w 7480786"/>
              <a:gd name="connsiteY4" fmla="*/ 18674 h 68220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0786" h="6822053">
                <a:moveTo>
                  <a:pt x="3105369" y="18674"/>
                </a:moveTo>
                <a:lnTo>
                  <a:pt x="7480786" y="0"/>
                </a:lnTo>
                <a:lnTo>
                  <a:pt x="7480786" y="6822053"/>
                </a:lnTo>
                <a:lnTo>
                  <a:pt x="0" y="6820387"/>
                </a:lnTo>
                <a:lnTo>
                  <a:pt x="3105369" y="1867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4" name="Straight Connector 17">
            <a:extLst>
              <a:ext uri="{FF2B5EF4-FFF2-40B4-BE49-F238E27FC236}">
                <a16:creationId xmlns:a16="http://schemas.microsoft.com/office/drawing/2014/main" id="{E2F61726-9292-4844-9EBF-341051AAFD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40256" y="0"/>
            <a:ext cx="4651744" cy="26130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8ADC606F-9492-4551-893D-78DC3E101BC6}"/>
              </a:ext>
            </a:extLst>
          </p:cNvPr>
          <p:cNvPicPr>
            <a:picLocks noChangeAspect="1"/>
          </p:cNvPicPr>
          <p:nvPr/>
        </p:nvPicPr>
        <p:blipFill>
          <a:blip r:embed="rId2"/>
          <a:stretch>
            <a:fillRect/>
          </a:stretch>
        </p:blipFill>
        <p:spPr>
          <a:xfrm>
            <a:off x="7731179" y="3541863"/>
            <a:ext cx="4144511" cy="296776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Content Placeholder 4">
            <a:extLst>
              <a:ext uri="{FF2B5EF4-FFF2-40B4-BE49-F238E27FC236}">
                <a16:creationId xmlns:a16="http://schemas.microsoft.com/office/drawing/2014/main" id="{BFBF0678-31A5-466E-A9A5-3605480D842B}"/>
              </a:ext>
            </a:extLst>
          </p:cNvPr>
          <p:cNvPicPr>
            <a:picLocks noChangeAspect="1"/>
          </p:cNvPicPr>
          <p:nvPr/>
        </p:nvPicPr>
        <p:blipFill>
          <a:blip r:embed="rId3"/>
          <a:stretch>
            <a:fillRect/>
          </a:stretch>
        </p:blipFill>
        <p:spPr>
          <a:xfrm>
            <a:off x="7731179" y="348370"/>
            <a:ext cx="4144511" cy="294643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30438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B78D151-52A1-46B3-8374-570DA802E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E680A8-D3D9-4A6B-A567-A3022BD6FEE4}"/>
              </a:ext>
            </a:extLst>
          </p:cNvPr>
          <p:cNvSpPr>
            <a:spLocks noGrp="1"/>
          </p:cNvSpPr>
          <p:nvPr>
            <p:ph type="title"/>
          </p:nvPr>
        </p:nvSpPr>
        <p:spPr>
          <a:xfrm>
            <a:off x="769696" y="356616"/>
            <a:ext cx="6062473" cy="1686830"/>
          </a:xfrm>
        </p:spPr>
        <p:txBody>
          <a:bodyPr>
            <a:normAutofit fontScale="90000"/>
          </a:bodyPr>
          <a:lstStyle/>
          <a:p>
            <a:pPr algn="ctr"/>
            <a:r>
              <a:rPr lang="en-US" b="1" dirty="0"/>
              <a:t>Salary, Average monthly Hours &amp; Number of projects</a:t>
            </a:r>
            <a:endParaRPr lang="en-IN" b="1" dirty="0"/>
          </a:p>
        </p:txBody>
      </p:sp>
      <p:sp>
        <p:nvSpPr>
          <p:cNvPr id="17" name="Content Placeholder 16">
            <a:extLst>
              <a:ext uri="{FF2B5EF4-FFF2-40B4-BE49-F238E27FC236}">
                <a16:creationId xmlns:a16="http://schemas.microsoft.com/office/drawing/2014/main" id="{0AA8D8D3-D223-44B4-A7D1-A56B2EBE71F9}"/>
              </a:ext>
            </a:extLst>
          </p:cNvPr>
          <p:cNvSpPr>
            <a:spLocks noGrp="1"/>
          </p:cNvSpPr>
          <p:nvPr>
            <p:ph idx="1"/>
          </p:nvPr>
        </p:nvSpPr>
        <p:spPr>
          <a:xfrm>
            <a:off x="466344" y="2205038"/>
            <a:ext cx="6597849" cy="4119562"/>
          </a:xfrm>
        </p:spPr>
        <p:txBody>
          <a:bodyPr>
            <a:normAutofit/>
          </a:bodyPr>
          <a:lstStyle/>
          <a:p>
            <a:r>
              <a:rPr lang="en-US" dirty="0">
                <a:solidFill>
                  <a:schemeClr val="tx1">
                    <a:lumMod val="95000"/>
                    <a:lumOff val="5000"/>
                  </a:schemeClr>
                </a:solidFill>
              </a:rPr>
              <a:t>If the average monthly hours for the ex-employees working on 2 projects is between 130 and 160, they tend to leave; for 3 projects it is 175 to 270 hours; for 7 projects it is 255 to 290 hours.</a:t>
            </a:r>
          </a:p>
          <a:p>
            <a:endParaRPr lang="en-US" dirty="0">
              <a:solidFill>
                <a:schemeClr val="tx1">
                  <a:lumMod val="95000"/>
                  <a:lumOff val="5000"/>
                </a:schemeClr>
              </a:solidFill>
            </a:endParaRPr>
          </a:p>
          <a:p>
            <a:r>
              <a:rPr lang="en-US" dirty="0">
                <a:solidFill>
                  <a:schemeClr val="tx1">
                    <a:lumMod val="95000"/>
                    <a:lumOff val="5000"/>
                  </a:schemeClr>
                </a:solidFill>
              </a:rPr>
              <a:t>Therefore the higher the number of hours and the number of projects allocated, higher are the chance of the employees to leave the company.</a:t>
            </a:r>
          </a:p>
          <a:p>
            <a:endParaRPr lang="en-US" dirty="0"/>
          </a:p>
          <a:p>
            <a:endParaRPr lang="en-US" dirty="0"/>
          </a:p>
          <a:p>
            <a:endParaRPr lang="en-US" dirty="0"/>
          </a:p>
        </p:txBody>
      </p:sp>
      <p:sp>
        <p:nvSpPr>
          <p:cNvPr id="22" name="Rectangle 23">
            <a:extLst>
              <a:ext uri="{FF2B5EF4-FFF2-40B4-BE49-F238E27FC236}">
                <a16:creationId xmlns:a16="http://schemas.microsoft.com/office/drawing/2014/main" id="{6C745475-F6E1-4944-B2F1-A82F3444F7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flipV="1">
            <a:off x="7323273" y="-18942"/>
            <a:ext cx="4868727" cy="6895884"/>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 name="connsiteX0" fmla="*/ 2323794 w 6699211"/>
              <a:gd name="connsiteY0" fmla="*/ 54619 h 6857998"/>
              <a:gd name="connsiteX1" fmla="*/ 6699211 w 6699211"/>
              <a:gd name="connsiteY1" fmla="*/ 0 h 6857998"/>
              <a:gd name="connsiteX2" fmla="*/ 6699211 w 6699211"/>
              <a:gd name="connsiteY2" fmla="*/ 6857998 h 6857998"/>
              <a:gd name="connsiteX3" fmla="*/ 0 w 6699211"/>
              <a:gd name="connsiteY3" fmla="*/ 6844350 h 6857998"/>
              <a:gd name="connsiteX4" fmla="*/ 2323794 w 6699211"/>
              <a:gd name="connsiteY4" fmla="*/ 54619 h 6857998"/>
              <a:gd name="connsiteX0" fmla="*/ 2323794 w 6699211"/>
              <a:gd name="connsiteY0" fmla="*/ 18674 h 6822053"/>
              <a:gd name="connsiteX1" fmla="*/ 6699211 w 6699211"/>
              <a:gd name="connsiteY1" fmla="*/ 0 h 6822053"/>
              <a:gd name="connsiteX2" fmla="*/ 6699211 w 6699211"/>
              <a:gd name="connsiteY2" fmla="*/ 6822053 h 6822053"/>
              <a:gd name="connsiteX3" fmla="*/ 0 w 6699211"/>
              <a:gd name="connsiteY3" fmla="*/ 6808405 h 6822053"/>
              <a:gd name="connsiteX4" fmla="*/ 2323794 w 6699211"/>
              <a:gd name="connsiteY4" fmla="*/ 18674 h 6822053"/>
              <a:gd name="connsiteX0" fmla="*/ 3105369 w 7480786"/>
              <a:gd name="connsiteY0" fmla="*/ 18674 h 6822053"/>
              <a:gd name="connsiteX1" fmla="*/ 7480786 w 7480786"/>
              <a:gd name="connsiteY1" fmla="*/ 0 h 6822053"/>
              <a:gd name="connsiteX2" fmla="*/ 7480786 w 7480786"/>
              <a:gd name="connsiteY2" fmla="*/ 6822053 h 6822053"/>
              <a:gd name="connsiteX3" fmla="*/ 0 w 7480786"/>
              <a:gd name="connsiteY3" fmla="*/ 6820387 h 6822053"/>
              <a:gd name="connsiteX4" fmla="*/ 3105369 w 7480786"/>
              <a:gd name="connsiteY4" fmla="*/ 18674 h 68220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0786" h="6822053">
                <a:moveTo>
                  <a:pt x="3105369" y="18674"/>
                </a:moveTo>
                <a:lnTo>
                  <a:pt x="7480786" y="0"/>
                </a:lnTo>
                <a:lnTo>
                  <a:pt x="7480786" y="6822053"/>
                </a:lnTo>
                <a:lnTo>
                  <a:pt x="0" y="6820387"/>
                </a:lnTo>
                <a:lnTo>
                  <a:pt x="3105369" y="1867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 name="Straight Connector 23">
            <a:extLst>
              <a:ext uri="{FF2B5EF4-FFF2-40B4-BE49-F238E27FC236}">
                <a16:creationId xmlns:a16="http://schemas.microsoft.com/office/drawing/2014/main" id="{E2F61726-9292-4844-9EBF-341051AAFD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40256" y="0"/>
            <a:ext cx="4651744" cy="26130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13" name="Content Placeholder 12">
            <a:extLst>
              <a:ext uri="{FF2B5EF4-FFF2-40B4-BE49-F238E27FC236}">
                <a16:creationId xmlns:a16="http://schemas.microsoft.com/office/drawing/2014/main" id="{83431CCC-9CE6-41AD-8449-8F8243C0A991}"/>
              </a:ext>
            </a:extLst>
          </p:cNvPr>
          <p:cNvPicPr>
            <a:picLocks noChangeAspect="1"/>
          </p:cNvPicPr>
          <p:nvPr/>
        </p:nvPicPr>
        <p:blipFill>
          <a:blip r:embed="rId2"/>
          <a:stretch>
            <a:fillRect/>
          </a:stretch>
        </p:blipFill>
        <p:spPr>
          <a:xfrm>
            <a:off x="7323273" y="3372486"/>
            <a:ext cx="4609647" cy="32667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a:extLst>
              <a:ext uri="{FF2B5EF4-FFF2-40B4-BE49-F238E27FC236}">
                <a16:creationId xmlns:a16="http://schemas.microsoft.com/office/drawing/2014/main" id="{39DC7CD0-7AB3-4853-938B-B890CE40DF08}"/>
              </a:ext>
            </a:extLst>
          </p:cNvPr>
          <p:cNvPicPr>
            <a:picLocks noChangeAspect="1"/>
          </p:cNvPicPr>
          <p:nvPr/>
        </p:nvPicPr>
        <p:blipFill>
          <a:blip r:embed="rId3"/>
          <a:stretch>
            <a:fillRect/>
          </a:stretch>
        </p:blipFill>
        <p:spPr>
          <a:xfrm>
            <a:off x="7323273" y="148667"/>
            <a:ext cx="4609647" cy="30455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10339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B78D151-52A1-46B3-8374-570DA802E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039658-F5EC-4B0A-B94A-F6AAE490B162}"/>
              </a:ext>
            </a:extLst>
          </p:cNvPr>
          <p:cNvSpPr>
            <a:spLocks noGrp="1"/>
          </p:cNvSpPr>
          <p:nvPr>
            <p:ph type="title"/>
          </p:nvPr>
        </p:nvSpPr>
        <p:spPr>
          <a:xfrm>
            <a:off x="539496" y="329184"/>
            <a:ext cx="5930577" cy="1796558"/>
          </a:xfrm>
        </p:spPr>
        <p:txBody>
          <a:bodyPr>
            <a:normAutofit fontScale="90000"/>
          </a:bodyPr>
          <a:lstStyle/>
          <a:p>
            <a:pPr algn="ctr"/>
            <a:r>
              <a:rPr lang="en-US" b="1" dirty="0"/>
              <a:t>SATISFACTION LEVEL, DEPARTMENT &amp; SALARY</a:t>
            </a:r>
            <a:endParaRPr lang="en-IN" b="1" dirty="0"/>
          </a:p>
        </p:txBody>
      </p:sp>
      <p:sp>
        <p:nvSpPr>
          <p:cNvPr id="11" name="Content Placeholder 10">
            <a:extLst>
              <a:ext uri="{FF2B5EF4-FFF2-40B4-BE49-F238E27FC236}">
                <a16:creationId xmlns:a16="http://schemas.microsoft.com/office/drawing/2014/main" id="{0954C412-06B4-47EE-AFDE-D95C2357137D}"/>
              </a:ext>
            </a:extLst>
          </p:cNvPr>
          <p:cNvSpPr>
            <a:spLocks noGrp="1"/>
          </p:cNvSpPr>
          <p:nvPr>
            <p:ph idx="1"/>
          </p:nvPr>
        </p:nvSpPr>
        <p:spPr>
          <a:xfrm>
            <a:off x="410488" y="2176451"/>
            <a:ext cx="5930577" cy="4323778"/>
          </a:xfrm>
        </p:spPr>
        <p:txBody>
          <a:bodyPr>
            <a:normAutofit fontScale="85000" lnSpcReduction="20000"/>
          </a:bodyPr>
          <a:lstStyle/>
          <a:p>
            <a:r>
              <a:rPr lang="en-US" dirty="0"/>
              <a:t>It is interesting to observe that highest salaried have the highest satisfaction in the HR department and highest salaried have the lowest satisfaction level in the same department.</a:t>
            </a:r>
          </a:p>
          <a:p>
            <a:endParaRPr lang="en-US" dirty="0"/>
          </a:p>
          <a:p>
            <a:r>
              <a:rPr lang="en-US" dirty="0"/>
              <a:t>Highest salaried IT department with satisfaction level less than 0.6 are more prone to leave the company.</a:t>
            </a:r>
          </a:p>
          <a:p>
            <a:endParaRPr lang="en-US" dirty="0"/>
          </a:p>
          <a:p>
            <a:r>
              <a:rPr lang="en-US" dirty="0"/>
              <a:t>Amongst the medium salaried with less than 0.4 satisfaction level are more prone to leave.</a:t>
            </a:r>
          </a:p>
          <a:p>
            <a:endParaRPr lang="en-US" dirty="0"/>
          </a:p>
          <a:p>
            <a:r>
              <a:rPr lang="en-US" dirty="0"/>
              <a:t>So it is observed that the cut-off for the satisfaction level is therefore 0.6, above which the employees are less likely to leave the company.</a:t>
            </a:r>
          </a:p>
        </p:txBody>
      </p:sp>
      <p:sp>
        <p:nvSpPr>
          <p:cNvPr id="16" name="Rectangle 23">
            <a:extLst>
              <a:ext uri="{FF2B5EF4-FFF2-40B4-BE49-F238E27FC236}">
                <a16:creationId xmlns:a16="http://schemas.microsoft.com/office/drawing/2014/main" id="{6C745475-F6E1-4944-B2F1-A82F3444F7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flipV="1">
            <a:off x="7323273" y="-18942"/>
            <a:ext cx="4868727" cy="6895884"/>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 name="connsiteX0" fmla="*/ 2323794 w 6699211"/>
              <a:gd name="connsiteY0" fmla="*/ 54619 h 6857998"/>
              <a:gd name="connsiteX1" fmla="*/ 6699211 w 6699211"/>
              <a:gd name="connsiteY1" fmla="*/ 0 h 6857998"/>
              <a:gd name="connsiteX2" fmla="*/ 6699211 w 6699211"/>
              <a:gd name="connsiteY2" fmla="*/ 6857998 h 6857998"/>
              <a:gd name="connsiteX3" fmla="*/ 0 w 6699211"/>
              <a:gd name="connsiteY3" fmla="*/ 6844350 h 6857998"/>
              <a:gd name="connsiteX4" fmla="*/ 2323794 w 6699211"/>
              <a:gd name="connsiteY4" fmla="*/ 54619 h 6857998"/>
              <a:gd name="connsiteX0" fmla="*/ 2323794 w 6699211"/>
              <a:gd name="connsiteY0" fmla="*/ 18674 h 6822053"/>
              <a:gd name="connsiteX1" fmla="*/ 6699211 w 6699211"/>
              <a:gd name="connsiteY1" fmla="*/ 0 h 6822053"/>
              <a:gd name="connsiteX2" fmla="*/ 6699211 w 6699211"/>
              <a:gd name="connsiteY2" fmla="*/ 6822053 h 6822053"/>
              <a:gd name="connsiteX3" fmla="*/ 0 w 6699211"/>
              <a:gd name="connsiteY3" fmla="*/ 6808405 h 6822053"/>
              <a:gd name="connsiteX4" fmla="*/ 2323794 w 6699211"/>
              <a:gd name="connsiteY4" fmla="*/ 18674 h 6822053"/>
              <a:gd name="connsiteX0" fmla="*/ 3105369 w 7480786"/>
              <a:gd name="connsiteY0" fmla="*/ 18674 h 6822053"/>
              <a:gd name="connsiteX1" fmla="*/ 7480786 w 7480786"/>
              <a:gd name="connsiteY1" fmla="*/ 0 h 6822053"/>
              <a:gd name="connsiteX2" fmla="*/ 7480786 w 7480786"/>
              <a:gd name="connsiteY2" fmla="*/ 6822053 h 6822053"/>
              <a:gd name="connsiteX3" fmla="*/ 0 w 7480786"/>
              <a:gd name="connsiteY3" fmla="*/ 6820387 h 6822053"/>
              <a:gd name="connsiteX4" fmla="*/ 3105369 w 7480786"/>
              <a:gd name="connsiteY4" fmla="*/ 18674 h 68220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0786" h="6822053">
                <a:moveTo>
                  <a:pt x="3105369" y="18674"/>
                </a:moveTo>
                <a:lnTo>
                  <a:pt x="7480786" y="0"/>
                </a:lnTo>
                <a:lnTo>
                  <a:pt x="7480786" y="6822053"/>
                </a:lnTo>
                <a:lnTo>
                  <a:pt x="0" y="6820387"/>
                </a:lnTo>
                <a:lnTo>
                  <a:pt x="3105369" y="1867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E2F61726-9292-4844-9EBF-341051AAFD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40256" y="0"/>
            <a:ext cx="4651744" cy="26130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descr="Chart, bar chart&#10;&#10;Description automatically generated">
            <a:extLst>
              <a:ext uri="{FF2B5EF4-FFF2-40B4-BE49-F238E27FC236}">
                <a16:creationId xmlns:a16="http://schemas.microsoft.com/office/drawing/2014/main" id="{15EBB097-A8C1-4005-9DD8-FD8DDB75565C}"/>
              </a:ext>
            </a:extLst>
          </p:cNvPr>
          <p:cNvPicPr>
            <a:picLocks noChangeAspect="1"/>
          </p:cNvPicPr>
          <p:nvPr/>
        </p:nvPicPr>
        <p:blipFill>
          <a:blip r:embed="rId2"/>
          <a:stretch>
            <a:fillRect/>
          </a:stretch>
        </p:blipFill>
        <p:spPr>
          <a:xfrm>
            <a:off x="6597524" y="191852"/>
            <a:ext cx="5468880" cy="31365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C809FABD-0CD8-491C-BE07-81AE7C60117E}"/>
              </a:ext>
            </a:extLst>
          </p:cNvPr>
          <p:cNvPicPr>
            <a:picLocks noChangeAspect="1"/>
          </p:cNvPicPr>
          <p:nvPr/>
        </p:nvPicPr>
        <p:blipFill>
          <a:blip r:embed="rId3"/>
          <a:stretch>
            <a:fillRect/>
          </a:stretch>
        </p:blipFill>
        <p:spPr>
          <a:xfrm>
            <a:off x="6597523" y="3496028"/>
            <a:ext cx="5468880" cy="31365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57061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B78D151-52A1-46B3-8374-570DA802E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653367-06ED-4E28-90BA-AC1CC334CD27}"/>
              </a:ext>
            </a:extLst>
          </p:cNvPr>
          <p:cNvSpPr>
            <a:spLocks noGrp="1"/>
          </p:cNvSpPr>
          <p:nvPr>
            <p:ph type="title"/>
          </p:nvPr>
        </p:nvSpPr>
        <p:spPr>
          <a:xfrm>
            <a:off x="195755" y="374904"/>
            <a:ext cx="6470221" cy="1750838"/>
          </a:xfrm>
        </p:spPr>
        <p:txBody>
          <a:bodyPr>
            <a:normAutofit fontScale="90000"/>
          </a:bodyPr>
          <a:lstStyle/>
          <a:p>
            <a:pPr algn="ctr"/>
            <a:r>
              <a:rPr lang="en-US" b="1"/>
              <a:t>LAST EVALUATION, DEPARTMENT &amp; WORK ACCIDENT </a:t>
            </a:r>
            <a:endParaRPr lang="en-IN" b="1" dirty="0"/>
          </a:p>
        </p:txBody>
      </p:sp>
      <p:sp>
        <p:nvSpPr>
          <p:cNvPr id="15" name="Content Placeholder 14">
            <a:extLst>
              <a:ext uri="{FF2B5EF4-FFF2-40B4-BE49-F238E27FC236}">
                <a16:creationId xmlns:a16="http://schemas.microsoft.com/office/drawing/2014/main" id="{1EB8628E-62E7-4E63-BFF3-304D451B8900}"/>
              </a:ext>
            </a:extLst>
          </p:cNvPr>
          <p:cNvSpPr>
            <a:spLocks noGrp="1"/>
          </p:cNvSpPr>
          <p:nvPr>
            <p:ph idx="1"/>
          </p:nvPr>
        </p:nvSpPr>
        <p:spPr>
          <a:xfrm>
            <a:off x="292608" y="2205038"/>
            <a:ext cx="6373368" cy="4119562"/>
          </a:xfrm>
        </p:spPr>
        <p:txBody>
          <a:bodyPr>
            <a:normAutofit fontScale="92500"/>
          </a:bodyPr>
          <a:lstStyle/>
          <a:p>
            <a:r>
              <a:rPr lang="en-US"/>
              <a:t>Of the employees who left the company, the HR department has the least last evaluation with work accident.</a:t>
            </a:r>
          </a:p>
          <a:p>
            <a:endParaRPr lang="en-US"/>
          </a:p>
          <a:p>
            <a:r>
              <a:rPr lang="en-US"/>
              <a:t>The IT department with work accident and highest last evaluation are more prone to leave their jobs.</a:t>
            </a:r>
          </a:p>
          <a:p>
            <a:endParaRPr lang="en-US"/>
          </a:p>
          <a:p>
            <a:r>
              <a:rPr lang="en-US"/>
              <a:t>Therefore, with last evaluation ranging between 0.5 to 0.85, the employees are more prone to leave the company vis-à-vis the last evaluation ranging between 0.6 and 0.8</a:t>
            </a:r>
            <a:endParaRPr lang="en-US" dirty="0"/>
          </a:p>
        </p:txBody>
      </p:sp>
      <p:sp>
        <p:nvSpPr>
          <p:cNvPr id="20" name="Rectangle 23">
            <a:extLst>
              <a:ext uri="{FF2B5EF4-FFF2-40B4-BE49-F238E27FC236}">
                <a16:creationId xmlns:a16="http://schemas.microsoft.com/office/drawing/2014/main" id="{6C745475-F6E1-4944-B2F1-A82F3444F7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flipV="1">
            <a:off x="7323273" y="-18942"/>
            <a:ext cx="4868727" cy="6895884"/>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 name="connsiteX0" fmla="*/ 2323794 w 6699211"/>
              <a:gd name="connsiteY0" fmla="*/ 54619 h 6857998"/>
              <a:gd name="connsiteX1" fmla="*/ 6699211 w 6699211"/>
              <a:gd name="connsiteY1" fmla="*/ 0 h 6857998"/>
              <a:gd name="connsiteX2" fmla="*/ 6699211 w 6699211"/>
              <a:gd name="connsiteY2" fmla="*/ 6857998 h 6857998"/>
              <a:gd name="connsiteX3" fmla="*/ 0 w 6699211"/>
              <a:gd name="connsiteY3" fmla="*/ 6844350 h 6857998"/>
              <a:gd name="connsiteX4" fmla="*/ 2323794 w 6699211"/>
              <a:gd name="connsiteY4" fmla="*/ 54619 h 6857998"/>
              <a:gd name="connsiteX0" fmla="*/ 2323794 w 6699211"/>
              <a:gd name="connsiteY0" fmla="*/ 18674 h 6822053"/>
              <a:gd name="connsiteX1" fmla="*/ 6699211 w 6699211"/>
              <a:gd name="connsiteY1" fmla="*/ 0 h 6822053"/>
              <a:gd name="connsiteX2" fmla="*/ 6699211 w 6699211"/>
              <a:gd name="connsiteY2" fmla="*/ 6822053 h 6822053"/>
              <a:gd name="connsiteX3" fmla="*/ 0 w 6699211"/>
              <a:gd name="connsiteY3" fmla="*/ 6808405 h 6822053"/>
              <a:gd name="connsiteX4" fmla="*/ 2323794 w 6699211"/>
              <a:gd name="connsiteY4" fmla="*/ 18674 h 6822053"/>
              <a:gd name="connsiteX0" fmla="*/ 3105369 w 7480786"/>
              <a:gd name="connsiteY0" fmla="*/ 18674 h 6822053"/>
              <a:gd name="connsiteX1" fmla="*/ 7480786 w 7480786"/>
              <a:gd name="connsiteY1" fmla="*/ 0 h 6822053"/>
              <a:gd name="connsiteX2" fmla="*/ 7480786 w 7480786"/>
              <a:gd name="connsiteY2" fmla="*/ 6822053 h 6822053"/>
              <a:gd name="connsiteX3" fmla="*/ 0 w 7480786"/>
              <a:gd name="connsiteY3" fmla="*/ 6820387 h 6822053"/>
              <a:gd name="connsiteX4" fmla="*/ 3105369 w 7480786"/>
              <a:gd name="connsiteY4" fmla="*/ 18674 h 68220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0786" h="6822053">
                <a:moveTo>
                  <a:pt x="3105369" y="18674"/>
                </a:moveTo>
                <a:lnTo>
                  <a:pt x="7480786" y="0"/>
                </a:lnTo>
                <a:lnTo>
                  <a:pt x="7480786" y="6822053"/>
                </a:lnTo>
                <a:lnTo>
                  <a:pt x="0" y="6820387"/>
                </a:lnTo>
                <a:lnTo>
                  <a:pt x="3105369" y="1867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 name="Straight Connector 21">
            <a:extLst>
              <a:ext uri="{FF2B5EF4-FFF2-40B4-BE49-F238E27FC236}">
                <a16:creationId xmlns:a16="http://schemas.microsoft.com/office/drawing/2014/main" id="{E2F61726-9292-4844-9EBF-341051AAFD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40256" y="0"/>
            <a:ext cx="4651744" cy="26130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9" name="Content Placeholder 8" descr="Chart, bar chart&#10;&#10;Description automatically generated">
            <a:extLst>
              <a:ext uri="{FF2B5EF4-FFF2-40B4-BE49-F238E27FC236}">
                <a16:creationId xmlns:a16="http://schemas.microsoft.com/office/drawing/2014/main" id="{E8E3FDCA-CEAC-4E04-95E9-504F548D858B}"/>
              </a:ext>
            </a:extLst>
          </p:cNvPr>
          <p:cNvPicPr>
            <a:picLocks noChangeAspect="1"/>
          </p:cNvPicPr>
          <p:nvPr/>
        </p:nvPicPr>
        <p:blipFill>
          <a:blip r:embed="rId2"/>
          <a:stretch>
            <a:fillRect/>
          </a:stretch>
        </p:blipFill>
        <p:spPr>
          <a:xfrm>
            <a:off x="6957389" y="250818"/>
            <a:ext cx="5038856" cy="30645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descr="Chart, bar chart&#10;&#10;Description automatically generated">
            <a:extLst>
              <a:ext uri="{FF2B5EF4-FFF2-40B4-BE49-F238E27FC236}">
                <a16:creationId xmlns:a16="http://schemas.microsoft.com/office/drawing/2014/main" id="{429E4B7F-4942-4036-8424-7D49745E36CF}"/>
              </a:ext>
            </a:extLst>
          </p:cNvPr>
          <p:cNvPicPr>
            <a:picLocks noChangeAspect="1"/>
          </p:cNvPicPr>
          <p:nvPr/>
        </p:nvPicPr>
        <p:blipFill>
          <a:blip r:embed="rId3"/>
          <a:stretch>
            <a:fillRect/>
          </a:stretch>
        </p:blipFill>
        <p:spPr>
          <a:xfrm>
            <a:off x="6957389" y="3566160"/>
            <a:ext cx="5038856" cy="30410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36253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B78D151-52A1-46B3-8374-570DA802E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48F1F6-6B50-4F6E-B4D1-AE0250FE5A9F}"/>
              </a:ext>
            </a:extLst>
          </p:cNvPr>
          <p:cNvSpPr>
            <a:spLocks noGrp="1"/>
          </p:cNvSpPr>
          <p:nvPr>
            <p:ph type="title"/>
          </p:nvPr>
        </p:nvSpPr>
        <p:spPr>
          <a:xfrm>
            <a:off x="64007" y="713232"/>
            <a:ext cx="7007083" cy="1412510"/>
          </a:xfrm>
        </p:spPr>
        <p:txBody>
          <a:bodyPr>
            <a:normAutofit fontScale="90000"/>
          </a:bodyPr>
          <a:lstStyle/>
          <a:p>
            <a:pPr algn="ctr"/>
            <a:r>
              <a:rPr lang="en-US" b="1" dirty="0"/>
              <a:t>SATISFACTION LEVEL, DEPARTMENT &amp; PROMOTION IN LAST FIVE YEARS</a:t>
            </a:r>
            <a:endParaRPr lang="en-IN" b="1" dirty="0"/>
          </a:p>
        </p:txBody>
      </p:sp>
      <p:sp>
        <p:nvSpPr>
          <p:cNvPr id="11" name="Content Placeholder 10">
            <a:extLst>
              <a:ext uri="{FF2B5EF4-FFF2-40B4-BE49-F238E27FC236}">
                <a16:creationId xmlns:a16="http://schemas.microsoft.com/office/drawing/2014/main" id="{86620FC9-8729-47EF-A213-2B65DBC7E158}"/>
              </a:ext>
            </a:extLst>
          </p:cNvPr>
          <p:cNvSpPr>
            <a:spLocks noGrp="1"/>
          </p:cNvSpPr>
          <p:nvPr>
            <p:ph idx="1"/>
          </p:nvPr>
        </p:nvSpPr>
        <p:spPr>
          <a:xfrm>
            <a:off x="236790" y="2562474"/>
            <a:ext cx="6420042" cy="4119562"/>
          </a:xfrm>
        </p:spPr>
        <p:txBody>
          <a:bodyPr>
            <a:normAutofit fontScale="92500" lnSpcReduction="10000"/>
          </a:bodyPr>
          <a:lstStyle/>
          <a:p>
            <a:r>
              <a:rPr lang="en-US" dirty="0"/>
              <a:t>With no promotion in the last five years, employees from almost all the departments are prone to leave the company.</a:t>
            </a:r>
          </a:p>
          <a:p>
            <a:endParaRPr lang="en-US" dirty="0"/>
          </a:p>
          <a:p>
            <a:r>
              <a:rPr lang="en-US" dirty="0"/>
              <a:t>It is however very interesting that Management department with around 0.8 satisfaction level and employees being promoted in the last five years are also prone to leave the company.</a:t>
            </a:r>
          </a:p>
          <a:p>
            <a:endParaRPr lang="en-US" dirty="0"/>
          </a:p>
          <a:p>
            <a:r>
              <a:rPr lang="en-US" dirty="0"/>
              <a:t>Therefore with low satisfaction level and no promotion in the last five years suggests that the employees are more likely to leave the company.</a:t>
            </a:r>
          </a:p>
        </p:txBody>
      </p:sp>
      <p:sp>
        <p:nvSpPr>
          <p:cNvPr id="16" name="Rectangle 23">
            <a:extLst>
              <a:ext uri="{FF2B5EF4-FFF2-40B4-BE49-F238E27FC236}">
                <a16:creationId xmlns:a16="http://schemas.microsoft.com/office/drawing/2014/main" id="{6C745475-F6E1-4944-B2F1-A82F3444F7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flipV="1">
            <a:off x="7323273" y="-18942"/>
            <a:ext cx="4868727" cy="6895884"/>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 name="connsiteX0" fmla="*/ 2323794 w 6699211"/>
              <a:gd name="connsiteY0" fmla="*/ 54619 h 6857998"/>
              <a:gd name="connsiteX1" fmla="*/ 6699211 w 6699211"/>
              <a:gd name="connsiteY1" fmla="*/ 0 h 6857998"/>
              <a:gd name="connsiteX2" fmla="*/ 6699211 w 6699211"/>
              <a:gd name="connsiteY2" fmla="*/ 6857998 h 6857998"/>
              <a:gd name="connsiteX3" fmla="*/ 0 w 6699211"/>
              <a:gd name="connsiteY3" fmla="*/ 6844350 h 6857998"/>
              <a:gd name="connsiteX4" fmla="*/ 2323794 w 6699211"/>
              <a:gd name="connsiteY4" fmla="*/ 54619 h 6857998"/>
              <a:gd name="connsiteX0" fmla="*/ 2323794 w 6699211"/>
              <a:gd name="connsiteY0" fmla="*/ 18674 h 6822053"/>
              <a:gd name="connsiteX1" fmla="*/ 6699211 w 6699211"/>
              <a:gd name="connsiteY1" fmla="*/ 0 h 6822053"/>
              <a:gd name="connsiteX2" fmla="*/ 6699211 w 6699211"/>
              <a:gd name="connsiteY2" fmla="*/ 6822053 h 6822053"/>
              <a:gd name="connsiteX3" fmla="*/ 0 w 6699211"/>
              <a:gd name="connsiteY3" fmla="*/ 6808405 h 6822053"/>
              <a:gd name="connsiteX4" fmla="*/ 2323794 w 6699211"/>
              <a:gd name="connsiteY4" fmla="*/ 18674 h 6822053"/>
              <a:gd name="connsiteX0" fmla="*/ 3105369 w 7480786"/>
              <a:gd name="connsiteY0" fmla="*/ 18674 h 6822053"/>
              <a:gd name="connsiteX1" fmla="*/ 7480786 w 7480786"/>
              <a:gd name="connsiteY1" fmla="*/ 0 h 6822053"/>
              <a:gd name="connsiteX2" fmla="*/ 7480786 w 7480786"/>
              <a:gd name="connsiteY2" fmla="*/ 6822053 h 6822053"/>
              <a:gd name="connsiteX3" fmla="*/ 0 w 7480786"/>
              <a:gd name="connsiteY3" fmla="*/ 6820387 h 6822053"/>
              <a:gd name="connsiteX4" fmla="*/ 3105369 w 7480786"/>
              <a:gd name="connsiteY4" fmla="*/ 18674 h 68220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0786" h="6822053">
                <a:moveTo>
                  <a:pt x="3105369" y="18674"/>
                </a:moveTo>
                <a:lnTo>
                  <a:pt x="7480786" y="0"/>
                </a:lnTo>
                <a:lnTo>
                  <a:pt x="7480786" y="6822053"/>
                </a:lnTo>
                <a:lnTo>
                  <a:pt x="0" y="6820387"/>
                </a:lnTo>
                <a:lnTo>
                  <a:pt x="3105369" y="1867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E2F61726-9292-4844-9EBF-341051AAFD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40256" y="0"/>
            <a:ext cx="4651744" cy="26130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117DBB3C-419D-4924-AE4B-08575D09B2DE}"/>
              </a:ext>
            </a:extLst>
          </p:cNvPr>
          <p:cNvPicPr>
            <a:picLocks noChangeAspect="1"/>
          </p:cNvPicPr>
          <p:nvPr/>
        </p:nvPicPr>
        <p:blipFill>
          <a:blip r:embed="rId2"/>
          <a:stretch>
            <a:fillRect/>
          </a:stretch>
        </p:blipFill>
        <p:spPr>
          <a:xfrm>
            <a:off x="7071091" y="593343"/>
            <a:ext cx="4884120" cy="27614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519AAAEF-9254-4423-AB89-ECDF8BB34B43}"/>
              </a:ext>
            </a:extLst>
          </p:cNvPr>
          <p:cNvPicPr>
            <a:picLocks noChangeAspect="1"/>
          </p:cNvPicPr>
          <p:nvPr/>
        </p:nvPicPr>
        <p:blipFill>
          <a:blip r:embed="rId3"/>
          <a:stretch>
            <a:fillRect/>
          </a:stretch>
        </p:blipFill>
        <p:spPr>
          <a:xfrm>
            <a:off x="7071091" y="3683496"/>
            <a:ext cx="4884120" cy="27614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97502691"/>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docProps/app.xml><?xml version="1.0" encoding="utf-8"?>
<Properties xmlns="http://schemas.openxmlformats.org/officeDocument/2006/extended-properties" xmlns:vt="http://schemas.openxmlformats.org/officeDocument/2006/docPropsVTypes">
  <TotalTime>62</TotalTime>
  <Words>865</Words>
  <Application>Microsoft Office PowerPoint</Application>
  <PresentationFormat>Widescreen</PresentationFormat>
  <Paragraphs>72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Aharoni</vt:lpstr>
      <vt:lpstr>Arial</vt:lpstr>
      <vt:lpstr>Univers Condensed Light</vt:lpstr>
      <vt:lpstr>Walbaum Display Light</vt:lpstr>
      <vt:lpstr>Walbaum Display SemiBold</vt:lpstr>
      <vt:lpstr>AngleLinesVTI</vt:lpstr>
      <vt:lpstr>TAKENMIND GLOBAL DATA ANALYTICS INTERNSHIP</vt:lpstr>
      <vt:lpstr>OBJECTIVE</vt:lpstr>
      <vt:lpstr>METHODOLOGY</vt:lpstr>
      <vt:lpstr>Department &amp; attrition</vt:lpstr>
      <vt:lpstr>SALARY &amp; ATTRITION</vt:lpstr>
      <vt:lpstr>Salary, Average monthly Hours &amp; Number of projects</vt:lpstr>
      <vt:lpstr>SATISFACTION LEVEL, DEPARTMENT &amp; SALARY</vt:lpstr>
      <vt:lpstr>LAST EVALUATION, DEPARTMENT &amp; WORK ACCIDENT </vt:lpstr>
      <vt:lpstr>SATISFACTION LEVEL, DEPARTMENT &amp; PROMOTION IN LAST FIVE YEARS</vt:lpstr>
      <vt:lpstr>Satisfaction level, salary &amp; PROMOTION IN LAST FIVE YEARS </vt:lpstr>
      <vt:lpstr>FACTORS CONTRIBUTING TO ATTRITION</vt:lpstr>
      <vt:lpstr>Insights to the company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TAKENMIND GLOBAL DATA ANALYTICS INTERNSHIP</dc:title>
  <dc:creator>Srinidhi Devan</dc:creator>
  <cp:lastModifiedBy>Srinidhi Devan</cp:lastModifiedBy>
  <cp:revision>14</cp:revision>
  <dcterms:created xsi:type="dcterms:W3CDTF">2020-10-24T18:49:58Z</dcterms:created>
  <dcterms:modified xsi:type="dcterms:W3CDTF">2020-10-24T19:55:40Z</dcterms:modified>
</cp:coreProperties>
</file>