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56" r:id="rId3"/>
    <p:sldId id="267" r:id="rId4"/>
    <p:sldId id="258" r:id="rId5"/>
    <p:sldId id="260" r:id="rId6"/>
    <p:sldId id="273" r:id="rId7"/>
    <p:sldId id="276" r:id="rId8"/>
    <p:sldId id="275" r:id="rId9"/>
    <p:sldId id="281" r:id="rId10"/>
    <p:sldId id="282" r:id="rId11"/>
    <p:sldId id="261" r:id="rId12"/>
    <p:sldId id="274" r:id="rId13"/>
    <p:sldId id="262" r:id="rId14"/>
    <p:sldId id="277" r:id="rId15"/>
    <p:sldId id="278" r:id="rId16"/>
    <p:sldId id="279" r:id="rId17"/>
    <p:sldId id="284" r:id="rId18"/>
    <p:sldId id="280" r:id="rId19"/>
    <p:sldId id="283" r:id="rId20"/>
    <p:sldId id="272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9DA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74" d="100"/>
          <a:sy n="74" d="100"/>
        </p:scale>
        <p:origin x="582" y="7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Context count v/s Facets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Sheet1!$A$1:$A$4</c:f>
              <c:strCache>
                <c:ptCount val="4"/>
                <c:pt idx="0">
                  <c:v>Introduction</c:v>
                </c:pt>
                <c:pt idx="1">
                  <c:v>Alternatives</c:v>
                </c:pt>
                <c:pt idx="2">
                  <c:v>Methods</c:v>
                </c:pt>
                <c:pt idx="3">
                  <c:v>Discussion</c:v>
                </c:pt>
              </c:strCache>
            </c:strRef>
          </c:cat>
          <c:val>
            <c:numRef>
              <c:f>Sheet1!$B$1:$B$4</c:f>
              <c:numCache>
                <c:formatCode>General</c:formatCode>
                <c:ptCount val="4"/>
              </c:numCache>
            </c:numRef>
          </c:val>
        </c:ser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Sheet1!$A$1:$A$4</c:f>
              <c:strCache>
                <c:ptCount val="4"/>
                <c:pt idx="0">
                  <c:v>Introduction</c:v>
                </c:pt>
                <c:pt idx="1">
                  <c:v>Alternatives</c:v>
                </c:pt>
                <c:pt idx="2">
                  <c:v>Methods</c:v>
                </c:pt>
                <c:pt idx="3">
                  <c:v>Discussion</c:v>
                </c:pt>
              </c:strCache>
            </c:strRef>
          </c:cat>
          <c:val>
            <c:numRef>
              <c:f>Sheet1!$C$1:$C$4</c:f>
              <c:numCache>
                <c:formatCode>General</c:formatCode>
                <c:ptCount val="4"/>
                <c:pt idx="0">
                  <c:v>306747</c:v>
                </c:pt>
                <c:pt idx="1">
                  <c:v>99565</c:v>
                </c:pt>
                <c:pt idx="2">
                  <c:v>538707</c:v>
                </c:pt>
                <c:pt idx="3">
                  <c:v>420336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49918528"/>
        <c:axId val="349919704"/>
      </c:barChart>
      <c:catAx>
        <c:axId val="349918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919704"/>
        <c:crosses val="autoZero"/>
        <c:auto val="1"/>
        <c:lblAlgn val="ctr"/>
        <c:lblOffset val="100"/>
        <c:noMultiLvlLbl val="0"/>
      </c:catAx>
      <c:valAx>
        <c:axId val="349919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918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4/10/2016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4/10/2016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4/10/2016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4/10/2016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4/10/2016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cbi.nlm.nih.gov/pubme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7948" y="205232"/>
            <a:ext cx="8329031" cy="1283375"/>
          </a:xfrm>
        </p:spPr>
        <p:txBody>
          <a:bodyPr/>
          <a:lstStyle/>
          <a:p>
            <a:r>
              <a:rPr lang="en-US" sz="3600" dirty="0" smtClean="0"/>
              <a:t>Faceted Recommendation for Biomedical Scientific Articles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4052" y="1628800"/>
            <a:ext cx="8640960" cy="4896544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Information Retrieval </a:t>
            </a:r>
            <a:r>
              <a:rPr lang="en-US" sz="2800" dirty="0"/>
              <a:t>T</a:t>
            </a:r>
            <a:r>
              <a:rPr lang="en-US" sz="2800" dirty="0" smtClean="0"/>
              <a:t>erm Project</a:t>
            </a:r>
          </a:p>
          <a:p>
            <a:pPr algn="ctr"/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Animesh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Mukherjee</a:t>
            </a:r>
          </a:p>
          <a:p>
            <a:pPr algn="ctr"/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</a:rPr>
              <a:t>Pawan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Goyal</a:t>
            </a:r>
          </a:p>
          <a:p>
            <a:pPr algn="ctr">
              <a:lnSpc>
                <a:spcPct val="120000"/>
              </a:lnSpc>
            </a:pP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Mayank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 Singh</a:t>
            </a:r>
            <a:endParaRPr lang="en-US" sz="1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r">
              <a:lnSpc>
                <a:spcPct val="120000"/>
              </a:lnSpc>
            </a:pPr>
            <a:endParaRPr lang="en-US" sz="2000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763242"/>
              </p:ext>
            </p:extLst>
          </p:nvPr>
        </p:nvGraphicFramePr>
        <p:xfrm>
          <a:off x="2061964" y="3284984"/>
          <a:ext cx="9793088" cy="2670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96544"/>
                <a:gridCol w="4896544"/>
              </a:tblGrid>
              <a:tr h="2160240">
                <a:tc>
                  <a:txBody>
                    <a:bodyPr/>
                    <a:lstStyle/>
                    <a:p>
                      <a:r>
                        <a:rPr lang="en-IN" dirty="0" smtClean="0"/>
                        <a:t>Project</a:t>
                      </a:r>
                      <a:r>
                        <a:rPr lang="en-IN" baseline="0" dirty="0" smtClean="0"/>
                        <a:t> Id 15</a:t>
                      </a:r>
                    </a:p>
                    <a:p>
                      <a:r>
                        <a:rPr lang="en-IN" baseline="0" dirty="0" smtClean="0"/>
                        <a:t>Group Id: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en-US" sz="18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Tushar</a:t>
                      </a:r>
                      <a:r>
                        <a:rPr lang="en-US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Gupta(13CH30023)</a:t>
                      </a:r>
                    </a:p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en-US" sz="18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Lovekesh</a:t>
                      </a:r>
                      <a:r>
                        <a:rPr lang="en-US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Garg(13CS30020)</a:t>
                      </a:r>
                    </a:p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en-US" sz="18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Srinidhi</a:t>
                      </a:r>
                      <a:r>
                        <a:rPr lang="en-US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Goud(13EC10042)</a:t>
                      </a:r>
                    </a:p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en-US" sz="18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Suraj</a:t>
                      </a:r>
                      <a:r>
                        <a:rPr lang="en-US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Kumar(13CS10051)</a:t>
                      </a:r>
                    </a:p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en-US" sz="18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Kushal</a:t>
                      </a:r>
                      <a:r>
                        <a:rPr lang="en-US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Gaikwad(13CS30012)</a:t>
                      </a:r>
                    </a:p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en-US" sz="18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Shubham</a:t>
                      </a:r>
                      <a:r>
                        <a:rPr lang="en-US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Soni</a:t>
                      </a:r>
                      <a:r>
                        <a:rPr lang="en-US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(13CS30032)</a:t>
                      </a:r>
                    </a:p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en-US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Akash </a:t>
                      </a:r>
                      <a:r>
                        <a:rPr lang="en-US" sz="18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Borkar</a:t>
                      </a:r>
                      <a:r>
                        <a:rPr lang="en-US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(13CS10005)</a:t>
                      </a:r>
                    </a:p>
                    <a:p>
                      <a:pPr algn="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Recommendation Method:</a:t>
            </a:r>
            <a:endParaRPr lang="en-IN" sz="2400" i="1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08" y="1600200"/>
            <a:ext cx="8266858" cy="4572000"/>
          </a:xfrm>
        </p:spPr>
      </p:pic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Implementation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The citation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network</a:t>
            </a:r>
          </a:p>
          <a:p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An edge may be tagged with multiple facets, if a paper cites another paper in multiple sections</a:t>
            </a:r>
          </a:p>
          <a:p>
            <a:r>
              <a:rPr lang="en-US" sz="2400" b="1" dirty="0" smtClean="0">
                <a:latin typeface="Euphemia (Body)"/>
              </a:rPr>
              <a:t>Directed </a:t>
            </a:r>
            <a:r>
              <a:rPr lang="en-US" sz="2400" b="1" dirty="0">
                <a:latin typeface="Euphemia (Body)"/>
              </a:rPr>
              <a:t>graph</a:t>
            </a:r>
            <a:r>
              <a:rPr lang="en-US" sz="2400" dirty="0">
                <a:latin typeface="Euphemia (Body)"/>
              </a:rPr>
              <a:t>, G = (V, 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Euphemia (Body)"/>
              </a:rPr>
              <a:t>V = set of papers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Euphemia (Body)"/>
              </a:rPr>
              <a:t>E = set of facets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62364" y="3140968"/>
            <a:ext cx="2918833" cy="1881423"/>
            <a:chOff x="5153213" y="3245476"/>
            <a:chExt cx="2918833" cy="1881423"/>
          </a:xfrm>
        </p:grpSpPr>
        <p:sp>
          <p:nvSpPr>
            <p:cNvPr id="5" name="Oval 4"/>
            <p:cNvSpPr/>
            <p:nvPr/>
          </p:nvSpPr>
          <p:spPr>
            <a:xfrm>
              <a:off x="5666704" y="3245476"/>
              <a:ext cx="785611" cy="4121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P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5666704" y="4665327"/>
              <a:ext cx="785611" cy="4121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171385" y="3795232"/>
              <a:ext cx="785611" cy="4121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R</a:t>
              </a:r>
            </a:p>
          </p:txBody>
        </p:sp>
        <p:cxnSp>
          <p:nvCxnSpPr>
            <p:cNvPr id="8" name="Straight Arrow Connector 7"/>
            <p:cNvCxnSpPr>
              <a:stCxn id="5" idx="6"/>
              <a:endCxn id="7" idx="1"/>
            </p:cNvCxnSpPr>
            <p:nvPr/>
          </p:nvCxnSpPr>
          <p:spPr>
            <a:xfrm>
              <a:off x="6452315" y="3451538"/>
              <a:ext cx="834120" cy="40404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153213" y="3976797"/>
              <a:ext cx="1161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CN, </a:t>
              </a:r>
              <a:r>
                <a:rPr lang="en-US" b="1" dirty="0" smtClean="0"/>
                <a:t>MD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00068" y="3254053"/>
              <a:ext cx="921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IN,AA</a:t>
              </a:r>
              <a:endParaRPr lang="en-US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7286435" y="4714775"/>
              <a:ext cx="785611" cy="4121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S</a:t>
              </a:r>
            </a:p>
          </p:txBody>
        </p:sp>
        <p:cxnSp>
          <p:nvCxnSpPr>
            <p:cNvPr id="12" name="Straight Arrow Connector 11"/>
            <p:cNvCxnSpPr>
              <a:stCxn id="7" idx="4"/>
              <a:endCxn id="11" idx="0"/>
            </p:cNvCxnSpPr>
            <p:nvPr/>
          </p:nvCxnSpPr>
          <p:spPr>
            <a:xfrm>
              <a:off x="7564191" y="4207356"/>
              <a:ext cx="115050" cy="50741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/>
          <p:cNvCxnSpPr>
            <a:stCxn id="5" idx="4"/>
            <a:endCxn id="6" idx="0"/>
          </p:cNvCxnSpPr>
          <p:nvPr/>
        </p:nvCxnSpPr>
        <p:spPr>
          <a:xfrm>
            <a:off x="6568661" y="3553092"/>
            <a:ext cx="0" cy="10077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12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436" y="260648"/>
            <a:ext cx="9782801" cy="5911552"/>
          </a:xfrm>
        </p:spPr>
        <p:txBody>
          <a:bodyPr>
            <a:normAutofit/>
          </a:bodyPr>
          <a:lstStyle/>
          <a:p>
            <a:r>
              <a:rPr lang="en-IN" b="1" dirty="0" smtClean="0"/>
              <a:t>The Induced subgraph</a:t>
            </a:r>
          </a:p>
          <a:p>
            <a:r>
              <a:rPr lang="en-US" sz="2400" dirty="0">
                <a:latin typeface="Euphemia (Body)"/>
              </a:rPr>
              <a:t>For each query paper, we consider</a:t>
            </a:r>
          </a:p>
          <a:p>
            <a:pPr marL="365760" lvl="1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Euphemia (Body)"/>
              </a:rPr>
              <a:t>1-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Euphemia (Body)"/>
              </a:rPr>
              <a:t>hop and 2-hop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Euphemia (Body)"/>
              </a:rPr>
              <a:t>neighbors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Euphemia (Body)"/>
            </a:endParaRPr>
          </a:p>
          <a:p>
            <a:r>
              <a:rPr lang="en-US" sz="2400" dirty="0">
                <a:latin typeface="Euphemia (Body)"/>
              </a:rPr>
              <a:t>Create Induce subgraph for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Euphemia (Body)"/>
              </a:rPr>
              <a:t>each facet </a:t>
            </a:r>
            <a:r>
              <a:rPr lang="en-US" sz="2400" dirty="0" smtClean="0">
                <a:latin typeface="Euphemia (Body)"/>
              </a:rPr>
              <a:t>individually</a:t>
            </a:r>
            <a:endParaRPr lang="en-US" sz="2400" dirty="0">
              <a:latin typeface="Euphemia (Body)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IN" sz="2400" b="1" dirty="0">
              <a:latin typeface="Arial Rounded MT Bold" panose="020F070403050403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38028" y="2492896"/>
            <a:ext cx="6486013" cy="1930871"/>
            <a:chOff x="1784852" y="4654178"/>
            <a:chExt cx="6486013" cy="1930871"/>
          </a:xfrm>
        </p:grpSpPr>
        <p:grpSp>
          <p:nvGrpSpPr>
            <p:cNvPr id="6" name="Group 5"/>
            <p:cNvGrpSpPr/>
            <p:nvPr/>
          </p:nvGrpSpPr>
          <p:grpSpPr>
            <a:xfrm>
              <a:off x="1784852" y="4654178"/>
              <a:ext cx="6486013" cy="1930871"/>
              <a:chOff x="1784852" y="4654178"/>
              <a:chExt cx="6486013" cy="1930871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5865523" y="4654178"/>
                <a:ext cx="2405342" cy="1881423"/>
                <a:chOff x="5666704" y="3245476"/>
                <a:chExt cx="2405342" cy="1881423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5666704" y="3245476"/>
                  <a:ext cx="785611" cy="4121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bg1"/>
                      </a:solidFill>
                    </a:rPr>
                    <a:t>P</a:t>
                  </a:r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7171385" y="3795232"/>
                  <a:ext cx="785611" cy="4121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</a:rPr>
                    <a:t>R</a:t>
                  </a:r>
                </a:p>
              </p:txBody>
            </p:sp>
            <p:cxnSp>
              <p:nvCxnSpPr>
                <p:cNvPr id="24" name="Straight Arrow Connector 23"/>
                <p:cNvCxnSpPr>
                  <a:stCxn id="22" idx="6"/>
                  <a:endCxn id="23" idx="1"/>
                </p:cNvCxnSpPr>
                <p:nvPr/>
              </p:nvCxnSpPr>
              <p:spPr>
                <a:xfrm>
                  <a:off x="6452315" y="3451538"/>
                  <a:ext cx="834120" cy="40404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Oval 24"/>
                <p:cNvSpPr/>
                <p:nvPr/>
              </p:nvSpPr>
              <p:spPr>
                <a:xfrm>
                  <a:off x="7286435" y="4714775"/>
                  <a:ext cx="785611" cy="4121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</a:rPr>
                    <a:t>S</a:t>
                  </a:r>
                </a:p>
              </p:txBody>
            </p:sp>
            <p:cxnSp>
              <p:nvCxnSpPr>
                <p:cNvPr id="26" name="Straight Arrow Connector 25"/>
                <p:cNvCxnSpPr>
                  <a:stCxn id="23" idx="4"/>
                  <a:endCxn id="25" idx="0"/>
                </p:cNvCxnSpPr>
                <p:nvPr/>
              </p:nvCxnSpPr>
              <p:spPr>
                <a:xfrm>
                  <a:off x="7564191" y="4207356"/>
                  <a:ext cx="115050" cy="507419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/>
              <p:cNvSpPr txBox="1"/>
              <p:nvPr/>
            </p:nvSpPr>
            <p:spPr>
              <a:xfrm>
                <a:off x="6420116" y="5111712"/>
                <a:ext cx="6815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/>
                  <a:t>AA</a:t>
                </a:r>
                <a:endParaRPr lang="en-US" sz="3200" b="1" dirty="0"/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1784852" y="4703626"/>
                <a:ext cx="2918833" cy="1881423"/>
                <a:chOff x="1784852" y="4703626"/>
                <a:chExt cx="2918833" cy="1881423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1784852" y="4703626"/>
                  <a:ext cx="2918833" cy="1881423"/>
                  <a:chOff x="5153213" y="3245476"/>
                  <a:chExt cx="2918833" cy="1881423"/>
                </a:xfrm>
              </p:grpSpPr>
              <p:sp>
                <p:nvSpPr>
                  <p:cNvPr id="14" name="Oval 13"/>
                  <p:cNvSpPr/>
                  <p:nvPr/>
                </p:nvSpPr>
                <p:spPr>
                  <a:xfrm>
                    <a:off x="5666704" y="3245476"/>
                    <a:ext cx="785611" cy="41212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chemeClr val="bg1"/>
                        </a:solidFill>
                      </a:rPr>
                      <a:t>P</a:t>
                    </a:r>
                    <a:endParaRPr lang="en-US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5666704" y="4665327"/>
                    <a:ext cx="785611" cy="41212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bg1"/>
                        </a:solidFill>
                      </a:rPr>
                      <a:t>Q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7171385" y="3795232"/>
                    <a:ext cx="785611" cy="41212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bg1"/>
                        </a:solidFill>
                      </a:rPr>
                      <a:t>R</a:t>
                    </a:r>
                  </a:p>
                </p:txBody>
              </p:sp>
              <p:cxnSp>
                <p:nvCxnSpPr>
                  <p:cNvPr id="17" name="Straight Arrow Connector 16"/>
                  <p:cNvCxnSpPr>
                    <a:stCxn id="14" idx="6"/>
                    <a:endCxn id="16" idx="1"/>
                  </p:cNvCxnSpPr>
                  <p:nvPr/>
                </p:nvCxnSpPr>
                <p:spPr>
                  <a:xfrm>
                    <a:off x="6452315" y="3451538"/>
                    <a:ext cx="834120" cy="404048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5153213" y="3976797"/>
                    <a:ext cx="11615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/>
                      <a:t>MD,CN</a:t>
                    </a:r>
                    <a:endParaRPr lang="en-US" b="1" dirty="0"/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6700068" y="3254053"/>
                    <a:ext cx="92164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/>
                      <a:t>IN,AA</a:t>
                    </a:r>
                    <a:endParaRPr lang="en-US" b="1" dirty="0"/>
                  </a:p>
                </p:txBody>
              </p:sp>
              <p:sp>
                <p:nvSpPr>
                  <p:cNvPr id="20" name="Oval 19"/>
                  <p:cNvSpPr/>
                  <p:nvPr/>
                </p:nvSpPr>
                <p:spPr>
                  <a:xfrm>
                    <a:off x="7286435" y="4714775"/>
                    <a:ext cx="785611" cy="41212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bg1"/>
                        </a:solidFill>
                      </a:rPr>
                      <a:t>S</a:t>
                    </a:r>
                  </a:p>
                </p:txBody>
              </p:sp>
              <p:cxnSp>
                <p:nvCxnSpPr>
                  <p:cNvPr id="21" name="Straight Arrow Connector 20"/>
                  <p:cNvCxnSpPr>
                    <a:stCxn id="16" idx="4"/>
                    <a:endCxn id="20" idx="0"/>
                  </p:cNvCxnSpPr>
                  <p:nvPr/>
                </p:nvCxnSpPr>
                <p:spPr>
                  <a:xfrm>
                    <a:off x="7564191" y="4207356"/>
                    <a:ext cx="115050" cy="507419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2734419" y="5115750"/>
                  <a:ext cx="0" cy="1007727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Right Arrow 10"/>
              <p:cNvSpPr/>
              <p:nvPr/>
            </p:nvSpPr>
            <p:spPr>
              <a:xfrm>
                <a:off x="5137265" y="5616058"/>
                <a:ext cx="728258" cy="188221"/>
              </a:xfrm>
              <a:prstGeom prst="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4349161" y="5754145"/>
              <a:ext cx="467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AA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Random Walk with Restarts(RWR)</a:t>
            </a:r>
            <a:endParaRPr lang="en-IN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Euphemia (Headings)"/>
                  </a:rPr>
                  <a:t>R</a:t>
                </a:r>
                <a:r>
                  <a:rPr lang="en-US" sz="2400" dirty="0">
                    <a:latin typeface="Euphemia (Headings)"/>
                  </a:rPr>
                  <a:t>andom </a:t>
                </a:r>
                <a:r>
                  <a:rPr lang="en-US" sz="2400" dirty="0" smtClean="0">
                    <a:latin typeface="Euphemia (Headings)"/>
                  </a:rPr>
                  <a:t>walk starts at the query </a:t>
                </a:r>
                <a:r>
                  <a:rPr lang="en-US" sz="2400" dirty="0">
                    <a:latin typeface="Euphemia (Headings)"/>
                  </a:rPr>
                  <a:t>node</a:t>
                </a:r>
              </a:p>
              <a:p>
                <a:r>
                  <a:rPr lang="en-US" sz="2400" dirty="0">
                    <a:latin typeface="Euphemia (Headings)"/>
                  </a:rPr>
                  <a:t>Walker moves in neighborhood with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Euphemia (Headings)"/>
                  </a:rPr>
                  <a:t>          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Euphemia (Headings)"/>
                  </a:rPr>
                  <a:t>prob.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Euphemia (Headings)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b="0" i="1">
                        <a:solidFill>
                          <a:schemeClr val="accent1">
                            <a:lumMod val="50000"/>
                          </a:schemeClr>
                        </a:solidFill>
                        <a:latin typeface="Euphemia (Headings)"/>
                        <a:ea typeface="Cambria Math" panose="02040503050406030204" pitchFamily="18" charset="0"/>
                      </a:rPr>
                      <m:t>𝑒𝑑𝑔𝑒</m:t>
                    </m:r>
                    <m:r>
                      <a:rPr lang="en-US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Euphemia (Headings)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Euphemia (Headings)"/>
                        <a:ea typeface="Cambria Math" panose="02040503050406030204" pitchFamily="18" charset="0"/>
                      </a:rPr>
                      <m:t>𝒘𝒆𝒊𝒈𝒉𝒕𝒔</m:t>
                    </m:r>
                  </m:oMath>
                </a14:m>
                <a:endParaRPr lang="en-US" b="1" dirty="0">
                  <a:solidFill>
                    <a:schemeClr val="accent1">
                      <a:lumMod val="50000"/>
                    </a:schemeClr>
                  </a:solidFill>
                  <a:latin typeface="Euphemia (Headings)"/>
                </a:endParaRPr>
              </a:p>
              <a:p>
                <a:r>
                  <a:rPr lang="en-US" sz="2400" dirty="0" smtClean="0">
                    <a:latin typeface="Euphemia (Headings)"/>
                  </a:rPr>
                  <a:t>Restart Probability : </a:t>
                </a:r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Euphemia (Headings)"/>
                  </a:rPr>
                  <a:t>c,</a:t>
                </a:r>
                <a:r>
                  <a:rPr lang="en-US" sz="2400" dirty="0" smtClean="0">
                    <a:latin typeface="Euphemia (Headings)"/>
                  </a:rPr>
                  <a:t> </a:t>
                </a:r>
                <a:r>
                  <a:rPr lang="en-US" sz="2400" dirty="0">
                    <a:latin typeface="Euphemia (Headings)"/>
                  </a:rPr>
                  <a:t>to </a:t>
                </a:r>
                <a:r>
                  <a:rPr lang="en-US" sz="2400" dirty="0">
                    <a:latin typeface="Euphemia (Headings)"/>
                  </a:rPr>
                  <a:t>return </a:t>
                </a:r>
                <a:r>
                  <a:rPr lang="en-US" sz="2400" dirty="0">
                    <a:latin typeface="Euphemia (Headings)"/>
                  </a:rPr>
                  <a:t>to </a:t>
                </a:r>
                <a:r>
                  <a:rPr lang="en-US" sz="2400" dirty="0" smtClean="0">
                    <a:latin typeface="Euphemia (Headings)"/>
                  </a:rPr>
                  <a:t>the start </a:t>
                </a:r>
                <a:r>
                  <a:rPr lang="en-US" sz="2400" dirty="0">
                    <a:latin typeface="Euphemia (Headings)"/>
                  </a:rPr>
                  <a:t>node</a:t>
                </a:r>
              </a:p>
              <a:p>
                <a:r>
                  <a:rPr lang="en-US" sz="2400" dirty="0">
                    <a:latin typeface="Euphemia (Headings)"/>
                  </a:rPr>
                  <a:t>T</a:t>
                </a:r>
                <a:r>
                  <a:rPr lang="en-US" sz="2400" dirty="0">
                    <a:latin typeface="Euphemia (Headings)"/>
                  </a:rPr>
                  <a:t>eleportation probability </a:t>
                </a:r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  <a:latin typeface="Euphemia (Headings)"/>
                  </a:rPr>
                  <a:t>= </a:t>
                </a:r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Euphemia (Headings)"/>
                  </a:rPr>
                  <a:t>0.3(Connects the isolated node)</a:t>
                </a:r>
              </a:p>
              <a:p>
                <a:endParaRPr lang="en-US" sz="2400" dirty="0">
                  <a:solidFill>
                    <a:schemeClr val="accent1">
                      <a:lumMod val="50000"/>
                    </a:schemeClr>
                  </a:solidFill>
                  <a:latin typeface="Euphemia (Headings)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>
                      <a:lumMod val="50000"/>
                    </a:schemeClr>
                  </a:solidFill>
                  <a:latin typeface="Euphemia (Headings)"/>
                </a:endParaRPr>
              </a:p>
              <a:p>
                <a:r>
                  <a:rPr lang="en-IN" sz="2400" dirty="0">
                    <a:latin typeface="Euphemia (Headings)"/>
                  </a:rPr>
                  <a:t>where </a:t>
                </a:r>
                <a:r>
                  <a:rPr lang="en-IN" sz="2400" dirty="0" smtClean="0">
                    <a:latin typeface="Euphemia (Headings)"/>
                  </a:rPr>
                  <a:t>r(</a:t>
                </a:r>
                <a:r>
                  <a:rPr lang="en-IN" sz="2400" dirty="0" err="1" smtClean="0">
                    <a:latin typeface="Euphemia (Headings)"/>
                  </a:rPr>
                  <a:t>i</a:t>
                </a:r>
                <a:r>
                  <a:rPr lang="en-IN" sz="2400" dirty="0" smtClean="0">
                    <a:latin typeface="Euphemia (Headings)"/>
                  </a:rPr>
                  <a:t>) </a:t>
                </a:r>
                <a:r>
                  <a:rPr lang="en-IN" sz="2400" dirty="0">
                    <a:latin typeface="Euphemia (Headings)"/>
                  </a:rPr>
                  <a:t>= [</a:t>
                </a:r>
                <a:r>
                  <a:rPr lang="en-IN" sz="2400" dirty="0" smtClean="0">
                    <a:latin typeface="Euphemia (Headings)"/>
                  </a:rPr>
                  <a:t>r(</a:t>
                </a:r>
                <a:r>
                  <a:rPr lang="en-IN" sz="2400" dirty="0" err="1" smtClean="0">
                    <a:latin typeface="Euphemia (Headings)"/>
                  </a:rPr>
                  <a:t>i,j</a:t>
                </a:r>
                <a:r>
                  <a:rPr lang="en-IN" sz="2400" dirty="0" smtClean="0">
                    <a:latin typeface="Euphemia (Headings)"/>
                  </a:rPr>
                  <a:t>)] </a:t>
                </a:r>
                <a:r>
                  <a:rPr lang="en-IN" sz="2400" dirty="0">
                    <a:latin typeface="Euphemia (Headings)"/>
                  </a:rPr>
                  <a:t>is an n × 1 ranking vector; </a:t>
                </a:r>
                <a:r>
                  <a:rPr lang="en-IN" sz="2400" dirty="0" smtClean="0">
                    <a:latin typeface="Euphemia (Headings)"/>
                  </a:rPr>
                  <a:t>r(</a:t>
                </a:r>
                <a:r>
                  <a:rPr lang="en-IN" sz="2400" dirty="0" err="1" smtClean="0">
                    <a:latin typeface="Euphemia (Headings)"/>
                  </a:rPr>
                  <a:t>i,j</a:t>
                </a:r>
                <a:r>
                  <a:rPr lang="en-IN" sz="2400" dirty="0" smtClean="0">
                    <a:latin typeface="Euphemia (Headings)"/>
                  </a:rPr>
                  <a:t>) </a:t>
                </a:r>
                <a:r>
                  <a:rPr lang="en-IN" sz="2400" dirty="0">
                    <a:latin typeface="Euphemia (Headings)"/>
                  </a:rPr>
                  <a:t>is the relevance score of node j with respect to node </a:t>
                </a:r>
                <a:r>
                  <a:rPr lang="en-IN" sz="2400" dirty="0" err="1">
                    <a:latin typeface="Euphemia (Headings)"/>
                  </a:rPr>
                  <a:t>i</a:t>
                </a:r>
                <a:r>
                  <a:rPr lang="en-IN" sz="2400" dirty="0">
                    <a:latin typeface="Euphemia (Headings)"/>
                  </a:rPr>
                  <a:t>; c is the restart probability, 0 ≤ c ≤ 1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21" t="-2933" r="-1620" b="-2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20" y="4221088"/>
            <a:ext cx="3038095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4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1090960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Definitions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435" y="1412776"/>
            <a:ext cx="9782801" cy="4781128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r[nx1]:  ranking vector</a:t>
            </a:r>
          </a:p>
          <a:p>
            <a:r>
              <a:rPr lang="en-IN" dirty="0" smtClean="0"/>
              <a:t>e[nx1]: restart vector</a:t>
            </a:r>
          </a:p>
          <a:p>
            <a:r>
              <a:rPr lang="en-IN" dirty="0" smtClean="0"/>
              <a:t>c: restart probability</a:t>
            </a:r>
          </a:p>
          <a:p>
            <a:r>
              <a:rPr lang="en-IN" dirty="0" smtClean="0"/>
              <a:t>A[</a:t>
            </a:r>
            <a:r>
              <a:rPr lang="en-IN" dirty="0" err="1" smtClean="0"/>
              <a:t>nxn</a:t>
            </a:r>
            <a:r>
              <a:rPr lang="en-IN" dirty="0" smtClean="0"/>
              <a:t>]: weighted adjacency matrix,</a:t>
            </a:r>
            <a:r>
              <a:rPr lang="en-IN" dirty="0"/>
              <a:t> each row normalized with total row </a:t>
            </a:r>
            <a:r>
              <a:rPr lang="en-IN" dirty="0" smtClean="0"/>
              <a:t>degree</a:t>
            </a:r>
          </a:p>
          <a:p>
            <a:pPr marL="0" indent="0">
              <a:buNone/>
            </a:pPr>
            <a:r>
              <a:rPr lang="en-IN" b="1" dirty="0" smtClean="0"/>
              <a:t>Initial values:</a:t>
            </a:r>
          </a:p>
          <a:p>
            <a:r>
              <a:rPr lang="en-IN" dirty="0" smtClean="0"/>
              <a:t>c=0.4</a:t>
            </a:r>
          </a:p>
          <a:p>
            <a:r>
              <a:rPr lang="en-IN" dirty="0" smtClean="0"/>
              <a:t>e[</a:t>
            </a:r>
            <a:r>
              <a:rPr lang="en-IN" dirty="0" err="1" smtClean="0"/>
              <a:t>i</a:t>
            </a:r>
            <a:r>
              <a:rPr lang="en-IN" dirty="0" smtClean="0"/>
              <a:t>]: 1/N</a:t>
            </a:r>
            <a:r>
              <a:rPr lang="en-IN" dirty="0"/>
              <a:t> </a:t>
            </a:r>
            <a:r>
              <a:rPr lang="en-IN" dirty="0" smtClean="0"/>
              <a:t>,all others zero, r[</a:t>
            </a:r>
            <a:r>
              <a:rPr lang="en-IN" dirty="0" err="1" smtClean="0"/>
              <a:t>i</a:t>
            </a:r>
            <a:r>
              <a:rPr lang="en-IN" dirty="0" smtClean="0"/>
              <a:t>]: random values(0,1)</a:t>
            </a:r>
          </a:p>
          <a:p>
            <a:r>
              <a:rPr lang="en-IN" dirty="0" smtClean="0"/>
              <a:t>where i:query node, j: nodes to compute relevant score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51963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Rank Aggregation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Two rank lists for each facet; RWR, Cosine Similarity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Euphemia (Body)"/>
              </a:rPr>
              <a:t>Four</a:t>
            </a:r>
            <a:r>
              <a:rPr lang="en-US" sz="2400" dirty="0">
                <a:latin typeface="Euphemia (Body)"/>
              </a:rPr>
              <a:t> rank lists, one for each </a:t>
            </a:r>
            <a:r>
              <a:rPr lang="en-US" sz="2400" dirty="0" smtClean="0">
                <a:latin typeface="Euphemia (Body)"/>
              </a:rPr>
              <a:t>facet</a:t>
            </a:r>
            <a:endParaRPr lang="en-US" sz="2400" dirty="0">
              <a:latin typeface="Euphemia (Body)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Euphemia (Body)"/>
              </a:rPr>
              <a:t>One</a:t>
            </a:r>
            <a:r>
              <a:rPr lang="en-US" sz="2400" dirty="0">
                <a:latin typeface="Euphemia (Body)"/>
              </a:rPr>
              <a:t> rank list of cosine </a:t>
            </a:r>
            <a:r>
              <a:rPr lang="en-US" sz="2400" dirty="0" smtClean="0">
                <a:latin typeface="Euphemia (Body)"/>
              </a:rPr>
              <a:t>similarity</a:t>
            </a:r>
            <a:endParaRPr lang="en-US" sz="2400" dirty="0">
              <a:latin typeface="Euphemia (Body)"/>
            </a:endParaRPr>
          </a:p>
          <a:p>
            <a:r>
              <a:rPr lang="en-IN" sz="2400" dirty="0" smtClean="0"/>
              <a:t>Rank aggregation of facet ranks and cosine ranks were performed on each facet to produce a single rank list</a:t>
            </a:r>
          </a:p>
          <a:p>
            <a:r>
              <a:rPr lang="en-IN" sz="2400" dirty="0" smtClean="0"/>
              <a:t>KendallTau method used to obtain distance between two lists .</a:t>
            </a:r>
          </a:p>
          <a:p>
            <a:r>
              <a:rPr lang="en-IN" sz="2400" dirty="0" smtClean="0"/>
              <a:t>The algorithm returns final aggregated list minimising the </a:t>
            </a:r>
            <a:r>
              <a:rPr lang="en-IN" sz="2400" b="1" dirty="0" smtClean="0"/>
              <a:t>tau</a:t>
            </a:r>
            <a:r>
              <a:rPr lang="en-IN" sz="2400" dirty="0" smtClean="0"/>
              <a:t> score 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436" y="5050001"/>
            <a:ext cx="9142857" cy="1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8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Kendall Tau score		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795" y="1988840"/>
            <a:ext cx="9705194" cy="2088232"/>
          </a:xfrm>
        </p:spPr>
      </p:pic>
    </p:spTree>
    <p:extLst>
      <p:ext uri="{BB962C8B-B14F-4D97-AF65-F5344CB8AC3E}">
        <p14:creationId xmlns:p14="http://schemas.microsoft.com/office/powerpoint/2010/main" val="158581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Experimental results</a:t>
            </a:r>
            <a:endParaRPr lang="en-IN" sz="32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988" y="1600200"/>
            <a:ext cx="8503933" cy="4781128"/>
          </a:xfrm>
        </p:spPr>
      </p:pic>
    </p:spTree>
    <p:extLst>
      <p:ext uri="{BB962C8B-B14F-4D97-AF65-F5344CB8AC3E}">
        <p14:creationId xmlns:p14="http://schemas.microsoft.com/office/powerpoint/2010/main" val="205768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177800"/>
            <a:ext cx="10513168" cy="591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0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Aim of the project</a:t>
            </a:r>
            <a:endParaRPr lang="en-US" dirty="0" smtClean="0"/>
          </a:p>
          <a:p>
            <a:r>
              <a:rPr lang="en-US" dirty="0" smtClean="0"/>
              <a:t>Dataset</a:t>
            </a:r>
            <a:endParaRPr lang="en-US" dirty="0" smtClean="0"/>
          </a:p>
          <a:p>
            <a:r>
              <a:rPr lang="en-US" dirty="0" smtClean="0"/>
              <a:t>Recommendation Method</a:t>
            </a:r>
          </a:p>
          <a:p>
            <a:r>
              <a:rPr lang="en-US" dirty="0" smtClean="0"/>
              <a:t>Experimental Results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892" y="692696"/>
            <a:ext cx="8283272" cy="53265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Aim of the project: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916" y="1340768"/>
            <a:ext cx="7264623" cy="417646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smart recommendation engine to be able to organize the recommended papers for the query paper into multiple facets: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Alternative Approaches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Conclusion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Dataset:</a:t>
            </a:r>
            <a:br>
              <a:rPr lang="en-US" smtClean="0"/>
            </a:b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593436" y="1052736"/>
            <a:ext cx="9782801" cy="5119464"/>
          </a:xfrm>
        </p:spPr>
        <p:txBody>
          <a:bodyPr/>
          <a:lstStyle/>
          <a:p>
            <a:r>
              <a:rPr lang="en-IN" dirty="0" smtClean="0"/>
              <a:t>Source: 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PUBMED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Link: </a:t>
            </a:r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hlinkClick r:id="rId2"/>
              </a:rPr>
              <a:t>http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  <a:hlinkClick r:id="rId2"/>
              </a:rPr>
              <a:t>://</a:t>
            </a:r>
            <a:r>
              <a:rPr lang="en-IN" dirty="0" smtClean="0">
                <a:solidFill>
                  <a:schemeClr val="accent3">
                    <a:lumMod val="75000"/>
                  </a:schemeClr>
                </a:solidFill>
                <a:hlinkClick r:id="rId2"/>
              </a:rPr>
              <a:t>www.ncbi.nlm.nih.gov/pubmed</a:t>
            </a:r>
            <a:endParaRPr lang="en-IN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IN" dirty="0"/>
              <a:t>C</a:t>
            </a:r>
            <a:r>
              <a:rPr lang="en-IN" dirty="0" smtClean="0"/>
              <a:t>onsists of Bio medical research papers in perfectly validated .</a:t>
            </a:r>
            <a:r>
              <a:rPr lang="en-IN" dirty="0" err="1" smtClean="0"/>
              <a:t>nxml</a:t>
            </a:r>
            <a:r>
              <a:rPr lang="en-IN" dirty="0" smtClean="0"/>
              <a:t> files</a:t>
            </a:r>
          </a:p>
          <a:p>
            <a:r>
              <a:rPr lang="en-IN" dirty="0" smtClean="0"/>
              <a:t>1,13,073 research paper files</a:t>
            </a:r>
          </a:p>
          <a:p>
            <a:r>
              <a:rPr lang="en-IN" dirty="0" smtClean="0"/>
              <a:t>Parsed and converted to .txt format using Python’s </a:t>
            </a:r>
            <a:r>
              <a:rPr lang="en-IN" dirty="0" err="1" smtClean="0"/>
              <a:t>BeautifulSoup</a:t>
            </a:r>
            <a:r>
              <a:rPr lang="en-IN" dirty="0" smtClean="0"/>
              <a:t> library</a:t>
            </a:r>
          </a:p>
          <a:p>
            <a:r>
              <a:rPr lang="en-IN" dirty="0" smtClean="0"/>
              <a:t>The text file contains </a:t>
            </a:r>
          </a:p>
          <a:p>
            <a:endParaRPr lang="en-IN" dirty="0" smtClean="0"/>
          </a:p>
          <a:p>
            <a:endParaRPr lang="en-IN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48846"/>
              </p:ext>
            </p:extLst>
          </p:nvPr>
        </p:nvGraphicFramePr>
        <p:xfrm>
          <a:off x="1989956" y="5229200"/>
          <a:ext cx="8125884" cy="45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1471"/>
                <a:gridCol w="1568929"/>
                <a:gridCol w="2494013"/>
                <a:gridCol w="2031471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Citer</a:t>
                      </a:r>
                      <a:r>
                        <a:rPr lang="en-IN" sz="2400" baseline="0" dirty="0" smtClean="0"/>
                        <a:t> id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Cited id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Citation Context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Section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730919"/>
          </a:xfrm>
        </p:spPr>
        <p:txBody>
          <a:bodyPr>
            <a:normAutofit/>
          </a:bodyPr>
          <a:lstStyle/>
          <a:p>
            <a:r>
              <a:rPr lang="en-IN" sz="3200" dirty="0" smtClean="0"/>
              <a:t>Parameters used for recommendation: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436" y="1124744"/>
            <a:ext cx="9782801" cy="5047456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Citation network </a:t>
            </a:r>
            <a:r>
              <a:rPr lang="en-IN" sz="2400" dirty="0" smtClean="0"/>
              <a:t>was built using the </a:t>
            </a:r>
            <a:r>
              <a:rPr lang="en-IN" sz="2400" dirty="0" err="1" smtClean="0"/>
              <a:t>citerId</a:t>
            </a:r>
            <a:r>
              <a:rPr lang="en-IN" sz="2400" dirty="0" smtClean="0"/>
              <a:t> </a:t>
            </a:r>
            <a:r>
              <a:rPr lang="en-IN" sz="2400" dirty="0" err="1" smtClean="0"/>
              <a:t>citedId</a:t>
            </a:r>
            <a:r>
              <a:rPr lang="en-IN" sz="2400" dirty="0" smtClean="0"/>
              <a:t> relationship. These ids are unique to each document</a:t>
            </a:r>
          </a:p>
          <a:p>
            <a:r>
              <a:rPr lang="en-IN" sz="2400" b="1" dirty="0" smtClean="0"/>
              <a:t>Cosine Similarity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 smtClean="0"/>
              <a:t>Each NXML document was converted to TXT format using XAPIAN module of Python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 smtClean="0"/>
              <a:t>The files are named PMID.txt, where PMID is each document’s unique id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 smtClean="0"/>
              <a:t>These documents were used to compute cosine similarity</a:t>
            </a:r>
          </a:p>
          <a:p>
            <a:r>
              <a:rPr lang="en-IN" sz="2400" b="1" dirty="0"/>
              <a:t>Rank aggregation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/>
              <a:t>Cosine similarity and Random Walk rankings were aggregated to obtain the final ranking for each facet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409033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Initial Observations	</a:t>
            </a:r>
            <a:endParaRPr lang="en-IN" sz="32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9955621"/>
              </p:ext>
            </p:extLst>
          </p:nvPr>
        </p:nvGraphicFramePr>
        <p:xfrm>
          <a:off x="1413892" y="1556792"/>
          <a:ext cx="9782175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435"/>
                <a:gridCol w="1956435"/>
                <a:gridCol w="1956435"/>
                <a:gridCol w="1956435"/>
                <a:gridCol w="195643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Introduction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Alternative Approaches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Methods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Conclusion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Total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306747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99565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538707`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420336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1365355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22.46%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7.3%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39.44%`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30.77%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100%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1911910"/>
              </p:ext>
            </p:extLst>
          </p:nvPr>
        </p:nvGraphicFramePr>
        <p:xfrm>
          <a:off x="3358108" y="3077707"/>
          <a:ext cx="5472608" cy="3663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9252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Data set	</a:t>
            </a:r>
            <a:endParaRPr lang="en-IN" sz="2400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21" r="32321"/>
          <a:stretch>
            <a:fillRect/>
          </a:stretch>
        </p:blipFill>
        <p:spPr>
          <a:xfrm>
            <a:off x="2854052" y="12045"/>
            <a:ext cx="9073008" cy="6935713"/>
          </a:xfrm>
        </p:spPr>
      </p:pic>
    </p:spTree>
    <p:extLst>
      <p:ext uri="{BB962C8B-B14F-4D97-AF65-F5344CB8AC3E}">
        <p14:creationId xmlns:p14="http://schemas.microsoft.com/office/powerpoint/2010/main" val="235494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text file</a:t>
            </a:r>
            <a:endParaRPr lang="en-IN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2" r="15492"/>
          <a:stretch>
            <a:fillRect/>
          </a:stretch>
        </p:blipFill>
        <p:spPr>
          <a:xfrm>
            <a:off x="4720449" y="0"/>
            <a:ext cx="7468376" cy="6858000"/>
          </a:xfrm>
        </p:spPr>
      </p:pic>
    </p:spTree>
    <p:extLst>
      <p:ext uri="{BB962C8B-B14F-4D97-AF65-F5344CB8AC3E}">
        <p14:creationId xmlns:p14="http://schemas.microsoft.com/office/powerpoint/2010/main" val="405342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schemeClr val="accent6">
                    <a:lumMod val="50000"/>
                  </a:schemeClr>
                </a:solidFill>
              </a:rPr>
              <a:t>Flat Recommendation</a:t>
            </a:r>
            <a:endParaRPr lang="en-IN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</a:rPr>
              <a:t>This system was implemented using Python module </a:t>
            </a:r>
            <a:r>
              <a:rPr lang="en-IN" sz="2400" dirty="0">
                <a:solidFill>
                  <a:schemeClr val="accent6">
                    <a:lumMod val="50000"/>
                  </a:schemeClr>
                </a:solidFill>
              </a:rPr>
              <a:t>XAPIAN </a:t>
            </a:r>
            <a:endParaRPr lang="en-IN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</a:rPr>
              <a:t>The system initially indexes all the Text files</a:t>
            </a:r>
          </a:p>
          <a:p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</a:rPr>
              <a:t>Then a XAPIAN Database is created which can be</a:t>
            </a:r>
          </a:p>
          <a:p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</a:rPr>
              <a:t>A function is defined to parse our query using the generated indices and XAPIAN’s query semantics and finally return results from the database</a:t>
            </a:r>
          </a:p>
        </p:txBody>
      </p:sp>
    </p:spTree>
    <p:extLst>
      <p:ext uri="{BB962C8B-B14F-4D97-AF65-F5344CB8AC3E}">
        <p14:creationId xmlns:p14="http://schemas.microsoft.com/office/powerpoint/2010/main" val="265481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0C675A-9AD3-40BB-AC57-0E9EFA3E4F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0</TotalTime>
  <Words>550</Words>
  <Application>Microsoft Office PowerPoint</Application>
  <PresentationFormat>Custom</PresentationFormat>
  <Paragraphs>127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Rounded MT Bold</vt:lpstr>
      <vt:lpstr>Cambria Math</vt:lpstr>
      <vt:lpstr>Courier New</vt:lpstr>
      <vt:lpstr>Euphemia</vt:lpstr>
      <vt:lpstr>Euphemia (Body)</vt:lpstr>
      <vt:lpstr>Euphemia (Headings)</vt:lpstr>
      <vt:lpstr>Math 16x9</vt:lpstr>
      <vt:lpstr>Faceted Recommendation for Biomedical Scientific Articles</vt:lpstr>
      <vt:lpstr>Outline</vt:lpstr>
      <vt:lpstr>Aim of the project:</vt:lpstr>
      <vt:lpstr>Dataset: </vt:lpstr>
      <vt:lpstr>Parameters used for recommendation:</vt:lpstr>
      <vt:lpstr>Initial Observations </vt:lpstr>
      <vt:lpstr>Data set </vt:lpstr>
      <vt:lpstr>Sample text file</vt:lpstr>
      <vt:lpstr>Flat Recommendation</vt:lpstr>
      <vt:lpstr>Recommendation Method:</vt:lpstr>
      <vt:lpstr>Implementation</vt:lpstr>
      <vt:lpstr>PowerPoint Presentation</vt:lpstr>
      <vt:lpstr>Random Walk with Restarts(RWR)</vt:lpstr>
      <vt:lpstr>Definitions</vt:lpstr>
      <vt:lpstr>Rank Aggregation</vt:lpstr>
      <vt:lpstr>Kendall Tau score  </vt:lpstr>
      <vt:lpstr>Experimental results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2016-04-09T19:50:18Z</dcterms:created>
  <dcterms:modified xsi:type="dcterms:W3CDTF">2016-04-10T11:47:43Z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