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73"/>
  </p:notesMasterIdLst>
  <p:handoutMasterIdLst>
    <p:handoutMasterId r:id="rId74"/>
  </p:handoutMasterIdLst>
  <p:sldIdLst>
    <p:sldId id="32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embeddedFontLst>
    <p:embeddedFont>
      <p:font typeface="Calibri" panose="020F0502020204030204" pitchFamily="34" charset="0"/>
      <p:regular r:id="rId75"/>
      <p:bold r:id="rId76"/>
      <p:italic r:id="rId77"/>
      <p:boldItalic r:id="rId78"/>
    </p:embeddedFont>
    <p:embeddedFont>
      <p:font typeface="ＭＳ Ｐゴシック" panose="020B0600070205080204" pitchFamily="34" charset="-128"/>
      <p:regular r:id="rId79"/>
    </p:embeddedFont>
    <p:embeddedFont>
      <p:font typeface="Candara" panose="020E0502030303020204" pitchFamily="34" charset="0"/>
      <p:regular r:id="rId80"/>
      <p:bold r:id="rId81"/>
      <p:italic r:id="rId82"/>
      <p:boldItalic r:id="rId83"/>
    </p:embeddedFont>
    <p:embeddedFont>
      <p:font typeface="Lucida Sans" panose="020B0602030504020204" pitchFamily="34" charset="0"/>
      <p:regular r:id="rId84"/>
      <p:bold r:id="rId85"/>
      <p:italic r:id="rId86"/>
      <p:boldItalic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2" autoAdjust="0"/>
  </p:normalViewPr>
  <p:slideViewPr>
    <p:cSldViewPr snapToGrid="0" showGuides="1">
      <p:cViewPr varScale="1">
        <p:scale>
          <a:sx n="69" d="100"/>
          <a:sy n="69" d="100"/>
        </p:scale>
        <p:origin x="768"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8.fntdata"/><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a:t>
            </a:r>
            <a:r>
              <a:rPr lang="en-US" sz="1200" baseline="0" dirty="0" smtClean="0">
                <a:latin typeface="Arial" pitchFamily="34" charset="0"/>
                <a:cs typeface="Arial" pitchFamily="34" charset="0"/>
              </a:rPr>
              <a:t> to Software Engineering</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Software_testing" TargetMode="External"/><Relationship Id="rId3" Type="http://schemas.openxmlformats.org/officeDocument/2006/relationships/hyperlink" Target="http://en.wikipedia.org/wiki/Sequence" TargetMode="External"/><Relationship Id="rId7" Type="http://schemas.openxmlformats.org/officeDocument/2006/relationships/hyperlink" Target="http://en.wikipedia.org/wiki/Implement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Software_design" TargetMode="External"/><Relationship Id="rId5" Type="http://schemas.openxmlformats.org/officeDocument/2006/relationships/hyperlink" Target="http://en.wikipedia.org/wiki/Requirements_analysis" TargetMode="External"/><Relationship Id="rId10" Type="http://schemas.openxmlformats.org/officeDocument/2006/relationships/hyperlink" Target="http://en.wikipedia.org/wiki/Software_maintenance" TargetMode="External"/><Relationship Id="rId4" Type="http://schemas.openxmlformats.org/officeDocument/2006/relationships/hyperlink" Target="http://en.wikipedia.org/wiki/Software_development_model" TargetMode="External"/><Relationship Id="rId9" Type="http://schemas.openxmlformats.org/officeDocument/2006/relationships/hyperlink" Target="http://en.wikipedia.org/wiki/Enterprise_application_integr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Notes: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p>
        </p:txBody>
      </p:sp>
    </p:spTree>
    <p:extLst>
      <p:ext uri="{BB962C8B-B14F-4D97-AF65-F5344CB8AC3E}">
        <p14:creationId xmlns:p14="http://schemas.microsoft.com/office/powerpoint/2010/main" val="67771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Also known as  </a:t>
            </a:r>
            <a:r>
              <a:rPr lang="en-US" b="1" dirty="0" smtClean="0"/>
              <a:t>systems </a:t>
            </a:r>
            <a:r>
              <a:rPr lang="en-US" b="1" dirty="0"/>
              <a:t>development life cycle (SDLC)</a:t>
            </a:r>
            <a:r>
              <a:rPr lang="en-US" dirty="0"/>
              <a:t>, or </a:t>
            </a:r>
            <a:r>
              <a:rPr lang="en-US" b="1" dirty="0"/>
              <a:t>software development process</a:t>
            </a:r>
            <a:r>
              <a:rPr lang="en-US" dirty="0"/>
              <a:t>, or </a:t>
            </a:r>
            <a:r>
              <a:rPr lang="en-US" b="1" dirty="0"/>
              <a:t>Software Development Life Cycle</a:t>
            </a:r>
            <a:r>
              <a:rPr lang="en-US" dirty="0"/>
              <a:t> </a:t>
            </a:r>
            <a:endParaRPr lang="en-US" dirty="0" smtClean="0"/>
          </a:p>
          <a:p>
            <a:endParaRPr lang="en-US" dirty="0"/>
          </a:p>
          <a:p>
            <a:r>
              <a:rPr lang="en-US" dirty="0" smtClean="0"/>
              <a:t>It  is </a:t>
            </a:r>
            <a:r>
              <a:rPr lang="en-US" dirty="0"/>
              <a:t>a process of creating or altering information </a:t>
            </a:r>
            <a:r>
              <a:rPr lang="en-US" dirty="0" smtClean="0"/>
              <a:t>systems</a:t>
            </a:r>
            <a:r>
              <a:rPr lang="en-US" dirty="0"/>
              <a:t> </a:t>
            </a:r>
            <a:r>
              <a:rPr lang="en-US" dirty="0" smtClean="0"/>
              <a:t>using various models and  methodologies  The </a:t>
            </a:r>
            <a:r>
              <a:rPr lang="en-US" dirty="0"/>
              <a:t>SDLC aims to produce a high quality system that meets or exceeds customer expectations, reaches completion within times and cost estimates, works effectively and </a:t>
            </a:r>
            <a:r>
              <a:rPr lang="en-US" dirty="0" smtClean="0"/>
              <a:t>efficiently</a:t>
            </a:r>
          </a:p>
          <a:p>
            <a:endParaRPr lang="en-US" dirty="0"/>
          </a:p>
          <a:p>
            <a:r>
              <a:rPr lang="en-US" dirty="0" smtClean="0"/>
              <a:t>The SDLC   framework </a:t>
            </a:r>
            <a:r>
              <a:rPr lang="en-US" dirty="0"/>
              <a:t>provides a sequence of activities for system </a:t>
            </a:r>
            <a:r>
              <a:rPr lang="en-US" dirty="0" smtClean="0"/>
              <a:t>design and development . </a:t>
            </a:r>
            <a:r>
              <a:rPr lang="en-US" dirty="0"/>
              <a:t>It consists of a set of steps or phases in which each phase of the SDLC uses the results of the previous one.</a:t>
            </a:r>
          </a:p>
          <a:p>
            <a:endParaRPr lang="en-US" dirty="0"/>
          </a:p>
          <a:p>
            <a:r>
              <a:rPr lang="en-US" dirty="0" smtClean="0"/>
              <a:t> .</a:t>
            </a:r>
          </a:p>
          <a:p>
            <a:endParaRPr lang="en-US" dirty="0"/>
          </a:p>
        </p:txBody>
      </p:sp>
    </p:spTree>
    <p:extLst>
      <p:ext uri="{BB962C8B-B14F-4D97-AF65-F5344CB8AC3E}">
        <p14:creationId xmlns:p14="http://schemas.microsoft.com/office/powerpoint/2010/main" val="344862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endParaRPr lang="en-GB" b="1" i="1" dirty="0" smtClean="0"/>
          </a:p>
          <a:p>
            <a:pPr>
              <a:lnSpc>
                <a:spcPct val="97000"/>
              </a:lnSpc>
            </a:pPr>
            <a:r>
              <a:rPr lang="en-GB" b="1" i="1" dirty="0" smtClean="0"/>
              <a:t>Activities </a:t>
            </a:r>
            <a:r>
              <a:rPr lang="en-GB" b="1" i="1" dirty="0" smtClean="0"/>
              <a:t>during phases </a:t>
            </a:r>
          </a:p>
          <a:p>
            <a:pPr>
              <a:lnSpc>
                <a:spcPct val="97000"/>
              </a:lnSpc>
            </a:pPr>
            <a:r>
              <a:rPr lang="en-GB" b="1" i="1" dirty="0" smtClean="0"/>
              <a:t>Requirements</a:t>
            </a:r>
            <a:r>
              <a:rPr lang="en-GB" b="1" i="1" dirty="0"/>
              <a:t>:</a:t>
            </a:r>
            <a:r>
              <a:rPr lang="en-GB" dirty="0"/>
              <a:t> establish the customer’s needs</a:t>
            </a:r>
          </a:p>
          <a:p>
            <a:pPr>
              <a:lnSpc>
                <a:spcPct val="90000"/>
              </a:lnSpc>
            </a:pPr>
            <a:r>
              <a:rPr lang="en-GB" b="1" i="1" dirty="0"/>
              <a:t>System Design:</a:t>
            </a:r>
            <a:r>
              <a:rPr lang="en-GB" dirty="0"/>
              <a:t> develop the system’s structure</a:t>
            </a:r>
          </a:p>
          <a:p>
            <a:pPr>
              <a:lnSpc>
                <a:spcPct val="90000"/>
              </a:lnSpc>
            </a:pPr>
            <a:r>
              <a:rPr lang="en-GB" b="1" i="1" dirty="0"/>
              <a:t>Detailed Design:</a:t>
            </a:r>
            <a:r>
              <a:rPr lang="en-GB" dirty="0"/>
              <a:t> develop module structures</a:t>
            </a:r>
          </a:p>
          <a:p>
            <a:pPr>
              <a:lnSpc>
                <a:spcPct val="90000"/>
              </a:lnSpc>
            </a:pPr>
            <a:r>
              <a:rPr lang="en-GB" b="1" i="1" dirty="0"/>
              <a:t>Implementation:</a:t>
            </a:r>
            <a:r>
              <a:rPr lang="en-GB" dirty="0"/>
              <a:t> code or otherwise</a:t>
            </a:r>
          </a:p>
          <a:p>
            <a:pPr>
              <a:lnSpc>
                <a:spcPct val="90000"/>
              </a:lnSpc>
            </a:pPr>
            <a:r>
              <a:rPr lang="en-GB" b="1" i="1" dirty="0"/>
              <a:t>Testing:</a:t>
            </a:r>
            <a:r>
              <a:rPr lang="en-GB" dirty="0"/>
              <a:t> check what’s been developed</a:t>
            </a:r>
          </a:p>
          <a:p>
            <a:pPr>
              <a:lnSpc>
                <a:spcPct val="90000"/>
              </a:lnSpc>
            </a:pPr>
            <a:r>
              <a:rPr lang="en-GB" b="1" i="1" dirty="0"/>
              <a:t>Installation:</a:t>
            </a:r>
            <a:r>
              <a:rPr lang="en-GB" dirty="0"/>
              <a:t> bring the system into production</a:t>
            </a:r>
          </a:p>
          <a:p>
            <a:pPr>
              <a:lnSpc>
                <a:spcPct val="90000"/>
              </a:lnSpc>
            </a:pPr>
            <a:r>
              <a:rPr lang="en-GB" b="1" i="1" dirty="0"/>
              <a:t>Maintenance:</a:t>
            </a:r>
            <a:r>
              <a:rPr lang="en-GB" dirty="0"/>
              <a:t> correct, adapt, improve</a:t>
            </a:r>
          </a:p>
          <a:p>
            <a:endParaRPr lang="en-US" dirty="0"/>
          </a:p>
        </p:txBody>
      </p:sp>
    </p:spTree>
    <p:extLst>
      <p:ext uri="{BB962C8B-B14F-4D97-AF65-F5344CB8AC3E}">
        <p14:creationId xmlns:p14="http://schemas.microsoft.com/office/powerpoint/2010/main" val="74476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buFontTx/>
              <a:buNone/>
            </a:pPr>
            <a:r>
              <a:rPr lang="sv-SE" altLang="en-US" dirty="0"/>
              <a:t>A (software/system) </a:t>
            </a:r>
            <a:r>
              <a:rPr lang="sv-SE" altLang="en-US" i="1" dirty="0"/>
              <a:t>lifecycle model</a:t>
            </a:r>
            <a:r>
              <a:rPr lang="sv-SE" altLang="en-US" dirty="0"/>
              <a:t> is a </a:t>
            </a:r>
            <a:r>
              <a:rPr lang="sv-SE" altLang="en-US" dirty="0" smtClean="0"/>
              <a:t> description </a:t>
            </a:r>
            <a:r>
              <a:rPr lang="sv-SE" altLang="en-US" dirty="0"/>
              <a:t>of the sequence of activities</a:t>
            </a:r>
          </a:p>
          <a:p>
            <a:pPr>
              <a:buFontTx/>
              <a:buNone/>
            </a:pPr>
            <a:r>
              <a:rPr lang="sv-SE" altLang="en-US" dirty="0"/>
              <a:t>carried out in an SE project, and the </a:t>
            </a:r>
            <a:r>
              <a:rPr lang="sv-SE" altLang="en-US" dirty="0" smtClean="0"/>
              <a:t>relative  order </a:t>
            </a:r>
            <a:r>
              <a:rPr lang="sv-SE" altLang="en-US" dirty="0"/>
              <a:t>of these activities.</a:t>
            </a:r>
            <a:endParaRPr lang="en-GB" altLang="en-US" dirty="0"/>
          </a:p>
          <a:p>
            <a:endParaRPr lang="en-US" dirty="0" smtClean="0"/>
          </a:p>
          <a:p>
            <a:r>
              <a:rPr lang="en-US" dirty="0" smtClean="0"/>
              <a:t>Provides a generic framework  for various activities  to be done  for  the lifetime of the s/w - design, develop and maintain  </a:t>
            </a:r>
          </a:p>
          <a:p>
            <a:endParaRPr lang="en-US" dirty="0"/>
          </a:p>
          <a:p>
            <a:r>
              <a:rPr lang="en-US" dirty="0" smtClean="0"/>
              <a:t>More than 1 model can be chosen  or  models can be changed  between releases of the s/w </a:t>
            </a:r>
          </a:p>
          <a:p>
            <a:r>
              <a:rPr lang="en-US" dirty="0" smtClean="0"/>
              <a:t> </a:t>
            </a:r>
            <a:endParaRPr lang="en-US" dirty="0"/>
          </a:p>
        </p:txBody>
      </p:sp>
    </p:spTree>
    <p:extLst>
      <p:ext uri="{BB962C8B-B14F-4D97-AF65-F5344CB8AC3E}">
        <p14:creationId xmlns:p14="http://schemas.microsoft.com/office/powerpoint/2010/main" val="41666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noTextEdit="1"/>
          </p:cNvSpPr>
          <p:nvPr>
            <p:ph type="sldImg"/>
          </p:nvPr>
        </p:nvSpPr>
        <p:spPr>
          <a:xfrm>
            <a:off x="2022475" y="685800"/>
            <a:ext cx="4572000" cy="3429000"/>
          </a:xfrm>
          <a:ln/>
        </p:spPr>
      </p:sp>
      <p:sp>
        <p:nvSpPr>
          <p:cNvPr id="908291" name="Rectangle 3"/>
          <p:cNvSpPr>
            <a:spLocks noGrp="1" noChangeArrowheads="1"/>
          </p:cNvSpPr>
          <p:nvPr>
            <p:ph type="body" idx="1"/>
          </p:nvPr>
        </p:nvSpPr>
        <p:spPr>
          <a:xfrm>
            <a:off x="2016126" y="4251325"/>
            <a:ext cx="4604808" cy="4678185"/>
          </a:xfrm>
        </p:spPr>
        <p:txBody>
          <a:bodyPr>
            <a:normAutofit/>
          </a:bodyPr>
          <a:lstStyle/>
          <a:p>
            <a:r>
              <a:rPr lang="en-US" b="1" dirty="0"/>
              <a:t>Waterfall processes</a:t>
            </a:r>
          </a:p>
          <a:p>
            <a:r>
              <a:rPr lang="en-US" dirty="0"/>
              <a:t>The waterfall model is a </a:t>
            </a:r>
            <a:r>
              <a:rPr lang="en-US" dirty="0">
                <a:hlinkClick r:id="rId3" tooltip="Sequence"/>
              </a:rPr>
              <a:t>sequential</a:t>
            </a:r>
            <a:r>
              <a:rPr lang="en-US" dirty="0"/>
              <a:t> </a:t>
            </a:r>
            <a:r>
              <a:rPr lang="en-US" dirty="0">
                <a:hlinkClick r:id="rId4" tooltip="Software development model"/>
              </a:rPr>
              <a:t>software development model</a:t>
            </a:r>
            <a:r>
              <a:rPr lang="en-US" dirty="0"/>
              <a:t> </a:t>
            </a:r>
            <a:r>
              <a:rPr lang="en-US" dirty="0" smtClean="0"/>
              <a:t> </a:t>
            </a:r>
            <a:r>
              <a:rPr lang="en-US" dirty="0"/>
              <a:t>in which development is seen as flowing steadily downwards (like a waterfall) through the phases of </a:t>
            </a:r>
            <a:r>
              <a:rPr lang="en-US" dirty="0">
                <a:hlinkClick r:id="rId5" tooltip="Requirements analysis"/>
              </a:rPr>
              <a:t>requirements analysis</a:t>
            </a:r>
            <a:r>
              <a:rPr lang="en-US" dirty="0"/>
              <a:t>, </a:t>
            </a:r>
            <a:r>
              <a:rPr lang="en-US" dirty="0">
                <a:hlinkClick r:id="rId6" tooltip="Software design"/>
              </a:rPr>
              <a:t>design</a:t>
            </a:r>
            <a:r>
              <a:rPr lang="en-US" dirty="0"/>
              <a:t>, </a:t>
            </a:r>
            <a:r>
              <a:rPr lang="en-US" dirty="0">
                <a:hlinkClick r:id="rId7" tooltip="Implementation"/>
              </a:rPr>
              <a:t>implementation</a:t>
            </a:r>
            <a:r>
              <a:rPr lang="en-US" dirty="0"/>
              <a:t>, </a:t>
            </a:r>
            <a:r>
              <a:rPr lang="en-US" dirty="0">
                <a:hlinkClick r:id="rId8" tooltip="Software testing"/>
              </a:rPr>
              <a:t>testing</a:t>
            </a:r>
            <a:r>
              <a:rPr lang="en-US" dirty="0"/>
              <a:t> (validation), </a:t>
            </a:r>
            <a:r>
              <a:rPr lang="en-US" dirty="0">
                <a:hlinkClick r:id="rId9" tooltip="Enterprise application integration"/>
              </a:rPr>
              <a:t>integration</a:t>
            </a:r>
            <a:r>
              <a:rPr lang="en-US" dirty="0"/>
              <a:t>, and </a:t>
            </a:r>
            <a:r>
              <a:rPr lang="en-US" dirty="0">
                <a:hlinkClick r:id="rId10" tooltip="Software maintenance"/>
              </a:rPr>
              <a:t>maintenance</a:t>
            </a:r>
            <a:r>
              <a:rPr lang="en-US" dirty="0"/>
              <a:t>. </a:t>
            </a:r>
          </a:p>
          <a:p>
            <a:r>
              <a:rPr lang="en-US" dirty="0"/>
              <a:t>To follow the waterfall model, one proceeds from one phase to the next in a purely sequential manner. For example, one first completes "requirements specification" — they set in stone the requirements of the </a:t>
            </a:r>
            <a:r>
              <a:rPr lang="en-US" dirty="0" err="1" smtClean="0"/>
              <a:t>software.When</a:t>
            </a:r>
            <a:r>
              <a:rPr lang="en-US" dirty="0" smtClean="0"/>
              <a:t> </a:t>
            </a:r>
            <a:r>
              <a:rPr lang="en-US" dirty="0"/>
              <a:t>and only when the requirements are fully completed, one proceeds to design. The software in question is designed and a "blueprint" is drawn for implementers (coders) to follow — this design should be a plan for implementing the requirements given. When and only when the design is fully completed, an implementation of that design is made by coders. Towards the later stages of this implementation phase, disparate software components produced by different teams are integrated. </a:t>
            </a:r>
            <a:endParaRPr lang="en-US" dirty="0" smtClean="0"/>
          </a:p>
          <a:p>
            <a:r>
              <a:rPr lang="en-US" dirty="0" smtClean="0"/>
              <a:t>After </a:t>
            </a:r>
            <a:r>
              <a:rPr lang="en-US" dirty="0"/>
              <a:t>the implementation and integration phases are complete, the software product is tested and debugged; any faults introduced in earlier phases are removed here. Then the software product is installed, and later maintained to introduce new functionality and remove bugs.</a:t>
            </a:r>
          </a:p>
          <a:p>
            <a:r>
              <a:rPr lang="en-US" dirty="0"/>
              <a:t>Thus the waterfall model maintains that one should move to a phase only when its preceding phase is completed and perfected. Phases of development in the waterfall model are thus discrete, and there is no jumping back and forth or overlap between </a:t>
            </a:r>
            <a:r>
              <a:rPr lang="en-US" dirty="0" smtClean="0"/>
              <a:t>them.</a:t>
            </a:r>
          </a:p>
          <a:p>
            <a:endParaRPr lang="en-US" dirty="0"/>
          </a:p>
          <a:p>
            <a:r>
              <a:rPr lang="en-US" b="1" dirty="0" smtClean="0"/>
              <a:t>Typically Waterfall model is chosen when requirements  , development environment and  technology are well known  and  is more  or less permanent </a:t>
            </a:r>
            <a:endParaRPr lang="en-US" b="1" dirty="0"/>
          </a:p>
        </p:txBody>
      </p:sp>
    </p:spTree>
    <p:extLst>
      <p:ext uri="{BB962C8B-B14F-4D97-AF65-F5344CB8AC3E}">
        <p14:creationId xmlns:p14="http://schemas.microsoft.com/office/powerpoint/2010/main" val="105322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It is also known as Verification and Validation model .</a:t>
            </a:r>
          </a:p>
          <a:p>
            <a:endParaRPr lang="en-US" dirty="0" smtClean="0"/>
          </a:p>
          <a:p>
            <a:r>
              <a:rPr lang="en-US" dirty="0" smtClean="0"/>
              <a:t>This is a SDLC  model  which emphasizes </a:t>
            </a:r>
            <a:r>
              <a:rPr lang="en-US" dirty="0"/>
              <a:t>the verification and validation of the product</a:t>
            </a:r>
            <a:r>
              <a:rPr lang="en-US" dirty="0" smtClean="0"/>
              <a:t>. </a:t>
            </a:r>
            <a:r>
              <a:rPr lang="en-US" dirty="0"/>
              <a:t>The </a:t>
            </a:r>
            <a:r>
              <a:rPr lang="en-US" dirty="0" smtClean="0"/>
              <a:t>quality assurance  activities are  performed  </a:t>
            </a:r>
            <a:r>
              <a:rPr lang="en-US" dirty="0"/>
              <a:t>in the each phase of Software Testing Life Cycle phase.  </a:t>
            </a:r>
            <a:r>
              <a:rPr lang="en-US" dirty="0" smtClean="0"/>
              <a:t>Based </a:t>
            </a:r>
            <a:r>
              <a:rPr lang="en-US" dirty="0"/>
              <a:t>on the requirement document </a:t>
            </a:r>
            <a:r>
              <a:rPr lang="en-US" dirty="0" smtClean="0"/>
              <a:t> both development team and testing team start their activities  in parallel . The developer </a:t>
            </a:r>
            <a:r>
              <a:rPr lang="en-US" dirty="0"/>
              <a:t>team started working on the design </a:t>
            </a:r>
            <a:r>
              <a:rPr lang="en-US" dirty="0" smtClean="0"/>
              <a:t> and  </a:t>
            </a:r>
            <a:r>
              <a:rPr lang="en-US" dirty="0"/>
              <a:t>after completion on design start actual implementation </a:t>
            </a:r>
            <a:r>
              <a:rPr lang="en-US" dirty="0" smtClean="0"/>
              <a:t> . The  testing </a:t>
            </a:r>
            <a:r>
              <a:rPr lang="en-US" dirty="0"/>
              <a:t>team </a:t>
            </a:r>
            <a:r>
              <a:rPr lang="en-US" dirty="0" smtClean="0"/>
              <a:t> in parallel starts </a:t>
            </a:r>
            <a:r>
              <a:rPr lang="en-US" dirty="0"/>
              <a:t>working on test planning, test case writing, test scripting</a:t>
            </a:r>
            <a:r>
              <a:rPr lang="en-US" dirty="0" smtClean="0"/>
              <a:t>..</a:t>
            </a:r>
            <a:endParaRPr lang="en-US" dirty="0"/>
          </a:p>
          <a:p>
            <a:endParaRPr lang="en-US" dirty="0" smtClean="0"/>
          </a:p>
          <a:p>
            <a:r>
              <a:rPr lang="en-US" dirty="0" smtClean="0"/>
              <a:t>Main focus in  V mode l is proactive defect tracking and  avoiding the downward flow of defects . However though this model helps in planning for Verification and Validation in early stages of  product development , it  cannot handle the following </a:t>
            </a:r>
          </a:p>
          <a:p>
            <a:pPr marL="171450" indent="-171450">
              <a:buFont typeface="Arial" pitchFamily="34" charset="0"/>
              <a:buChar char="•"/>
            </a:pPr>
            <a:r>
              <a:rPr lang="en-US" dirty="0" smtClean="0"/>
              <a:t>concurrent </a:t>
            </a:r>
            <a:r>
              <a:rPr lang="en-US" dirty="0"/>
              <a:t>events</a:t>
            </a:r>
          </a:p>
          <a:p>
            <a:pPr marL="171450" indent="-171450">
              <a:buFont typeface="Arial" pitchFamily="34" charset="0"/>
              <a:buChar char="•"/>
            </a:pPr>
            <a:r>
              <a:rPr lang="en-US" dirty="0" smtClean="0"/>
              <a:t>dynamic </a:t>
            </a:r>
            <a:r>
              <a:rPr lang="en-US" dirty="0"/>
              <a:t>changes in requirements</a:t>
            </a:r>
          </a:p>
          <a:p>
            <a:pPr marL="171450" indent="-171450">
              <a:buFont typeface="Arial" pitchFamily="34" charset="0"/>
              <a:buChar char="•"/>
            </a:pPr>
            <a:r>
              <a:rPr lang="en-US" dirty="0" smtClean="0"/>
              <a:t>risk analysis  and feedback to the previous iteration </a:t>
            </a:r>
          </a:p>
          <a:p>
            <a:pPr marL="171450" indent="-171450">
              <a:buFont typeface="Arial" pitchFamily="34" charset="0"/>
              <a:buChar char="•"/>
            </a:pPr>
            <a:endParaRPr lang="en-US" dirty="0"/>
          </a:p>
          <a:p>
            <a:endParaRPr lang="en-US" dirty="0" smtClean="0"/>
          </a:p>
          <a:p>
            <a:r>
              <a:rPr lang="en-US" b="1" dirty="0" smtClean="0"/>
              <a:t>V-Model is ideal for projects where requirements are well known upfront , needs very high level of reliability and  is of small size </a:t>
            </a:r>
            <a:endParaRPr lang="en-US" b="1" dirty="0"/>
          </a:p>
          <a:p>
            <a:endParaRPr lang="en-US" dirty="0"/>
          </a:p>
          <a:p>
            <a:endParaRPr lang="en-US" dirty="0"/>
          </a:p>
          <a:p>
            <a:endParaRPr lang="en-US" dirty="0"/>
          </a:p>
        </p:txBody>
      </p:sp>
      <p:sp>
        <p:nvSpPr>
          <p:cNvPr id="5" name="TextBox 4"/>
          <p:cNvSpPr txBox="1"/>
          <p:nvPr/>
        </p:nvSpPr>
        <p:spPr>
          <a:xfrm>
            <a:off x="69156" y="1045029"/>
            <a:ext cx="1006609" cy="1754326"/>
          </a:xfrm>
          <a:prstGeom prst="rect">
            <a:avLst/>
          </a:prstGeom>
          <a:noFill/>
        </p:spPr>
        <p:txBody>
          <a:bodyPr wrap="square" rtlCol="0">
            <a:spAutoFit/>
          </a:bodyPr>
          <a:lstStyle/>
          <a:p>
            <a:r>
              <a:rPr lang="en-US" sz="900" b="1" dirty="0" smtClean="0"/>
              <a:t>Instructor Note :</a:t>
            </a:r>
          </a:p>
          <a:p>
            <a:endParaRPr lang="en-US" sz="900" dirty="0"/>
          </a:p>
          <a:p>
            <a:r>
              <a:rPr lang="en-US" sz="900" dirty="0" smtClean="0"/>
              <a:t>Since both testing and development are done in parallel , there is always a discussion whether it is testing or developmental model </a:t>
            </a:r>
            <a:endParaRPr lang="en-US" sz="900" dirty="0"/>
          </a:p>
        </p:txBody>
      </p:sp>
    </p:spTree>
    <p:extLst>
      <p:ext uri="{BB962C8B-B14F-4D97-AF65-F5344CB8AC3E}">
        <p14:creationId xmlns:p14="http://schemas.microsoft.com/office/powerpoint/2010/main" val="117437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xfrm>
            <a:off x="2022475" y="685800"/>
            <a:ext cx="4572000" cy="3429000"/>
          </a:xfrm>
          <a:ln/>
        </p:spPr>
      </p:sp>
      <p:sp>
        <p:nvSpPr>
          <p:cNvPr id="910339" name="Rectangle 3"/>
          <p:cNvSpPr>
            <a:spLocks noGrp="1" noChangeArrowheads="1"/>
          </p:cNvSpPr>
          <p:nvPr>
            <p:ph type="body" idx="1"/>
          </p:nvPr>
        </p:nvSpPr>
        <p:spPr>
          <a:xfrm>
            <a:off x="2015067" y="4251325"/>
            <a:ext cx="4656665" cy="4198409"/>
          </a:xfrm>
        </p:spPr>
        <p:txBody>
          <a:bodyPr>
            <a:normAutofit/>
          </a:bodyPr>
          <a:lstStyle/>
          <a:p>
            <a:r>
              <a:rPr lang="en-US" dirty="0" smtClean="0"/>
              <a:t>The iterative and incremental model (IID) </a:t>
            </a:r>
            <a:r>
              <a:rPr lang="en-US" dirty="0"/>
              <a:t>method of </a:t>
            </a:r>
            <a:r>
              <a:rPr lang="en-US" dirty="0" smtClean="0"/>
              <a:t> s/w development is to build the s/w  in a incremental  way  .  Every increment will involve analyzing requirements , design , code , test , deploy  iteratively  adding a little more  to the product until the whole  </a:t>
            </a:r>
            <a:r>
              <a:rPr lang="en-US" dirty="0"/>
              <a:t>product is finished</a:t>
            </a:r>
            <a:r>
              <a:rPr lang="en-US" dirty="0" smtClean="0"/>
              <a:t>.</a:t>
            </a:r>
          </a:p>
          <a:p>
            <a:endParaRPr lang="en-US" dirty="0" smtClean="0"/>
          </a:p>
          <a:p>
            <a:r>
              <a:rPr lang="en-US" dirty="0" smtClean="0"/>
              <a:t>The </a:t>
            </a:r>
            <a:r>
              <a:rPr lang="en-US" dirty="0"/>
              <a:t>basic idea behind iterative enhancement is to develop a </a:t>
            </a:r>
            <a:r>
              <a:rPr lang="en-US" dirty="0" smtClean="0">
                <a:hlinkClick r:id="rId3" tooltip="Software"/>
              </a:rPr>
              <a:t> </a:t>
            </a:r>
            <a:r>
              <a:rPr lang="en-US" dirty="0" smtClean="0"/>
              <a:t>system incrementally</a:t>
            </a:r>
            <a:r>
              <a:rPr lang="en-US" dirty="0"/>
              <a:t>, allowing the </a:t>
            </a:r>
            <a:r>
              <a:rPr lang="en-US" dirty="0" smtClean="0"/>
              <a:t>development team  </a:t>
            </a:r>
            <a:r>
              <a:rPr lang="en-US" dirty="0"/>
              <a:t>to take advantage of what was being learned during the development of earlier, incremental, deliverable versions of the system. Learning comes from both the development and use of the system, where possible. </a:t>
            </a:r>
            <a:endParaRPr lang="en-US" dirty="0" smtClean="0"/>
          </a:p>
          <a:p>
            <a:r>
              <a:rPr lang="en-US" dirty="0" smtClean="0"/>
              <a:t>Key </a:t>
            </a:r>
            <a:r>
              <a:rPr lang="en-US" dirty="0"/>
              <a:t>steps in the process were to start with a simple implementation of a subset of the software requirements and iteratively enhance the evolving sequence of versions until the full system is implemented. At each iteration, design modifications are made and new functional capabilities are added</a:t>
            </a:r>
            <a:r>
              <a:rPr lang="en-US" dirty="0" smtClean="0"/>
              <a:t>.</a:t>
            </a:r>
          </a:p>
          <a:p>
            <a:endParaRPr lang="en-US" dirty="0"/>
          </a:p>
          <a:p>
            <a:r>
              <a:rPr lang="en-US" dirty="0"/>
              <a:t>The goal for the design and implementation of any iteration is to be simple, straightforward, and modular, supporting redesign at that stage </a:t>
            </a:r>
            <a:endParaRPr lang="en-US" dirty="0" smtClean="0"/>
          </a:p>
          <a:p>
            <a:endParaRPr lang="en-US" dirty="0"/>
          </a:p>
          <a:p>
            <a:r>
              <a:rPr lang="en-US" dirty="0" smtClean="0"/>
              <a:t>Note :  Fixing defects identified is  NOT an iteration. Every iteration has a concrete deliverable and undergoes all the phases . Requirement prioritization helps in deciding the deliverables in each iteration . For example we may deliver web interface in first iteration and mobile interface in second iteration </a:t>
            </a:r>
          </a:p>
          <a:p>
            <a:endParaRPr lang="en-US" dirty="0"/>
          </a:p>
          <a:p>
            <a:r>
              <a:rPr lang="en-US" b="1" dirty="0" smtClean="0"/>
              <a:t>This model is suitable for projects having  evolving requirements ,  need to  get to market early .  Lengthy  schedule and new technologies .</a:t>
            </a:r>
          </a:p>
          <a:p>
            <a:endParaRPr lang="en-US" b="1" dirty="0"/>
          </a:p>
        </p:txBody>
      </p:sp>
      <p:sp>
        <p:nvSpPr>
          <p:cNvPr id="2" name="TextBox 1"/>
          <p:cNvSpPr txBox="1"/>
          <p:nvPr/>
        </p:nvSpPr>
        <p:spPr>
          <a:xfrm>
            <a:off x="92209" y="1206393"/>
            <a:ext cx="991240" cy="1338828"/>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Explain that there are many types of incremental model  UP, RUP </a:t>
            </a:r>
            <a:r>
              <a:rPr lang="en-US" sz="900" dirty="0" err="1" smtClean="0"/>
              <a:t>etc</a:t>
            </a:r>
            <a:r>
              <a:rPr lang="en-US" sz="900" dirty="0" smtClean="0"/>
              <a:t> .</a:t>
            </a:r>
          </a:p>
          <a:p>
            <a:endParaRPr lang="en-US" sz="900" dirty="0"/>
          </a:p>
        </p:txBody>
      </p:sp>
    </p:spTree>
    <p:extLst>
      <p:ext uri="{BB962C8B-B14F-4D97-AF65-F5344CB8AC3E}">
        <p14:creationId xmlns:p14="http://schemas.microsoft.com/office/powerpoint/2010/main" val="42987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Agile Modeling enables developers to develop a customized software development process that actually meets their current development needs and is flexible enough to adjust in the future</a:t>
            </a:r>
            <a:r>
              <a:rPr lang="en-US" dirty="0" smtClean="0"/>
              <a:t>.</a:t>
            </a:r>
          </a:p>
          <a:p>
            <a:endParaRPr lang="en-US" dirty="0"/>
          </a:p>
          <a:p>
            <a:r>
              <a:rPr lang="en-US" b="1" dirty="0"/>
              <a:t>Agile Model Characteristics:</a:t>
            </a:r>
            <a:endParaRPr lang="en-US" dirty="0"/>
          </a:p>
          <a:p>
            <a:r>
              <a:rPr lang="en-US" dirty="0" smtClean="0"/>
              <a:t>Active stakeholder involvement </a:t>
            </a:r>
          </a:p>
          <a:p>
            <a:r>
              <a:rPr lang="en-US" dirty="0" smtClean="0"/>
              <a:t>Collective ownership</a:t>
            </a:r>
          </a:p>
          <a:p>
            <a:r>
              <a:rPr lang="en-US" dirty="0" smtClean="0"/>
              <a:t>Keep it simple (content , design , tools )</a:t>
            </a:r>
          </a:p>
          <a:p>
            <a:r>
              <a:rPr lang="en-US" dirty="0" smtClean="0"/>
              <a:t>Model in small increments </a:t>
            </a:r>
          </a:p>
          <a:p>
            <a:r>
              <a:rPr lang="en-US" dirty="0" smtClean="0"/>
              <a:t>Apply </a:t>
            </a:r>
            <a:r>
              <a:rPr lang="en-US" dirty="0" err="1" smtClean="0"/>
              <a:t>modelling</a:t>
            </a:r>
            <a:r>
              <a:rPr lang="en-US" dirty="0" smtClean="0"/>
              <a:t> standards </a:t>
            </a:r>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5CAA71E-FE1A-4747-92C5-30C773AE35EB}" type="slidenum">
              <a:rPr lang="en-US" smtClean="0"/>
              <a:pPr/>
              <a:t>16</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5977468"/>
            <a:ext cx="3834565" cy="29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Software Maintenance and support has over the years evolved  into a crucial phase and also supports life cycle model . Some of the models are discussed in brief </a:t>
            </a:r>
          </a:p>
          <a:p>
            <a:endParaRPr lang="en-US" dirty="0"/>
          </a:p>
          <a:p>
            <a:pPr marL="171450" indent="-171450">
              <a:buFont typeface="Arial" pitchFamily="34" charset="0"/>
              <a:buChar char="•"/>
            </a:pPr>
            <a:r>
              <a:rPr lang="en-US" b="1" dirty="0" smtClean="0"/>
              <a:t>Quick-Fix Model :   </a:t>
            </a:r>
            <a:r>
              <a:rPr lang="en-US" dirty="0" smtClean="0"/>
              <a:t> This model is </a:t>
            </a:r>
            <a:r>
              <a:rPr lang="en-US" dirty="0" err="1" smtClean="0"/>
              <a:t>adhoc</a:t>
            </a:r>
            <a:r>
              <a:rPr lang="en-US" dirty="0" smtClean="0"/>
              <a:t>   and  has a “firefighting approach” . That is fix the bug quickly when it occurs </a:t>
            </a:r>
          </a:p>
          <a:p>
            <a:pPr marL="171450" indent="-171450">
              <a:buFont typeface="Arial" pitchFamily="34" charset="0"/>
              <a:buChar char="•"/>
            </a:pPr>
            <a:r>
              <a:rPr lang="en-US" b="1" dirty="0" err="1" smtClean="0"/>
              <a:t>Bohem’s</a:t>
            </a:r>
            <a:r>
              <a:rPr lang="en-US" b="1" dirty="0" smtClean="0"/>
              <a:t> Model   :  </a:t>
            </a:r>
            <a:r>
              <a:rPr lang="en-US" dirty="0" smtClean="0"/>
              <a:t>Here the list of “approved changes” are identified by management  using various cost effective strategies , which are then executed based on the budgets and resources .</a:t>
            </a:r>
          </a:p>
          <a:p>
            <a:pPr marL="171450" indent="-171450">
              <a:buFont typeface="Arial" pitchFamily="34" charset="0"/>
              <a:buChar char="•"/>
            </a:pPr>
            <a:r>
              <a:rPr lang="en-US" b="1" dirty="0" smtClean="0"/>
              <a:t>Iterative Enhancement Model  : </a:t>
            </a:r>
            <a:r>
              <a:rPr lang="en-US" dirty="0" smtClean="0"/>
              <a:t>Originally  proposed for developmental model later extended to maintenance as well . Follows the same iterative methods as that of development. Implementation of the changes to the system are done in an iterative way throughout the life of the system </a:t>
            </a:r>
          </a:p>
          <a:p>
            <a:pPr marL="171450" indent="-171450">
              <a:buFont typeface="Arial" pitchFamily="34" charset="0"/>
              <a:buChar char="•"/>
            </a:pPr>
            <a:r>
              <a:rPr lang="en-US" b="1" dirty="0" smtClean="0"/>
              <a:t>Reuse Oriented Model  :  </a:t>
            </a:r>
            <a:r>
              <a:rPr lang="en-US" dirty="0" smtClean="0"/>
              <a:t>This model  is based on the principle that maintenance is an activity based on reuse of existing components  Has the following activity </a:t>
            </a:r>
          </a:p>
          <a:p>
            <a:pPr marL="628650" lvl="1" indent="-171450">
              <a:buFont typeface="Arial" pitchFamily="34" charset="0"/>
              <a:buChar char="•"/>
            </a:pPr>
            <a:r>
              <a:rPr lang="en-US" dirty="0" smtClean="0"/>
              <a:t>Identify parts of the old system which are candidates for reuse </a:t>
            </a:r>
          </a:p>
          <a:p>
            <a:pPr marL="628650" lvl="1" indent="-171450">
              <a:buFont typeface="Arial" pitchFamily="34" charset="0"/>
              <a:buChar char="•"/>
            </a:pPr>
            <a:r>
              <a:rPr lang="en-US" dirty="0" smtClean="0"/>
              <a:t>Understand  the items </a:t>
            </a:r>
          </a:p>
          <a:p>
            <a:pPr marL="628650" lvl="1" indent="-171450">
              <a:buFont typeface="Arial" pitchFamily="34" charset="0"/>
              <a:buChar char="•"/>
            </a:pPr>
            <a:r>
              <a:rPr lang="en-US" dirty="0" smtClean="0"/>
              <a:t>Modify the items based on new requirements </a:t>
            </a:r>
          </a:p>
          <a:p>
            <a:pPr marL="628650" lvl="1" indent="-171450">
              <a:buFont typeface="Arial" pitchFamily="34" charset="0"/>
              <a:buChar char="•"/>
            </a:pPr>
            <a:r>
              <a:rPr lang="en-US" dirty="0" smtClean="0"/>
              <a:t>Integrate the modified parts into  the new system </a:t>
            </a:r>
            <a:endParaRPr lang="en-US" dirty="0"/>
          </a:p>
        </p:txBody>
      </p:sp>
    </p:spTree>
    <p:extLst>
      <p:ext uri="{BB962C8B-B14F-4D97-AF65-F5344CB8AC3E}">
        <p14:creationId xmlns:p14="http://schemas.microsoft.com/office/powerpoint/2010/main" val="22568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Application Assessment  </a:t>
            </a:r>
            <a:r>
              <a:rPr lang="en-US" dirty="0" smtClean="0"/>
              <a:t>:   Here the  application is thoroughly studied  in terms of functionality, quality, volatility , workflows, user satisfaction ( As-is) , along with customer future goals and expectation .  Based on the assessment  a high level project plan is prepared .</a:t>
            </a:r>
          </a:p>
          <a:p>
            <a:endParaRPr lang="en-US" dirty="0"/>
          </a:p>
          <a:p>
            <a:r>
              <a:rPr lang="en-US" b="1" dirty="0"/>
              <a:t>Knowledge </a:t>
            </a:r>
            <a:r>
              <a:rPr lang="en-US" b="1" dirty="0" smtClean="0"/>
              <a:t>Transition    :  </a:t>
            </a:r>
            <a:r>
              <a:rPr lang="en-US" dirty="0" smtClean="0"/>
              <a:t> Here a detailed  plan is drawn to transit  all the necessary information from earlier vendor of the customer  including  Documents , lessons learnt , service status and expectation etc.   Transition from earlier vendor is desirable , if not possible both  new vendor  and the customer work together to ensure that  the new vendor is effective enough to take over the projects/services </a:t>
            </a:r>
            <a:r>
              <a:rPr lang="en-US" dirty="0" err="1" smtClean="0"/>
              <a:t>etc</a:t>
            </a:r>
            <a:r>
              <a:rPr lang="en-US" dirty="0" smtClean="0"/>
              <a:t> . A detailed plan is drawn to ramp up the resources .</a:t>
            </a:r>
          </a:p>
          <a:p>
            <a:endParaRPr lang="en-US" b="1" dirty="0"/>
          </a:p>
          <a:p>
            <a:r>
              <a:rPr lang="en-US" b="1" dirty="0" smtClean="0"/>
              <a:t>Execution :  </a:t>
            </a:r>
            <a:r>
              <a:rPr lang="en-US" dirty="0" smtClean="0"/>
              <a:t> Here application maintenance team and production support team perform tasks  to ensure the application is up and running without any defects .</a:t>
            </a:r>
          </a:p>
          <a:p>
            <a:r>
              <a:rPr lang="en-US" dirty="0" smtClean="0"/>
              <a:t>Requirements are consolidated , analyzed , estimated , coded , tested and deployed  as per the </a:t>
            </a:r>
            <a:r>
              <a:rPr lang="en-US" i="1" dirty="0" smtClean="0"/>
              <a:t>SLA </a:t>
            </a:r>
            <a:r>
              <a:rPr lang="en-US" dirty="0" smtClean="0"/>
              <a:t>, against MR (Maintenance Request ) .</a:t>
            </a:r>
            <a:r>
              <a:rPr lang="en-US" b="1" dirty="0" smtClean="0"/>
              <a:t> </a:t>
            </a:r>
            <a:r>
              <a:rPr lang="en-US" dirty="0" smtClean="0"/>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3344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6430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41513" y="687388"/>
            <a:ext cx="4610100" cy="3457575"/>
          </a:xfrm>
          <a:ln/>
        </p:spPr>
      </p:sp>
      <p:sp>
        <p:nvSpPr>
          <p:cNvPr id="20484"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requirement is a capability or condition to which the system must conform.</a:t>
            </a:r>
          </a:p>
          <a:p>
            <a:r>
              <a:rPr lang="en-US" dirty="0" smtClean="0"/>
              <a:t>Software requirements provide a “black box” definition of the system. They define only those externally observable “What’s” of the system, not the “How’s.”</a:t>
            </a:r>
          </a:p>
          <a:p>
            <a:endParaRPr lang="en-US" dirty="0"/>
          </a:p>
          <a:p>
            <a:r>
              <a:rPr lang="en-US" dirty="0"/>
              <a:t>Requirements are very important for any project, or sub-section of a project, because they define what will be </a:t>
            </a:r>
            <a:r>
              <a:rPr lang="en-US" dirty="0" smtClean="0"/>
              <a:t>built, hence requires a rigorous engineering process, , hence the term Requirement engineering .</a:t>
            </a:r>
          </a:p>
          <a:p>
            <a:endParaRPr lang="en-US" dirty="0"/>
          </a:p>
          <a:p>
            <a:r>
              <a:rPr lang="en-US" dirty="0" smtClean="0"/>
              <a:t>Requirement engineering is a continuous activity </a:t>
            </a:r>
            <a:r>
              <a:rPr lang="en-US" dirty="0"/>
              <a:t>throughout the lifetime of a software as requirements are subject to change  . New requirements needs to be elucidated existing requirements revamped etc. </a:t>
            </a:r>
          </a:p>
          <a:p>
            <a:r>
              <a:rPr lang="en-US" dirty="0" smtClean="0"/>
              <a:t> </a:t>
            </a:r>
            <a:endParaRPr lang="en-US" dirty="0"/>
          </a:p>
          <a:p>
            <a:endParaRPr lang="en-US" dirty="0"/>
          </a:p>
        </p:txBody>
      </p:sp>
    </p:spTree>
    <p:extLst>
      <p:ext uri="{BB962C8B-B14F-4D97-AF65-F5344CB8AC3E}">
        <p14:creationId xmlns:p14="http://schemas.microsoft.com/office/powerpoint/2010/main" val="192510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Stakeholders are individuals who affect or are affected by the software product  They have some influence over the software , in terms of requirements   </a:t>
            </a:r>
          </a:p>
          <a:p>
            <a:r>
              <a:rPr lang="en-US" dirty="0"/>
              <a:t>Stakeholders can be categorized as </a:t>
            </a:r>
          </a:p>
          <a:p>
            <a:pPr lvl="1"/>
            <a:r>
              <a:rPr lang="en-US" dirty="0"/>
              <a:t>Acquirers  of the software (both management and users)</a:t>
            </a:r>
          </a:p>
          <a:p>
            <a:pPr lvl="1"/>
            <a:r>
              <a:rPr lang="en-US" dirty="0"/>
              <a:t>Suppliers of the software (individuals and team </a:t>
            </a:r>
            <a:r>
              <a:rPr lang="en-US" dirty="0" smtClean="0"/>
              <a:t>, management)</a:t>
            </a:r>
            <a:endParaRPr lang="en-US" dirty="0"/>
          </a:p>
          <a:p>
            <a:pPr lvl="1"/>
            <a:r>
              <a:rPr lang="en-US" dirty="0"/>
              <a:t>Others  (Sales , Legal teams , other internal teams</a:t>
            </a:r>
            <a:r>
              <a:rPr lang="en-US" dirty="0" smtClean="0"/>
              <a:t>)</a:t>
            </a:r>
          </a:p>
          <a:p>
            <a:pPr lvl="1"/>
            <a:endParaRPr lang="en-US" dirty="0" smtClean="0"/>
          </a:p>
          <a:p>
            <a:pPr lvl="1"/>
            <a:endParaRPr lang="en-US" dirty="0"/>
          </a:p>
          <a:p>
            <a:r>
              <a:rPr lang="en-US" dirty="0"/>
              <a:t>RE  who are </a:t>
            </a:r>
            <a:r>
              <a:rPr lang="en-US" dirty="0" smtClean="0"/>
              <a:t>also  </a:t>
            </a:r>
            <a:r>
              <a:rPr lang="en-US" dirty="0"/>
              <a:t>known as requirements engineer, business analyst, system analyst, product manager, or simply analyst</a:t>
            </a:r>
          </a:p>
          <a:p>
            <a:r>
              <a:rPr lang="en-US" dirty="0"/>
              <a:t>RA’s primary responsibility is to gather, analyze, document and validate the needs of the project </a:t>
            </a:r>
            <a:r>
              <a:rPr lang="en-US" dirty="0" err="1"/>
              <a:t>stakeholders.They</a:t>
            </a:r>
            <a:r>
              <a:rPr lang="en-US" dirty="0"/>
              <a:t> help to determine the difference between what customers say they want and what they really need</a:t>
            </a:r>
          </a:p>
          <a:p>
            <a:endParaRPr lang="en-US" dirty="0"/>
          </a:p>
          <a:p>
            <a:r>
              <a:rPr lang="en-US" b="1" dirty="0"/>
              <a:t>Identifying and considering the needs of all of the different stakeholders can help prevent requirements from being </a:t>
            </a:r>
            <a:r>
              <a:rPr lang="en-US" b="1" dirty="0" smtClean="0"/>
              <a:t>overlooked</a:t>
            </a:r>
            <a:r>
              <a:rPr lang="en-US" dirty="0" smtClean="0"/>
              <a:t>.</a:t>
            </a:r>
          </a:p>
          <a:p>
            <a:r>
              <a:rPr lang="en-US" dirty="0" smtClean="0"/>
              <a:t>Requirement s can be classified under two categories :</a:t>
            </a:r>
          </a:p>
          <a:p>
            <a:r>
              <a:rPr lang="en-US" b="1" dirty="0" smtClean="0"/>
              <a:t>Functional :  </a:t>
            </a:r>
            <a:r>
              <a:rPr lang="en-US" dirty="0" smtClean="0"/>
              <a:t>Requirements what the system should do or provide for users .They can include all the business processes /</a:t>
            </a:r>
            <a:r>
              <a:rPr lang="en-US" dirty="0" err="1" smtClean="0"/>
              <a:t>funcionality</a:t>
            </a:r>
            <a:r>
              <a:rPr lang="en-US" dirty="0" smtClean="0"/>
              <a:t>,  reports  and queries  and details of data to be stored and managed . </a:t>
            </a:r>
          </a:p>
          <a:p>
            <a:r>
              <a:rPr lang="en-US" b="1" dirty="0" smtClean="0"/>
              <a:t>Non Functional : </a:t>
            </a:r>
            <a:r>
              <a:rPr lang="en-US" dirty="0"/>
              <a:t>Non-functional requirements </a:t>
            </a:r>
            <a:r>
              <a:rPr lang="en-US" dirty="0" smtClean="0"/>
              <a:t>are  </a:t>
            </a:r>
            <a:r>
              <a:rPr lang="en-US" dirty="0"/>
              <a:t>constraints, targets or control mechanisms for the new system. They describe how, how well </a:t>
            </a:r>
            <a:r>
              <a:rPr lang="en-US" dirty="0" smtClean="0"/>
              <a:t> the system should e provide services like response time , ease of  use-usability , security, recoverability etc. </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4206345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2066925" y="688975"/>
            <a:ext cx="4606925" cy="3455988"/>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08961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63738" y="687388"/>
            <a:ext cx="4565650" cy="3425825"/>
          </a:xfrm>
          <a:ln/>
        </p:spPr>
      </p:sp>
      <p:sp>
        <p:nvSpPr>
          <p:cNvPr id="22532"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Requirements Engineering = Requirements Development + Requirements Management</a:t>
            </a:r>
          </a:p>
        </p:txBody>
      </p:sp>
    </p:spTree>
    <p:extLst>
      <p:ext uri="{BB962C8B-B14F-4D97-AF65-F5344CB8AC3E}">
        <p14:creationId xmlns:p14="http://schemas.microsoft.com/office/powerpoint/2010/main" val="759101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nSpc>
                <a:spcPct val="120000"/>
              </a:lnSpc>
              <a:tabLst>
                <a:tab pos="2603500" algn="l"/>
              </a:tabLst>
              <a:defRPr/>
            </a:pPr>
            <a:r>
              <a:rPr lang="en-US" sz="900" dirty="0" smtClean="0"/>
              <a:t>Requirements Specifications include</a:t>
            </a:r>
          </a:p>
          <a:p>
            <a:pPr marL="171450" indent="-171450">
              <a:lnSpc>
                <a:spcPct val="120000"/>
              </a:lnSpc>
              <a:buClr>
                <a:srgbClr val="993300"/>
              </a:buClr>
              <a:buFont typeface="Arial" pitchFamily="34" charset="0"/>
              <a:buChar char="•"/>
              <a:defRPr/>
            </a:pPr>
            <a:r>
              <a:rPr lang="en-US" sz="900" dirty="0" smtClean="0"/>
              <a:t>What is in scope and out of scope</a:t>
            </a:r>
          </a:p>
          <a:p>
            <a:pPr marL="171450" indent="-171450">
              <a:lnSpc>
                <a:spcPct val="120000"/>
              </a:lnSpc>
              <a:buClr>
                <a:srgbClr val="993300"/>
              </a:buClr>
              <a:buFont typeface="Arial" pitchFamily="34" charset="0"/>
              <a:buChar char="•"/>
              <a:defRPr/>
            </a:pPr>
            <a:r>
              <a:rPr lang="en-US" sz="900" dirty="0" smtClean="0"/>
              <a:t>Related or referenced documents  (Customer supplied artifacts and materials )</a:t>
            </a:r>
          </a:p>
          <a:p>
            <a:pPr marL="171450" indent="-171450">
              <a:lnSpc>
                <a:spcPct val="120000"/>
              </a:lnSpc>
              <a:buClr>
                <a:srgbClr val="993300"/>
              </a:buClr>
              <a:buFont typeface="Arial" pitchFamily="34" charset="0"/>
              <a:buChar char="•"/>
              <a:defRPr/>
            </a:pPr>
            <a:r>
              <a:rPr lang="en-US" sz="900" dirty="0" smtClean="0"/>
              <a:t>Requirement providers and stakeholders of the project</a:t>
            </a:r>
          </a:p>
          <a:p>
            <a:pPr marL="171450" indent="-171450">
              <a:lnSpc>
                <a:spcPct val="120000"/>
              </a:lnSpc>
              <a:buClr>
                <a:srgbClr val="993300"/>
              </a:buClr>
              <a:buFont typeface="Arial" pitchFamily="34" charset="0"/>
              <a:buChar char="•"/>
              <a:defRPr/>
            </a:pPr>
            <a:r>
              <a:rPr lang="en-US" sz="900" dirty="0" smtClean="0"/>
              <a:t>Deliverables &amp; delivery dates</a:t>
            </a:r>
          </a:p>
          <a:p>
            <a:pPr marL="171450" indent="-171450">
              <a:lnSpc>
                <a:spcPct val="120000"/>
              </a:lnSpc>
              <a:buClr>
                <a:srgbClr val="993300"/>
              </a:buClr>
              <a:buFont typeface="Arial" pitchFamily="34" charset="0"/>
              <a:buChar char="•"/>
              <a:defRPr/>
            </a:pPr>
            <a:r>
              <a:rPr lang="en-US" sz="900" dirty="0" smtClean="0"/>
              <a:t>Risks and assumptions</a:t>
            </a:r>
          </a:p>
          <a:p>
            <a:pPr marL="171450" indent="-171450">
              <a:lnSpc>
                <a:spcPct val="120000"/>
              </a:lnSpc>
              <a:buClr>
                <a:srgbClr val="993300"/>
              </a:buClr>
              <a:buFont typeface="Arial" pitchFamily="34" charset="0"/>
              <a:buChar char="•"/>
              <a:defRPr/>
            </a:pPr>
            <a:r>
              <a:rPr lang="en-US" sz="900" dirty="0" smtClean="0"/>
              <a:t>Current and proposed business system	</a:t>
            </a:r>
          </a:p>
          <a:p>
            <a:pPr marL="171450" indent="-171450">
              <a:lnSpc>
                <a:spcPct val="120000"/>
              </a:lnSpc>
              <a:buClr>
                <a:srgbClr val="993300"/>
              </a:buClr>
              <a:buFont typeface="Arial" pitchFamily="34" charset="0"/>
              <a:buChar char="•"/>
              <a:defRPr/>
            </a:pPr>
            <a:r>
              <a:rPr lang="en-US" sz="900" dirty="0" smtClean="0"/>
              <a:t>Acceptance criteria and Customer CTQs</a:t>
            </a:r>
          </a:p>
          <a:p>
            <a:pPr marL="171450" indent="-171450">
              <a:lnSpc>
                <a:spcPct val="120000"/>
              </a:lnSpc>
              <a:buClr>
                <a:srgbClr val="993300"/>
              </a:buClr>
              <a:buFont typeface="Arial" pitchFamily="34" charset="0"/>
              <a:buChar char="•"/>
              <a:defRPr/>
            </a:pPr>
            <a:r>
              <a:rPr lang="en-US" sz="900" dirty="0" smtClean="0"/>
              <a:t>Functional and non functional requirements</a:t>
            </a:r>
          </a:p>
          <a:p>
            <a:pPr marL="171450" indent="-171450">
              <a:lnSpc>
                <a:spcPct val="120000"/>
              </a:lnSpc>
              <a:buClr>
                <a:srgbClr val="993300"/>
              </a:buClr>
              <a:buFont typeface="Arial" pitchFamily="34" charset="0"/>
              <a:buChar char="•"/>
              <a:defRPr/>
            </a:pPr>
            <a:r>
              <a:rPr lang="en-US" sz="900" dirty="0" smtClean="0"/>
              <a:t>Limitations  and constraints </a:t>
            </a:r>
          </a:p>
          <a:p>
            <a:pPr>
              <a:lnSpc>
                <a:spcPct val="120000"/>
              </a:lnSpc>
              <a:buClr>
                <a:srgbClr val="993300"/>
              </a:buClr>
              <a:defRPr/>
            </a:pPr>
            <a:endParaRPr lang="en-US" sz="900" dirty="0" smtClean="0"/>
          </a:p>
          <a:p>
            <a:pPr marL="0" lvl="1">
              <a:defRPr/>
            </a:pPr>
            <a:r>
              <a:rPr lang="en-US" sz="900" dirty="0"/>
              <a:t>URS : User Requirement Specification</a:t>
            </a:r>
          </a:p>
          <a:p>
            <a:pPr marL="0" lvl="2">
              <a:defRPr/>
            </a:pPr>
            <a:r>
              <a:rPr lang="en-US" sz="900" dirty="0"/>
              <a:t>Typically written prior to the SRS, based on the user's experience and expectations, with inputs from stakeholders </a:t>
            </a:r>
          </a:p>
          <a:p>
            <a:pPr marL="0" lvl="2">
              <a:defRPr/>
            </a:pPr>
            <a:endParaRPr lang="en-US" sz="900" dirty="0"/>
          </a:p>
          <a:p>
            <a:pPr marL="0" lvl="1">
              <a:defRPr/>
            </a:pPr>
            <a:r>
              <a:rPr lang="en-US" sz="900" dirty="0"/>
              <a:t>SRS : System Requirement Specification</a:t>
            </a:r>
          </a:p>
          <a:p>
            <a:pPr marL="0" lvl="2">
              <a:defRPr/>
            </a:pPr>
            <a:r>
              <a:rPr lang="en-US" sz="900" dirty="0"/>
              <a:t>This information includes detailed  descriptions of the operations performed by each screen, the data that can be entered into the system , work-flows performed by the system and system reports or other outputs,</a:t>
            </a:r>
          </a:p>
          <a:p>
            <a:pPr marL="0" lvl="2">
              <a:defRPr/>
            </a:pPr>
            <a:r>
              <a:rPr lang="en-US" sz="900" dirty="0"/>
              <a:t>. An SRS also specifies who can enter data into the system as well as how the system meets regulatory requirements that are applicable to the specific system.</a:t>
            </a:r>
          </a:p>
          <a:p>
            <a:pPr marL="0" lvl="2">
              <a:defRPr/>
            </a:pPr>
            <a:endParaRPr lang="en-US" sz="900" dirty="0"/>
          </a:p>
          <a:p>
            <a:pPr marL="0" lvl="1">
              <a:defRPr/>
            </a:pPr>
            <a:r>
              <a:rPr lang="en-US" sz="900" dirty="0"/>
              <a:t>Use Case Documents :  The document and  diagrams together forms the UCD . Typically done when the approach is Use case modelling </a:t>
            </a:r>
          </a:p>
          <a:p>
            <a:pPr marL="0" lvl="1">
              <a:defRPr/>
            </a:pPr>
            <a:endParaRPr lang="en-US" sz="900" dirty="0"/>
          </a:p>
          <a:p>
            <a:pPr>
              <a:defRPr/>
            </a:pPr>
            <a:r>
              <a:rPr lang="en-US" sz="900" dirty="0" smtClean="0"/>
              <a:t>QMS </a:t>
            </a:r>
            <a:r>
              <a:rPr lang="en-US" sz="900" dirty="0"/>
              <a:t>provides templates for creating specification document</a:t>
            </a:r>
          </a:p>
          <a:p>
            <a:pPr>
              <a:lnSpc>
                <a:spcPct val="120000"/>
              </a:lnSpc>
              <a:buClr>
                <a:srgbClr val="993300"/>
              </a:buClr>
              <a:defRPr/>
            </a:pPr>
            <a:endParaRPr lang="en-US" sz="900" dirty="0" smtClean="0"/>
          </a:p>
          <a:p>
            <a:endParaRPr lang="en-US" sz="900" dirty="0"/>
          </a:p>
        </p:txBody>
      </p:sp>
    </p:spTree>
    <p:extLst>
      <p:ext uri="{BB962C8B-B14F-4D97-AF65-F5344CB8AC3E}">
        <p14:creationId xmlns:p14="http://schemas.microsoft.com/office/powerpoint/2010/main" val="160553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lvl="1">
              <a:defRPr/>
            </a:pPr>
            <a:r>
              <a:rPr lang="en-US" dirty="0" smtClean="0"/>
              <a:t>RM  </a:t>
            </a:r>
            <a:r>
              <a:rPr lang="en-US" dirty="0"/>
              <a:t>phase controls and tracks the changes of agreed requirements, relationships between requirements, and dependencies between the various produced during software engineering </a:t>
            </a:r>
            <a:r>
              <a:rPr lang="en-US" dirty="0" smtClean="0"/>
              <a:t>process</a:t>
            </a:r>
          </a:p>
          <a:p>
            <a:pPr marL="0" lvl="1">
              <a:defRPr/>
            </a:pPr>
            <a:r>
              <a:rPr lang="en-US" dirty="0"/>
              <a:t> </a:t>
            </a:r>
            <a:r>
              <a:rPr lang="en-US" dirty="0" smtClean="0"/>
              <a:t> </a:t>
            </a:r>
          </a:p>
          <a:p>
            <a:pPr marL="0" lvl="1">
              <a:defRPr/>
            </a:pPr>
            <a:r>
              <a:rPr lang="en-US" dirty="0" smtClean="0"/>
              <a:t>Requirement may change due to various reasons </a:t>
            </a:r>
          </a:p>
          <a:p>
            <a:pPr marL="171450" lvl="1" indent="-171450">
              <a:buFont typeface="Arial" pitchFamily="34" charset="0"/>
              <a:buChar char="•"/>
              <a:defRPr/>
            </a:pPr>
            <a:r>
              <a:rPr lang="en-US" dirty="0" smtClean="0"/>
              <a:t>A bug </a:t>
            </a:r>
          </a:p>
          <a:p>
            <a:pPr marL="171450" lvl="1" indent="-171450">
              <a:buFont typeface="Arial" pitchFamily="34" charset="0"/>
              <a:buChar char="•"/>
              <a:defRPr/>
            </a:pPr>
            <a:r>
              <a:rPr lang="en-US" dirty="0" smtClean="0"/>
              <a:t>Technology change </a:t>
            </a:r>
          </a:p>
          <a:p>
            <a:pPr marL="171450" lvl="1" indent="-171450">
              <a:buFont typeface="Arial" pitchFamily="34" charset="0"/>
              <a:buChar char="•"/>
              <a:defRPr/>
            </a:pPr>
            <a:r>
              <a:rPr lang="en-US" dirty="0" smtClean="0"/>
              <a:t>Change in business </a:t>
            </a:r>
          </a:p>
          <a:p>
            <a:pPr marL="0" lvl="1">
              <a:defRPr/>
            </a:pPr>
            <a:endParaRPr lang="en-US" dirty="0"/>
          </a:p>
          <a:p>
            <a:pPr marL="0" lvl="1">
              <a:defRPr/>
            </a:pPr>
            <a:r>
              <a:rPr lang="en-US" dirty="0" smtClean="0"/>
              <a:t>When sizable requirement changes  are received the changes are incorporated via a change management process .</a:t>
            </a:r>
            <a:endParaRPr lang="en-US" dirty="0"/>
          </a:p>
          <a:p>
            <a:pPr marL="0" lvl="1">
              <a:defRPr/>
            </a:pPr>
            <a:endParaRPr lang="en-US" dirty="0"/>
          </a:p>
          <a:p>
            <a:endParaRPr lang="en-US" dirty="0"/>
          </a:p>
        </p:txBody>
      </p:sp>
    </p:spTree>
    <p:extLst>
      <p:ext uri="{BB962C8B-B14F-4D97-AF65-F5344CB8AC3E}">
        <p14:creationId xmlns:p14="http://schemas.microsoft.com/office/powerpoint/2010/main" val="2430064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architecture of a system is its 'skeleton'. It's the highest level of abstraction of a system. What kind of data storage is present, how do modules interact with </a:t>
            </a:r>
            <a:r>
              <a:rPr lang="en-US" dirty="0" smtClean="0"/>
              <a:t>each other</a:t>
            </a:r>
            <a:r>
              <a:rPr lang="en-US" dirty="0"/>
              <a:t>, what recovery systems are in place. </a:t>
            </a:r>
            <a:endParaRPr lang="en-US" dirty="0" smtClean="0"/>
          </a:p>
          <a:p>
            <a:r>
              <a:rPr lang="en-US" dirty="0" smtClean="0"/>
              <a:t>Software </a:t>
            </a:r>
            <a:r>
              <a:rPr lang="en-US" dirty="0"/>
              <a:t>design is about designing the individual modules / components. What are the responsibilities, functions, of module x? Of class Y? What can it do, and what not? What design patterns can be used?</a:t>
            </a:r>
          </a:p>
          <a:p>
            <a:r>
              <a:rPr lang="en-US" dirty="0"/>
              <a:t>So in short, Software architecture is more about the design of the entire system, while software design emphasizes on module / component / class level</a:t>
            </a:r>
          </a:p>
          <a:p>
            <a:endParaRPr lang="en-US" dirty="0"/>
          </a:p>
        </p:txBody>
      </p:sp>
    </p:spTree>
    <p:extLst>
      <p:ext uri="{BB962C8B-B14F-4D97-AF65-F5344CB8AC3E}">
        <p14:creationId xmlns:p14="http://schemas.microsoft.com/office/powerpoint/2010/main" val="122883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1367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t>Architecture constitutes of the following key activities: </a:t>
            </a:r>
          </a:p>
          <a:p>
            <a:pPr marL="171450" indent="-171450">
              <a:buFont typeface="Arial" pitchFamily="34" charset="0"/>
              <a:buChar char="•"/>
            </a:pPr>
            <a:r>
              <a:rPr lang="en-US" dirty="0" smtClean="0"/>
              <a:t>Solution </a:t>
            </a:r>
            <a:r>
              <a:rPr lang="en-US" dirty="0"/>
              <a:t>space for “non-functional requirements” </a:t>
            </a:r>
          </a:p>
          <a:p>
            <a:pPr marL="171450" indent="-171450">
              <a:buFont typeface="Arial" pitchFamily="34" charset="0"/>
              <a:buChar char="•"/>
            </a:pPr>
            <a:r>
              <a:rPr lang="en-US" dirty="0" smtClean="0"/>
              <a:t> </a:t>
            </a:r>
            <a:r>
              <a:rPr lang="en-US" dirty="0"/>
              <a:t>Decision on Technology Stack </a:t>
            </a:r>
          </a:p>
          <a:p>
            <a:pPr marL="171450" indent="-171450">
              <a:buFont typeface="Arial" pitchFamily="34" charset="0"/>
              <a:buChar char="•"/>
            </a:pPr>
            <a:r>
              <a:rPr lang="en-US" dirty="0" smtClean="0"/>
              <a:t> </a:t>
            </a:r>
            <a:r>
              <a:rPr lang="en-US" dirty="0"/>
              <a:t>Framework requirements definition and solution </a:t>
            </a:r>
          </a:p>
          <a:p>
            <a:pPr marL="171450" indent="-171450">
              <a:buFont typeface="Arial" pitchFamily="34" charset="0"/>
              <a:buChar char="•"/>
            </a:pPr>
            <a:r>
              <a:rPr lang="en-US" dirty="0" smtClean="0"/>
              <a:t> </a:t>
            </a:r>
            <a:r>
              <a:rPr lang="en-US" dirty="0"/>
              <a:t>Critical decisions for some risky "functional" requirements </a:t>
            </a:r>
          </a:p>
          <a:p>
            <a:endParaRPr lang="en-US" dirty="0"/>
          </a:p>
          <a:p>
            <a:r>
              <a:rPr lang="en-US" dirty="0"/>
              <a:t>Architecture activities are delivered by the Technical Architect and supported by the Design lead </a:t>
            </a:r>
            <a:r>
              <a:rPr lang="en-US" dirty="0" smtClean="0"/>
              <a:t>  </a:t>
            </a:r>
            <a:r>
              <a:rPr lang="en-US" b="1" dirty="0" smtClean="0"/>
              <a:t>Design </a:t>
            </a:r>
            <a:r>
              <a:rPr lang="en-US" dirty="0"/>
              <a:t>is mainly focused on modeling the functional aspects of an application. </a:t>
            </a:r>
          </a:p>
          <a:p>
            <a:r>
              <a:rPr lang="en-US" dirty="0" smtClean="0"/>
              <a:t>Solution </a:t>
            </a:r>
            <a:r>
              <a:rPr lang="en-US" dirty="0"/>
              <a:t>space for “functional requirements” based on defined architecture </a:t>
            </a:r>
          </a:p>
          <a:p>
            <a:r>
              <a:rPr lang="en-US" dirty="0" smtClean="0"/>
              <a:t> </a:t>
            </a:r>
            <a:r>
              <a:rPr lang="en-US" dirty="0"/>
              <a:t>Design Pattern choice </a:t>
            </a:r>
          </a:p>
          <a:p>
            <a:r>
              <a:rPr lang="en-US" dirty="0" smtClean="0"/>
              <a:t>Application </a:t>
            </a:r>
            <a:r>
              <a:rPr lang="en-US" dirty="0"/>
              <a:t>design </a:t>
            </a:r>
          </a:p>
          <a:p>
            <a:r>
              <a:rPr lang="en-US" dirty="0" smtClean="0"/>
              <a:t> </a:t>
            </a:r>
            <a:r>
              <a:rPr lang="en-US" dirty="0"/>
              <a:t>Logical ER Data Model ( entities, attributes, relationships) </a:t>
            </a:r>
          </a:p>
          <a:p>
            <a:r>
              <a:rPr lang="en-US" dirty="0" smtClean="0"/>
              <a:t>UML </a:t>
            </a:r>
            <a:r>
              <a:rPr lang="en-US" dirty="0"/>
              <a:t>Models  </a:t>
            </a:r>
            <a:r>
              <a:rPr lang="en-US" dirty="0" smtClean="0"/>
              <a:t>- Class, Sequence , Activity </a:t>
            </a:r>
            <a:r>
              <a:rPr lang="en-US" dirty="0" err="1" smtClean="0"/>
              <a:t>etc</a:t>
            </a:r>
            <a:r>
              <a:rPr lang="en-US" dirty="0" smtClean="0"/>
              <a:t> </a:t>
            </a:r>
            <a:endParaRPr lang="en-US" dirty="0"/>
          </a:p>
          <a:p>
            <a:r>
              <a:rPr lang="en-US" dirty="0"/>
              <a:t>A</a:t>
            </a:r>
            <a:r>
              <a:rPr lang="en-US" dirty="0" smtClean="0"/>
              <a:t>nalysis </a:t>
            </a:r>
            <a:r>
              <a:rPr lang="en-US" dirty="0"/>
              <a:t>Model ( domain entities, control and boundary classes, their functional attributes and associations ) </a:t>
            </a:r>
          </a:p>
          <a:p>
            <a:r>
              <a:rPr lang="en-US" dirty="0" smtClean="0"/>
              <a:t> </a:t>
            </a:r>
            <a:r>
              <a:rPr lang="en-US" dirty="0"/>
              <a:t>Additional UML diagrams ( as needed) </a:t>
            </a:r>
          </a:p>
          <a:p>
            <a:r>
              <a:rPr lang="en-US" dirty="0" smtClean="0"/>
              <a:t> </a:t>
            </a:r>
            <a:r>
              <a:rPr lang="en-US" dirty="0"/>
              <a:t>Data types of attributes </a:t>
            </a:r>
          </a:p>
          <a:p>
            <a:r>
              <a:rPr lang="en-US" dirty="0" smtClean="0"/>
              <a:t> </a:t>
            </a:r>
            <a:r>
              <a:rPr lang="en-US" dirty="0"/>
              <a:t>Additional classes, attributes for technical implementation (ex. primary key) </a:t>
            </a:r>
          </a:p>
          <a:p>
            <a:endParaRPr lang="en-US" dirty="0"/>
          </a:p>
          <a:p>
            <a:r>
              <a:rPr lang="en-US" dirty="0"/>
              <a:t>Design activities are delivered by the Design Lead and the Designer </a:t>
            </a:r>
            <a:r>
              <a:rPr lang="en-US" dirty="0" smtClean="0"/>
              <a:t>.Design </a:t>
            </a:r>
            <a:r>
              <a:rPr lang="en-US" dirty="0"/>
              <a:t>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Show a sample  design document </a:t>
            </a:r>
            <a:endParaRPr lang="en-US" sz="900" dirty="0"/>
          </a:p>
        </p:txBody>
      </p:sp>
    </p:spTree>
    <p:extLst>
      <p:ext uri="{BB962C8B-B14F-4D97-AF65-F5344CB8AC3E}">
        <p14:creationId xmlns:p14="http://schemas.microsoft.com/office/powerpoint/2010/main" val="2197544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dirty="0"/>
          </a:p>
          <a:p>
            <a:r>
              <a:rPr lang="en-US" dirty="0" smtClean="0"/>
              <a:t>Goal of the performance testing is to validate the non functional requirement of the system (captured during requirements) , In this kind of testing the system is pushed to its limits to see how it behaves . Some of the performance tests </a:t>
            </a:r>
          </a:p>
          <a:p>
            <a:pPr marL="171450" lvl="1" indent="-171450">
              <a:buFont typeface="Arial" pitchFamily="34" charset="0"/>
              <a:buChar char="•"/>
            </a:pPr>
            <a:r>
              <a:rPr lang="en-US" b="1" dirty="0" smtClean="0"/>
              <a:t>Stress testing    </a:t>
            </a:r>
            <a:r>
              <a:rPr lang="en-US" dirty="0" smtClean="0"/>
              <a:t>to test s</a:t>
            </a:r>
            <a:r>
              <a:rPr lang="en-US" dirty="0" smtClean="0">
                <a:ea typeface="ＭＳ Ｐゴシック" charset="-128"/>
              </a:rPr>
              <a:t>tress </a:t>
            </a:r>
            <a:r>
              <a:rPr lang="en-US" dirty="0">
                <a:ea typeface="ＭＳ Ｐゴシック" charset="-128"/>
              </a:rPr>
              <a:t>limits of system (maximum # of users, peak </a:t>
            </a:r>
            <a:r>
              <a:rPr lang="en-US" dirty="0" smtClean="0">
                <a:solidFill>
                  <a:srgbClr val="000000"/>
                </a:solidFill>
                <a:ea typeface="ＭＳ Ｐゴシック" charset="-128"/>
              </a:rPr>
              <a:t>demands</a:t>
            </a:r>
            <a:r>
              <a:rPr lang="en-US" dirty="0">
                <a:solidFill>
                  <a:srgbClr val="000000"/>
                </a:solidFill>
                <a:ea typeface="ＭＳ Ｐゴシック" charset="-128"/>
              </a:rPr>
              <a:t> </a:t>
            </a:r>
            <a:r>
              <a:rPr lang="en-US" dirty="0" err="1" smtClean="0">
                <a:solidFill>
                  <a:srgbClr val="000000"/>
                </a:solidFill>
                <a:ea typeface="ＭＳ Ｐゴシック" charset="-128"/>
              </a:rPr>
              <a:t>etc</a:t>
            </a:r>
            <a:r>
              <a:rPr lang="en-US" dirty="0" smtClean="0">
                <a:solidFill>
                  <a:srgbClr val="000000"/>
                </a:solidFill>
                <a:ea typeface="ＭＳ Ｐゴシック" charset="-128"/>
              </a:rPr>
              <a:t>)</a:t>
            </a:r>
            <a:endParaRPr lang="en-US" dirty="0" smtClean="0"/>
          </a:p>
          <a:p>
            <a:pPr marL="171450" indent="-171450">
              <a:buFont typeface="Arial" pitchFamily="34" charset="0"/>
              <a:buChar char="•"/>
            </a:pPr>
            <a:r>
              <a:rPr lang="en-US" b="1" dirty="0" smtClean="0"/>
              <a:t>Volume testing   </a:t>
            </a:r>
            <a:r>
              <a:rPr lang="en-US" dirty="0" smtClean="0"/>
              <a:t>to test large </a:t>
            </a:r>
            <a:r>
              <a:rPr lang="en-US" dirty="0"/>
              <a:t>v</a:t>
            </a:r>
            <a:r>
              <a:rPr lang="en-US" dirty="0" smtClean="0"/>
              <a:t>olume of data </a:t>
            </a:r>
            <a:endParaRPr lang="en-US" b="1" dirty="0" smtClean="0"/>
          </a:p>
          <a:p>
            <a:pPr marL="171450" indent="-171450">
              <a:buFont typeface="Arial" pitchFamily="34" charset="0"/>
              <a:buChar char="•"/>
            </a:pPr>
            <a:r>
              <a:rPr lang="en-US" b="1" dirty="0" smtClean="0"/>
              <a:t>Security Testing    </a:t>
            </a:r>
            <a:r>
              <a:rPr lang="en-US" dirty="0" smtClean="0"/>
              <a:t>to test if the system behavior on security violation </a:t>
            </a:r>
          </a:p>
          <a:p>
            <a:pPr marL="171450" indent="-171450">
              <a:buFont typeface="Arial" pitchFamily="34" charset="0"/>
              <a:buChar char="•"/>
            </a:pPr>
            <a:r>
              <a:rPr lang="en-US" b="1" dirty="0" smtClean="0"/>
              <a:t>Recovery Testing   </a:t>
            </a:r>
            <a:r>
              <a:rPr lang="en-US" dirty="0" smtClean="0"/>
              <a:t>to test system’s response to loss of data  and presence of  errors</a:t>
            </a:r>
          </a:p>
          <a:p>
            <a:pPr marL="171450" indent="-171450">
              <a:buFont typeface="Arial" pitchFamily="34" charset="0"/>
              <a:buChar char="•"/>
            </a:pPr>
            <a:r>
              <a:rPr lang="en-US" dirty="0" smtClean="0"/>
              <a:t> </a:t>
            </a:r>
            <a:r>
              <a:rPr lang="en-US" b="1" dirty="0" smtClean="0"/>
              <a:t>Usability testing   </a:t>
            </a:r>
            <a:r>
              <a:rPr lang="en-US" dirty="0" smtClean="0"/>
              <a:t>to test the ease of  Use of the system </a:t>
            </a:r>
          </a:p>
          <a:p>
            <a:pPr marL="171450" indent="-171450">
              <a:buFont typeface="Arial" pitchFamily="34" charset="0"/>
              <a:buChar char="•"/>
            </a:pPr>
            <a:endParaRPr lang="en-US" dirty="0"/>
          </a:p>
          <a:p>
            <a:pPr marL="171450" indent="-171450">
              <a:buFont typeface="Arial" pitchFamily="34" charset="0"/>
              <a:buChar char="•"/>
            </a:pPr>
            <a:endParaRPr lang="en-US" dirty="0"/>
          </a:p>
        </p:txBody>
      </p:sp>
    </p:spTree>
    <p:extLst>
      <p:ext uri="{BB962C8B-B14F-4D97-AF65-F5344CB8AC3E}">
        <p14:creationId xmlns:p14="http://schemas.microsoft.com/office/powerpoint/2010/main" val="295780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169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2544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Reviews and  CM process are processes which  will  be used in all the phases  of  Software development .  These are umbrella process .</a:t>
            </a:r>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Inspection – It is a more systematic and rigorous type of peer review. Inspections are more effective at finding defects than are informal reviews</a:t>
            </a:r>
            <a:r>
              <a:rPr lang="en-US" dirty="0" smtClean="0"/>
              <a:t>.  In inspection reviewer drives the review process .</a:t>
            </a:r>
            <a:r>
              <a:rPr lang="en-US" dirty="0"/>
              <a:t/>
            </a:r>
            <a:br>
              <a:rPr lang="en-US" dirty="0"/>
            </a:br>
            <a:endParaRPr lang="en-US" dirty="0" smtClean="0"/>
          </a:p>
          <a:p>
            <a:r>
              <a:rPr lang="en-US" dirty="0"/>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dirty="0"/>
            </a:br>
            <a:r>
              <a:rPr lang="en-US" dirty="0"/>
              <a:t/>
            </a:r>
            <a:br>
              <a:rPr lang="en-US" dirty="0"/>
            </a:br>
            <a:r>
              <a:rPr lang="en-US" dirty="0"/>
              <a:t>Pair Programming – In Pair Programming, two developers work together on the same program at a single workstation and continuously reviewing their work.</a:t>
            </a:r>
            <a:br>
              <a:rPr lang="en-US" dirty="0"/>
            </a:br>
            <a:r>
              <a:rPr lang="en-US" dirty="0"/>
              <a:t/>
            </a:r>
            <a:br>
              <a:rPr lang="en-US" dirty="0"/>
            </a:br>
            <a:endParaRPr lang="en-US" dirty="0"/>
          </a:p>
        </p:txBody>
      </p:sp>
    </p:spTree>
    <p:extLst>
      <p:ext uri="{BB962C8B-B14F-4D97-AF65-F5344CB8AC3E}">
        <p14:creationId xmlns:p14="http://schemas.microsoft.com/office/powerpoint/2010/main" val="2452909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smtClean="0"/>
              <a:t>Instructor Notes:</a:t>
            </a:r>
          </a:p>
          <a:p>
            <a:endParaRPr lang="en-US" sz="900" dirty="0"/>
          </a:p>
          <a:p>
            <a:r>
              <a:rPr lang="en-US" sz="900" dirty="0" smtClean="0"/>
              <a:t>Show the coding checklist  which is there in QMS as sample .  </a:t>
            </a:r>
            <a:endParaRPr lang="en-US" sz="900" dirty="0"/>
          </a:p>
        </p:txBody>
      </p:sp>
    </p:spTree>
    <p:extLst>
      <p:ext uri="{BB962C8B-B14F-4D97-AF65-F5344CB8AC3E}">
        <p14:creationId xmlns:p14="http://schemas.microsoft.com/office/powerpoint/2010/main" val="2210416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94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160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572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7863" y="665163"/>
            <a:ext cx="4638675" cy="3479800"/>
          </a:xfrm>
          <a:ln/>
        </p:spPr>
      </p:sp>
      <p:sp>
        <p:nvSpPr>
          <p:cNvPr id="36869" name="Rectangle 3"/>
          <p:cNvSpPr>
            <a:spLocks noGrp="1" noChangeArrowheads="1"/>
          </p:cNvSpPr>
          <p:nvPr>
            <p:ph type="body" idx="1"/>
          </p:nvPr>
        </p:nvSpPr>
        <p:spPr>
          <a:xfrm>
            <a:off x="2016125" y="4251325"/>
            <a:ext cx="4613275" cy="1311275"/>
          </a:xfrm>
          <a:noFill/>
          <a:ln w="9525"/>
        </p:spPr>
        <p:txBody>
          <a:bodyPr anchor="t" anchorCtr="0"/>
          <a:lstStyle/>
          <a:p>
            <a:r>
              <a:rPr lang="en-US" smtClean="0"/>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smtClean="0"/>
          </a:p>
        </p:txBody>
      </p:sp>
    </p:spTree>
    <p:extLst>
      <p:ext uri="{BB962C8B-B14F-4D97-AF65-F5344CB8AC3E}">
        <p14:creationId xmlns:p14="http://schemas.microsoft.com/office/powerpoint/2010/main" val="24819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7892"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840823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8916" name="Rectangle 3"/>
          <p:cNvSpPr>
            <a:spLocks noGrp="1" noChangeArrowheads="1"/>
          </p:cNvSpPr>
          <p:nvPr>
            <p:ph type="body" idx="1"/>
          </p:nvPr>
        </p:nvSpPr>
        <p:spPr>
          <a:solidFill>
            <a:srgbClr val="FFFFFF"/>
          </a:solidFill>
          <a:ln>
            <a:noFill/>
          </a:ln>
        </p:spPr>
        <p:txBody>
          <a:bodyPr>
            <a:normAutofit/>
          </a:bodyPr>
          <a:lstStyle/>
          <a:p>
            <a:r>
              <a:rPr lang="en-US" dirty="0"/>
              <a:t>SCM is the process that defines how to control and manage change.</a:t>
            </a:r>
          </a:p>
          <a:p>
            <a:r>
              <a:rPr lang="en-US" dirty="0"/>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r>
              <a:rPr lang="en-US" dirty="0" smtClean="0"/>
              <a:t>.</a:t>
            </a:r>
          </a:p>
          <a:p>
            <a:endParaRPr lang="en-US" dirty="0"/>
          </a:p>
          <a:p>
            <a:r>
              <a:rPr lang="en-US" dirty="0"/>
              <a:t>Without configuration </a:t>
            </a:r>
            <a:r>
              <a:rPr lang="en-US" dirty="0" smtClean="0"/>
              <a:t>Management  the following can happen </a:t>
            </a:r>
            <a:endParaRPr lang="en-US" dirty="0"/>
          </a:p>
          <a:p>
            <a:pPr marL="676275" lvl="2" indent="-342900">
              <a:buFont typeface="Wingdings" pitchFamily="2" charset="2"/>
              <a:buChar char="Ø"/>
            </a:pPr>
            <a:r>
              <a:rPr lang="en-US" dirty="0"/>
              <a:t>Unorganized project items</a:t>
            </a:r>
          </a:p>
          <a:p>
            <a:pPr marL="676275" lvl="2" indent="-342900">
              <a:buFont typeface="Wingdings" pitchFamily="2" charset="2"/>
              <a:buChar char="Ø"/>
            </a:pPr>
            <a:r>
              <a:rPr lang="en-US" dirty="0"/>
              <a:t>Confused naming conventions</a:t>
            </a:r>
          </a:p>
          <a:p>
            <a:pPr marL="676275" lvl="2" indent="-342900">
              <a:buFont typeface="Wingdings" pitchFamily="2" charset="2"/>
              <a:buChar char="Ø"/>
            </a:pPr>
            <a:r>
              <a:rPr lang="en-US" dirty="0"/>
              <a:t>Review / Delivery of wrong version of code</a:t>
            </a:r>
          </a:p>
          <a:p>
            <a:pPr marL="676275" lvl="2" indent="-342900">
              <a:buFont typeface="Wingdings" pitchFamily="2" charset="2"/>
              <a:buChar char="Ø"/>
            </a:pPr>
            <a:r>
              <a:rPr lang="en-US" dirty="0"/>
              <a:t>Development based on old version of specifications</a:t>
            </a:r>
          </a:p>
          <a:p>
            <a:pPr marL="676275" lvl="2" indent="-342900">
              <a:buFont typeface="Wingdings" pitchFamily="2" charset="2"/>
              <a:buChar char="Ø"/>
            </a:pPr>
            <a:r>
              <a:rPr lang="en-US" dirty="0"/>
              <a:t>No proper access / privilege control; Unauthorized access to secure information</a:t>
            </a:r>
          </a:p>
          <a:p>
            <a:pPr marL="676275" lvl="2" indent="-342900">
              <a:buFont typeface="Wingdings" pitchFamily="2" charset="2"/>
              <a:buChar char="Ø"/>
            </a:pPr>
            <a:r>
              <a:rPr lang="en-US" dirty="0"/>
              <a:t>Redundant file creation</a:t>
            </a:r>
          </a:p>
          <a:p>
            <a:pPr marL="676275" lvl="2" indent="-342900">
              <a:buFont typeface="Wingdings" pitchFamily="2" charset="2"/>
              <a:buChar char="Ø"/>
            </a:pPr>
            <a:r>
              <a:rPr lang="en-US" dirty="0"/>
              <a:t>Change Management becomes ineffective</a:t>
            </a:r>
            <a:endParaRPr lang="en-GB" dirty="0"/>
          </a:p>
          <a:p>
            <a:endParaRPr lang="en-US" dirty="0"/>
          </a:p>
          <a:p>
            <a:endParaRPr lang="en-US" dirty="0" smtClean="0"/>
          </a:p>
        </p:txBody>
      </p:sp>
    </p:spTree>
    <p:extLst>
      <p:ext uri="{BB962C8B-B14F-4D97-AF65-F5344CB8AC3E}">
        <p14:creationId xmlns:p14="http://schemas.microsoft.com/office/powerpoint/2010/main" val="536370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096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3577605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1988" name="Rectangle 3"/>
          <p:cNvSpPr>
            <a:spLocks noGrp="1" noChangeArrowheads="1"/>
          </p:cNvSpPr>
          <p:nvPr>
            <p:ph type="body" idx="1"/>
          </p:nvPr>
        </p:nvSpPr>
        <p:spPr>
          <a:solidFill>
            <a:srgbClr val="FFFFFF"/>
          </a:solidFill>
          <a:ln>
            <a:noFill/>
          </a:ln>
        </p:spPr>
        <p:txBody>
          <a:bodyPr/>
          <a:lstStyle/>
          <a:p>
            <a:pPr>
              <a:lnSpc>
                <a:spcPct val="115000"/>
              </a:lnSpc>
            </a:pPr>
            <a:r>
              <a:rPr lang="en-US" sz="1000" dirty="0" smtClean="0"/>
              <a:t>Version: </a:t>
            </a:r>
          </a:p>
          <a:p>
            <a:pPr marL="457200" lvl="1" indent="0" algn="just">
              <a:lnSpc>
                <a:spcPct val="115000"/>
              </a:lnSpc>
              <a:buFont typeface="Wingdings" pitchFamily="2" charset="2"/>
              <a:buNone/>
            </a:pPr>
            <a:r>
              <a:rPr lang="en-US" dirty="0" smtClean="0"/>
              <a:t>The term 'version' is used to define a stage in the evolution of a CI, for example versions of source code, etc.</a:t>
            </a:r>
          </a:p>
        </p:txBody>
      </p:sp>
    </p:spTree>
    <p:extLst>
      <p:ext uri="{BB962C8B-B14F-4D97-AF65-F5344CB8AC3E}">
        <p14:creationId xmlns:p14="http://schemas.microsoft.com/office/powerpoint/2010/main" val="69822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1459814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28678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7372417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50288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248169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11687034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xfrm>
            <a:off x="1998663" y="688975"/>
            <a:ext cx="4606925" cy="3455988"/>
          </a:xfrm>
          <a:ln/>
        </p:spPr>
      </p:sp>
      <p:sp>
        <p:nvSpPr>
          <p:cNvPr id="263172" name="Rectangle 3"/>
          <p:cNvSpPr>
            <a:spLocks noGrp="1" noChangeArrowheads="1"/>
          </p:cNvSpPr>
          <p:nvPr>
            <p:ph type="body" idx="1"/>
          </p:nvPr>
        </p:nvSpPr>
        <p:spPr>
          <a:xfrm>
            <a:off x="2016125" y="4251325"/>
            <a:ext cx="4613275" cy="4283075"/>
          </a:xfrm>
        </p:spPr>
        <p:txBody>
          <a:bodyPr/>
          <a:lstStyle/>
          <a:p>
            <a:endParaRPr lang="en-US" dirty="0"/>
          </a:p>
        </p:txBody>
      </p:sp>
    </p:spTree>
    <p:extLst>
      <p:ext uri="{BB962C8B-B14F-4D97-AF65-F5344CB8AC3E}">
        <p14:creationId xmlns:p14="http://schemas.microsoft.com/office/powerpoint/2010/main" val="3738263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baseline defines a set of files, each at a particular version. These need not be the latest (most recent) version. A baseline label uniquely identifies the configuration. Files may belong to one or more baselines.</a:t>
            </a:r>
          </a:p>
          <a:p>
            <a:endParaRPr lang="en-US" dirty="0" smtClean="0"/>
          </a:p>
          <a:p>
            <a:endParaRPr lang="en-US" dirty="0" smtClean="0"/>
          </a:p>
          <a:p>
            <a:endParaRPr lang="en-US" dirty="0" smtClean="0"/>
          </a:p>
          <a:p>
            <a:r>
              <a:rPr lang="en-US" dirty="0" smtClean="0"/>
              <a:t>In the example of Figure 12 baseline BL1.0 is the first baseline recorded. It consists of seven </a:t>
            </a:r>
            <a:r>
              <a:rPr lang="en-US" dirty="0" err="1" smtClean="0"/>
              <a:t>artefacts</a:t>
            </a:r>
            <a:r>
              <a:rPr lang="en-US" dirty="0" smtClean="0"/>
              <a:t>, each at a unique revision number. For this example, assume that BL1 records the most recent versions of each </a:t>
            </a:r>
            <a:r>
              <a:rPr lang="en-US" dirty="0" err="1" smtClean="0"/>
              <a:t>artefact</a:t>
            </a:r>
            <a:r>
              <a:rPr lang="en-US" dirty="0" smtClean="0"/>
              <a:t>. As development progresses each </a:t>
            </a:r>
            <a:r>
              <a:rPr lang="en-US" dirty="0" err="1" smtClean="0"/>
              <a:t>artefact</a:t>
            </a:r>
            <a:r>
              <a:rPr lang="en-US" dirty="0" smtClean="0"/>
              <a:t> is modified as required (that is, some </a:t>
            </a:r>
            <a:r>
              <a:rPr lang="en-US" dirty="0" err="1" smtClean="0"/>
              <a:t>artefact</a:t>
            </a:r>
            <a:r>
              <a:rPr lang="en-US" dirty="0" smtClean="0"/>
              <a:t> are modified, some are not). At some time later another baseline is taken – BL2.0. In this case BL2.0 records the current latest revisions of each file. Notice that </a:t>
            </a:r>
            <a:r>
              <a:rPr lang="en-US" dirty="0" err="1" smtClean="0"/>
              <a:t>artefact</a:t>
            </a:r>
            <a:r>
              <a:rPr lang="en-US" dirty="0" smtClean="0"/>
              <a:t> F is unchanged, so F v1.0 is included in both baseline BL1.0 and BL2.0. </a:t>
            </a:r>
          </a:p>
          <a:p>
            <a:r>
              <a:rPr lang="en-US" dirty="0" smtClean="0"/>
              <a:t>In general each successive baseline contains more recent versions of files (but not always).</a:t>
            </a:r>
          </a:p>
          <a:p>
            <a:endParaRPr lang="en-US" dirty="0"/>
          </a:p>
        </p:txBody>
      </p:sp>
    </p:spTree>
    <p:extLst>
      <p:ext uri="{BB962C8B-B14F-4D97-AF65-F5344CB8AC3E}">
        <p14:creationId xmlns:p14="http://schemas.microsoft.com/office/powerpoint/2010/main" val="1974603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Branching and Merging are two  important aspects of version control. This concepts are extremely useful in  parallel  software development   The two concepts are  briefly explained below</a:t>
            </a:r>
          </a:p>
          <a:p>
            <a:endParaRPr lang="en-US" dirty="0"/>
          </a:p>
          <a:p>
            <a:r>
              <a:rPr lang="en-US" b="1" dirty="0" smtClean="0"/>
              <a:t>Branch : </a:t>
            </a:r>
            <a:r>
              <a:rPr lang="en-US" dirty="0" smtClean="0"/>
              <a:t>It is  </a:t>
            </a:r>
            <a:r>
              <a:rPr lang="en-US" dirty="0"/>
              <a:t>a line of development that exists independently of another line, yet still shares a common </a:t>
            </a:r>
            <a:r>
              <a:rPr lang="en-US" dirty="0" smtClean="0"/>
              <a:t>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a:t>
            </a:r>
            <a:r>
              <a:rPr lang="en-US" b="1" dirty="0" smtClean="0"/>
              <a:t>trunk (shown in the diagram), whereas a branch is a side line of a development </a:t>
            </a:r>
          </a:p>
          <a:p>
            <a:endParaRPr lang="en-US" b="1" dirty="0"/>
          </a:p>
          <a:p>
            <a:r>
              <a:rPr lang="en-US" b="1" dirty="0" smtClean="0"/>
              <a:t>Merge : </a:t>
            </a:r>
            <a:r>
              <a:rPr lang="en-US" dirty="0" smtClean="0"/>
              <a:t>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a:t>
            </a:r>
            <a:r>
              <a:rPr lang="en-US" dirty="0"/>
              <a:t> </a:t>
            </a:r>
            <a:r>
              <a:rPr lang="en-US" dirty="0" smtClean="0"/>
              <a:t>Once the  next release is ready we merge the branch  completely so as to incorporate the changes done  in the branch in the new version </a:t>
            </a:r>
            <a:endParaRPr lang="en-US" dirty="0"/>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smtClean="0"/>
              <a:t>Instructor Notes</a:t>
            </a:r>
          </a:p>
          <a:p>
            <a:endParaRPr lang="en-US" sz="900" dirty="0"/>
          </a:p>
          <a:p>
            <a:r>
              <a:rPr lang="en-US" sz="900" dirty="0" smtClean="0"/>
              <a:t> This would  be shown in the demo session of </a:t>
            </a:r>
            <a:r>
              <a:rPr lang="en-US" sz="900" dirty="0" err="1" smtClean="0"/>
              <a:t>sv</a:t>
            </a:r>
            <a:r>
              <a:rPr lang="en-US" sz="900" dirty="0" smtClean="0"/>
              <a:t>/</a:t>
            </a:r>
            <a:r>
              <a:rPr lang="en-US" sz="900" dirty="0" err="1" smtClean="0"/>
              <a:t>tfs</a:t>
            </a:r>
            <a:r>
              <a:rPr lang="en-US" sz="900" dirty="0" smtClean="0"/>
              <a:t> </a:t>
            </a:r>
            <a:endParaRPr lang="en-US" sz="900" dirty="0"/>
          </a:p>
        </p:txBody>
      </p:sp>
    </p:spTree>
    <p:extLst>
      <p:ext uri="{BB962C8B-B14F-4D97-AF65-F5344CB8AC3E}">
        <p14:creationId xmlns:p14="http://schemas.microsoft.com/office/powerpoint/2010/main" val="34887867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Branch per Release</a:t>
            </a:r>
            <a:r>
              <a:rPr lang="en-US" dirty="0" smtClean="0"/>
              <a:t/>
            </a:r>
            <a:br>
              <a:rPr lang="en-US" dirty="0" smtClean="0"/>
            </a:br>
            <a:r>
              <a:rPr lang="en-US" dirty="0" smtClean="0"/>
              <a:t>Every release is a new branch; common changes are merged between the releases. Branches are killed off only when the releases are no longer supported.</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Component</a:t>
            </a:r>
            <a:r>
              <a:rPr lang="en-US" dirty="0" smtClean="0"/>
              <a:t/>
            </a:r>
            <a:br>
              <a:rPr lang="en-US" dirty="0" smtClean="0"/>
            </a:br>
            <a:r>
              <a:rPr lang="en-US" dirty="0" smtClean="0"/>
              <a:t>Each architectural component of the system is a new, independent branch. Components are merged into the main branch as they are completed. </a:t>
            </a:r>
          </a:p>
          <a:p>
            <a:endParaRPr lang="en-US" dirty="0" smtClean="0"/>
          </a:p>
          <a:p>
            <a:r>
              <a:rPr lang="en-US" b="1" dirty="0" smtClean="0"/>
              <a:t>Branch per</a:t>
            </a:r>
            <a:r>
              <a:rPr lang="en-US" b="1" baseline="0" dirty="0" smtClean="0"/>
              <a:t> Promotion</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Every tier is a permanent branch. As changes are completed and tested, they pass the quality gate and are "promoted" as merges into successive tiers.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Technology</a:t>
            </a:r>
            <a:r>
              <a:rPr lang="en-US" dirty="0" smtClean="0"/>
              <a:t/>
            </a:r>
            <a:br>
              <a:rPr lang="en-US" dirty="0" smtClean="0"/>
            </a:br>
            <a:r>
              <a:rPr lang="en-US" dirty="0" smtClean="0"/>
              <a:t>Each technology platform is a permanent branch. Common parts of the codebase are merged between each platform. </a:t>
            </a:r>
          </a:p>
          <a:p>
            <a:endParaRPr lang="en-US" dirty="0"/>
          </a:p>
        </p:txBody>
      </p:sp>
    </p:spTree>
    <p:extLst>
      <p:ext uri="{BB962C8B-B14F-4D97-AF65-F5344CB8AC3E}">
        <p14:creationId xmlns:p14="http://schemas.microsoft.com/office/powerpoint/2010/main" val="13404970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5735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022475" y="685800"/>
            <a:ext cx="4572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2344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File locking</a:t>
            </a:r>
            <a:endParaRPr lang="en-US" dirty="0" smtClean="0"/>
          </a:p>
          <a:p>
            <a:r>
              <a:rPr lang="en-US" dirty="0" smtClean="0"/>
              <a:t>In a file locking system only one developer has write access to the artifact   Other developers will have read-only access to the current (stored) version. The file is only available again once it is checked back in.</a:t>
            </a:r>
          </a:p>
          <a:p>
            <a:endParaRPr lang="en-US" dirty="0"/>
          </a:p>
        </p:txBody>
      </p:sp>
    </p:spTree>
    <p:extLst>
      <p:ext uri="{BB962C8B-B14F-4D97-AF65-F5344CB8AC3E}">
        <p14:creationId xmlns:p14="http://schemas.microsoft.com/office/powerpoint/2010/main" val="340230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2022475" y="685800"/>
            <a:ext cx="4572000" cy="3429000"/>
          </a:xfrm>
          <a:ln/>
        </p:spPr>
      </p:sp>
      <p:sp>
        <p:nvSpPr>
          <p:cNvPr id="75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44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r>
              <a:rPr lang="en-US" dirty="0"/>
              <a:t>Typical other formal definitions of software engineering </a:t>
            </a:r>
            <a:r>
              <a:rPr lang="en-US" dirty="0" smtClean="0"/>
              <a:t>are</a:t>
            </a:r>
          </a:p>
          <a:p>
            <a:endParaRPr lang="en-US" dirty="0"/>
          </a:p>
          <a:p>
            <a:r>
              <a:rPr lang="en-US" dirty="0"/>
              <a:t>"an engineering discipline that is concerned with all aspects of software production"</a:t>
            </a:r>
          </a:p>
          <a:p>
            <a:r>
              <a:rPr lang="en-US" dirty="0"/>
              <a:t>"the establishment and use of sound engineering principles in order to economically obtain software that is reliable and works efficiently on real </a:t>
            </a:r>
            <a:r>
              <a:rPr lang="en-US" dirty="0" smtClean="0"/>
              <a:t>machines“</a:t>
            </a:r>
          </a:p>
          <a:p>
            <a:endParaRPr lang="en-US" dirty="0"/>
          </a:p>
          <a:p>
            <a:r>
              <a:rPr lang="en-US" dirty="0" smtClean="0"/>
              <a:t>Traditional engineers  use science to construct “real” artifacts and software engineers use mathematics, science  to construct “abstract” artifacts </a:t>
            </a:r>
          </a:p>
          <a:p>
            <a:endParaRPr lang="en-US" dirty="0"/>
          </a:p>
          <a:p>
            <a:r>
              <a:rPr lang="en-US" dirty="0" smtClean="0"/>
              <a:t>In layman  terms it is application of engineering  towards development of a softwar</a:t>
            </a:r>
            <a:r>
              <a:rPr lang="en-US" dirty="0"/>
              <a:t>e</a:t>
            </a:r>
          </a:p>
          <a:p>
            <a:endParaRPr lang="en-US" dirty="0"/>
          </a:p>
        </p:txBody>
      </p:sp>
    </p:spTree>
    <p:extLst>
      <p:ext uri="{BB962C8B-B14F-4D97-AF65-F5344CB8AC3E}">
        <p14:creationId xmlns:p14="http://schemas.microsoft.com/office/powerpoint/2010/main" val="178174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3"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749765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1"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271226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5"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93279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9"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2533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650825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523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3" name="think-cell Slide" r:id="rId5" imgW="360" imgH="360" progId="">
                  <p:embed/>
                </p:oleObj>
              </mc:Choice>
              <mc:Fallback>
                <p:oleObj name="think-cell Slide" r:id="rId5" imgW="360" imgH="36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38998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165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7" name="think-cell Slide" r:id="rId4" imgW="360" imgH="360" progId="">
                  <p:embed/>
                </p:oleObj>
              </mc:Choice>
              <mc:Fallback>
                <p:oleObj name="think-cell Slide" r:id="rId4" imgW="360" imgH="3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9339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648200"/>
          </a:xfrm>
        </p:spPr>
        <p:txBody>
          <a:bodyPr/>
          <a:lstStyle/>
          <a:p>
            <a:endParaRPr lang="en-US"/>
          </a:p>
        </p:txBody>
      </p:sp>
      <p:sp>
        <p:nvSpPr>
          <p:cNvPr id="4" name="Slide Number Placeholder 3"/>
          <p:cNvSpPr>
            <a:spLocks noGrp="1"/>
          </p:cNvSpPr>
          <p:nvPr>
            <p:ph type="sldNum" sz="quarter" idx="10"/>
          </p:nvPr>
        </p:nvSpPr>
        <p:spPr>
          <a:xfrm>
            <a:off x="4191000" y="6477000"/>
            <a:ext cx="533400" cy="228600"/>
          </a:xfrm>
          <a:prstGeom prst="rect">
            <a:avLst/>
          </a:prstGeom>
        </p:spPr>
        <p:txBody>
          <a:bodyPr/>
          <a:lstStyle>
            <a:lvl1pPr>
              <a:defRPr/>
            </a:lvl1pPr>
          </a:lstStyle>
          <a:p>
            <a:fld id="{EEED9AB2-591B-4779-A555-0E254945E6B5}" type="slidenum">
              <a:rPr lang="en-US"/>
              <a:pPr/>
              <a:t>‹#›</a:t>
            </a:fld>
            <a:endParaRPr lang="en-US"/>
          </a:p>
        </p:txBody>
      </p:sp>
    </p:spTree>
    <p:extLst>
      <p:ext uri="{BB962C8B-B14F-4D97-AF65-F5344CB8AC3E}">
        <p14:creationId xmlns:p14="http://schemas.microsoft.com/office/powerpoint/2010/main" val="2508617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390525"/>
            <a:ext cx="8626475" cy="5445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14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7"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1290646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51903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54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0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35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2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8137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9" name="think-cell Slide" r:id="rId30" imgW="360" imgH="360" progId="">
                  <p:embed/>
                </p:oleObj>
              </mc:Choice>
              <mc:Fallback>
                <p:oleObj name="think-cell Slide" r:id="rId30" imgW="360" imgH="360" progId="">
                  <p:embed/>
                  <p:pic>
                    <p:nvPicPr>
                      <p:cNvPr id="0" name="Picture 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84587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wmf"/><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wmf"/><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62.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a:spLocks noChangeArrowheads="1"/>
          </p:cNvSpPr>
          <p:nvPr/>
        </p:nvSpPr>
        <p:spPr bwMode="auto">
          <a:xfrm>
            <a:off x="0" y="1839913"/>
            <a:ext cx="9144000" cy="106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a:solidFill>
                  <a:schemeClr val="bg1"/>
                </a:solidFill>
                <a:ea typeface="+mj-ea"/>
              </a:rPr>
              <a:t>An Introduction to Software </a:t>
            </a:r>
            <a:r>
              <a:rPr lang="en-US" sz="3700" b="1" dirty="0" smtClean="0">
                <a:solidFill>
                  <a:schemeClr val="bg1"/>
                </a:solidFill>
                <a:ea typeface="+mj-ea"/>
              </a:rPr>
              <a:t>Engineering</a:t>
            </a:r>
            <a:endParaRPr lang="en-US" sz="3700" b="1" dirty="0">
              <a:solidFill>
                <a:schemeClr val="bg1"/>
              </a:solidFill>
              <a:ea typeface="+mj-ea"/>
            </a:endParaRPr>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(SDLC)</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solidFill>
                <a:schemeClr val="tx1"/>
              </a:solidFill>
            </a:endParaRPr>
          </a:p>
          <a:p>
            <a:r>
              <a:rPr lang="en-US" dirty="0" smtClean="0">
                <a:solidFill>
                  <a:schemeClr val="tx1"/>
                </a:solidFill>
              </a:rPr>
              <a:t>Also known as software development process  or Systems development life cycle </a:t>
            </a:r>
          </a:p>
          <a:p>
            <a:pPr marL="0" indent="0">
              <a:buNone/>
            </a:pPr>
            <a:endParaRPr lang="en-US" dirty="0" smtClean="0">
              <a:solidFill>
                <a:schemeClr val="tx1"/>
              </a:solidFill>
            </a:endParaRPr>
          </a:p>
          <a:p>
            <a:r>
              <a:rPr lang="en-US" dirty="0" smtClean="0">
                <a:solidFill>
                  <a:schemeClr val="tx1"/>
                </a:solidFill>
              </a:rPr>
              <a:t>A set of  </a:t>
            </a:r>
            <a:r>
              <a:rPr lang="en-US" dirty="0">
                <a:solidFill>
                  <a:schemeClr val="tx1"/>
                </a:solidFill>
              </a:rPr>
              <a:t>processes, standards and tools </a:t>
            </a:r>
            <a:r>
              <a:rPr lang="en-US" dirty="0" smtClean="0">
                <a:solidFill>
                  <a:schemeClr val="tx1"/>
                </a:solidFill>
              </a:rPr>
              <a:t>used to develop, alter  software in a optimal manner</a:t>
            </a:r>
          </a:p>
          <a:p>
            <a:endParaRPr lang="en-US" dirty="0">
              <a:solidFill>
                <a:schemeClr val="tx1"/>
              </a:solidFill>
            </a:endParaRPr>
          </a:p>
          <a:p>
            <a:r>
              <a:rPr lang="en-US" dirty="0" smtClean="0">
                <a:solidFill>
                  <a:schemeClr val="tx1"/>
                </a:solidFill>
              </a:rPr>
              <a:t>Starts when a product is conceived and ends when the product is no longer available or is  effective to use </a:t>
            </a:r>
          </a:p>
          <a:p>
            <a:endParaRPr lang="en-US" dirty="0">
              <a:solidFill>
                <a:schemeClr val="tx1"/>
              </a:solidFill>
            </a:endParaRPr>
          </a:p>
          <a:p>
            <a:r>
              <a:rPr lang="en-US" dirty="0" smtClean="0">
                <a:solidFill>
                  <a:schemeClr val="tx1"/>
                </a:solidFill>
              </a:rPr>
              <a:t>Composed of phases , where each phase is dependent on the previous phase’s result </a:t>
            </a:r>
          </a:p>
          <a:p>
            <a:endParaRPr lang="en-US" dirty="0">
              <a:solidFill>
                <a:schemeClr val="tx1"/>
              </a:solidFill>
            </a:endParaRPr>
          </a:p>
          <a:p>
            <a:r>
              <a:rPr lang="en-US" dirty="0" smtClean="0">
                <a:solidFill>
                  <a:schemeClr val="tx1"/>
                </a:solidFill>
              </a:rPr>
              <a:t>Each phase is a limited period of time starting with a definite set of  data and having a definite set of results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9016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Installation</a:t>
            </a:r>
          </a:p>
        </p:txBody>
      </p:sp>
      <p:sp>
        <p:nvSpPr>
          <p:cNvPr id="36866" name="Rectangle 2"/>
          <p:cNvSpPr>
            <a:spLocks noGrp="1" noChangeArrowheads="1"/>
          </p:cNvSpPr>
          <p:nvPr>
            <p:ph type="title"/>
          </p:nvPr>
        </p:nvSpPr>
        <p:spPr/>
        <p:txBody>
          <a:bodyPr/>
          <a:lstStyle/>
          <a:p>
            <a:r>
              <a:rPr lang="en-GB" dirty="0"/>
              <a:t>Typical Phases in Software Development</a:t>
            </a:r>
          </a:p>
        </p:txBody>
      </p:sp>
      <p:sp>
        <p:nvSpPr>
          <p:cNvPr id="36869" name="Rectangle 5"/>
          <p:cNvSpPr>
            <a:spLocks noChangeArrowheads="1"/>
          </p:cNvSpPr>
          <p:nvPr/>
        </p:nvSpPr>
        <p:spPr bwMode="auto">
          <a:xfrm>
            <a:off x="539750" y="2619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SRS</a:t>
            </a:r>
            <a:endParaRPr lang="en-GB" sz="1700" b="1" dirty="0">
              <a:solidFill>
                <a:srgbClr val="000000"/>
              </a:solidFill>
              <a:latin typeface="+mj-lt"/>
            </a:endParaRP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Strategy</a:t>
            </a:r>
            <a:r>
              <a:rPr lang="en-GB" sz="1700" dirty="0">
                <a:solidFill>
                  <a:srgbClr val="000000"/>
                </a:solidFill>
                <a:latin typeface="+mj-lt"/>
              </a:rPr>
              <a:t> </a:t>
            </a:r>
            <a:r>
              <a:rPr lang="en-GB" sz="1700" b="1" dirty="0">
                <a:solidFill>
                  <a:srgbClr val="000000"/>
                </a:solidFill>
                <a:latin typeface="+mj-lt"/>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Detailed  design</a:t>
            </a:r>
          </a:p>
          <a:p>
            <a:pPr algn="ctr"/>
            <a:r>
              <a:rPr lang="en-GB" sz="1700" b="1" dirty="0" smtClean="0">
                <a:solidFill>
                  <a:srgbClr val="000000"/>
                </a:solidFill>
                <a:latin typeface="+mj-lt"/>
              </a:rPr>
              <a:t>document </a:t>
            </a:r>
            <a:endParaRPr lang="en-GB" sz="1700" b="1" dirty="0">
              <a:solidFill>
                <a:srgbClr val="000000"/>
              </a:solidFill>
              <a:latin typeface="+mj-lt"/>
            </a:endParaRP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Component</a:t>
            </a:r>
            <a:r>
              <a:rPr lang="en-GB" dirty="0">
                <a:solidFill>
                  <a:srgbClr val="000000"/>
                </a:solidFill>
                <a:latin typeface="+mj-lt"/>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smtClean="0">
                <a:solidFill>
                  <a:srgbClr val="000000"/>
                </a:solidFill>
                <a:latin typeface="Candara"/>
              </a:rPr>
              <a:t>Deployment</a:t>
            </a:r>
            <a:endParaRPr lang="en-GB" b="1" dirty="0">
              <a:solidFill>
                <a:srgbClr val="000000"/>
              </a:solidFill>
              <a:latin typeface="Candara"/>
            </a:endParaRP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Coding</a:t>
            </a:r>
            <a:endParaRPr lang="en-GB" sz="1700" b="1" dirty="0">
              <a:solidFill>
                <a:srgbClr val="000000"/>
              </a:solidFill>
              <a:latin typeface="+mj-lt"/>
            </a:endParaRP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Unit Test</a:t>
            </a:r>
            <a:endParaRPr lang="en-GB" sz="1700" b="1" dirty="0">
              <a:solidFill>
                <a:srgbClr val="000000"/>
              </a:solidFill>
              <a:latin typeface="+mj-lt"/>
            </a:endParaRP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42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SDLC Models  </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GB" dirty="0" smtClean="0">
                <a:solidFill>
                  <a:schemeClr val="tx1"/>
                </a:solidFill>
              </a:rPr>
              <a:t>A life cycle model covers the entire lifetime of a software – from birth of an idea to  phase out </a:t>
            </a:r>
          </a:p>
          <a:p>
            <a:pPr>
              <a:lnSpc>
                <a:spcPct val="90000"/>
              </a:lnSpc>
            </a:pPr>
            <a:endParaRPr lang="en-GB" dirty="0" smtClean="0">
              <a:solidFill>
                <a:schemeClr val="tx1"/>
              </a:solidFill>
            </a:endParaRPr>
          </a:p>
          <a:p>
            <a:pPr>
              <a:lnSpc>
                <a:spcPct val="90000"/>
              </a:lnSpc>
            </a:pPr>
            <a:r>
              <a:rPr lang="en-GB" dirty="0" smtClean="0">
                <a:solidFill>
                  <a:schemeClr val="tx1"/>
                </a:solidFill>
              </a:rPr>
              <a:t>More </a:t>
            </a:r>
            <a:r>
              <a:rPr lang="en-GB" dirty="0">
                <a:solidFill>
                  <a:schemeClr val="tx1"/>
                </a:solidFill>
              </a:rPr>
              <a:t>than one possible life cycle </a:t>
            </a:r>
            <a:r>
              <a:rPr lang="en-GB" dirty="0" smtClean="0">
                <a:solidFill>
                  <a:schemeClr val="tx1"/>
                </a:solidFill>
              </a:rPr>
              <a:t>models can </a:t>
            </a:r>
            <a:r>
              <a:rPr lang="en-GB" dirty="0">
                <a:solidFill>
                  <a:schemeClr val="tx1"/>
                </a:solidFill>
              </a:rPr>
              <a:t>be adopted </a:t>
            </a:r>
            <a:endParaRPr lang="en-GB" dirty="0" smtClean="0">
              <a:solidFill>
                <a:schemeClr val="tx1"/>
              </a:solidFill>
            </a:endParaRPr>
          </a:p>
          <a:p>
            <a:pPr>
              <a:lnSpc>
                <a:spcPct val="90000"/>
              </a:lnSpc>
            </a:pPr>
            <a:endParaRPr lang="en-GB" dirty="0" smtClean="0">
              <a:solidFill>
                <a:schemeClr val="tx1"/>
              </a:solidFill>
            </a:endParaRPr>
          </a:p>
          <a:p>
            <a:pPr>
              <a:lnSpc>
                <a:spcPct val="90000"/>
              </a:lnSpc>
            </a:pPr>
            <a:r>
              <a:rPr lang="en-GB" dirty="0" smtClean="0">
                <a:solidFill>
                  <a:schemeClr val="tx1"/>
                </a:solidFill>
              </a:rPr>
              <a:t>The </a:t>
            </a:r>
            <a:r>
              <a:rPr lang="en-GB" dirty="0">
                <a:solidFill>
                  <a:schemeClr val="tx1"/>
                </a:solidFill>
              </a:rPr>
              <a:t>type of SDLC </a:t>
            </a:r>
            <a:r>
              <a:rPr lang="en-GB" dirty="0" smtClean="0">
                <a:solidFill>
                  <a:schemeClr val="tx1"/>
                </a:solidFill>
              </a:rPr>
              <a:t> model is </a:t>
            </a:r>
            <a:r>
              <a:rPr lang="en-GB" dirty="0">
                <a:solidFill>
                  <a:schemeClr val="tx1"/>
                </a:solidFill>
              </a:rPr>
              <a:t>defined by the way it links the </a:t>
            </a:r>
            <a:r>
              <a:rPr lang="en-GB" dirty="0" smtClean="0">
                <a:solidFill>
                  <a:schemeClr val="tx1"/>
                </a:solidFill>
              </a:rPr>
              <a:t>phases.</a:t>
            </a:r>
          </a:p>
          <a:p>
            <a:pPr>
              <a:lnSpc>
                <a:spcPct val="90000"/>
              </a:lnSpc>
            </a:pPr>
            <a:endParaRPr lang="en-GB" dirty="0" smtClean="0">
              <a:solidFill>
                <a:schemeClr val="tx1"/>
              </a:solidFill>
            </a:endParaRPr>
          </a:p>
          <a:p>
            <a:pPr>
              <a:lnSpc>
                <a:spcPct val="90000"/>
              </a:lnSpc>
            </a:pPr>
            <a:r>
              <a:rPr lang="en-GB" dirty="0" smtClean="0">
                <a:solidFill>
                  <a:schemeClr val="tx1"/>
                </a:solidFill>
              </a:rPr>
              <a:t>Every  life cycle focusses its phase towards a goal and has a definite milestone </a:t>
            </a:r>
          </a:p>
          <a:p>
            <a:pPr>
              <a:lnSpc>
                <a:spcPct val="90000"/>
              </a:lnSpc>
            </a:pPr>
            <a:endParaRPr lang="en-GB" dirty="0" smtClean="0">
              <a:solidFill>
                <a:schemeClr val="tx1"/>
              </a:solidFill>
            </a:endParaRPr>
          </a:p>
          <a:p>
            <a:pPr>
              <a:lnSpc>
                <a:spcPct val="90000"/>
              </a:lnSpc>
            </a:pPr>
            <a:r>
              <a:rPr lang="en-GB" dirty="0" smtClean="0">
                <a:solidFill>
                  <a:schemeClr val="tx1"/>
                </a:solidFill>
              </a:rPr>
              <a:t> Some of the common  developmental models  defined are </a:t>
            </a:r>
          </a:p>
          <a:p>
            <a:pPr lvl="1">
              <a:lnSpc>
                <a:spcPct val="90000"/>
              </a:lnSpc>
            </a:pPr>
            <a:r>
              <a:rPr lang="en-GB" dirty="0" smtClean="0">
                <a:solidFill>
                  <a:schemeClr val="tx1"/>
                </a:solidFill>
              </a:rPr>
              <a:t>Waterfall  /Enhanced Waterfall </a:t>
            </a:r>
          </a:p>
          <a:p>
            <a:pPr lvl="1">
              <a:lnSpc>
                <a:spcPct val="90000"/>
              </a:lnSpc>
            </a:pPr>
            <a:r>
              <a:rPr lang="en-GB" dirty="0" smtClean="0">
                <a:solidFill>
                  <a:schemeClr val="tx1"/>
                </a:solidFill>
              </a:rPr>
              <a:t>V – model </a:t>
            </a:r>
          </a:p>
          <a:p>
            <a:pPr lvl="1">
              <a:lnSpc>
                <a:spcPct val="80000"/>
              </a:lnSpc>
            </a:pPr>
            <a:r>
              <a:rPr lang="en-GB" dirty="0">
                <a:solidFill>
                  <a:schemeClr val="tx1"/>
                </a:solidFill>
              </a:rPr>
              <a:t>Evolutionary Prototyping (aka Incremental)</a:t>
            </a:r>
          </a:p>
          <a:p>
            <a:pPr lvl="1">
              <a:lnSpc>
                <a:spcPct val="80000"/>
              </a:lnSpc>
            </a:pPr>
            <a:r>
              <a:rPr lang="en-GB" dirty="0">
                <a:solidFill>
                  <a:schemeClr val="tx1"/>
                </a:solidFill>
              </a:rPr>
              <a:t>Throw-away Prototyping (aka Rapid</a:t>
            </a:r>
            <a:r>
              <a:rPr lang="en-GB" dirty="0" smtClean="0">
                <a:solidFill>
                  <a:schemeClr val="tx1"/>
                </a:solidFill>
              </a:rPr>
              <a:t>))</a:t>
            </a:r>
          </a:p>
          <a:p>
            <a:pPr lvl="1">
              <a:lnSpc>
                <a:spcPct val="80000"/>
              </a:lnSpc>
            </a:pPr>
            <a:r>
              <a:rPr lang="en-GB" dirty="0" smtClean="0">
                <a:solidFill>
                  <a:schemeClr val="tx1"/>
                </a:solidFill>
              </a:rPr>
              <a:t>Incremental   </a:t>
            </a:r>
          </a:p>
          <a:p>
            <a:pPr marL="447675" lvl="1" indent="0">
              <a:lnSpc>
                <a:spcPct val="80000"/>
              </a:lnSpc>
              <a:buNone/>
            </a:pPr>
            <a:endParaRPr lang="en-GB" dirty="0" smtClean="0">
              <a:solidFill>
                <a:schemeClr val="tx1"/>
              </a:solidFill>
            </a:endParaRPr>
          </a:p>
          <a:p>
            <a:pPr>
              <a:lnSpc>
                <a:spcPct val="80000"/>
              </a:lnSpc>
            </a:pPr>
            <a:r>
              <a:rPr lang="en-GB" dirty="0" smtClean="0">
                <a:solidFill>
                  <a:schemeClr val="tx1"/>
                </a:solidFill>
              </a:rPr>
              <a:t>Following models are typically used in the organisations Iterative , V-model , Agile and semi waterfall </a:t>
            </a:r>
          </a:p>
        </p:txBody>
      </p:sp>
    </p:spTree>
    <p:extLst>
      <p:ext uri="{BB962C8B-B14F-4D97-AF65-F5344CB8AC3E}">
        <p14:creationId xmlns:p14="http://schemas.microsoft.com/office/powerpoint/2010/main" val="206187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dirty="0"/>
              <a:t>Software Development </a:t>
            </a:r>
            <a:r>
              <a:rPr lang="en-US" dirty="0" smtClean="0"/>
              <a:t>Models- Waterfall</a:t>
            </a:r>
            <a:endParaRPr lang="en-US" dirty="0"/>
          </a:p>
        </p:txBody>
      </p:sp>
      <p:sp>
        <p:nvSpPr>
          <p:cNvPr id="907270" name="Rectangle 6"/>
          <p:cNvSpPr>
            <a:spLocks noChangeArrowheads="1"/>
          </p:cNvSpPr>
          <p:nvPr/>
        </p:nvSpPr>
        <p:spPr bwMode="auto">
          <a:xfrm>
            <a:off x="533325" y="1475480"/>
            <a:ext cx="16764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Requirements</a:t>
            </a:r>
          </a:p>
        </p:txBody>
      </p:sp>
      <p:sp>
        <p:nvSpPr>
          <p:cNvPr id="907272" name="Rectangle 8"/>
          <p:cNvSpPr>
            <a:spLocks noChangeArrowheads="1"/>
          </p:cNvSpPr>
          <p:nvPr/>
        </p:nvSpPr>
        <p:spPr bwMode="auto">
          <a:xfrm>
            <a:off x="4114725" y="33804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Testing</a:t>
            </a:r>
          </a:p>
        </p:txBody>
      </p:sp>
      <p:sp>
        <p:nvSpPr>
          <p:cNvPr id="907273" name="Rectangle 9"/>
          <p:cNvSpPr>
            <a:spLocks noChangeArrowheads="1"/>
          </p:cNvSpPr>
          <p:nvPr/>
        </p:nvSpPr>
        <p:spPr bwMode="auto">
          <a:xfrm>
            <a:off x="2133525" y="2085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Design</a:t>
            </a:r>
          </a:p>
        </p:txBody>
      </p:sp>
      <p:sp>
        <p:nvSpPr>
          <p:cNvPr id="907274" name="Rectangle 10"/>
          <p:cNvSpPr>
            <a:spLocks noChangeArrowheads="1"/>
          </p:cNvSpPr>
          <p:nvPr/>
        </p:nvSpPr>
        <p:spPr bwMode="auto">
          <a:xfrm>
            <a:off x="5333925" y="4599680"/>
            <a:ext cx="1371600" cy="4572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Maintenance</a:t>
            </a:r>
          </a:p>
        </p:txBody>
      </p:sp>
      <p:sp>
        <p:nvSpPr>
          <p:cNvPr id="907276" name="Rectangle 12"/>
          <p:cNvSpPr>
            <a:spLocks noChangeArrowheads="1"/>
          </p:cNvSpPr>
          <p:nvPr/>
        </p:nvSpPr>
        <p:spPr bwMode="auto">
          <a:xfrm>
            <a:off x="2971725" y="2694680"/>
            <a:ext cx="12192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Construction</a:t>
            </a:r>
          </a:p>
        </p:txBody>
      </p:sp>
      <p:sp>
        <p:nvSpPr>
          <p:cNvPr id="907277" name="Rectangle 13"/>
          <p:cNvSpPr>
            <a:spLocks noChangeArrowheads="1"/>
          </p:cNvSpPr>
          <p:nvPr/>
        </p:nvSpPr>
        <p:spPr bwMode="auto">
          <a:xfrm>
            <a:off x="5029125" y="3990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Roll out</a:t>
            </a:r>
          </a:p>
        </p:txBody>
      </p:sp>
      <p:sp>
        <p:nvSpPr>
          <p:cNvPr id="907282" name="AutoShape 18"/>
          <p:cNvSpPr>
            <a:spLocks noChangeArrowheads="1"/>
          </p:cNvSpPr>
          <p:nvPr/>
        </p:nvSpPr>
        <p:spPr bwMode="auto">
          <a:xfrm>
            <a:off x="2133525" y="1856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3" name="AutoShape 19"/>
          <p:cNvSpPr>
            <a:spLocks noChangeArrowheads="1"/>
          </p:cNvSpPr>
          <p:nvPr/>
        </p:nvSpPr>
        <p:spPr bwMode="auto">
          <a:xfrm>
            <a:off x="3047925" y="2466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5" name="AutoShape 21"/>
          <p:cNvSpPr>
            <a:spLocks noChangeArrowheads="1"/>
          </p:cNvSpPr>
          <p:nvPr/>
        </p:nvSpPr>
        <p:spPr bwMode="auto">
          <a:xfrm>
            <a:off x="4114725" y="30756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6" name="AutoShape 22"/>
          <p:cNvSpPr>
            <a:spLocks noChangeArrowheads="1"/>
          </p:cNvSpPr>
          <p:nvPr/>
        </p:nvSpPr>
        <p:spPr bwMode="auto">
          <a:xfrm>
            <a:off x="5105325" y="3761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7" name="AutoShape 23"/>
          <p:cNvSpPr>
            <a:spLocks noChangeArrowheads="1"/>
          </p:cNvSpPr>
          <p:nvPr/>
        </p:nvSpPr>
        <p:spPr bwMode="auto">
          <a:xfrm>
            <a:off x="5486325" y="4371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Tree>
    <p:extLst>
      <p:ext uri="{BB962C8B-B14F-4D97-AF65-F5344CB8AC3E}">
        <p14:creationId xmlns:p14="http://schemas.microsoft.com/office/powerpoint/2010/main" val="306815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Software Development Models </a:t>
            </a:r>
            <a:r>
              <a:rPr lang="en-US" dirty="0" smtClean="0"/>
              <a:t>– V Model</a:t>
            </a:r>
            <a:endParaRPr lang="en-US" dirty="0"/>
          </a:p>
        </p:txBody>
      </p:sp>
      <p:sp>
        <p:nvSpPr>
          <p:cNvPr id="4" name="Content Placeholder 3"/>
          <p:cNvSpPr>
            <a:spLocks noGrp="1"/>
          </p:cNvSpPr>
          <p:nvPr>
            <p:ph idx="1"/>
          </p:nvPr>
        </p:nvSpPr>
        <p:spPr/>
        <p:txBody>
          <a:bodyPr/>
          <a:lstStyle/>
          <a:p>
            <a:endParaRPr lang="en-US"/>
          </a:p>
        </p:txBody>
      </p:sp>
      <p:sp>
        <p:nvSpPr>
          <p:cNvPr id="5" name="Rectangle 1029"/>
          <p:cNvSpPr>
            <a:spLocks noChangeArrowheads="1"/>
          </p:cNvSpPr>
          <p:nvPr/>
        </p:nvSpPr>
        <p:spPr bwMode="auto">
          <a:xfrm>
            <a:off x="304800" y="1304144"/>
            <a:ext cx="7492585" cy="4902981"/>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solidFill>
                <a:srgbClr val="000000"/>
              </a:solidFill>
              <a:latin typeface="Candara"/>
              <a:ea typeface="ＭＳ Ｐゴシック" charset="0"/>
              <a:cs typeface="ＭＳ Ｐゴシック" charset="0"/>
            </a:endParaRPr>
          </a:p>
        </p:txBody>
      </p:sp>
      <p:pic>
        <p:nvPicPr>
          <p:cNvPr id="6" name="Picture 1030"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1" y="1550961"/>
            <a:ext cx="7160302" cy="44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923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oAutofit/>
          </a:bodyPr>
          <a:lstStyle/>
          <a:p>
            <a:r>
              <a:rPr lang="en-US" dirty="0"/>
              <a:t>Software Development </a:t>
            </a:r>
            <a:r>
              <a:rPr lang="en-US" dirty="0" smtClean="0"/>
              <a:t>Models – Iterative and Incremental </a:t>
            </a:r>
            <a:endParaRPr lang="en-US" dirty="0"/>
          </a:p>
        </p:txBody>
      </p:sp>
      <p:pic>
        <p:nvPicPr>
          <p:cNvPr id="1026" name="Picture 2" descr="C:\Users\707224\Pictures\sdlc_iterative_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30" y="1505575"/>
            <a:ext cx="6910466" cy="43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2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Modeling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It is a variant of the Incremental model </a:t>
            </a:r>
          </a:p>
          <a:p>
            <a:r>
              <a:rPr lang="en-US" dirty="0" smtClean="0">
                <a:solidFill>
                  <a:schemeClr val="tx1"/>
                </a:solidFill>
              </a:rPr>
              <a:t>It enables developing customized </a:t>
            </a:r>
            <a:r>
              <a:rPr lang="en-US" dirty="0">
                <a:solidFill>
                  <a:schemeClr val="tx1"/>
                </a:solidFill>
              </a:rPr>
              <a:t>software </a:t>
            </a:r>
            <a:r>
              <a:rPr lang="en-US" dirty="0" smtClean="0">
                <a:solidFill>
                  <a:schemeClr val="tx1"/>
                </a:solidFill>
              </a:rPr>
              <a:t>with a process </a:t>
            </a:r>
            <a:r>
              <a:rPr lang="en-US" dirty="0">
                <a:solidFill>
                  <a:schemeClr val="tx1"/>
                </a:solidFill>
              </a:rPr>
              <a:t>that </a:t>
            </a:r>
            <a:r>
              <a:rPr lang="en-US" dirty="0" smtClean="0">
                <a:solidFill>
                  <a:schemeClr val="tx1"/>
                </a:solidFill>
              </a:rPr>
              <a:t> helps in meeting current requirement as well as future  through    suitable adjustment </a:t>
            </a:r>
          </a:p>
          <a:p>
            <a:r>
              <a:rPr lang="en-US" dirty="0" smtClean="0">
                <a:solidFill>
                  <a:schemeClr val="tx1"/>
                </a:solidFill>
              </a:rPr>
              <a:t>The following principles that </a:t>
            </a:r>
            <a:r>
              <a:rPr lang="en-US" dirty="0">
                <a:solidFill>
                  <a:schemeClr val="tx1"/>
                </a:solidFill>
              </a:rPr>
              <a:t>enable this methodology to be effective and light </a:t>
            </a:r>
            <a:r>
              <a:rPr lang="en-US" dirty="0" smtClean="0">
                <a:solidFill>
                  <a:schemeClr val="tx1"/>
                </a:solidFill>
              </a:rPr>
              <a:t>weight </a:t>
            </a:r>
          </a:p>
          <a:p>
            <a:pPr lvl="1"/>
            <a:r>
              <a:rPr lang="en-US" b="1" dirty="0" smtClean="0">
                <a:solidFill>
                  <a:schemeClr val="tx1"/>
                </a:solidFill>
              </a:rPr>
              <a:t>Communication</a:t>
            </a:r>
          </a:p>
          <a:p>
            <a:pPr lvl="2"/>
            <a:r>
              <a:rPr lang="en-US" sz="1400" dirty="0" smtClean="0">
                <a:solidFill>
                  <a:schemeClr val="tx1"/>
                </a:solidFill>
              </a:rPr>
              <a:t>Open communication between stakeholder and development team at  every stage </a:t>
            </a:r>
            <a:endParaRPr lang="en-US" sz="1400" dirty="0">
              <a:solidFill>
                <a:schemeClr val="tx1"/>
              </a:solidFill>
            </a:endParaRPr>
          </a:p>
          <a:p>
            <a:pPr lvl="1"/>
            <a:r>
              <a:rPr lang="en-US" b="1" dirty="0" smtClean="0">
                <a:solidFill>
                  <a:schemeClr val="tx1"/>
                </a:solidFill>
              </a:rPr>
              <a:t>Simplicity</a:t>
            </a:r>
          </a:p>
          <a:p>
            <a:pPr lvl="2"/>
            <a:r>
              <a:rPr lang="en-US" sz="1400" dirty="0" smtClean="0">
                <a:solidFill>
                  <a:schemeClr val="tx1"/>
                </a:solidFill>
              </a:rPr>
              <a:t>The  model emphasize the  need to keep concepts and ideas in simple manner like  simple tools , simple design , content etc..</a:t>
            </a:r>
            <a:endParaRPr lang="en-US" sz="1400" dirty="0">
              <a:solidFill>
                <a:schemeClr val="tx1"/>
              </a:solidFill>
            </a:endParaRPr>
          </a:p>
          <a:p>
            <a:pPr lvl="1"/>
            <a:r>
              <a:rPr lang="en-US" b="1" dirty="0" smtClean="0">
                <a:solidFill>
                  <a:schemeClr val="tx1"/>
                </a:solidFill>
              </a:rPr>
              <a:t>Feedback</a:t>
            </a:r>
          </a:p>
          <a:p>
            <a:pPr lvl="2"/>
            <a:r>
              <a:rPr lang="en-US" sz="1400" dirty="0" smtClean="0">
                <a:solidFill>
                  <a:schemeClr val="tx1"/>
                </a:solidFill>
              </a:rPr>
              <a:t>Model  allows  </a:t>
            </a:r>
            <a:r>
              <a:rPr lang="en-US" sz="1400" dirty="0">
                <a:solidFill>
                  <a:schemeClr val="tx1"/>
                </a:solidFill>
              </a:rPr>
              <a:t>quick feedback from shareholders </a:t>
            </a:r>
            <a:r>
              <a:rPr lang="en-US" sz="1400" dirty="0" smtClean="0">
                <a:solidFill>
                  <a:schemeClr val="tx1"/>
                </a:solidFill>
              </a:rPr>
              <a:t> to ensure that things are on track </a:t>
            </a:r>
            <a:endParaRPr lang="en-US" sz="1400" b="1" dirty="0" smtClean="0">
              <a:solidFill>
                <a:schemeClr val="tx1"/>
              </a:solidFill>
            </a:endParaRPr>
          </a:p>
          <a:p>
            <a:r>
              <a:rPr lang="en-US" dirty="0">
                <a:solidFill>
                  <a:schemeClr val="tx1"/>
                </a:solidFill>
              </a:rPr>
              <a:t>Typically used when requirements are </a:t>
            </a:r>
            <a:r>
              <a:rPr lang="en-US" dirty="0" smtClean="0">
                <a:solidFill>
                  <a:schemeClr val="tx1"/>
                </a:solidFill>
              </a:rPr>
              <a:t>volatile and applications are time critical and the team is aware of the agile practices </a:t>
            </a:r>
          </a:p>
          <a:p>
            <a:endParaRPr lang="en-US" dirty="0">
              <a:solidFill>
                <a:schemeClr val="tx1"/>
              </a:solidFill>
            </a:endParaRPr>
          </a:p>
          <a:p>
            <a:pPr lvl="1"/>
            <a:endParaRPr lang="en-US" sz="1800"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90952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Operations and Maintenance </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tx1"/>
                </a:solidFill>
              </a:rPr>
              <a:t>Software maintenance in </a:t>
            </a:r>
            <a:r>
              <a:rPr lang="en-US" dirty="0" smtClean="0">
                <a:solidFill>
                  <a:schemeClr val="tx1"/>
                </a:solidFill>
              </a:rPr>
              <a:t>Software Engineering is the process of  modifying a </a:t>
            </a:r>
            <a:r>
              <a:rPr lang="en-US" dirty="0">
                <a:solidFill>
                  <a:schemeClr val="tx1"/>
                </a:solidFill>
              </a:rPr>
              <a:t>software product after delivery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The  modification of s/w could be for various reasons </a:t>
            </a:r>
          </a:p>
          <a:p>
            <a:pPr lvl="1"/>
            <a:r>
              <a:rPr lang="en-US" dirty="0" smtClean="0">
                <a:solidFill>
                  <a:schemeClr val="tx1"/>
                </a:solidFill>
              </a:rPr>
              <a:t>Fixing a defect  - Corrective </a:t>
            </a:r>
          </a:p>
          <a:p>
            <a:pPr lvl="1"/>
            <a:r>
              <a:rPr lang="en-US" dirty="0" smtClean="0">
                <a:solidFill>
                  <a:schemeClr val="tx1"/>
                </a:solidFill>
              </a:rPr>
              <a:t>Address incremental and performance Improvements   Perfective </a:t>
            </a:r>
          </a:p>
          <a:p>
            <a:pPr lvl="1"/>
            <a:r>
              <a:rPr lang="en-US" dirty="0" smtClean="0">
                <a:solidFill>
                  <a:schemeClr val="tx1"/>
                </a:solidFill>
              </a:rPr>
              <a:t>Perfecting and adapting the code to the changes  in operating environment  - Adaptive </a:t>
            </a:r>
          </a:p>
          <a:p>
            <a:r>
              <a:rPr lang="en-US" dirty="0">
                <a:solidFill>
                  <a:schemeClr val="tx1"/>
                </a:solidFill>
              </a:rPr>
              <a:t>Maintenance </a:t>
            </a:r>
            <a:r>
              <a:rPr lang="en-US" dirty="0" smtClean="0">
                <a:solidFill>
                  <a:schemeClr val="tx1"/>
                </a:solidFill>
              </a:rPr>
              <a:t>activity over the years has evolved to become </a:t>
            </a:r>
            <a:r>
              <a:rPr lang="en-US" dirty="0">
                <a:solidFill>
                  <a:schemeClr val="tx1"/>
                </a:solidFill>
              </a:rPr>
              <a:t>a crucial source of </a:t>
            </a:r>
            <a:r>
              <a:rPr lang="en-US" dirty="0" smtClean="0">
                <a:solidFill>
                  <a:schemeClr val="tx1"/>
                </a:solidFill>
              </a:rPr>
              <a:t>input  </a:t>
            </a:r>
            <a:r>
              <a:rPr lang="en-US" dirty="0">
                <a:solidFill>
                  <a:schemeClr val="tx1"/>
                </a:solidFill>
              </a:rPr>
              <a:t>and a key driver for new product </a:t>
            </a:r>
            <a:r>
              <a:rPr lang="en-US" dirty="0" smtClean="0">
                <a:solidFill>
                  <a:schemeClr val="tx1"/>
                </a:solidFill>
              </a:rPr>
              <a:t>requirements</a:t>
            </a:r>
          </a:p>
          <a:p>
            <a:r>
              <a:rPr lang="en-US" dirty="0" smtClean="0">
                <a:solidFill>
                  <a:schemeClr val="tx1"/>
                </a:solidFill>
              </a:rPr>
              <a:t>Software </a:t>
            </a:r>
            <a:r>
              <a:rPr lang="en-US" dirty="0">
                <a:solidFill>
                  <a:schemeClr val="tx1"/>
                </a:solidFill>
              </a:rPr>
              <a:t>maintenance </a:t>
            </a:r>
            <a:r>
              <a:rPr lang="en-US" dirty="0" smtClean="0">
                <a:solidFill>
                  <a:schemeClr val="tx1"/>
                </a:solidFill>
              </a:rPr>
              <a:t> and support projects  also follow a life cycle model</a:t>
            </a:r>
          </a:p>
          <a:p>
            <a:pPr lvl="1"/>
            <a:r>
              <a:rPr lang="en-US" dirty="0" smtClean="0">
                <a:solidFill>
                  <a:schemeClr val="tx1"/>
                </a:solidFill>
              </a:rPr>
              <a:t>Quick Fix Model </a:t>
            </a:r>
          </a:p>
          <a:p>
            <a:pPr lvl="1"/>
            <a:r>
              <a:rPr lang="en-US" dirty="0" smtClean="0">
                <a:solidFill>
                  <a:schemeClr val="tx1"/>
                </a:solidFill>
              </a:rPr>
              <a:t>Code reuse Model </a:t>
            </a:r>
          </a:p>
          <a:p>
            <a:pPr lvl="1"/>
            <a:r>
              <a:rPr lang="en-US" dirty="0" smtClean="0">
                <a:solidFill>
                  <a:schemeClr val="tx1"/>
                </a:solidFill>
              </a:rPr>
              <a:t>Iterative enhancement Model, etc..</a:t>
            </a:r>
          </a:p>
          <a:p>
            <a:pPr lvl="1"/>
            <a:endParaRPr lang="en-US" dirty="0" smtClean="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1607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Life Cycle – Typical  phases</a:t>
            </a:r>
            <a:endParaRPr lang="en-US" dirty="0"/>
          </a:p>
        </p:txBody>
      </p:sp>
      <p:sp>
        <p:nvSpPr>
          <p:cNvPr id="3" name="Content Placeholder 2"/>
          <p:cNvSpPr>
            <a:spLocks noGrp="1"/>
          </p:cNvSpPr>
          <p:nvPr>
            <p:ph idx="1"/>
          </p:nvPr>
        </p:nvSpPr>
        <p:spPr/>
        <p:txBody>
          <a:bodyPr/>
          <a:lstStyle/>
          <a:p>
            <a:r>
              <a:rPr lang="en-US" dirty="0">
                <a:solidFill>
                  <a:schemeClr val="tx1"/>
                </a:solidFill>
              </a:rPr>
              <a:t>Application </a:t>
            </a:r>
            <a:r>
              <a:rPr lang="en-US" dirty="0" smtClean="0">
                <a:solidFill>
                  <a:schemeClr val="tx1"/>
                </a:solidFill>
              </a:rPr>
              <a:t>Assessment</a:t>
            </a:r>
          </a:p>
          <a:p>
            <a:pPr lvl="1"/>
            <a:r>
              <a:rPr lang="en-US" dirty="0" smtClean="0">
                <a:solidFill>
                  <a:schemeClr val="tx1"/>
                </a:solidFill>
              </a:rPr>
              <a:t>Understand the application and client expectation </a:t>
            </a:r>
          </a:p>
          <a:p>
            <a:pPr lvl="1"/>
            <a:r>
              <a:rPr lang="en-US" dirty="0">
                <a:solidFill>
                  <a:schemeClr val="tx1"/>
                </a:solidFill>
              </a:rPr>
              <a:t>Prepare Project Plan</a:t>
            </a:r>
          </a:p>
          <a:p>
            <a:r>
              <a:rPr lang="en-US" dirty="0" smtClean="0">
                <a:solidFill>
                  <a:schemeClr val="tx1"/>
                </a:solidFill>
              </a:rPr>
              <a:t>Knowledge Transition/Responsibility Transition </a:t>
            </a:r>
          </a:p>
          <a:p>
            <a:pPr lvl="1"/>
            <a:r>
              <a:rPr lang="en-US" dirty="0" smtClean="0">
                <a:solidFill>
                  <a:schemeClr val="tx1"/>
                </a:solidFill>
              </a:rPr>
              <a:t>Ramp up the team </a:t>
            </a:r>
          </a:p>
          <a:p>
            <a:pPr lvl="1"/>
            <a:r>
              <a:rPr lang="en-US" dirty="0">
                <a:solidFill>
                  <a:schemeClr val="tx1"/>
                </a:solidFill>
              </a:rPr>
              <a:t>Sign off service level agreement</a:t>
            </a:r>
          </a:p>
          <a:p>
            <a:r>
              <a:rPr lang="en-US" dirty="0" smtClean="0">
                <a:solidFill>
                  <a:schemeClr val="tx1"/>
                </a:solidFill>
              </a:rPr>
              <a:t>Steady </a:t>
            </a:r>
            <a:r>
              <a:rPr lang="en-US" dirty="0">
                <a:solidFill>
                  <a:schemeClr val="tx1"/>
                </a:solidFill>
              </a:rPr>
              <a:t>State – </a:t>
            </a:r>
            <a:r>
              <a:rPr lang="en-US" dirty="0" smtClean="0">
                <a:solidFill>
                  <a:schemeClr val="tx1"/>
                </a:solidFill>
              </a:rPr>
              <a:t>Maintenance Release  (MR) execution</a:t>
            </a:r>
            <a:endParaRPr lang="en-US" dirty="0">
              <a:solidFill>
                <a:schemeClr val="tx1"/>
              </a:solidFill>
            </a:endParaRPr>
          </a:p>
          <a:p>
            <a:pPr lvl="1"/>
            <a:r>
              <a:rPr lang="en-US" dirty="0" smtClean="0">
                <a:solidFill>
                  <a:schemeClr val="tx1"/>
                </a:solidFill>
              </a:rPr>
              <a:t>Provide </a:t>
            </a:r>
            <a:r>
              <a:rPr lang="en-US" dirty="0">
                <a:solidFill>
                  <a:schemeClr val="tx1"/>
                </a:solidFill>
              </a:rPr>
              <a:t>maintenance support</a:t>
            </a:r>
          </a:p>
          <a:p>
            <a:pPr lvl="1"/>
            <a:r>
              <a:rPr lang="en-US" dirty="0">
                <a:solidFill>
                  <a:schemeClr val="tx1"/>
                </a:solidFill>
              </a:rPr>
              <a:t>Provide production support</a:t>
            </a:r>
          </a:p>
          <a:p>
            <a:pPr lvl="1"/>
            <a:r>
              <a:rPr lang="en-US" dirty="0">
                <a:solidFill>
                  <a:schemeClr val="tx1"/>
                </a:solidFill>
              </a:rPr>
              <a:t>Monitor Performance</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3819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life cycle and support </a:t>
            </a:r>
            <a:endParaRPr lang="en-US" dirty="0"/>
          </a:p>
        </p:txBody>
      </p:sp>
      <p:sp>
        <p:nvSpPr>
          <p:cNvPr id="3" name="Content Placeholder 2"/>
          <p:cNvSpPr>
            <a:spLocks noGrp="1"/>
          </p:cNvSpPr>
          <p:nvPr>
            <p:ph idx="1"/>
          </p:nvPr>
        </p:nvSpPr>
        <p:spPr/>
        <p:txBody>
          <a:bodyPr>
            <a:normAutofit lnSpcReduction="10000"/>
          </a:bodyPr>
          <a:lstStyle/>
          <a:p>
            <a:r>
              <a:rPr lang="en-GB" dirty="0">
                <a:solidFill>
                  <a:schemeClr val="tx1"/>
                </a:solidFill>
              </a:rPr>
              <a:t>Based on nature of project</a:t>
            </a:r>
          </a:p>
          <a:p>
            <a:pPr lvl="1"/>
            <a:r>
              <a:rPr lang="en-GB" dirty="0">
                <a:solidFill>
                  <a:schemeClr val="tx1"/>
                </a:solidFill>
              </a:rPr>
              <a:t>Clarity of requirements</a:t>
            </a:r>
          </a:p>
          <a:p>
            <a:pPr lvl="1"/>
            <a:r>
              <a:rPr lang="en-GB" dirty="0">
                <a:solidFill>
                  <a:schemeClr val="tx1"/>
                </a:solidFill>
              </a:rPr>
              <a:t>Priority of implementation</a:t>
            </a:r>
          </a:p>
          <a:p>
            <a:pPr lvl="1"/>
            <a:r>
              <a:rPr lang="en-GB" dirty="0">
                <a:solidFill>
                  <a:schemeClr val="tx1"/>
                </a:solidFill>
              </a:rPr>
              <a:t>Need to address change management</a:t>
            </a:r>
          </a:p>
          <a:p>
            <a:pPr lvl="1"/>
            <a:r>
              <a:rPr lang="en-GB" dirty="0">
                <a:solidFill>
                  <a:schemeClr val="tx1"/>
                </a:solidFill>
              </a:rPr>
              <a:t>Need for </a:t>
            </a:r>
            <a:r>
              <a:rPr lang="en-GB" dirty="0" smtClean="0">
                <a:solidFill>
                  <a:schemeClr val="tx1"/>
                </a:solidFill>
              </a:rPr>
              <a:t>prototypes</a:t>
            </a:r>
          </a:p>
          <a:p>
            <a:r>
              <a:rPr lang="en-GB" dirty="0">
                <a:solidFill>
                  <a:schemeClr val="tx1"/>
                </a:solidFill>
              </a:rPr>
              <a:t>Organization </a:t>
            </a:r>
            <a:r>
              <a:rPr lang="en-GB" dirty="0" smtClean="0">
                <a:solidFill>
                  <a:schemeClr val="tx1"/>
                </a:solidFill>
              </a:rPr>
              <a:t>Support </a:t>
            </a:r>
            <a:endParaRPr lang="en-GB" dirty="0">
              <a:solidFill>
                <a:schemeClr val="tx1"/>
              </a:solidFill>
            </a:endParaRPr>
          </a:p>
          <a:p>
            <a:pPr lvl="1"/>
            <a:r>
              <a:rPr lang="en-GB" dirty="0" smtClean="0">
                <a:solidFill>
                  <a:schemeClr val="tx1"/>
                </a:solidFill>
              </a:rPr>
              <a:t>QMS Procedure /guidelines for performing various activities </a:t>
            </a:r>
            <a:endParaRPr lang="en-GB" dirty="0">
              <a:solidFill>
                <a:schemeClr val="tx1"/>
              </a:solidFill>
            </a:endParaRPr>
          </a:p>
          <a:p>
            <a:pPr lvl="1"/>
            <a:r>
              <a:rPr lang="en-GB" dirty="0">
                <a:solidFill>
                  <a:schemeClr val="tx1"/>
                </a:solidFill>
              </a:rPr>
              <a:t>Templates/ </a:t>
            </a:r>
            <a:r>
              <a:rPr lang="en-GB" dirty="0" smtClean="0">
                <a:solidFill>
                  <a:schemeClr val="tx1"/>
                </a:solidFill>
              </a:rPr>
              <a:t>forms/checklist/metrics for </a:t>
            </a:r>
            <a:r>
              <a:rPr lang="en-GB" dirty="0">
                <a:solidFill>
                  <a:schemeClr val="tx1"/>
                </a:solidFill>
              </a:rPr>
              <a:t> </a:t>
            </a:r>
            <a:r>
              <a:rPr lang="en-GB" dirty="0" smtClean="0">
                <a:solidFill>
                  <a:schemeClr val="tx1"/>
                </a:solidFill>
              </a:rPr>
              <a:t>tracking , measuring and analysing various activities and taking corrective action </a:t>
            </a:r>
          </a:p>
          <a:p>
            <a:pPr lvl="1"/>
            <a:r>
              <a:rPr lang="en-GB" dirty="0" smtClean="0">
                <a:solidFill>
                  <a:schemeClr val="tx1"/>
                </a:solidFill>
              </a:rPr>
              <a:t>Tools for automating and improvement </a:t>
            </a:r>
            <a:endParaRPr lang="en-GB" dirty="0">
              <a:solidFill>
                <a:schemeClr val="tx1"/>
              </a:solidFill>
            </a:endParaRPr>
          </a:p>
          <a:p>
            <a:pPr lvl="2"/>
            <a:r>
              <a:rPr lang="en-GB" sz="1400" dirty="0" smtClean="0">
                <a:solidFill>
                  <a:schemeClr val="tx1"/>
                </a:solidFill>
              </a:rPr>
              <a:t>SVN /TFS (for CM )  ( Recommended) </a:t>
            </a:r>
            <a:endParaRPr lang="en-GB" sz="1400" dirty="0">
              <a:solidFill>
                <a:schemeClr val="tx1"/>
              </a:solidFill>
            </a:endParaRPr>
          </a:p>
          <a:p>
            <a:pPr marL="0" indent="0">
              <a:buNone/>
            </a:pPr>
            <a:r>
              <a:rPr lang="en-GB" i="1" dirty="0" smtClean="0">
                <a:solidFill>
                  <a:schemeClr val="tx1"/>
                </a:solidFill>
              </a:rPr>
              <a:t>	</a:t>
            </a:r>
          </a:p>
          <a:p>
            <a:pPr marL="0" indent="0">
              <a:buNone/>
            </a:pPr>
            <a:r>
              <a:rPr lang="en-GB" i="1" dirty="0" smtClean="0">
                <a:solidFill>
                  <a:schemeClr val="tx1"/>
                </a:solidFill>
              </a:rPr>
              <a:t>Note : In some cases we may use tools/templates suggested by clients </a:t>
            </a:r>
          </a:p>
          <a:p>
            <a:pPr lvl="1"/>
            <a:endParaRPr lang="en-GB" dirty="0">
              <a:solidFill>
                <a:schemeClr val="tx1"/>
              </a:solidFill>
            </a:endParaRPr>
          </a:p>
          <a:p>
            <a:pPr lvl="1"/>
            <a:endParaRPr lang="en-GB" dirty="0" smtClean="0">
              <a:solidFill>
                <a:schemeClr val="tx1"/>
              </a:solidFill>
            </a:endParaRPr>
          </a:p>
          <a:p>
            <a:pPr lvl="1"/>
            <a:endParaRPr lang="en-GB"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6034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History</a:t>
            </a:r>
          </a:p>
        </p:txBody>
      </p:sp>
      <p:graphicFrame>
        <p:nvGraphicFramePr>
          <p:cNvPr id="6" name="Group 51"/>
          <p:cNvGraphicFramePr>
            <a:graphicFrameLocks noGrp="1"/>
          </p:cNvGraphicFramePr>
          <p:nvPr>
            <p:ph idx="1"/>
            <p:extLst>
              <p:ext uri="{D42A27DB-BD31-4B8C-83A1-F6EECF244321}">
                <p14:modId xmlns:p14="http://schemas.microsoft.com/office/powerpoint/2010/main" val="1976302566"/>
              </p:ext>
            </p:extLst>
          </p:nvPr>
        </p:nvGraphicFramePr>
        <p:xfrm>
          <a:off x="298450" y="1495425"/>
          <a:ext cx="8845885" cy="3462020"/>
        </p:xfrm>
        <a:graphic>
          <a:graphicData uri="http://schemas.openxmlformats.org/drawingml/2006/table">
            <a:tbl>
              <a:tblPr/>
              <a:tblGrid>
                <a:gridCol w="1634097"/>
                <a:gridCol w="1224568"/>
                <a:gridCol w="1869075"/>
                <a:gridCol w="1369583"/>
                <a:gridCol w="2748562"/>
              </a:tblGrid>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Date</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Course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Software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Developer / SME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Change Record Remarks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21-May-2013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0.1D</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2-Sep-2013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1.0</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Incorporated Review comments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July-2016</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1.1</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Anjulata Tembhare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Refinements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62837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Requirements Phase </a:t>
            </a:r>
            <a:endParaRPr lang="en-US" dirty="0"/>
          </a:p>
        </p:txBody>
      </p:sp>
    </p:spTree>
    <p:extLst>
      <p:ext uri="{BB962C8B-B14F-4D97-AF65-F5344CB8AC3E}">
        <p14:creationId xmlns:p14="http://schemas.microsoft.com/office/powerpoint/2010/main" val="301168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4" name="Content Placeholder 3"/>
          <p:cNvSpPr>
            <a:spLocks noGrp="1"/>
          </p:cNvSpPr>
          <p:nvPr>
            <p:ph idx="1"/>
          </p:nvPr>
        </p:nvSpPr>
        <p:spPr/>
        <p:txBody>
          <a:bodyPr/>
          <a:lstStyle/>
          <a:p>
            <a:r>
              <a:rPr lang="en-US" dirty="0"/>
              <a:t>Simply put , it is the needs of the stakeholder which needs to be met/satisfied (by a s/w) </a:t>
            </a:r>
          </a:p>
          <a:p>
            <a:r>
              <a:rPr lang="en-US" dirty="0"/>
              <a:t>A Software capability needed by the User to solve a problem to achieve an objective. </a:t>
            </a:r>
          </a:p>
          <a:p>
            <a:r>
              <a:rPr lang="en-US" dirty="0"/>
              <a:t>Can be a high level abstract statement indicating needs to a details of the system which the client can validate </a:t>
            </a:r>
          </a:p>
          <a:p>
            <a:r>
              <a:rPr lang="en-US" dirty="0"/>
              <a:t>Requirements needs to be </a:t>
            </a:r>
          </a:p>
          <a:p>
            <a:pPr lvl="2"/>
            <a:r>
              <a:rPr lang="en-US" dirty="0"/>
              <a:t>Elicited </a:t>
            </a:r>
          </a:p>
          <a:p>
            <a:pPr lvl="2"/>
            <a:r>
              <a:rPr lang="en-US" dirty="0"/>
              <a:t>Analyzed </a:t>
            </a:r>
          </a:p>
          <a:p>
            <a:pPr lvl="2"/>
            <a:r>
              <a:rPr lang="en-US" dirty="0"/>
              <a:t>Specified </a:t>
            </a:r>
          </a:p>
          <a:p>
            <a:pPr lvl="2"/>
            <a:r>
              <a:rPr lang="en-US" dirty="0"/>
              <a:t>Managed </a:t>
            </a:r>
          </a:p>
          <a:p>
            <a:r>
              <a:rPr lang="en-US" dirty="0" smtClean="0"/>
              <a:t>The  </a:t>
            </a:r>
            <a:r>
              <a:rPr lang="en-US" dirty="0"/>
              <a:t>engineering process covering all activities leading to  discovery , document and manage requirement  is known as Requirement  Engineering </a:t>
            </a:r>
          </a:p>
          <a:p>
            <a:endParaRPr lang="en-US" dirty="0"/>
          </a:p>
        </p:txBody>
      </p:sp>
    </p:spTree>
    <p:extLst>
      <p:ext uri="{BB962C8B-B14F-4D97-AF65-F5344CB8AC3E}">
        <p14:creationId xmlns:p14="http://schemas.microsoft.com/office/powerpoint/2010/main" val="1412597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phase </a:t>
            </a:r>
            <a:endParaRPr lang="en-US" dirty="0"/>
          </a:p>
        </p:txBody>
      </p:sp>
      <p:sp>
        <p:nvSpPr>
          <p:cNvPr id="3" name="Content Placeholder 2"/>
          <p:cNvSpPr>
            <a:spLocks noGrp="1"/>
          </p:cNvSpPr>
          <p:nvPr>
            <p:ph idx="1"/>
          </p:nvPr>
        </p:nvSpPr>
        <p:spPr>
          <a:xfrm>
            <a:off x="298516" y="1399516"/>
            <a:ext cx="8845484" cy="4643751"/>
          </a:xfrm>
        </p:spPr>
        <p:txBody>
          <a:bodyPr/>
          <a:lstStyle/>
          <a:p>
            <a:r>
              <a:rPr lang="en-US" dirty="0" smtClean="0">
                <a:solidFill>
                  <a:schemeClr val="tx1"/>
                </a:solidFill>
              </a:rPr>
              <a:t>This is the  </a:t>
            </a:r>
            <a:r>
              <a:rPr lang="en-US" dirty="0">
                <a:solidFill>
                  <a:schemeClr val="tx1"/>
                </a:solidFill>
              </a:rPr>
              <a:t>initial phase of the development process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development team works closely with the customer to determine the customer's requirements for the </a:t>
            </a:r>
            <a:r>
              <a:rPr lang="en-US" dirty="0" smtClean="0">
                <a:solidFill>
                  <a:schemeClr val="tx1"/>
                </a:solidFill>
              </a:rPr>
              <a:t>product – functional, non functional and other characteristics which the product must mandatorily have  . </a:t>
            </a: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requirements </a:t>
            </a:r>
            <a:r>
              <a:rPr lang="en-US" dirty="0" smtClean="0">
                <a:solidFill>
                  <a:schemeClr val="tx1"/>
                </a:solidFill>
              </a:rPr>
              <a:t>identified in </a:t>
            </a:r>
            <a:r>
              <a:rPr lang="en-US" dirty="0">
                <a:solidFill>
                  <a:schemeClr val="tx1"/>
                </a:solidFill>
              </a:rPr>
              <a:t>this phase serve as a foundation for the remaining phases of the development process, and </a:t>
            </a:r>
            <a:r>
              <a:rPr lang="en-US" dirty="0" smtClean="0">
                <a:solidFill>
                  <a:schemeClr val="tx1"/>
                </a:solidFill>
              </a:rPr>
              <a:t> </a:t>
            </a:r>
            <a:r>
              <a:rPr lang="en-US" dirty="0">
                <a:solidFill>
                  <a:schemeClr val="tx1"/>
                </a:solidFill>
              </a:rPr>
              <a:t>the customer acceptance criteria. </a:t>
            </a:r>
            <a:endParaRPr lang="en-US" dirty="0" smtClean="0">
              <a:solidFill>
                <a:schemeClr val="tx1"/>
              </a:solidFill>
            </a:endParaRPr>
          </a:p>
          <a:p>
            <a:endParaRPr lang="en-US" dirty="0">
              <a:solidFill>
                <a:schemeClr val="tx1"/>
              </a:solidFill>
            </a:endParaRPr>
          </a:p>
          <a:p>
            <a:r>
              <a:rPr lang="en-US" dirty="0" smtClean="0">
                <a:solidFill>
                  <a:schemeClr val="tx1"/>
                </a:solidFill>
              </a:rPr>
              <a:t>The main participants involved in the requirement phase are </a:t>
            </a:r>
          </a:p>
          <a:p>
            <a:pPr lvl="1"/>
            <a:r>
              <a:rPr lang="en-US" dirty="0" smtClean="0">
                <a:solidFill>
                  <a:schemeClr val="tx1"/>
                </a:solidFill>
              </a:rPr>
              <a:t>Stake holders </a:t>
            </a:r>
          </a:p>
          <a:p>
            <a:pPr lvl="1"/>
            <a:r>
              <a:rPr lang="en-US" dirty="0" smtClean="0">
                <a:solidFill>
                  <a:schemeClr val="tx1"/>
                </a:solidFill>
              </a:rPr>
              <a:t>Requirement Engineer </a:t>
            </a: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8924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Need for good requirements </a:t>
            </a:r>
          </a:p>
        </p:txBody>
      </p:sp>
      <p:sp>
        <p:nvSpPr>
          <p:cNvPr id="2" name="Content Placeholder 1"/>
          <p:cNvSpPr>
            <a:spLocks noGrp="1"/>
          </p:cNvSpPr>
          <p:nvPr>
            <p:ph idx="1"/>
          </p:nvPr>
        </p:nvSpPr>
        <p:spPr/>
        <p:txBody>
          <a:bodyPr/>
          <a:lstStyle/>
          <a:p>
            <a:r>
              <a:rPr lang="en-US" dirty="0"/>
              <a:t>Requirement Problems are the single No.1 reason for projects failing over </a:t>
            </a:r>
          </a:p>
          <a:p>
            <a:pPr lvl="1"/>
            <a:r>
              <a:rPr lang="en-US" dirty="0"/>
              <a:t>Schedule</a:t>
            </a:r>
          </a:p>
          <a:p>
            <a:pPr lvl="1"/>
            <a:r>
              <a:rPr lang="en-US" dirty="0"/>
              <a:t>Budget</a:t>
            </a:r>
          </a:p>
          <a:p>
            <a:pPr lvl="1"/>
            <a:r>
              <a:rPr lang="en-US" dirty="0"/>
              <a:t>Scope</a:t>
            </a:r>
          </a:p>
          <a:p>
            <a:pPr lvl="1"/>
            <a:r>
              <a:rPr lang="en-US" dirty="0"/>
              <a:t>Quality</a:t>
            </a:r>
          </a:p>
          <a:p>
            <a:pPr lvl="1"/>
            <a:r>
              <a:rPr lang="en-US" dirty="0" smtClean="0"/>
              <a:t>And </a:t>
            </a:r>
            <a:r>
              <a:rPr lang="en-US" dirty="0"/>
              <a:t>even getting Cancelled!!</a:t>
            </a:r>
          </a:p>
          <a:p>
            <a:endParaRPr lang="en-US" dirty="0"/>
          </a:p>
          <a:p>
            <a:r>
              <a:rPr lang="en-US" dirty="0"/>
              <a:t>Reworking requirements cost 40-50% of project effort </a:t>
            </a:r>
          </a:p>
          <a:p>
            <a:endParaRPr lang="en-US" dirty="0"/>
          </a:p>
          <a:p>
            <a:r>
              <a:rPr lang="en-US" dirty="0"/>
              <a:t>Many problems found during design, testing, or operation of a system are the result of incorrect, incomplete, or missing requirements</a:t>
            </a:r>
          </a:p>
          <a:p>
            <a:endParaRPr lang="en-US" dirty="0"/>
          </a:p>
        </p:txBody>
      </p:sp>
    </p:spTree>
    <p:extLst>
      <p:ext uri="{BB962C8B-B14F-4D97-AF65-F5344CB8AC3E}">
        <p14:creationId xmlns:p14="http://schemas.microsoft.com/office/powerpoint/2010/main" val="1106088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n-US" sz="2400" dirty="0"/>
              <a:t>Requirement Engineering activities </a:t>
            </a:r>
            <a:endParaRPr lang="en-US" sz="2400" b="1" kern="1200" dirty="0" smtClean="0">
              <a:solidFill>
                <a:schemeClr val="accent4">
                  <a:lumMod val="85000"/>
                  <a:lumOff val="15000"/>
                </a:schemeClr>
              </a:solidFill>
              <a:latin typeface="Arial" pitchFamily="34" charset="0"/>
              <a:ea typeface="ヒラギノ角ゴ Pro W3"/>
              <a:cs typeface="ヒラギノ角ゴ Pro W3"/>
            </a:endParaRPr>
          </a:p>
        </p:txBody>
      </p:sp>
      <p:sp>
        <p:nvSpPr>
          <p:cNvPr id="5" name="AutoShape 4"/>
          <p:cNvSpPr>
            <a:spLocks noChangeArrowheads="1"/>
          </p:cNvSpPr>
          <p:nvPr/>
        </p:nvSpPr>
        <p:spPr bwMode="auto">
          <a:xfrm>
            <a:off x="2735263" y="11430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dirty="0">
                <a:latin typeface="+mj-lt"/>
              </a:rPr>
              <a:t>Requirement Engineering</a:t>
            </a:r>
            <a:endParaRPr lang="en-US" sz="1400" dirty="0">
              <a:latin typeface="+mj-lt"/>
            </a:endParaRPr>
          </a:p>
        </p:txBody>
      </p:sp>
      <p:sp>
        <p:nvSpPr>
          <p:cNvPr id="15364" name="Line 5"/>
          <p:cNvSpPr>
            <a:spLocks noChangeShapeType="1"/>
          </p:cNvSpPr>
          <p:nvPr/>
        </p:nvSpPr>
        <p:spPr bwMode="auto">
          <a:xfrm>
            <a:off x="5638800" y="16002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65" name="Line 6"/>
          <p:cNvSpPr>
            <a:spLocks noChangeShapeType="1"/>
          </p:cNvSpPr>
          <p:nvPr/>
        </p:nvSpPr>
        <p:spPr bwMode="auto">
          <a:xfrm flipH="1">
            <a:off x="2590800" y="16002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8" name="AutoShape 7"/>
          <p:cNvSpPr>
            <a:spLocks noChangeArrowheads="1"/>
          </p:cNvSpPr>
          <p:nvPr/>
        </p:nvSpPr>
        <p:spPr bwMode="auto">
          <a:xfrm>
            <a:off x="1752600" y="21097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Requirements Development</a:t>
            </a:r>
            <a:endParaRPr lang="en-US" sz="1400">
              <a:latin typeface="+mj-lt"/>
            </a:endParaRPr>
          </a:p>
        </p:txBody>
      </p:sp>
      <p:sp>
        <p:nvSpPr>
          <p:cNvPr id="9" name="AutoShape 8"/>
          <p:cNvSpPr>
            <a:spLocks noChangeArrowheads="1"/>
          </p:cNvSpPr>
          <p:nvPr/>
        </p:nvSpPr>
        <p:spPr bwMode="auto">
          <a:xfrm>
            <a:off x="5287963" y="21097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 Management</a:t>
            </a:r>
            <a:endParaRPr lang="en-US" sz="1400">
              <a:latin typeface="+mj-lt"/>
            </a:endParaRPr>
          </a:p>
        </p:txBody>
      </p:sp>
      <p:sp>
        <p:nvSpPr>
          <p:cNvPr id="15368" name="Rectangle 3"/>
          <p:cNvSpPr>
            <a:spLocks noChangeArrowheads="1"/>
          </p:cNvSpPr>
          <p:nvPr/>
        </p:nvSpPr>
        <p:spPr bwMode="auto">
          <a:xfrm>
            <a:off x="2438400" y="30527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Elicitation</a:t>
            </a:r>
            <a:endParaRPr lang="en-US" sz="1400">
              <a:solidFill>
                <a:srgbClr val="000000"/>
              </a:solidFill>
              <a:latin typeface="+mj-lt"/>
            </a:endParaRPr>
          </a:p>
        </p:txBody>
      </p:sp>
      <p:sp>
        <p:nvSpPr>
          <p:cNvPr id="15369" name="Rectangle 4"/>
          <p:cNvSpPr>
            <a:spLocks noChangeArrowheads="1"/>
          </p:cNvSpPr>
          <p:nvPr/>
        </p:nvSpPr>
        <p:spPr bwMode="auto">
          <a:xfrm>
            <a:off x="2438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Analysis</a:t>
            </a:r>
            <a:endParaRPr lang="en-US" sz="1400">
              <a:solidFill>
                <a:srgbClr val="000000"/>
              </a:solidFill>
              <a:latin typeface="+mj-lt"/>
            </a:endParaRPr>
          </a:p>
        </p:txBody>
      </p:sp>
      <p:sp>
        <p:nvSpPr>
          <p:cNvPr id="15370" name="Rectangle 5"/>
          <p:cNvSpPr>
            <a:spLocks noChangeArrowheads="1"/>
          </p:cNvSpPr>
          <p:nvPr/>
        </p:nvSpPr>
        <p:spPr bwMode="auto">
          <a:xfrm>
            <a:off x="2438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Specification</a:t>
            </a:r>
            <a:endParaRPr lang="en-US" sz="1400">
              <a:solidFill>
                <a:srgbClr val="000000"/>
              </a:solidFill>
              <a:latin typeface="+mj-lt"/>
            </a:endParaRPr>
          </a:p>
        </p:txBody>
      </p:sp>
      <p:sp>
        <p:nvSpPr>
          <p:cNvPr id="15371" name="Rectangle 6"/>
          <p:cNvSpPr>
            <a:spLocks noChangeArrowheads="1"/>
          </p:cNvSpPr>
          <p:nvPr/>
        </p:nvSpPr>
        <p:spPr bwMode="auto">
          <a:xfrm>
            <a:off x="2438400" y="56038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Validation</a:t>
            </a:r>
            <a:endParaRPr lang="en-US" sz="1400">
              <a:solidFill>
                <a:srgbClr val="000000"/>
              </a:solidFill>
              <a:latin typeface="+mj-lt"/>
            </a:endParaRPr>
          </a:p>
        </p:txBody>
      </p:sp>
      <p:sp>
        <p:nvSpPr>
          <p:cNvPr id="15372" name="Text Box 48"/>
          <p:cNvSpPr txBox="1">
            <a:spLocks noChangeArrowheads="1"/>
          </p:cNvSpPr>
          <p:nvPr/>
        </p:nvSpPr>
        <p:spPr bwMode="auto">
          <a:xfrm>
            <a:off x="-30163" y="38941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Analyse Requirements, Risks , Constraints etc.</a:t>
            </a:r>
          </a:p>
        </p:txBody>
      </p:sp>
      <p:sp>
        <p:nvSpPr>
          <p:cNvPr id="15373" name="Text Box 50"/>
          <p:cNvSpPr txBox="1">
            <a:spLocks noChangeArrowheads="1"/>
          </p:cNvSpPr>
          <p:nvPr/>
        </p:nvSpPr>
        <p:spPr bwMode="auto">
          <a:xfrm>
            <a:off x="-17463" y="47498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Specify Requirements using  Documents, Use Cases, etc.</a:t>
            </a:r>
          </a:p>
        </p:txBody>
      </p:sp>
      <p:sp>
        <p:nvSpPr>
          <p:cNvPr id="15374" name="Text Box 51"/>
          <p:cNvSpPr txBox="1">
            <a:spLocks noChangeArrowheads="1"/>
          </p:cNvSpPr>
          <p:nvPr/>
        </p:nvSpPr>
        <p:spPr bwMode="auto">
          <a:xfrm>
            <a:off x="0" y="56769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Verify and Validate Requirements</a:t>
            </a:r>
          </a:p>
        </p:txBody>
      </p:sp>
      <p:sp>
        <p:nvSpPr>
          <p:cNvPr id="15375" name="Text Box 48"/>
          <p:cNvSpPr txBox="1">
            <a:spLocks noChangeArrowheads="1"/>
          </p:cNvSpPr>
          <p:nvPr/>
        </p:nvSpPr>
        <p:spPr bwMode="auto">
          <a:xfrm>
            <a:off x="0" y="30480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Discover, Gather, and Define Requirements</a:t>
            </a:r>
          </a:p>
        </p:txBody>
      </p:sp>
      <p:sp>
        <p:nvSpPr>
          <p:cNvPr id="15376" name="Line 22"/>
          <p:cNvSpPr>
            <a:spLocks noChangeShapeType="1"/>
          </p:cNvSpPr>
          <p:nvPr/>
        </p:nvSpPr>
        <p:spPr bwMode="auto">
          <a:xfrm>
            <a:off x="30480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7" name="Line 22"/>
          <p:cNvSpPr>
            <a:spLocks noChangeShapeType="1"/>
          </p:cNvSpPr>
          <p:nvPr/>
        </p:nvSpPr>
        <p:spPr bwMode="auto">
          <a:xfrm>
            <a:off x="30480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8" name="Line 22"/>
          <p:cNvSpPr>
            <a:spLocks noChangeShapeType="1"/>
          </p:cNvSpPr>
          <p:nvPr/>
        </p:nvSpPr>
        <p:spPr bwMode="auto">
          <a:xfrm>
            <a:off x="30480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9" name="Line 22"/>
          <p:cNvSpPr>
            <a:spLocks noChangeShapeType="1"/>
          </p:cNvSpPr>
          <p:nvPr/>
        </p:nvSpPr>
        <p:spPr bwMode="auto">
          <a:xfrm>
            <a:off x="3048000" y="51816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0" name="Rectangle 3"/>
          <p:cNvSpPr>
            <a:spLocks noChangeArrowheads="1"/>
          </p:cNvSpPr>
          <p:nvPr/>
        </p:nvSpPr>
        <p:spPr bwMode="auto">
          <a:xfrm>
            <a:off x="5105400" y="30480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Change Control</a:t>
            </a:r>
            <a:endParaRPr lang="en-US" sz="1400">
              <a:solidFill>
                <a:srgbClr val="000000"/>
              </a:solidFill>
              <a:latin typeface="+mj-lt"/>
            </a:endParaRPr>
          </a:p>
        </p:txBody>
      </p:sp>
      <p:sp>
        <p:nvSpPr>
          <p:cNvPr id="15381" name="Rectangle 4"/>
          <p:cNvSpPr>
            <a:spLocks noChangeArrowheads="1"/>
          </p:cNvSpPr>
          <p:nvPr/>
        </p:nvSpPr>
        <p:spPr bwMode="auto">
          <a:xfrm>
            <a:off x="5105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Impact Analysis</a:t>
            </a:r>
            <a:endParaRPr lang="en-US" sz="1400">
              <a:solidFill>
                <a:srgbClr val="000000"/>
              </a:solidFill>
              <a:latin typeface="+mj-lt"/>
            </a:endParaRPr>
          </a:p>
        </p:txBody>
      </p:sp>
      <p:sp>
        <p:nvSpPr>
          <p:cNvPr id="15382" name="Rectangle 5"/>
          <p:cNvSpPr>
            <a:spLocks noChangeArrowheads="1"/>
          </p:cNvSpPr>
          <p:nvPr/>
        </p:nvSpPr>
        <p:spPr bwMode="auto">
          <a:xfrm>
            <a:off x="5105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Status Tracking</a:t>
            </a:r>
            <a:endParaRPr lang="en-US" sz="1400">
              <a:solidFill>
                <a:srgbClr val="000000"/>
              </a:solidFill>
              <a:latin typeface="+mj-lt"/>
            </a:endParaRPr>
          </a:p>
        </p:txBody>
      </p:sp>
      <p:sp>
        <p:nvSpPr>
          <p:cNvPr id="15383" name="Line 22"/>
          <p:cNvSpPr>
            <a:spLocks noChangeShapeType="1"/>
          </p:cNvSpPr>
          <p:nvPr/>
        </p:nvSpPr>
        <p:spPr bwMode="auto">
          <a:xfrm>
            <a:off x="58674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4" name="Line 22"/>
          <p:cNvSpPr>
            <a:spLocks noChangeShapeType="1"/>
          </p:cNvSpPr>
          <p:nvPr/>
        </p:nvSpPr>
        <p:spPr bwMode="auto">
          <a:xfrm>
            <a:off x="58674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5" name="Line 22"/>
          <p:cNvSpPr>
            <a:spLocks noChangeShapeType="1"/>
          </p:cNvSpPr>
          <p:nvPr/>
        </p:nvSpPr>
        <p:spPr bwMode="auto">
          <a:xfrm>
            <a:off x="58674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6" name="Text Box 48"/>
          <p:cNvSpPr txBox="1">
            <a:spLocks noChangeArrowheads="1"/>
          </p:cNvSpPr>
          <p:nvPr/>
        </p:nvSpPr>
        <p:spPr bwMode="auto">
          <a:xfrm>
            <a:off x="6705600" y="38941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734175" y="47498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753225" y="31527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activities </a:t>
            </a:r>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endParaRPr lang="en-US" dirty="0" smtClean="0">
              <a:solidFill>
                <a:schemeClr val="tx1"/>
              </a:solidFill>
            </a:endParaRPr>
          </a:p>
          <a:p>
            <a:pPr lvl="1"/>
            <a:r>
              <a:rPr lang="en-US" dirty="0" smtClean="0">
                <a:solidFill>
                  <a:schemeClr val="tx1"/>
                </a:solidFill>
              </a:rPr>
              <a:t>Various techniques are followed to gather requirements </a:t>
            </a:r>
            <a:r>
              <a:rPr lang="en-US" dirty="0" err="1" smtClean="0">
                <a:solidFill>
                  <a:schemeClr val="tx1"/>
                </a:solidFill>
              </a:rPr>
              <a:t>viz</a:t>
            </a:r>
            <a:r>
              <a:rPr lang="en-US" dirty="0" smtClean="0">
                <a:solidFill>
                  <a:schemeClr val="tx1"/>
                </a:solidFill>
              </a:rPr>
              <a:t>  interviews, document examining , brainstorming , prototyping </a:t>
            </a:r>
            <a:r>
              <a:rPr lang="en-US" dirty="0" err="1" smtClean="0">
                <a:solidFill>
                  <a:schemeClr val="tx1"/>
                </a:solidFill>
              </a:rPr>
              <a:t>etc</a:t>
            </a:r>
            <a:r>
              <a:rPr lang="en-US" dirty="0" smtClean="0">
                <a:solidFill>
                  <a:schemeClr val="tx1"/>
                </a:solidFill>
              </a:rPr>
              <a:t> </a:t>
            </a:r>
          </a:p>
          <a:p>
            <a:r>
              <a:rPr lang="en-US" dirty="0" smtClean="0">
                <a:solidFill>
                  <a:schemeClr val="tx1"/>
                </a:solidFill>
              </a:rPr>
              <a:t>Requirement Analysis </a:t>
            </a:r>
          </a:p>
          <a:p>
            <a:pPr lvl="1"/>
            <a:r>
              <a:rPr lang="en-US" dirty="0" smtClean="0">
                <a:solidFill>
                  <a:schemeClr val="tx1"/>
                </a:solidFill>
              </a:rPr>
              <a:t>This phase focusses on analyzing rigorously ,classifying, prioritizing , documenting </a:t>
            </a:r>
            <a:r>
              <a:rPr lang="en-US" dirty="0">
                <a:solidFill>
                  <a:schemeClr val="tx1"/>
                </a:solidFill>
              </a:rPr>
              <a:t>the gathered requirements </a:t>
            </a:r>
            <a:r>
              <a:rPr lang="en-US" dirty="0" smtClean="0">
                <a:solidFill>
                  <a:schemeClr val="tx1"/>
                </a:solidFill>
              </a:rPr>
              <a:t>within  </a:t>
            </a:r>
            <a:r>
              <a:rPr lang="en-US" dirty="0">
                <a:solidFill>
                  <a:schemeClr val="tx1"/>
                </a:solidFill>
              </a:rPr>
              <a:t>business context </a:t>
            </a:r>
            <a:endParaRPr lang="en-US" dirty="0" smtClean="0">
              <a:solidFill>
                <a:schemeClr val="tx1"/>
              </a:solidFill>
            </a:endParaRPr>
          </a:p>
          <a:p>
            <a:r>
              <a:rPr lang="en-US" dirty="0" smtClean="0">
                <a:solidFill>
                  <a:schemeClr val="tx1"/>
                </a:solidFill>
              </a:rPr>
              <a:t>Requirement Specification and Validation </a:t>
            </a:r>
          </a:p>
          <a:p>
            <a:pPr lvl="1">
              <a:defRPr/>
            </a:pPr>
            <a:r>
              <a:rPr lang="en-US" dirty="0">
                <a:solidFill>
                  <a:schemeClr val="tx1"/>
                </a:solidFill>
              </a:rPr>
              <a:t>A formal document is prepared after </a:t>
            </a:r>
            <a:r>
              <a:rPr lang="en-US" dirty="0" smtClean="0">
                <a:solidFill>
                  <a:schemeClr val="tx1"/>
                </a:solidFill>
              </a:rPr>
              <a:t>collating all  </a:t>
            </a:r>
            <a:r>
              <a:rPr lang="en-US" dirty="0">
                <a:solidFill>
                  <a:schemeClr val="tx1"/>
                </a:solidFill>
              </a:rPr>
              <a:t>requirements which contains a complete description of the  external behavior of the software system</a:t>
            </a:r>
            <a:r>
              <a:rPr lang="en-US" dirty="0" smtClean="0">
                <a:solidFill>
                  <a:schemeClr val="tx1"/>
                </a:solidFill>
              </a:rPr>
              <a:t>.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endParaRPr lang="en-US" dirty="0" smtClean="0">
              <a:solidFill>
                <a:schemeClr val="tx1"/>
              </a:solidFill>
            </a:endParaRP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r>
              <a:rPr lang="en-US" dirty="0" smtClean="0">
                <a:solidFill>
                  <a:schemeClr val="tx1"/>
                </a:solidFill>
              </a:rPr>
              <a:t>.</a:t>
            </a:r>
            <a:endParaRPr lang="en-US" dirty="0">
              <a:solidFill>
                <a:schemeClr val="tx1"/>
              </a:solidFill>
            </a:endParaRPr>
          </a:p>
          <a:p>
            <a:pPr marL="447675" lvl="1" indent="0">
              <a:buNone/>
            </a:pPr>
            <a:endParaRPr lang="en-US" b="1" dirty="0">
              <a:solidFill>
                <a:schemeClr val="tx1"/>
              </a:solidFill>
            </a:endParaRPr>
          </a:p>
        </p:txBody>
      </p:sp>
    </p:spTree>
    <p:extLst>
      <p:ext uri="{BB962C8B-B14F-4D97-AF65-F5344CB8AC3E}">
        <p14:creationId xmlns:p14="http://schemas.microsoft.com/office/powerpoint/2010/main" val="398819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Validation and Management </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 Management</a:t>
            </a:r>
          </a:p>
          <a:p>
            <a:pPr lvl="1"/>
            <a:r>
              <a:rPr lang="en-US" dirty="0">
                <a:solidFill>
                  <a:schemeClr val="tx1"/>
                </a:solidFill>
              </a:rPr>
              <a:t>Requirements Management (RM) involves recognizing and </a:t>
            </a:r>
            <a:r>
              <a:rPr lang="en-US" dirty="0" smtClean="0">
                <a:solidFill>
                  <a:schemeClr val="tx1"/>
                </a:solidFill>
              </a:rPr>
              <a:t>planning changes occurring  in requirements due to various factors   during </a:t>
            </a:r>
            <a:r>
              <a:rPr lang="en-US" dirty="0">
                <a:solidFill>
                  <a:schemeClr val="tx1"/>
                </a:solidFill>
              </a:rPr>
              <a:t>the </a:t>
            </a:r>
            <a:r>
              <a:rPr lang="en-US" dirty="0" smtClean="0">
                <a:solidFill>
                  <a:schemeClr val="tx1"/>
                </a:solidFill>
              </a:rPr>
              <a:t>life  </a:t>
            </a:r>
            <a:r>
              <a:rPr lang="en-US" dirty="0">
                <a:solidFill>
                  <a:schemeClr val="tx1"/>
                </a:solidFill>
              </a:rPr>
              <a:t>of the project </a:t>
            </a:r>
            <a:endParaRPr lang="en-US" dirty="0" smtClean="0">
              <a:solidFill>
                <a:schemeClr val="tx1"/>
              </a:solidFill>
            </a:endParaRPr>
          </a:p>
          <a:p>
            <a:pPr lvl="1"/>
            <a:r>
              <a:rPr lang="en-US" dirty="0" smtClean="0">
                <a:solidFill>
                  <a:schemeClr val="tx1"/>
                </a:solidFill>
              </a:rPr>
              <a:t>RM is a continuous activity  that can occur post development during maintenance as  requirements may continuously change </a:t>
            </a:r>
          </a:p>
          <a:p>
            <a:pPr lvl="1"/>
            <a:r>
              <a:rPr lang="en-US" dirty="0">
                <a:solidFill>
                  <a:schemeClr val="tx1"/>
                </a:solidFill>
              </a:rPr>
              <a:t>When a sizeable set of changes are received, the project may decide  to go thru a change request process , to get approval for time and budget </a:t>
            </a:r>
          </a:p>
          <a:p>
            <a:pPr lvl="1"/>
            <a:endParaRPr lang="en-US" dirty="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28601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 phase key points </a:t>
            </a:r>
          </a:p>
        </p:txBody>
      </p:sp>
      <p:grpSp>
        <p:nvGrpSpPr>
          <p:cNvPr id="17" name="Group 2"/>
          <p:cNvGrpSpPr>
            <a:grpSpLocks/>
          </p:cNvGrpSpPr>
          <p:nvPr/>
        </p:nvGrpSpPr>
        <p:grpSpPr bwMode="auto">
          <a:xfrm>
            <a:off x="304800" y="1504950"/>
            <a:ext cx="8840003" cy="4752634"/>
            <a:chOff x="720" y="1359"/>
            <a:chExt cx="5068" cy="3084"/>
          </a:xfrm>
        </p:grpSpPr>
        <p:sp>
          <p:nvSpPr>
            <p:cNvPr id="18"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Capture requirements </a:t>
              </a:r>
            </a:p>
            <a:p>
              <a:pPr lvl="1">
                <a:buFontTx/>
                <a:buChar char="•"/>
              </a:pPr>
              <a:r>
                <a:rPr lang="en-US" sz="1400" dirty="0">
                  <a:latin typeface="+mj-lt"/>
                  <a:cs typeface="Times New Roman" pitchFamily="18" charset="0"/>
                </a:rPr>
                <a:t> Functional</a:t>
              </a:r>
            </a:p>
            <a:p>
              <a:pPr lvl="1">
                <a:buFontTx/>
                <a:buChar char="•"/>
              </a:pPr>
              <a:r>
                <a:rPr lang="en-US" sz="1400" dirty="0">
                  <a:latin typeface="+mj-lt"/>
                  <a:cs typeface="Times New Roman" pitchFamily="18" charset="0"/>
                </a:rPr>
                <a:t> Technical</a:t>
              </a:r>
            </a:p>
            <a:p>
              <a:pPr lvl="1">
                <a:buFontTx/>
                <a:buChar char="•"/>
              </a:pPr>
              <a:r>
                <a:rPr lang="en-US" sz="1400" dirty="0">
                  <a:latin typeface="+mj-lt"/>
                  <a:cs typeface="Times New Roman" pitchFamily="18" charset="0"/>
                </a:rPr>
                <a:t> Performance</a:t>
              </a:r>
            </a:p>
            <a:p>
              <a:pPr>
                <a:buFontTx/>
                <a:buChar char="•"/>
              </a:pPr>
              <a:r>
                <a:rPr lang="en-US" sz="1400" dirty="0" smtClean="0">
                  <a:latin typeface="+mj-lt"/>
                  <a:cs typeface="Times New Roman" pitchFamily="18" charset="0"/>
                </a:rPr>
                <a:t>Gap </a:t>
              </a:r>
              <a:r>
                <a:rPr lang="en-US" sz="1400" dirty="0">
                  <a:latin typeface="+mj-lt"/>
                  <a:cs typeface="Times New Roman" pitchFamily="18" charset="0"/>
                </a:rPr>
                <a:t>Analysis where applicable</a:t>
              </a:r>
            </a:p>
            <a:p>
              <a:pPr>
                <a:buFontTx/>
                <a:buChar char="•"/>
              </a:pPr>
              <a:r>
                <a:rPr lang="en-US" sz="1400" dirty="0">
                  <a:latin typeface="+mj-lt"/>
                  <a:cs typeface="Times New Roman" pitchFamily="18" charset="0"/>
                </a:rPr>
                <a:t>Define interfacing requirements </a:t>
              </a:r>
            </a:p>
            <a:p>
              <a:pPr>
                <a:buFontTx/>
                <a:buChar char="•"/>
              </a:pPr>
              <a:r>
                <a:rPr lang="en-US" sz="1400" dirty="0">
                  <a:latin typeface="+mj-lt"/>
                  <a:cs typeface="Times New Roman" pitchFamily="18" charset="0"/>
                </a:rPr>
                <a:t>Documentation of complete requirements</a:t>
              </a:r>
            </a:p>
            <a:p>
              <a:pPr>
                <a:buFontTx/>
                <a:buChar char="•"/>
              </a:pPr>
              <a:r>
                <a:rPr lang="en-US" sz="1400" dirty="0">
                  <a:latin typeface="+mj-lt"/>
                  <a:cs typeface="Times New Roman" pitchFamily="18" charset="0"/>
                </a:rPr>
                <a:t>Develop Requirements Traceability Matrix</a:t>
              </a:r>
            </a:p>
            <a:p>
              <a:pPr>
                <a:buFontTx/>
                <a:buChar char="•"/>
              </a:pPr>
              <a:r>
                <a:rPr lang="en-US" sz="1400" dirty="0">
                  <a:latin typeface="+mj-lt"/>
                  <a:cs typeface="Times New Roman" pitchFamily="18" charset="0"/>
                </a:rPr>
                <a:t>Present requirements document to client team</a:t>
              </a:r>
            </a:p>
            <a:p>
              <a:pPr>
                <a:buFontTx/>
                <a:buChar char="•"/>
              </a:pPr>
              <a:r>
                <a:rPr lang="en-US" sz="1400" dirty="0">
                  <a:latin typeface="+mj-lt"/>
                  <a:cs typeface="Times New Roman" pitchFamily="18" charset="0"/>
                </a:rPr>
                <a:t>UI prototyping where necessary</a:t>
              </a:r>
            </a:p>
            <a:p>
              <a:pPr>
                <a:buFontTx/>
                <a:buChar char="•"/>
              </a:pPr>
              <a:r>
                <a:rPr lang="en-US" sz="1400" dirty="0">
                  <a:latin typeface="+mj-lt"/>
                  <a:cs typeface="Times New Roman" pitchFamily="18" charset="0"/>
                </a:rPr>
                <a:t>Finalize Acceptance Criteria</a:t>
              </a:r>
            </a:p>
            <a:p>
              <a:pPr>
                <a:buFontTx/>
                <a:buChar char="•"/>
              </a:pPr>
              <a:r>
                <a:rPr lang="en-US" sz="1400" dirty="0">
                  <a:latin typeface="+mj-lt"/>
                  <a:cs typeface="Times New Roman" pitchFamily="18" charset="0"/>
                </a:rPr>
                <a:t>Identify data migration requirements</a:t>
              </a:r>
            </a:p>
          </p:txBody>
        </p:sp>
        <p:sp>
          <p:nvSpPr>
            <p:cNvPr id="19"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Client signoff on technical, functional and </a:t>
              </a:r>
              <a:r>
                <a:rPr lang="en-US" sz="1400" dirty="0" smtClean="0">
                  <a:latin typeface="+mj-lt"/>
                  <a:cs typeface="Times New Roman" pitchFamily="18" charset="0"/>
                </a:rPr>
                <a:t>performance requirements</a:t>
              </a:r>
              <a:endParaRPr lang="en-US" sz="1400" dirty="0">
                <a:latin typeface="+mj-lt"/>
                <a:cs typeface="Times New Roman" pitchFamily="18" charset="0"/>
              </a:endParaRPr>
            </a:p>
            <a:p>
              <a:pPr>
                <a:buFontTx/>
                <a:buChar char="•"/>
              </a:pPr>
              <a:r>
                <a:rPr lang="en-US" sz="1400" dirty="0">
                  <a:latin typeface="+mj-lt"/>
                  <a:cs typeface="Times New Roman" pitchFamily="18" charset="0"/>
                </a:rPr>
                <a:t>Validation of UI prototypes</a:t>
              </a:r>
            </a:p>
            <a:p>
              <a:pPr>
                <a:buFontTx/>
                <a:buChar char="•"/>
              </a:pPr>
              <a:r>
                <a:rPr lang="en-US" sz="1400" dirty="0" smtClean="0">
                  <a:latin typeface="+mj-lt"/>
                  <a:cs typeface="Times New Roman" pitchFamily="18" charset="0"/>
                </a:rPr>
                <a:t>Signoff </a:t>
              </a:r>
              <a:r>
                <a:rPr lang="en-US" sz="1400" dirty="0">
                  <a:latin typeface="+mj-lt"/>
                  <a:cs typeface="Times New Roman" pitchFamily="18" charset="0"/>
                </a:rPr>
                <a:t>on Acceptance criteria</a:t>
              </a:r>
            </a:p>
          </p:txBody>
        </p:sp>
        <p:sp>
          <p:nvSpPr>
            <p:cNvPr id="21"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SRS /Use Case document</a:t>
              </a:r>
            </a:p>
            <a:p>
              <a:pPr>
                <a:buFontTx/>
                <a:buChar char="•"/>
              </a:pPr>
              <a:r>
                <a:rPr lang="en-US" sz="1400" dirty="0" smtClean="0">
                  <a:latin typeface="+mj-lt"/>
                  <a:cs typeface="Times New Roman" pitchFamily="18" charset="0"/>
                </a:rPr>
                <a:t>UI </a:t>
              </a:r>
              <a:r>
                <a:rPr lang="en-US" sz="1400" dirty="0">
                  <a:latin typeface="+mj-lt"/>
                  <a:cs typeface="Times New Roman" pitchFamily="18" charset="0"/>
                </a:rPr>
                <a:t>design</a:t>
              </a:r>
            </a:p>
            <a:p>
              <a:pPr>
                <a:buFontTx/>
                <a:buChar char="•"/>
              </a:pPr>
              <a:r>
                <a:rPr lang="en-US" sz="1400" dirty="0">
                  <a:latin typeface="+mj-lt"/>
                  <a:cs typeface="Times New Roman" pitchFamily="18" charset="0"/>
                </a:rPr>
                <a:t>Acceptance criteria</a:t>
              </a:r>
            </a:p>
            <a:p>
              <a:pPr>
                <a:buFontTx/>
                <a:buChar char="•"/>
              </a:pPr>
              <a:r>
                <a:rPr lang="en-US" sz="1400" dirty="0">
                  <a:latin typeface="+mj-lt"/>
                  <a:cs typeface="Times New Roman" pitchFamily="18" charset="0"/>
                </a:rPr>
                <a:t>Interface requirements</a:t>
              </a:r>
            </a:p>
          </p:txBody>
        </p:sp>
        <p:sp>
          <p:nvSpPr>
            <p:cNvPr id="23"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Contract/Statement </a:t>
              </a:r>
              <a:r>
                <a:rPr lang="en-US" sz="1400" dirty="0">
                  <a:latin typeface="+mj-lt"/>
                  <a:cs typeface="Times New Roman" pitchFamily="18" charset="0"/>
                </a:rPr>
                <a:t>of Work</a:t>
              </a:r>
            </a:p>
            <a:p>
              <a:pPr>
                <a:buFontTx/>
                <a:buChar char="•"/>
              </a:pPr>
              <a:r>
                <a:rPr lang="en-US" sz="1400" dirty="0">
                  <a:latin typeface="+mj-lt"/>
                  <a:cs typeface="Times New Roman" pitchFamily="18" charset="0"/>
                </a:rPr>
                <a:t>Finalization of Engagement boundaries</a:t>
              </a:r>
            </a:p>
          </p:txBody>
        </p:sp>
        <p:sp>
          <p:nvSpPr>
            <p:cNvPr id="25"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5367458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Design Phase </a:t>
            </a:r>
            <a:endParaRPr lang="en-US" dirty="0"/>
          </a:p>
        </p:txBody>
      </p:sp>
    </p:spTree>
    <p:extLst>
      <p:ext uri="{BB962C8B-B14F-4D97-AF65-F5344CB8AC3E}">
        <p14:creationId xmlns:p14="http://schemas.microsoft.com/office/powerpoint/2010/main" val="2693669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Architecture </a:t>
            </a:r>
          </a:p>
          <a:p>
            <a:pPr lvl="1"/>
            <a:r>
              <a:rPr lang="en-US" dirty="0" smtClean="0">
                <a:solidFill>
                  <a:schemeClr val="tx1"/>
                </a:solidFill>
              </a:rPr>
              <a:t>It </a:t>
            </a:r>
            <a:r>
              <a:rPr lang="en-US" b="1" dirty="0" smtClean="0">
                <a:solidFill>
                  <a:schemeClr val="tx1"/>
                </a:solidFill>
              </a:rPr>
              <a:t> </a:t>
            </a:r>
            <a:r>
              <a:rPr lang="en-US" dirty="0">
                <a:solidFill>
                  <a:schemeClr val="tx1"/>
                </a:solidFill>
              </a:rPr>
              <a:t>is </a:t>
            </a:r>
            <a:r>
              <a:rPr lang="en-US" dirty="0" smtClean="0">
                <a:solidFill>
                  <a:schemeClr val="tx1"/>
                </a:solidFill>
              </a:rPr>
              <a:t>the high </a:t>
            </a:r>
            <a:r>
              <a:rPr lang="en-US" dirty="0">
                <a:solidFill>
                  <a:schemeClr val="tx1"/>
                </a:solidFill>
              </a:rPr>
              <a:t>level organizing structure of the system </a:t>
            </a:r>
            <a:endParaRPr lang="en-US" dirty="0" smtClean="0">
              <a:solidFill>
                <a:schemeClr val="tx1"/>
              </a:solidFill>
            </a:endParaRPr>
          </a:p>
          <a:p>
            <a:pPr lvl="1"/>
            <a:r>
              <a:rPr lang="en-US" dirty="0" smtClean="0">
                <a:solidFill>
                  <a:schemeClr val="tx1"/>
                </a:solidFill>
              </a:rPr>
              <a:t>It  </a:t>
            </a:r>
            <a:r>
              <a:rPr lang="en-US" dirty="0">
                <a:solidFill>
                  <a:schemeClr val="tx1"/>
                </a:solidFill>
              </a:rPr>
              <a:t>defines the </a:t>
            </a:r>
            <a:r>
              <a:rPr lang="en-US" dirty="0" smtClean="0">
                <a:solidFill>
                  <a:schemeClr val="tx1"/>
                </a:solidFill>
              </a:rPr>
              <a:t>components</a:t>
            </a:r>
            <a:r>
              <a:rPr lang="en-US" dirty="0">
                <a:solidFill>
                  <a:schemeClr val="tx1"/>
                </a:solidFill>
              </a:rPr>
              <a:t>, interfaces, and behaviors of the system</a:t>
            </a:r>
            <a:r>
              <a:rPr lang="en-US" dirty="0" smtClean="0">
                <a:solidFill>
                  <a:schemeClr val="tx1"/>
                </a:solidFill>
              </a:rPr>
              <a:t>.</a:t>
            </a:r>
          </a:p>
          <a:p>
            <a:pPr lvl="1"/>
            <a:r>
              <a:rPr lang="en-US" dirty="0" smtClean="0">
                <a:solidFill>
                  <a:schemeClr val="tx1"/>
                </a:solidFill>
              </a:rPr>
              <a:t>The process of architecting a software involves defining </a:t>
            </a:r>
            <a:r>
              <a:rPr lang="en-US" dirty="0">
                <a:solidFill>
                  <a:schemeClr val="tx1"/>
                </a:solidFill>
              </a:rPr>
              <a:t>a structured solution that meets all of the technical and operational requirements, </a:t>
            </a:r>
            <a:r>
              <a:rPr lang="en-US" dirty="0" smtClean="0">
                <a:solidFill>
                  <a:schemeClr val="tx1"/>
                </a:solidFill>
              </a:rPr>
              <a:t>along with  </a:t>
            </a:r>
            <a:r>
              <a:rPr lang="en-US" dirty="0">
                <a:solidFill>
                  <a:schemeClr val="tx1"/>
                </a:solidFill>
              </a:rPr>
              <a:t>attributes such as performance, security, and manageability. </a:t>
            </a:r>
            <a:endParaRPr lang="en-US" dirty="0" smtClean="0">
              <a:solidFill>
                <a:schemeClr val="tx1"/>
              </a:solidFill>
            </a:endParaRPr>
          </a:p>
          <a:p>
            <a:pPr lvl="1"/>
            <a:r>
              <a:rPr lang="en-US" dirty="0" smtClean="0">
                <a:solidFill>
                  <a:schemeClr val="tx1"/>
                </a:solidFill>
              </a:rPr>
              <a:t>This phase usually involves the technical/solution architect </a:t>
            </a:r>
          </a:p>
          <a:p>
            <a:pPr lvl="1"/>
            <a:endParaRPr lang="en-US" dirty="0">
              <a:solidFill>
                <a:schemeClr val="tx1"/>
              </a:solidFill>
            </a:endParaRPr>
          </a:p>
          <a:p>
            <a:r>
              <a:rPr lang="en-US" dirty="0" smtClean="0">
                <a:solidFill>
                  <a:schemeClr val="tx1"/>
                </a:solidFill>
              </a:rPr>
              <a:t>Design </a:t>
            </a:r>
          </a:p>
          <a:p>
            <a:pPr lvl="1"/>
            <a:r>
              <a:rPr lang="en-US" dirty="0" smtClean="0">
                <a:solidFill>
                  <a:schemeClr val="tx1"/>
                </a:solidFill>
              </a:rPr>
              <a:t>It is a process of  creating a detailed  </a:t>
            </a:r>
            <a:r>
              <a:rPr lang="en-US" dirty="0">
                <a:solidFill>
                  <a:schemeClr val="tx1"/>
                </a:solidFill>
              </a:rPr>
              <a:t>specification </a:t>
            </a:r>
            <a:r>
              <a:rPr lang="en-US" dirty="0" smtClean="0">
                <a:solidFill>
                  <a:schemeClr val="tx1"/>
                </a:solidFill>
              </a:rPr>
              <a:t>for  </a:t>
            </a:r>
            <a:r>
              <a:rPr lang="en-US" dirty="0">
                <a:solidFill>
                  <a:schemeClr val="tx1"/>
                </a:solidFill>
              </a:rPr>
              <a:t>a </a:t>
            </a:r>
            <a:r>
              <a:rPr lang="en-US" dirty="0" smtClean="0">
                <a:solidFill>
                  <a:schemeClr val="tx1"/>
                </a:solidFill>
              </a:rPr>
              <a:t> software module .</a:t>
            </a:r>
          </a:p>
          <a:p>
            <a:pPr lvl="1"/>
            <a:r>
              <a:rPr lang="en-US" dirty="0" smtClean="0">
                <a:solidFill>
                  <a:schemeClr val="tx1"/>
                </a:solidFill>
              </a:rPr>
              <a:t>It  involves algorithmic design and other implementation specific approaches for a s/w component such as modularity , control hierarchy, data structures </a:t>
            </a:r>
            <a:r>
              <a:rPr lang="en-US" dirty="0" err="1" smtClean="0">
                <a:solidFill>
                  <a:schemeClr val="tx1"/>
                </a:solidFill>
              </a:rPr>
              <a:t>etc</a:t>
            </a:r>
            <a:r>
              <a:rPr lang="en-US" dirty="0" smtClean="0">
                <a:solidFill>
                  <a:schemeClr val="tx1"/>
                </a:solidFill>
              </a:rPr>
              <a:t> </a:t>
            </a:r>
          </a:p>
          <a:p>
            <a:pPr lvl="1"/>
            <a:r>
              <a:rPr lang="en-US" dirty="0" smtClean="0">
                <a:solidFill>
                  <a:schemeClr val="tx1"/>
                </a:solidFill>
              </a:rPr>
              <a:t>Designers  /Technical leads ,senior developers , architects are involved in this phase </a:t>
            </a:r>
            <a:endParaRPr lang="en-US" dirty="0">
              <a:solidFill>
                <a:schemeClr val="tx1"/>
              </a:solidFill>
            </a:endParaRPr>
          </a:p>
          <a:p>
            <a:pPr lvl="1"/>
            <a:endParaRPr lang="en-US" dirty="0">
              <a:solidFill>
                <a:schemeClr val="tx1"/>
              </a:solidFill>
            </a:endParaRPr>
          </a:p>
          <a:p>
            <a:pPr marL="447675" lvl="1" indent="0">
              <a:buNone/>
            </a:pPr>
            <a:r>
              <a:rPr lang="en-US" b="1" i="1" dirty="0" smtClean="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227177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idx="1"/>
          </p:nvPr>
        </p:nvSpPr>
        <p:spPr/>
        <p:txBody>
          <a:bodyPr/>
          <a:lstStyle/>
          <a:p>
            <a:r>
              <a:rPr lang="en-US" dirty="0">
                <a:solidFill>
                  <a:schemeClr val="tx1"/>
                </a:solidFill>
              </a:rPr>
              <a:t>Course Goals</a:t>
            </a:r>
          </a:p>
          <a:p>
            <a:pPr lvl="1"/>
            <a:r>
              <a:rPr lang="en-US" dirty="0">
                <a:solidFill>
                  <a:schemeClr val="tx1"/>
                </a:solidFill>
              </a:rPr>
              <a:t>To provide an overview of </a:t>
            </a:r>
            <a:r>
              <a:rPr lang="en-US" dirty="0" smtClean="0">
                <a:solidFill>
                  <a:schemeClr val="tx1"/>
                </a:solidFill>
              </a:rPr>
              <a:t>software engineering</a:t>
            </a:r>
            <a:endParaRPr lang="en-US" dirty="0">
              <a:solidFill>
                <a:schemeClr val="tx1"/>
              </a:solidFill>
            </a:endParaRPr>
          </a:p>
          <a:p>
            <a:pPr marL="447675" lvl="1" indent="0">
              <a:buNone/>
            </a:pPr>
            <a:endParaRPr lang="en-US" dirty="0">
              <a:solidFill>
                <a:schemeClr val="tx1"/>
              </a:solidFill>
            </a:endParaRPr>
          </a:p>
          <a:p>
            <a:r>
              <a:rPr lang="en-US" dirty="0">
                <a:solidFill>
                  <a:schemeClr val="tx1"/>
                </a:solidFill>
              </a:rPr>
              <a:t>Course Non Goals</a:t>
            </a:r>
          </a:p>
          <a:p>
            <a:pPr lvl="1"/>
            <a:r>
              <a:rPr lang="en-US" dirty="0">
                <a:solidFill>
                  <a:schemeClr val="tx1"/>
                </a:solidFill>
              </a:rPr>
              <a:t>This </a:t>
            </a:r>
            <a:r>
              <a:rPr lang="en-US" dirty="0" smtClean="0">
                <a:solidFill>
                  <a:schemeClr val="tx1"/>
                </a:solidFill>
              </a:rPr>
              <a:t>course is only an introductory course to Software engineering and does </a:t>
            </a:r>
            <a:r>
              <a:rPr lang="en-US" dirty="0">
                <a:solidFill>
                  <a:schemeClr val="tx1"/>
                </a:solidFill>
              </a:rPr>
              <a:t>not intend to </a:t>
            </a:r>
            <a:r>
              <a:rPr lang="en-US" dirty="0" smtClean="0">
                <a:solidFill>
                  <a:schemeClr val="tx1"/>
                </a:solidFill>
              </a:rPr>
              <a:t>delve into details on  activities  involved in phases like requirements, high level design etc. </a:t>
            </a:r>
            <a:endParaRPr lang="en-US" dirty="0">
              <a:solidFill>
                <a:schemeClr val="tx1"/>
              </a:solidFill>
            </a:endParaRPr>
          </a:p>
        </p:txBody>
      </p:sp>
    </p:spTree>
    <p:extLst>
      <p:ext uri="{BB962C8B-B14F-4D97-AF65-F5344CB8AC3E}">
        <p14:creationId xmlns:p14="http://schemas.microsoft.com/office/powerpoint/2010/main" val="15005437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activities in Design phase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design phase includes  following activities</a:t>
            </a:r>
          </a:p>
          <a:p>
            <a:pPr lvl="1"/>
            <a:r>
              <a:rPr lang="en-US" b="0" dirty="0" smtClean="0">
                <a:solidFill>
                  <a:schemeClr val="tx1"/>
                </a:solidFill>
              </a:rPr>
              <a:t>Identify  solution which will meet the customers non functional requirements like performance , security etc.. </a:t>
            </a:r>
          </a:p>
          <a:p>
            <a:pPr lvl="1"/>
            <a:r>
              <a:rPr lang="en-US" dirty="0" smtClean="0">
                <a:solidFill>
                  <a:schemeClr val="tx1"/>
                </a:solidFill>
              </a:rPr>
              <a:t>Identify technology stack </a:t>
            </a:r>
          </a:p>
          <a:p>
            <a:pPr lvl="1"/>
            <a:r>
              <a:rPr lang="en-US" dirty="0" smtClean="0">
                <a:solidFill>
                  <a:schemeClr val="tx1"/>
                </a:solidFill>
              </a:rPr>
              <a:t>Identify framework and design pattern </a:t>
            </a:r>
            <a:endParaRPr lang="en-US" b="0" dirty="0" smtClean="0">
              <a:solidFill>
                <a:schemeClr val="tx1"/>
              </a:solidFill>
            </a:endParaRPr>
          </a:p>
          <a:p>
            <a:pPr lvl="1"/>
            <a:r>
              <a:rPr lang="en-US" dirty="0" smtClean="0">
                <a:solidFill>
                  <a:schemeClr val="tx1"/>
                </a:solidFill>
              </a:rPr>
              <a:t>Create software architectural overview document </a:t>
            </a:r>
          </a:p>
          <a:p>
            <a:pPr lvl="1"/>
            <a:r>
              <a:rPr lang="en-US" dirty="0" smtClean="0">
                <a:solidFill>
                  <a:schemeClr val="tx1"/>
                </a:solidFill>
              </a:rPr>
              <a:t>Identify  </a:t>
            </a:r>
            <a:r>
              <a:rPr lang="en-US" dirty="0">
                <a:solidFill>
                  <a:schemeClr val="tx1"/>
                </a:solidFill>
              </a:rPr>
              <a:t>major modules  and its interfacing with each other as well as external systems if any </a:t>
            </a:r>
          </a:p>
          <a:p>
            <a:pPr lvl="1"/>
            <a:r>
              <a:rPr lang="en-US" dirty="0">
                <a:solidFill>
                  <a:schemeClr val="tx1"/>
                </a:solidFill>
              </a:rPr>
              <a:t>Defining the logical </a:t>
            </a:r>
            <a:r>
              <a:rPr lang="en-US" dirty="0" smtClean="0">
                <a:solidFill>
                  <a:schemeClr val="tx1"/>
                </a:solidFill>
              </a:rPr>
              <a:t>and physical  database </a:t>
            </a:r>
            <a:r>
              <a:rPr lang="en-US" dirty="0">
                <a:solidFill>
                  <a:schemeClr val="tx1"/>
                </a:solidFill>
              </a:rPr>
              <a:t>model </a:t>
            </a:r>
          </a:p>
          <a:p>
            <a:pPr lvl="1"/>
            <a:r>
              <a:rPr lang="en-US" dirty="0" smtClean="0">
                <a:solidFill>
                  <a:schemeClr val="tx1"/>
                </a:solidFill>
              </a:rPr>
              <a:t>Create </a:t>
            </a:r>
            <a:r>
              <a:rPr lang="en-US" dirty="0">
                <a:solidFill>
                  <a:schemeClr val="tx1"/>
                </a:solidFill>
              </a:rPr>
              <a:t>test design </a:t>
            </a:r>
          </a:p>
          <a:p>
            <a:pPr lvl="1"/>
            <a:r>
              <a:rPr lang="en-US" dirty="0">
                <a:solidFill>
                  <a:schemeClr val="tx1"/>
                </a:solidFill>
              </a:rPr>
              <a:t>Plan of  the unit  and integration test cases </a:t>
            </a:r>
          </a:p>
          <a:p>
            <a:pPr lvl="1"/>
            <a:r>
              <a:rPr lang="en-US" dirty="0" smtClean="0">
                <a:solidFill>
                  <a:schemeClr val="tx1"/>
                </a:solidFill>
              </a:rPr>
              <a:t>Detailing </a:t>
            </a:r>
            <a:r>
              <a:rPr lang="en-US" dirty="0">
                <a:solidFill>
                  <a:schemeClr val="tx1"/>
                </a:solidFill>
              </a:rPr>
              <a:t>the overall logic of the module  in pseudo code or flow charts </a:t>
            </a:r>
          </a:p>
          <a:p>
            <a:pPr lvl="1"/>
            <a:r>
              <a:rPr lang="en-US" dirty="0">
                <a:solidFill>
                  <a:schemeClr val="tx1"/>
                </a:solidFill>
              </a:rPr>
              <a:t>Detailed database design including constraints data types </a:t>
            </a:r>
            <a:r>
              <a:rPr lang="en-US" dirty="0" smtClean="0">
                <a:solidFill>
                  <a:schemeClr val="tx1"/>
                </a:solidFill>
              </a:rPr>
              <a:t>etc.. </a:t>
            </a:r>
            <a:r>
              <a:rPr lang="en-US" dirty="0">
                <a:solidFill>
                  <a:schemeClr val="tx1"/>
                </a:solidFill>
              </a:rPr>
              <a:t>(Physical)</a:t>
            </a:r>
          </a:p>
          <a:p>
            <a:pPr lvl="1"/>
            <a:r>
              <a:rPr lang="en-US" dirty="0">
                <a:solidFill>
                  <a:schemeClr val="tx1"/>
                </a:solidFill>
              </a:rPr>
              <a:t>Detailed interfacing reference (with API and </a:t>
            </a:r>
            <a:r>
              <a:rPr lang="en-US" dirty="0" smtClean="0">
                <a:solidFill>
                  <a:schemeClr val="tx1"/>
                </a:solidFill>
              </a:rPr>
              <a:t>parameters</a:t>
            </a:r>
          </a:p>
          <a:p>
            <a:pPr lvl="1"/>
            <a:r>
              <a:rPr lang="en-US" dirty="0" smtClean="0">
                <a:solidFill>
                  <a:schemeClr val="tx1"/>
                </a:solidFill>
              </a:rPr>
              <a:t>Prepare design documents </a:t>
            </a:r>
            <a:endParaRPr lang="en-US" dirty="0">
              <a:solidFill>
                <a:schemeClr val="tx1"/>
              </a:solidFill>
            </a:endParaRPr>
          </a:p>
          <a:p>
            <a:pPr lvl="1"/>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980901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phase key points </a:t>
            </a:r>
          </a:p>
        </p:txBody>
      </p:sp>
      <p:grpSp>
        <p:nvGrpSpPr>
          <p:cNvPr id="17" name="Group 2"/>
          <p:cNvGrpSpPr>
            <a:grpSpLocks/>
          </p:cNvGrpSpPr>
          <p:nvPr/>
        </p:nvGrpSpPr>
        <p:grpSpPr bwMode="auto">
          <a:xfrm>
            <a:off x="304800" y="1288473"/>
            <a:ext cx="8707438" cy="4883727"/>
            <a:chOff x="685" y="624"/>
            <a:chExt cx="4992" cy="2769"/>
          </a:xfrm>
        </p:grpSpPr>
        <p:sp>
          <p:nvSpPr>
            <p:cNvPr id="18"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Detailed System </a:t>
              </a:r>
              <a:r>
                <a:rPr lang="en-US" sz="1400" b="0" dirty="0" smtClean="0">
                  <a:latin typeface="+mj-lt"/>
                  <a:cs typeface="Times New Roman" pitchFamily="18" charset="0"/>
                </a:rPr>
                <a:t>Design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Object Models (Class diagrams, Sequence Diagrams</a:t>
              </a:r>
              <a:r>
                <a:rPr lang="en-US" sz="1400" b="0" dirty="0" smtClean="0">
                  <a:latin typeface="+mj-lt"/>
                  <a:cs typeface="Times New Roman" pitchFamily="18" charset="0"/>
                </a:rPr>
                <a: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Database Models (Conceptual Data Model, Physical Data Model</a:t>
              </a:r>
              <a:r>
                <a:rPr lang="en-US" sz="1400" b="0" dirty="0" smtClean="0">
                  <a:latin typeface="+mj-lt"/>
                  <a:cs typeface="Times New Roman" pitchFamily="18" charset="0"/>
                </a:rPr>
                <a:t>)</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dirty="0">
                  <a:latin typeface="+mj-lt"/>
                  <a:cs typeface="Times New Roman" pitchFamily="18" charset="0"/>
                </a:rPr>
                <a:t>Design review</a:t>
              </a:r>
            </a:p>
            <a:p>
              <a:pPr eaLnBrk="1" hangingPunct="1">
                <a:buFontTx/>
                <a:buChar char="•"/>
              </a:pPr>
              <a:endParaRPr lang="en-US" sz="1400" b="0" dirty="0" smtClean="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QA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Develop </a:t>
              </a:r>
              <a:r>
                <a:rPr lang="en-US" sz="1400" b="0" dirty="0">
                  <a:latin typeface="+mj-lt"/>
                  <a:cs typeface="Times New Roman" pitchFamily="18" charset="0"/>
                </a:rPr>
                <a:t>data migration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a:t>
              </a:r>
              <a:r>
                <a:rPr lang="en-US" sz="1400" b="0" dirty="0" smtClean="0">
                  <a:latin typeface="+mj-lt"/>
                  <a:cs typeface="Times New Roman" pitchFamily="18" charset="0"/>
                </a:rPr>
                <a:t>Integration  </a:t>
              </a:r>
              <a:r>
                <a:rPr lang="en-US" sz="1400" b="0" dirty="0">
                  <a:latin typeface="+mj-lt"/>
                  <a:cs typeface="Times New Roman" pitchFamily="18" charset="0"/>
                </a:rPr>
                <a:t>Test plans and test </a:t>
              </a:r>
              <a:r>
                <a:rPr lang="en-US" sz="1400" b="0" dirty="0" smtClean="0">
                  <a:latin typeface="+mj-lt"/>
                  <a:cs typeface="Times New Roman" pitchFamily="18" charset="0"/>
                </a:rPr>
                <a:t>cases</a:t>
              </a:r>
            </a:p>
            <a:p>
              <a:pPr eaLnBrk="1" hangingPunct="1">
                <a:buFontTx/>
                <a:buChar char="•"/>
              </a:pPr>
              <a:endParaRPr lang="en-US" sz="14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9"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Approved System Design </a:t>
              </a:r>
              <a:r>
                <a:rPr lang="en-US" sz="1400" b="0" dirty="0" smtClean="0">
                  <a:latin typeface="+mj-lt"/>
                  <a:cs typeface="Times New Roman" pitchFamily="18" charset="0"/>
                </a:rPr>
                <a:t>documents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Models – </a:t>
              </a:r>
              <a:r>
                <a:rPr lang="en-US" sz="1400" b="0" dirty="0" err="1" smtClean="0">
                  <a:latin typeface="+mj-lt"/>
                  <a:cs typeface="Times New Roman" pitchFamily="18" charset="0"/>
                </a:rPr>
                <a:t>Db</a:t>
              </a:r>
              <a:r>
                <a:rPr lang="en-US" sz="1400" b="0" dirty="0" smtClean="0">
                  <a:latin typeface="+mj-lt"/>
                  <a:cs typeface="Times New Roman" pitchFamily="18" charset="0"/>
                </a:rPr>
                <a:t> , Application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QA plan</a:t>
              </a:r>
              <a:endParaRPr lang="en-US" sz="1400" b="0" dirty="0">
                <a:latin typeface="+mj-lt"/>
                <a:cs typeface="Times New Roman" pitchFamily="18" charset="0"/>
              </a:endParaRPr>
            </a:p>
          </p:txBody>
        </p:sp>
        <p:sp>
          <p:nvSpPr>
            <p:cNvPr id="21"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SAD</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b="0" dirty="0" smtClean="0">
                  <a:latin typeface="+mj-lt"/>
                  <a:cs typeface="Times New Roman" pitchFamily="18" charset="0"/>
                </a:rPr>
                <a:t>HLD</a:t>
              </a:r>
            </a:p>
            <a:p>
              <a:pPr marL="0" indent="0" eaLnBrk="1" hangingPunct="1"/>
              <a:endParaRPr lang="en-US" sz="1400" b="0" dirty="0" smtClean="0">
                <a:latin typeface="+mj-lt"/>
                <a:cs typeface="Times New Roman" pitchFamily="18" charset="0"/>
              </a:endParaRPr>
            </a:p>
            <a:p>
              <a:pPr eaLnBrk="1" hangingPunct="1">
                <a:buFontTx/>
                <a:buChar char="•"/>
              </a:pPr>
              <a:r>
                <a:rPr lang="en-US" sz="1400" dirty="0" smtClean="0">
                  <a:latin typeface="+mj-lt"/>
                  <a:cs typeface="Times New Roman" pitchFamily="18" charset="0"/>
                </a:rPr>
                <a:t>LLD</a:t>
              </a:r>
            </a:p>
            <a:p>
              <a:pPr eaLnBrk="1" hangingPunct="1">
                <a:buFontTx/>
                <a:buChar char="•"/>
              </a:pPr>
              <a:endParaRPr lang="en-US" sz="1400" dirty="0">
                <a:latin typeface="+mj-lt"/>
                <a:cs typeface="Times New Roman" pitchFamily="18" charset="0"/>
              </a:endParaRPr>
            </a:p>
            <a:p>
              <a:pPr eaLnBrk="1" hangingPunct="1">
                <a:buFontTx/>
                <a:buChar char="•"/>
              </a:pPr>
              <a:r>
                <a:rPr lang="en-US" sz="1400" dirty="0">
                  <a:latin typeface="+mj-lt"/>
                  <a:cs typeface="Times New Roman" pitchFamily="18" charset="0"/>
                </a:rPr>
                <a:t>I</a:t>
              </a:r>
              <a:r>
                <a:rPr lang="en-US" sz="1400" dirty="0" smtClean="0">
                  <a:latin typeface="+mj-lt"/>
                  <a:cs typeface="Times New Roman" pitchFamily="18" charset="0"/>
                </a:rPr>
                <a:t>TP </a:t>
              </a:r>
            </a:p>
            <a:p>
              <a:pPr eaLnBrk="1" hangingPunct="1">
                <a:buFontTx/>
                <a:buChar char="•"/>
              </a:pPr>
              <a:endParaRPr lang="en-US" sz="1200" b="0" dirty="0">
                <a:latin typeface="+mj-lt"/>
                <a:cs typeface="Times New Roman" pitchFamily="18" charset="0"/>
              </a:endParaRPr>
            </a:p>
          </p:txBody>
        </p:sp>
        <p:sp>
          <p:nvSpPr>
            <p:cNvPr id="23"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requirements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prototype</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acceptance </a:t>
              </a:r>
              <a:r>
                <a:rPr lang="en-US" sz="1400" b="0" dirty="0" smtClean="0">
                  <a:latin typeface="+mj-lt"/>
                  <a:cs typeface="Times New Roman" pitchFamily="18" charset="0"/>
                </a:rPr>
                <a:t>criteria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interface requirements</a:t>
              </a:r>
            </a:p>
          </p:txBody>
        </p:sp>
        <p:sp>
          <p:nvSpPr>
            <p:cNvPr id="25"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9007388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Construction  Phase </a:t>
            </a:r>
            <a:endParaRPr lang="en-US" dirty="0"/>
          </a:p>
        </p:txBody>
      </p:sp>
    </p:spTree>
    <p:extLst>
      <p:ext uri="{BB962C8B-B14F-4D97-AF65-F5344CB8AC3E}">
        <p14:creationId xmlns:p14="http://schemas.microsoft.com/office/powerpoint/2010/main" val="4144296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phase </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Also known as implementation phase </a:t>
            </a:r>
          </a:p>
          <a:p>
            <a:pPr marL="0" indent="0">
              <a:buNone/>
            </a:pPr>
            <a:endParaRPr lang="en-US" dirty="0" smtClean="0">
              <a:solidFill>
                <a:schemeClr val="tx1"/>
              </a:solidFill>
            </a:endParaRPr>
          </a:p>
          <a:p>
            <a:r>
              <a:rPr lang="en-US" dirty="0" smtClean="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smtClean="0">
                <a:solidFill>
                  <a:schemeClr val="tx1"/>
                </a:solidFill>
              </a:rPr>
              <a:t>Each module in this phase is reviewed  and unit tested to determine correct working (White Box testing) </a:t>
            </a:r>
          </a:p>
          <a:p>
            <a:endParaRPr lang="en-US" dirty="0">
              <a:solidFill>
                <a:schemeClr val="tx1"/>
              </a:solidFill>
            </a:endParaRPr>
          </a:p>
          <a:p>
            <a:r>
              <a:rPr lang="en-US" dirty="0" smtClean="0">
                <a:solidFill>
                  <a:schemeClr val="tx1"/>
                </a:solidFill>
              </a:rPr>
              <a:t>Unit tested code are then integrated  in a planned and a phased manner .</a:t>
            </a:r>
          </a:p>
          <a:p>
            <a:endParaRPr lang="en-US" dirty="0" smtClean="0">
              <a:solidFill>
                <a:schemeClr val="tx1"/>
              </a:solidFill>
            </a:endParaRPr>
          </a:p>
          <a:p>
            <a:r>
              <a:rPr lang="en-US" dirty="0" smtClean="0">
                <a:solidFill>
                  <a:schemeClr val="tx1"/>
                </a:solidFill>
              </a:rPr>
              <a:t>In each integration step the partially integrated system is tested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73741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a:t>
            </a:r>
          </a:p>
        </p:txBody>
      </p:sp>
      <p:sp>
        <p:nvSpPr>
          <p:cNvPr id="3" name="Content Placeholder 2"/>
          <p:cNvSpPr>
            <a:spLocks noGrp="1"/>
          </p:cNvSpPr>
          <p:nvPr>
            <p:ph idx="1"/>
          </p:nvPr>
        </p:nvSpPr>
        <p:spPr/>
        <p:txBody>
          <a:bodyPr/>
          <a:lstStyle/>
          <a:p>
            <a:r>
              <a:rPr lang="en-US" dirty="0" smtClean="0">
                <a:solidFill>
                  <a:schemeClr val="tx1"/>
                </a:solidFill>
              </a:rPr>
              <a:t>In addition to the major activities the following activities are also carried out as well </a:t>
            </a:r>
          </a:p>
          <a:p>
            <a:pPr lvl="1"/>
            <a:r>
              <a:rPr lang="en-US" dirty="0" smtClean="0">
                <a:solidFill>
                  <a:schemeClr val="tx1"/>
                </a:solidFill>
              </a:rPr>
              <a:t>Prepare unit test plan and test case</a:t>
            </a:r>
          </a:p>
          <a:p>
            <a:pPr lvl="1"/>
            <a:r>
              <a:rPr lang="en-US" dirty="0" smtClean="0">
                <a:solidFill>
                  <a:schemeClr val="tx1"/>
                </a:solidFill>
              </a:rPr>
              <a:t>Prepare unit test data </a:t>
            </a:r>
          </a:p>
          <a:p>
            <a:pPr lvl="1"/>
            <a:r>
              <a:rPr lang="en-US" dirty="0" smtClean="0">
                <a:solidFill>
                  <a:schemeClr val="tx1"/>
                </a:solidFill>
              </a:rPr>
              <a:t>Setup coding guidelines </a:t>
            </a:r>
          </a:p>
          <a:p>
            <a:pPr lvl="1"/>
            <a:r>
              <a:rPr lang="en-US" dirty="0" smtClean="0">
                <a:solidFill>
                  <a:schemeClr val="tx1"/>
                </a:solidFill>
              </a:rPr>
              <a:t>Setup the environment for Configuration Management as per CM guidelines </a:t>
            </a:r>
          </a:p>
          <a:p>
            <a:pPr lvl="1"/>
            <a:r>
              <a:rPr lang="en-US" dirty="0" smtClean="0">
                <a:solidFill>
                  <a:schemeClr val="tx1"/>
                </a:solidFill>
              </a:rPr>
              <a:t>Provide suitable environment for base lining code and  continuous integration </a:t>
            </a:r>
          </a:p>
          <a:p>
            <a:pPr lvl="1"/>
            <a:r>
              <a:rPr lang="en-US" dirty="0" smtClean="0">
                <a:solidFill>
                  <a:schemeClr val="tx1"/>
                </a:solidFill>
              </a:rPr>
              <a:t>Defect reporting and fixing </a:t>
            </a:r>
          </a:p>
          <a:p>
            <a:endParaRPr lang="en-US" dirty="0">
              <a:solidFill>
                <a:schemeClr val="tx1"/>
              </a:solidFill>
            </a:endParaRPr>
          </a:p>
          <a:p>
            <a:r>
              <a:rPr lang="en-US" dirty="0" smtClean="0">
                <a:solidFill>
                  <a:schemeClr val="tx1"/>
                </a:solidFill>
              </a:rPr>
              <a:t>The main role players in this phase are </a:t>
            </a:r>
          </a:p>
          <a:p>
            <a:pPr lvl="1"/>
            <a:r>
              <a:rPr lang="en-US" dirty="0" smtClean="0">
                <a:solidFill>
                  <a:schemeClr val="tx1"/>
                </a:solidFill>
              </a:rPr>
              <a:t>Developers</a:t>
            </a:r>
          </a:p>
          <a:p>
            <a:pPr lvl="1"/>
            <a:r>
              <a:rPr lang="en-US" dirty="0" smtClean="0">
                <a:solidFill>
                  <a:schemeClr val="tx1"/>
                </a:solidFill>
              </a:rPr>
              <a:t>Team Leads </a:t>
            </a:r>
          </a:p>
          <a:p>
            <a:endParaRPr lang="en-US" dirty="0">
              <a:solidFill>
                <a:schemeClr val="tx1"/>
              </a:solidFill>
            </a:endParaRPr>
          </a:p>
        </p:txBody>
      </p:sp>
    </p:spTree>
    <p:extLst>
      <p:ext uri="{BB962C8B-B14F-4D97-AF65-F5344CB8AC3E}">
        <p14:creationId xmlns:p14="http://schemas.microsoft.com/office/powerpoint/2010/main" val="941798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 key activities </a:t>
            </a:r>
            <a:br>
              <a:rPr lang="en-US" dirty="0"/>
            </a:br>
            <a:endParaRPr lang="en-US" dirty="0"/>
          </a:p>
        </p:txBody>
      </p:sp>
      <p:grpSp>
        <p:nvGrpSpPr>
          <p:cNvPr id="15" name="Group 2"/>
          <p:cNvGrpSpPr>
            <a:grpSpLocks/>
          </p:cNvGrpSpPr>
          <p:nvPr/>
        </p:nvGrpSpPr>
        <p:grpSpPr bwMode="auto">
          <a:xfrm>
            <a:off x="114300" y="1695450"/>
            <a:ext cx="8839200" cy="4724400"/>
            <a:chOff x="720" y="624"/>
            <a:chExt cx="4992" cy="2769"/>
          </a:xfrm>
        </p:grpSpPr>
        <p:sp>
          <p:nvSpPr>
            <p:cNvPr id="16"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Development environment </a:t>
              </a:r>
              <a:r>
                <a:rPr lang="en-US" sz="1400" b="0" dirty="0" smtClean="0">
                  <a:latin typeface="+mj-lt"/>
                  <a:cs typeface="Times New Roman" pitchFamily="18" charset="0"/>
                </a:rPr>
                <a:t>setup</a:t>
              </a:r>
            </a:p>
            <a:p>
              <a:pPr marL="0" indent="0" eaLnBrk="1" hangingPunct="1"/>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Unit Test </a:t>
              </a:r>
              <a:r>
                <a:rPr lang="en-US" sz="1400" b="0" dirty="0" smtClean="0">
                  <a:latin typeface="+mj-lt"/>
                  <a:cs typeface="Times New Roman" pitchFamily="18" charset="0"/>
                </a:rPr>
                <a:t> plan and data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Build  Code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a:t>
              </a:r>
              <a:r>
                <a:rPr lang="en-US" sz="1400" b="0" dirty="0" smtClean="0">
                  <a:latin typeface="+mj-lt"/>
                  <a:cs typeface="Times New Roman" pitchFamily="18" charset="0"/>
                </a:rPr>
                <a:t>review</a:t>
              </a:r>
            </a:p>
            <a:p>
              <a:pPr eaLnBrk="1" hangingPunct="1">
                <a:buFontTx/>
                <a:buChar char="•"/>
              </a:pPr>
              <a:r>
                <a:rPr lang="en-US" sz="1400" b="0" dirty="0" smtClean="0">
                  <a:latin typeface="+mj-lt"/>
                  <a:cs typeface="Times New Roman" pitchFamily="18" charset="0"/>
                </a:rPr>
                <a:t> </a:t>
              </a: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Perform Unit </a:t>
              </a:r>
              <a:r>
                <a:rPr lang="en-US" sz="1400" b="0" dirty="0" smtClean="0">
                  <a:latin typeface="+mj-lt"/>
                  <a:cs typeface="Times New Roman" pitchFamily="18" charset="0"/>
                </a:rPr>
                <a:t>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Rework and </a:t>
              </a:r>
              <a:r>
                <a:rPr lang="en-US" sz="1400" b="0" dirty="0" smtClean="0">
                  <a:latin typeface="+mj-lt"/>
                  <a:cs typeface="Times New Roman" pitchFamily="18" charset="0"/>
                </a:rPr>
                <a:t>re-test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a:t>
              </a:r>
              <a:r>
                <a:rPr lang="en-US" sz="1400" b="0" dirty="0" smtClean="0">
                  <a:latin typeface="+mj-lt"/>
                  <a:cs typeface="Times New Roman" pitchFamily="18" charset="0"/>
                </a:rPr>
                <a:t>code</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p:txBody>
        </p:sp>
        <p:sp>
          <p:nvSpPr>
            <p:cNvPr id="17"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Activities</a:t>
              </a:r>
            </a:p>
          </p:txBody>
        </p:sp>
        <p:sp>
          <p:nvSpPr>
            <p:cNvPr id="18"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ready for </a:t>
              </a:r>
              <a:r>
                <a:rPr lang="en-US" sz="1400" b="0" dirty="0" smtClean="0">
                  <a:latin typeface="+mj-lt"/>
                  <a:cs typeface="Times New Roman" pitchFamily="18" charset="0"/>
                </a:rPr>
                <a:t>System testing </a:t>
              </a:r>
              <a:endParaRPr lang="en-US" sz="1400" b="0" dirty="0">
                <a:latin typeface="+mj-lt"/>
                <a:cs typeface="Times New Roman" pitchFamily="18" charset="0"/>
              </a:endParaRPr>
            </a:p>
          </p:txBody>
        </p:sp>
        <p:sp>
          <p:nvSpPr>
            <p:cNvPr id="19"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Completion  Criteria</a:t>
              </a:r>
            </a:p>
          </p:txBody>
        </p:sp>
        <p:sp>
          <p:nvSpPr>
            <p:cNvPr id="20"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 Test reports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p:txBody>
        </p:sp>
        <p:sp>
          <p:nvSpPr>
            <p:cNvPr id="21"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Deliverables</a:t>
              </a:r>
            </a:p>
          </p:txBody>
        </p:sp>
        <p:sp>
          <p:nvSpPr>
            <p:cNvPr id="22"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design documents </a:t>
              </a:r>
            </a:p>
            <a:p>
              <a:pPr eaLnBrk="1" hangingPunct="1">
                <a:buFontTx/>
                <a:buChar char="•"/>
              </a:pPr>
              <a:endParaRPr lang="en-US" sz="140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a:t>
              </a:r>
              <a:r>
                <a:rPr lang="en-US" sz="1400" b="0" dirty="0" smtClean="0">
                  <a:latin typeface="+mj-lt"/>
                  <a:cs typeface="Times New Roman" pitchFamily="18" charset="0"/>
                </a:rPr>
                <a:t>plan</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Standard Coding guidelines </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Review checklists </a:t>
              </a:r>
              <a:endParaRPr lang="en-US" sz="1400" b="0" dirty="0">
                <a:latin typeface="+mj-lt"/>
                <a:cs typeface="Times New Roman" pitchFamily="18" charset="0"/>
              </a:endParaRPr>
            </a:p>
          </p:txBody>
        </p:sp>
        <p:sp>
          <p:nvSpPr>
            <p:cNvPr id="23"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2441777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Testing  Phase </a:t>
            </a:r>
            <a:endParaRPr lang="en-US" dirty="0"/>
          </a:p>
        </p:txBody>
      </p:sp>
    </p:spTree>
    <p:extLst>
      <p:ext uri="{BB962C8B-B14F-4D97-AF65-F5344CB8AC3E}">
        <p14:creationId xmlns:p14="http://schemas.microsoft.com/office/powerpoint/2010/main" val="2797171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 </a:t>
            </a:r>
            <a:endParaRPr lang="en-US" dirty="0"/>
          </a:p>
        </p:txBody>
      </p:sp>
      <p:sp>
        <p:nvSpPr>
          <p:cNvPr id="3" name="Content Placeholder 2"/>
          <p:cNvSpPr>
            <a:spLocks noGrp="1"/>
          </p:cNvSpPr>
          <p:nvPr>
            <p:ph idx="1"/>
          </p:nvPr>
        </p:nvSpPr>
        <p:spPr/>
        <p:txBody>
          <a:bodyPr/>
          <a:lstStyle/>
          <a:p>
            <a:r>
              <a:rPr lang="en-US" dirty="0" smtClean="0">
                <a:solidFill>
                  <a:schemeClr val="tx1"/>
                </a:solidFill>
              </a:rPr>
              <a:t>System testing involves testing of all subsystems together </a:t>
            </a:r>
          </a:p>
          <a:p>
            <a:endParaRPr lang="en-US" dirty="0">
              <a:solidFill>
                <a:schemeClr val="tx1"/>
              </a:solidFill>
            </a:endParaRPr>
          </a:p>
          <a:p>
            <a:r>
              <a:rPr lang="en-US" dirty="0" smtClean="0">
                <a:solidFill>
                  <a:schemeClr val="tx1"/>
                </a:solidFill>
              </a:rPr>
              <a:t>Also known as Black Box testing It is ideally done by the QA team </a:t>
            </a:r>
          </a:p>
          <a:p>
            <a:endParaRPr lang="en-US" dirty="0">
              <a:solidFill>
                <a:schemeClr val="tx1"/>
              </a:solidFill>
            </a:endParaRPr>
          </a:p>
          <a:p>
            <a:r>
              <a:rPr lang="en-US" dirty="0" smtClean="0">
                <a:solidFill>
                  <a:schemeClr val="tx1"/>
                </a:solidFill>
              </a:rPr>
              <a:t>The following types of testing are done as part of system testing </a:t>
            </a:r>
          </a:p>
          <a:p>
            <a:pPr lvl="1"/>
            <a:r>
              <a:rPr lang="en-US" dirty="0" smtClean="0">
                <a:solidFill>
                  <a:schemeClr val="tx1"/>
                </a:solidFill>
              </a:rPr>
              <a:t>Functional testing to validate functional requirements </a:t>
            </a:r>
          </a:p>
          <a:p>
            <a:pPr lvl="1"/>
            <a:r>
              <a:rPr lang="en-US" dirty="0" smtClean="0">
                <a:solidFill>
                  <a:schemeClr val="tx1"/>
                </a:solidFill>
              </a:rPr>
              <a:t>Performance testing  to validate non functional requirements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1840359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Test environment </a:t>
              </a:r>
              <a:r>
                <a:rPr lang="en-US" sz="1400" b="1" dirty="0" smtClean="0">
                  <a:latin typeface="+mj-lt"/>
                  <a:cs typeface="Times New Roman" pitchFamily="18" charset="0"/>
                </a:rPr>
                <a:t>setup</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Validate </a:t>
              </a:r>
              <a:r>
                <a:rPr lang="en-US" sz="1400" b="1" dirty="0">
                  <a:latin typeface="+mj-lt"/>
                  <a:cs typeface="Times New Roman" pitchFamily="18" charset="0"/>
                </a:rPr>
                <a:t>test plan with </a:t>
              </a:r>
              <a:r>
                <a:rPr lang="en-US" sz="1400" b="1" dirty="0" smtClean="0">
                  <a:latin typeface="+mj-lt"/>
                  <a:cs typeface="Times New Roman" pitchFamily="18" charset="0"/>
                </a:rPr>
                <a:t>Requirements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Perform  system testing</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Write additional  test cases if needed</a:t>
              </a:r>
            </a:p>
            <a:p>
              <a:pPr eaLnBrk="1" hangingPunct="1">
                <a:buFontTx/>
                <a:buChar char="•"/>
              </a:pPr>
              <a:endParaRPr lang="en-US" sz="1400" b="1" dirty="0" smtClean="0">
                <a:latin typeface="+mj-lt"/>
                <a:cs typeface="Times New Roman" pitchFamily="18" charset="0"/>
              </a:endParaRPr>
            </a:p>
            <a:p>
              <a:pPr eaLnBrk="1" hangingPunct="1">
                <a:buFontTx/>
                <a:buChar char="•"/>
              </a:pPr>
              <a:r>
                <a:rPr lang="en-US" sz="1400" b="1" dirty="0" smtClean="0">
                  <a:latin typeface="+mj-lt"/>
                  <a:cs typeface="Times New Roman" pitchFamily="18" charset="0"/>
                </a:rPr>
                <a:t>Log defects</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Rework </a:t>
              </a:r>
              <a:r>
                <a:rPr lang="en-US" sz="1400" b="1" dirty="0">
                  <a:latin typeface="+mj-lt"/>
                  <a:cs typeface="Times New Roman" pitchFamily="18" charset="0"/>
                </a:rPr>
                <a:t>based on test results</a:t>
              </a:r>
            </a:p>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Satisfactory completion of </a:t>
              </a:r>
              <a:r>
                <a:rPr lang="en-US" sz="1400" b="1" dirty="0" smtClean="0">
                  <a:latin typeface="+mj-lt"/>
                  <a:cs typeface="Times New Roman" pitchFamily="18" charset="0"/>
                </a:rPr>
                <a:t> System   tests</a:t>
              </a:r>
              <a:endParaRPr lang="en-US" sz="1400" b="1"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tested code ready for UAT</a:t>
              </a:r>
            </a:p>
            <a:p>
              <a:pPr eaLnBrk="1" hangingPunct="1">
                <a:buFontTx/>
                <a:buChar char="•"/>
              </a:pPr>
              <a:endParaRPr lang="en-US" sz="1200" b="0" dirty="0">
                <a:latin typeface="+mj-lt"/>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smtClean="0">
                  <a:latin typeface="+mj-lt"/>
                  <a:cs typeface="Times New Roman" pitchFamily="18" charset="0"/>
                </a:rPr>
                <a:t>System Test plans </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 Integrated Application  </a:t>
              </a:r>
              <a:endParaRPr lang="en-US" sz="1400" b="1" dirty="0">
                <a:latin typeface="+mj-lt"/>
                <a:cs typeface="Times New Roman" pitchFamily="18" charset="0"/>
              </a:endParaRP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Pre-requisites</a:t>
              </a:r>
            </a:p>
          </p:txBody>
        </p:sp>
      </p:grpSp>
      <p:sp>
        <p:nvSpPr>
          <p:cNvPr id="3" name="Title 2"/>
          <p:cNvSpPr>
            <a:spLocks noGrp="1"/>
          </p:cNvSpPr>
          <p:nvPr>
            <p:ph type="title"/>
          </p:nvPr>
        </p:nvSpPr>
        <p:spPr/>
        <p:txBody>
          <a:bodyPr/>
          <a:lstStyle/>
          <a:p>
            <a:r>
              <a:rPr lang="en-US" dirty="0"/>
              <a:t>System Testing Key Activities </a:t>
            </a:r>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9165117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Usually done at the client location by the client , after the findings of System testing is fixed </a:t>
            </a:r>
          </a:p>
          <a:p>
            <a:r>
              <a:rPr lang="en-US" dirty="0">
                <a:solidFill>
                  <a:schemeClr val="tx1"/>
                </a:solidFill>
              </a:rPr>
              <a:t>Focus of Acceptance test is  </a:t>
            </a:r>
            <a:r>
              <a:rPr lang="en-US" dirty="0" smtClean="0">
                <a:solidFill>
                  <a:schemeClr val="tx1"/>
                </a:solidFill>
              </a:rPr>
              <a:t>to evaluate </a:t>
            </a:r>
            <a:r>
              <a:rPr lang="en-US" dirty="0">
                <a:solidFill>
                  <a:schemeClr val="tx1"/>
                </a:solidFill>
              </a:rPr>
              <a:t>the system’s compliance with the business requirements and assess </a:t>
            </a:r>
            <a:r>
              <a:rPr lang="en-US" dirty="0" smtClean="0">
                <a:solidFill>
                  <a:schemeClr val="tx1"/>
                </a:solidFill>
              </a:rPr>
              <a:t>readiness for </a:t>
            </a:r>
            <a:r>
              <a:rPr lang="en-US" dirty="0">
                <a:solidFill>
                  <a:schemeClr val="tx1"/>
                </a:solidFill>
              </a:rPr>
              <a:t>delivery.</a:t>
            </a:r>
            <a:r>
              <a:rPr lang="en-US" dirty="0" smtClean="0">
                <a:solidFill>
                  <a:schemeClr val="tx1"/>
                </a:solidFill>
              </a:rPr>
              <a:t> </a:t>
            </a:r>
          </a:p>
          <a:p>
            <a:r>
              <a:rPr lang="en-US" dirty="0" smtClean="0">
                <a:solidFill>
                  <a:schemeClr val="tx1"/>
                </a:solidFill>
              </a:rPr>
              <a:t>Acceptance Testing is done in two ways </a:t>
            </a:r>
          </a:p>
          <a:p>
            <a:pPr lvl="1"/>
            <a:r>
              <a:rPr lang="en-US" dirty="0">
                <a:solidFill>
                  <a:schemeClr val="tx1"/>
                </a:solidFill>
              </a:rPr>
              <a:t>Alpha </a:t>
            </a:r>
            <a:r>
              <a:rPr lang="en-US" dirty="0" smtClean="0">
                <a:solidFill>
                  <a:schemeClr val="tx1"/>
                </a:solidFill>
              </a:rPr>
              <a:t>Testing or Internal Acceptance Testing </a:t>
            </a:r>
          </a:p>
          <a:p>
            <a:pPr lvl="2"/>
            <a:r>
              <a:rPr lang="en-US" b="1" dirty="0" smtClean="0">
                <a:solidFill>
                  <a:schemeClr val="tx1"/>
                </a:solidFill>
              </a:rPr>
              <a:t>done by s/w vendors </a:t>
            </a:r>
          </a:p>
          <a:p>
            <a:pPr lvl="1"/>
            <a:r>
              <a:rPr lang="en-US" dirty="0" smtClean="0">
                <a:solidFill>
                  <a:schemeClr val="tx1"/>
                </a:solidFill>
              </a:rPr>
              <a:t>Beta Testing  or User Acceptance testing </a:t>
            </a:r>
          </a:p>
          <a:p>
            <a:pPr lvl="2"/>
            <a:r>
              <a:rPr lang="en-US" b="1" dirty="0" smtClean="0">
                <a:solidFill>
                  <a:schemeClr val="tx1"/>
                </a:solidFill>
              </a:rPr>
              <a:t>Done by end users of customers or customer’s customer </a:t>
            </a:r>
          </a:p>
          <a:p>
            <a:r>
              <a:rPr lang="en-US" dirty="0" smtClean="0">
                <a:solidFill>
                  <a:schemeClr val="tx1"/>
                </a:solidFill>
              </a:rPr>
              <a:t> Outcome of the acceptance testing will enable </a:t>
            </a:r>
            <a:r>
              <a:rPr lang="en-US" dirty="0">
                <a:solidFill>
                  <a:schemeClr val="tx1"/>
                </a:solidFill>
              </a:rPr>
              <a:t>the user, customers or other authorized entity to determine whether or not to accept the system.</a:t>
            </a:r>
          </a:p>
        </p:txBody>
      </p:sp>
    </p:spTree>
    <p:extLst>
      <p:ext uri="{BB962C8B-B14F-4D97-AF65-F5344CB8AC3E}">
        <p14:creationId xmlns:p14="http://schemas.microsoft.com/office/powerpoint/2010/main" val="125078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p>
        </p:txBody>
      </p:sp>
      <p:sp>
        <p:nvSpPr>
          <p:cNvPr id="183299" name="Rectangle 3"/>
          <p:cNvSpPr>
            <a:spLocks noGrp="1" noChangeArrowheads="1"/>
          </p:cNvSpPr>
          <p:nvPr>
            <p:ph idx="1"/>
          </p:nvPr>
        </p:nvSpPr>
        <p:spPr/>
        <p:txBody>
          <a:bodyPr>
            <a:normAutofit/>
          </a:bodyPr>
          <a:lstStyle/>
          <a:p>
            <a:r>
              <a:rPr lang="en-US" dirty="0">
                <a:solidFill>
                  <a:schemeClr val="tx1"/>
                </a:solidFill>
              </a:rPr>
              <a:t>There are no pre-requisites for </a:t>
            </a:r>
            <a:r>
              <a:rPr lang="en-US">
                <a:solidFill>
                  <a:schemeClr val="tx1"/>
                </a:solidFill>
              </a:rPr>
              <a:t>this </a:t>
            </a:r>
            <a:r>
              <a:rPr lang="en-US" smtClean="0">
                <a:solidFill>
                  <a:schemeClr val="tx1"/>
                </a:solidFill>
              </a:rPr>
              <a:t>course    </a:t>
            </a:r>
            <a:endParaRPr lang="en-US" dirty="0">
              <a:solidFill>
                <a:schemeClr val="tx1"/>
              </a:solidFill>
            </a:endParaRPr>
          </a:p>
        </p:txBody>
      </p:sp>
    </p:spTree>
    <p:extLst>
      <p:ext uri="{BB962C8B-B14F-4D97-AF65-F5344CB8AC3E}">
        <p14:creationId xmlns:p14="http://schemas.microsoft.com/office/powerpoint/2010/main" val="41221361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Acceptance </a:t>
            </a:r>
            <a:r>
              <a:rPr lang="en-US" dirty="0" smtClean="0"/>
              <a:t>Testing - </a:t>
            </a:r>
            <a:r>
              <a:rPr lang="en-US" dirty="0"/>
              <a:t>Key activities </a:t>
            </a:r>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Assist client in setting up testing </a:t>
              </a:r>
              <a:r>
                <a:rPr lang="en-US" sz="1400" b="1" dirty="0" smtClean="0">
                  <a:latin typeface="+mj-lt"/>
                  <a:cs typeface="Times New Roman" pitchFamily="18" charset="0"/>
                </a:rPr>
                <a:t>environment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Support </a:t>
              </a:r>
              <a:r>
                <a:rPr lang="en-US" sz="1400" b="1" dirty="0">
                  <a:latin typeface="+mj-lt"/>
                  <a:cs typeface="Times New Roman" pitchFamily="18" charset="0"/>
                </a:rPr>
                <a:t>users / </a:t>
              </a:r>
              <a:r>
                <a:rPr lang="en-US" sz="1400" b="1">
                  <a:latin typeface="+mj-lt"/>
                  <a:cs typeface="Times New Roman" pitchFamily="18" charset="0"/>
                </a:rPr>
                <a:t>client </a:t>
              </a:r>
              <a:r>
                <a:rPr lang="en-US" sz="1400" b="1" smtClean="0">
                  <a:latin typeface="+mj-lt"/>
                  <a:cs typeface="Times New Roman" pitchFamily="18" charset="0"/>
                </a:rPr>
                <a:t>team, </a:t>
              </a:r>
              <a:r>
                <a:rPr lang="en-US" sz="1400" b="1" dirty="0">
                  <a:latin typeface="+mj-lt"/>
                  <a:cs typeface="Times New Roman" pitchFamily="18" charset="0"/>
                </a:rPr>
                <a:t>in acceptance </a:t>
              </a:r>
              <a:r>
                <a:rPr lang="en-US" sz="1400" b="1" dirty="0" smtClean="0">
                  <a:latin typeface="+mj-lt"/>
                  <a:cs typeface="Times New Roman" pitchFamily="18" charset="0"/>
                </a:rPr>
                <a:t>testing</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Fix defects / </a:t>
              </a:r>
              <a:r>
                <a:rPr lang="en-US" sz="1400" b="1" dirty="0" smtClean="0">
                  <a:latin typeface="+mj-lt"/>
                  <a:cs typeface="Times New Roman" pitchFamily="18" charset="0"/>
                </a:rPr>
                <a:t>bugs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Acceptance and signoff from the </a:t>
              </a:r>
              <a:r>
                <a:rPr lang="en-US" sz="1400" b="1" dirty="0" smtClean="0">
                  <a:latin typeface="+mj-lt"/>
                  <a:cs typeface="Times New Roman" pitchFamily="18" charset="0"/>
                </a:rPr>
                <a:t>client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Assist client team in preparing implementation </a:t>
              </a:r>
              <a:r>
                <a:rPr lang="en-US" sz="1400" b="1" dirty="0" smtClean="0">
                  <a:latin typeface="+mj-lt"/>
                  <a:cs typeface="Times New Roman" pitchFamily="18" charset="0"/>
                </a:rPr>
                <a:t>plan</a:t>
              </a:r>
            </a:p>
            <a:p>
              <a:pPr eaLnBrk="1" hangingPunct="1">
                <a:buFontTx/>
                <a:buChar char="•"/>
              </a:pPr>
              <a:endParaRPr lang="en-US" sz="1200" b="0" dirty="0">
                <a:latin typeface="+mj-lt"/>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and Integration tested code</a:t>
              </a:r>
            </a:p>
            <a:p>
              <a:pPr eaLnBrk="1" hangingPunct="1">
                <a:buFontTx/>
                <a:buChar char="•"/>
              </a:pPr>
              <a:endParaRPr lang="en-US" sz="1200" b="0" dirty="0">
                <a:latin typeface="+mj-lt"/>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6973959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Acceptance phase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After successful acceptance testing plans are made  to move the application to the “live environment” </a:t>
            </a:r>
          </a:p>
          <a:p>
            <a:pPr marL="0" indent="0">
              <a:buNone/>
            </a:pPr>
            <a:endParaRPr lang="en-US" dirty="0" smtClean="0">
              <a:solidFill>
                <a:schemeClr val="tx1"/>
              </a:solidFill>
            </a:endParaRPr>
          </a:p>
          <a:p>
            <a:r>
              <a:rPr lang="en-US" dirty="0" smtClean="0">
                <a:solidFill>
                  <a:schemeClr val="tx1"/>
                </a:solidFill>
              </a:rPr>
              <a:t>Activities like knowledge transfer , end user training , project signoff are also done .</a:t>
            </a:r>
          </a:p>
          <a:p>
            <a:endParaRPr lang="en-US" dirty="0">
              <a:solidFill>
                <a:schemeClr val="tx1"/>
              </a:solidFill>
            </a:endParaRPr>
          </a:p>
          <a:p>
            <a:r>
              <a:rPr lang="en-US" dirty="0" smtClean="0">
                <a:solidFill>
                  <a:schemeClr val="tx1"/>
                </a:solidFill>
              </a:rPr>
              <a:t> Once </a:t>
            </a:r>
            <a:r>
              <a:rPr lang="en-US" dirty="0">
                <a:solidFill>
                  <a:schemeClr val="tx1"/>
                </a:solidFill>
              </a:rPr>
              <a:t>when the customers starts using the developed system </a:t>
            </a:r>
            <a:r>
              <a:rPr lang="en-US" dirty="0" smtClean="0">
                <a:solidFill>
                  <a:schemeClr val="tx1"/>
                </a:solidFill>
              </a:rPr>
              <a:t>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84699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Software Reviews </a:t>
            </a:r>
            <a:endParaRPr lang="en-US" dirty="0"/>
          </a:p>
        </p:txBody>
      </p:sp>
    </p:spTree>
    <p:extLst>
      <p:ext uri="{BB962C8B-B14F-4D97-AF65-F5344CB8AC3E}">
        <p14:creationId xmlns:p14="http://schemas.microsoft.com/office/powerpoint/2010/main" val="3515895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 What </a:t>
            </a:r>
          </a:p>
        </p:txBody>
      </p:sp>
      <p:sp>
        <p:nvSpPr>
          <p:cNvPr id="3" name="Content Placeholder 2"/>
          <p:cNvSpPr>
            <a:spLocks noGrp="1"/>
          </p:cNvSpPr>
          <p:nvPr>
            <p:ph idx="1"/>
          </p:nvPr>
        </p:nvSpPr>
        <p:spPr/>
        <p:txBody>
          <a:bodyPr>
            <a:normAutofit/>
          </a:bodyPr>
          <a:lstStyle/>
          <a:p>
            <a:r>
              <a:rPr lang="en-US" dirty="0" smtClean="0">
                <a:solidFill>
                  <a:schemeClr val="tx1"/>
                </a:solidFill>
              </a:rPr>
              <a:t>An </a:t>
            </a:r>
            <a:r>
              <a:rPr lang="en-US" dirty="0">
                <a:solidFill>
                  <a:schemeClr val="tx1"/>
                </a:solidFill>
              </a:rPr>
              <a:t>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a:t>
            </a:r>
            <a:r>
              <a:rPr lang="en-US" sz="1800" dirty="0" smtClean="0">
                <a:solidFill>
                  <a:schemeClr val="tx1"/>
                </a:solidFill>
              </a:rPr>
              <a:t>early</a:t>
            </a:r>
            <a:r>
              <a:rPr lang="en-US" sz="1800" dirty="0">
                <a:solidFill>
                  <a:schemeClr val="tx1"/>
                </a:solidFill>
              </a:rPr>
              <a:t>, </a:t>
            </a:r>
            <a:r>
              <a:rPr lang="en-US" sz="1800" dirty="0" smtClean="0">
                <a:solidFill>
                  <a:schemeClr val="tx1"/>
                </a:solidFill>
              </a:rPr>
              <a:t>effectively </a:t>
            </a:r>
            <a:r>
              <a:rPr lang="en-US" sz="1800" dirty="0">
                <a:solidFill>
                  <a:schemeClr val="tx1"/>
                </a:solidFill>
              </a:rPr>
              <a:t>and </a:t>
            </a:r>
            <a:r>
              <a:rPr lang="en-US" sz="1800" dirty="0" smtClean="0">
                <a:solidFill>
                  <a:schemeClr val="tx1"/>
                </a:solidFill>
              </a:rPr>
              <a:t>before </a:t>
            </a:r>
            <a:r>
              <a:rPr lang="en-US" sz="1800" dirty="0">
                <a:solidFill>
                  <a:schemeClr val="tx1"/>
                </a:solidFill>
              </a:rPr>
              <a:t>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2769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 Why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endParaRPr lang="en-US" dirty="0" smtClean="0">
              <a:solidFill>
                <a:schemeClr val="tx1"/>
              </a:solidFill>
            </a:endParaRPr>
          </a:p>
          <a:p>
            <a:pPr>
              <a:lnSpc>
                <a:spcPct val="90000"/>
              </a:lnSpc>
            </a:pPr>
            <a:endParaRPr lang="en-US" dirty="0">
              <a:solidFill>
                <a:schemeClr val="tx1"/>
              </a:solidFill>
            </a:endParaRPr>
          </a:p>
          <a:p>
            <a:pPr>
              <a:lnSpc>
                <a:spcPct val="90000"/>
              </a:lnSpc>
            </a:pPr>
            <a:r>
              <a:rPr lang="en-US" dirty="0" smtClean="0">
                <a:solidFill>
                  <a:schemeClr val="tx1"/>
                </a:solidFill>
              </a:rPr>
              <a:t>Can </a:t>
            </a:r>
            <a:r>
              <a:rPr lang="en-US" dirty="0">
                <a:solidFill>
                  <a:schemeClr val="tx1"/>
                </a:solidFill>
              </a:rPr>
              <a:t>find errors not possible through testing</a:t>
            </a:r>
          </a:p>
          <a:p>
            <a:pPr lvl="1">
              <a:lnSpc>
                <a:spcPct val="90000"/>
              </a:lnSpc>
            </a:pPr>
            <a:r>
              <a:rPr lang="en-US" dirty="0">
                <a:solidFill>
                  <a:schemeClr val="tx1"/>
                </a:solidFill>
              </a:rPr>
              <a:t>E.g., Maintainability: Comments, Consistency, Standards </a:t>
            </a:r>
            <a:endParaRPr lang="en-US" dirty="0" smtClean="0">
              <a:solidFill>
                <a:schemeClr val="tx1"/>
              </a:solidFill>
            </a:endParaRP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endParaRPr lang="en-GB" dirty="0" smtClean="0">
              <a:solidFill>
                <a:schemeClr val="tx1"/>
              </a:solidFill>
            </a:endParaRPr>
          </a:p>
          <a:p>
            <a:pPr marL="0" indent="0">
              <a:lnSpc>
                <a:spcPct val="90000"/>
              </a:lnSpc>
              <a:buNone/>
            </a:pPr>
            <a:endParaRPr lang="en-GB" dirty="0">
              <a:solidFill>
                <a:schemeClr val="tx1"/>
              </a:solidFill>
            </a:endParaRPr>
          </a:p>
          <a:p>
            <a:pPr marL="228600" lvl="1" indent="-228600">
              <a:lnSpc>
                <a:spcPct val="90000"/>
              </a:lnSpc>
              <a:buFont typeface="Wingdings" pitchFamily="2" charset="2"/>
              <a:buChar char="Ø"/>
            </a:pPr>
            <a:r>
              <a:rPr lang="en-US" sz="1800" dirty="0" smtClean="0">
                <a:solidFill>
                  <a:schemeClr val="tx1"/>
                </a:solidFill>
              </a:rPr>
              <a:t>  </a:t>
            </a:r>
            <a:r>
              <a:rPr lang="en-US" sz="1800" b="1" dirty="0" smtClean="0">
                <a:solidFill>
                  <a:schemeClr val="tx1"/>
                </a:solidFill>
              </a:rPr>
              <a:t>Reduce </a:t>
            </a:r>
            <a:r>
              <a:rPr lang="en-US" sz="1800" b="1" dirty="0">
                <a:solidFill>
                  <a:schemeClr val="tx1"/>
                </a:solidFill>
              </a:rPr>
              <a:t>Rework </a:t>
            </a:r>
            <a:r>
              <a:rPr lang="en-US" sz="1800" b="1" dirty="0" smtClean="0">
                <a:solidFill>
                  <a:schemeClr val="tx1"/>
                </a:solidFill>
              </a:rPr>
              <a:t>Effort and </a:t>
            </a:r>
            <a:r>
              <a:rPr lang="en-US" sz="1800" b="1" dirty="0">
                <a:solidFill>
                  <a:schemeClr val="tx1"/>
                </a:solidFill>
              </a:rPr>
              <a:t>Improve Schedule </a:t>
            </a:r>
            <a:r>
              <a:rPr lang="en-US" sz="1800" b="1" dirty="0" smtClean="0">
                <a:solidFill>
                  <a:schemeClr val="tx1"/>
                </a:solidFill>
              </a:rPr>
              <a:t>adherence</a:t>
            </a:r>
          </a:p>
          <a:p>
            <a:pPr marL="0" lvl="1" indent="0">
              <a:lnSpc>
                <a:spcPct val="90000"/>
              </a:lnSpc>
              <a:buNone/>
            </a:pPr>
            <a:endParaRPr lang="en-US" sz="1800" dirty="0">
              <a:solidFill>
                <a:schemeClr val="tx1"/>
              </a:solidFill>
            </a:endParaRPr>
          </a:p>
          <a:p>
            <a:pPr>
              <a:lnSpc>
                <a:spcPct val="90000"/>
              </a:lnSpc>
            </a:pPr>
            <a:r>
              <a:rPr lang="en-US" dirty="0" smtClean="0">
                <a:solidFill>
                  <a:schemeClr val="tx1"/>
                </a:solidFill>
              </a:rPr>
              <a:t>Enables </a:t>
            </a:r>
            <a:r>
              <a:rPr lang="en-US" dirty="0">
                <a:solidFill>
                  <a:schemeClr val="tx1"/>
                </a:solidFill>
              </a:rPr>
              <a:t>Quantitative Quality Assessment of any work product</a:t>
            </a:r>
          </a:p>
          <a:p>
            <a:endParaRPr lang="en-US" dirty="0">
              <a:solidFill>
                <a:schemeClr val="tx1"/>
              </a:solidFill>
            </a:endParaRPr>
          </a:p>
        </p:txBody>
      </p:sp>
    </p:spTree>
    <p:extLst>
      <p:ext uri="{BB962C8B-B14F-4D97-AF65-F5344CB8AC3E}">
        <p14:creationId xmlns:p14="http://schemas.microsoft.com/office/powerpoint/2010/main" val="11733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Reviews – When , where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Can happen in all phases of SDLC </a:t>
            </a:r>
          </a:p>
          <a:p>
            <a:r>
              <a:rPr lang="en-US" dirty="0" smtClean="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smtClean="0">
                <a:solidFill>
                  <a:schemeClr val="tx1"/>
                </a:solidFill>
              </a:rPr>
              <a:t>Deliverable </a:t>
            </a:r>
            <a:r>
              <a:rPr lang="en-US" dirty="0">
                <a:solidFill>
                  <a:schemeClr val="tx1"/>
                </a:solidFill>
              </a:rPr>
              <a:t>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Tree>
    <p:extLst>
      <p:ext uri="{BB962C8B-B14F-4D97-AF65-F5344CB8AC3E}">
        <p14:creationId xmlns:p14="http://schemas.microsoft.com/office/powerpoint/2010/main" val="1550859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Review </a:t>
            </a:r>
            <a:endParaRPr lang="en-US" dirty="0"/>
          </a:p>
        </p:txBody>
      </p:sp>
      <p:sp>
        <p:nvSpPr>
          <p:cNvPr id="3" name="Content Placeholder 2"/>
          <p:cNvSpPr>
            <a:spLocks noGrp="1"/>
          </p:cNvSpPr>
          <p:nvPr>
            <p:ph idx="1"/>
          </p:nvPr>
        </p:nvSpPr>
        <p:spPr/>
        <p:txBody>
          <a:bodyPr/>
          <a:lstStyle/>
          <a:p>
            <a:r>
              <a:rPr lang="en-US" dirty="0" smtClean="0">
                <a:solidFill>
                  <a:schemeClr val="tx1"/>
                </a:solidFill>
              </a:rPr>
              <a:t>Self  Review </a:t>
            </a:r>
          </a:p>
          <a:p>
            <a:pPr lvl="1"/>
            <a:r>
              <a:rPr lang="en-US" dirty="0" smtClean="0">
                <a:solidFill>
                  <a:schemeClr val="tx1"/>
                </a:solidFill>
              </a:rPr>
              <a:t>Done by the author himself  with the aid of tools like checklists , review guidelines , rules etc..</a:t>
            </a:r>
          </a:p>
          <a:p>
            <a:r>
              <a:rPr lang="en-US" dirty="0" smtClean="0">
                <a:solidFill>
                  <a:schemeClr val="tx1"/>
                </a:solidFill>
              </a:rPr>
              <a:t>Peer Review </a:t>
            </a:r>
          </a:p>
          <a:p>
            <a:pPr lvl="1"/>
            <a:r>
              <a:rPr lang="en-US" dirty="0" smtClean="0">
                <a:solidFill>
                  <a:schemeClr val="tx1"/>
                </a:solidFill>
              </a:rPr>
              <a:t>Done by “peer” or colleague formally or informally  using various approaches </a:t>
            </a:r>
          </a:p>
          <a:p>
            <a:pPr lvl="2"/>
            <a:r>
              <a:rPr lang="en-US" dirty="0" smtClean="0">
                <a:solidFill>
                  <a:schemeClr val="tx1"/>
                </a:solidFill>
              </a:rPr>
              <a:t>Inspection </a:t>
            </a:r>
          </a:p>
          <a:p>
            <a:pPr lvl="2"/>
            <a:r>
              <a:rPr lang="en-US" dirty="0" smtClean="0">
                <a:solidFill>
                  <a:schemeClr val="tx1"/>
                </a:solidFill>
              </a:rPr>
              <a:t>Walk through</a:t>
            </a:r>
          </a:p>
          <a:p>
            <a:pPr lvl="2"/>
            <a:r>
              <a:rPr lang="en-US" dirty="0" smtClean="0">
                <a:solidFill>
                  <a:schemeClr val="tx1"/>
                </a:solidFill>
              </a:rPr>
              <a:t>Pair Programming </a:t>
            </a:r>
          </a:p>
          <a:p>
            <a:pPr lvl="2"/>
            <a:endParaRPr lang="en-US" b="1" dirty="0">
              <a:solidFill>
                <a:schemeClr val="tx1"/>
              </a:solidFill>
            </a:endParaRPr>
          </a:p>
          <a:p>
            <a:pPr lvl="2"/>
            <a:endParaRPr lang="en-US" b="1" dirty="0" smtClean="0">
              <a:solidFill>
                <a:schemeClr val="tx1"/>
              </a:solidFill>
            </a:endParaRPr>
          </a:p>
          <a:p>
            <a:pPr lvl="2"/>
            <a:endParaRPr lang="en-US" dirty="0" smtClean="0">
              <a:solidFill>
                <a:schemeClr val="tx1"/>
              </a:solidFill>
            </a:endParaRPr>
          </a:p>
          <a:p>
            <a:pPr lvl="1"/>
            <a:endParaRPr lang="en-US" dirty="0">
              <a:solidFill>
                <a:schemeClr val="tx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1460106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Process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Tree>
    <p:extLst>
      <p:ext uri="{BB962C8B-B14F-4D97-AF65-F5344CB8AC3E}">
        <p14:creationId xmlns:p14="http://schemas.microsoft.com/office/powerpoint/2010/main" val="3790147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Configuration Management Process</a:t>
            </a:r>
            <a:endParaRPr lang="en-US" dirty="0"/>
          </a:p>
        </p:txBody>
      </p:sp>
    </p:spTree>
    <p:extLst>
      <p:ext uri="{BB962C8B-B14F-4D97-AF65-F5344CB8AC3E}">
        <p14:creationId xmlns:p14="http://schemas.microsoft.com/office/powerpoint/2010/main" val="3934288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r>
              <a:rPr lang="en-GB" dirty="0">
                <a:solidFill>
                  <a:schemeClr val="tx1"/>
                </a:solidFill>
              </a:rPr>
              <a:t>What is SCM?</a:t>
            </a:r>
          </a:p>
          <a:p>
            <a:r>
              <a:rPr lang="en-GB" dirty="0">
                <a:solidFill>
                  <a:schemeClr val="tx1"/>
                </a:solidFill>
              </a:rPr>
              <a:t>Why SCM?</a:t>
            </a:r>
          </a:p>
          <a:p>
            <a:r>
              <a:rPr lang="en-GB" dirty="0">
                <a:solidFill>
                  <a:schemeClr val="tx1"/>
                </a:solidFill>
              </a:rPr>
              <a:t>Elements of SCM</a:t>
            </a:r>
          </a:p>
          <a:p>
            <a:r>
              <a:rPr lang="en-GB" dirty="0" smtClean="0">
                <a:solidFill>
                  <a:schemeClr val="tx1"/>
                </a:solidFill>
              </a:rPr>
              <a:t>Change </a:t>
            </a:r>
            <a:r>
              <a:rPr lang="en-GB" dirty="0">
                <a:solidFill>
                  <a:schemeClr val="tx1"/>
                </a:solidFill>
              </a:rPr>
              <a:t>Management</a:t>
            </a:r>
          </a:p>
          <a:p>
            <a:r>
              <a:rPr lang="en-GB" dirty="0">
                <a:solidFill>
                  <a:schemeClr val="tx1"/>
                </a:solidFill>
              </a:rPr>
              <a:t>Information on SCM tools</a:t>
            </a:r>
          </a:p>
          <a:p>
            <a:endParaRPr lang="en-US" dirty="0">
              <a:solidFill>
                <a:schemeClr val="tx1"/>
              </a:solidFill>
            </a:endParaRPr>
          </a:p>
        </p:txBody>
      </p:sp>
    </p:spTree>
    <p:extLst>
      <p:ext uri="{BB962C8B-B14F-4D97-AF65-F5344CB8AC3E}">
        <p14:creationId xmlns:p14="http://schemas.microsoft.com/office/powerpoint/2010/main" val="3352643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62" y="97466"/>
            <a:ext cx="8139112" cy="792162"/>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Intended Audience</a:t>
            </a:r>
          </a:p>
        </p:txBody>
      </p:sp>
      <p:sp>
        <p:nvSpPr>
          <p:cNvPr id="184323" name="Rectangle 3"/>
          <p:cNvSpPr>
            <a:spLocks noGrp="1" noChangeArrowheads="1"/>
          </p:cNvSpPr>
          <p:nvPr>
            <p:ph idx="1"/>
          </p:nvPr>
        </p:nvSpPr>
        <p:spPr>
          <a:xfrm>
            <a:off x="457200" y="1371600"/>
            <a:ext cx="6324600" cy="4648200"/>
          </a:xfrm>
        </p:spPr>
        <p:txBody>
          <a:bodyPr>
            <a:normAutofit/>
          </a:bodyPr>
          <a:lstStyle/>
          <a:p>
            <a:pPr>
              <a:buFont typeface="Wingdings" panose="05000000000000000000" pitchFamily="2" charset="2"/>
              <a:buChar char="§"/>
            </a:pPr>
            <a:r>
              <a:rPr lang="en-US" dirty="0" smtClean="0">
                <a:solidFill>
                  <a:schemeClr val="tx1"/>
                </a:solidFill>
              </a:rPr>
              <a:t> New </a:t>
            </a:r>
            <a:r>
              <a:rPr lang="en-US" dirty="0">
                <a:solidFill>
                  <a:schemeClr val="tx1"/>
                </a:solidFill>
              </a:rPr>
              <a:t>entrants to </a:t>
            </a:r>
            <a:r>
              <a:rPr lang="en-US" dirty="0" smtClean="0">
                <a:solidFill>
                  <a:schemeClr val="tx1"/>
                </a:solidFill>
              </a:rPr>
              <a:t>the organization (Fresher’s  batches)</a:t>
            </a:r>
            <a:endParaRPr lang="en-US" dirty="0">
              <a:solidFill>
                <a:schemeClr val="tx1"/>
              </a:solidFill>
            </a:endParaRPr>
          </a:p>
        </p:txBody>
      </p:sp>
      <p:pic>
        <p:nvPicPr>
          <p:cNvPr id="184328" name="Picture 8"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p:spPr>
      </p:pic>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5704931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lIns="94788" tIns="46562" rIns="94788" bIns="46562"/>
          <a:lstStyle/>
          <a:p>
            <a:pPr eaLnBrk="1" hangingPunct="1"/>
            <a:r>
              <a:rPr lang="en-US" dirty="0" smtClean="0"/>
              <a:t>What is a “Configuration”?</a:t>
            </a:r>
          </a:p>
        </p:txBody>
      </p:sp>
      <p:sp>
        <p:nvSpPr>
          <p:cNvPr id="5" name="Content Placeholder 4"/>
          <p:cNvSpPr>
            <a:spLocks noGrp="1"/>
          </p:cNvSpPr>
          <p:nvPr>
            <p:ph idx="1"/>
          </p:nvPr>
        </p:nvSpPr>
        <p:spPr/>
        <p:txBody>
          <a:bodyPr/>
          <a:lstStyle/>
          <a:p>
            <a:r>
              <a:rPr lang="en-US" dirty="0"/>
              <a:t>Arrangement of  functional unit  of a system in a particular order </a:t>
            </a:r>
          </a:p>
          <a:p>
            <a:endParaRPr lang="en-US" dirty="0"/>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rIns="0">
            <a:noAutofit/>
          </a:bodyPr>
          <a:lstStyle/>
          <a:p>
            <a:pPr eaLnBrk="1" hangingPunct="1"/>
            <a:r>
              <a:rPr lang="en-US" dirty="0" smtClean="0"/>
              <a:t>What is Software Configuration Management?</a:t>
            </a:r>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SCM is the overall management of a  software project as it evolves into a software system.</a:t>
            </a:r>
          </a:p>
          <a:p>
            <a:r>
              <a:rPr lang="en-US" dirty="0" smtClean="0"/>
              <a:t> </a:t>
            </a:r>
            <a:r>
              <a:rPr lang="en-US" dirty="0"/>
              <a:t>This includes managing , tracking, organizing, communicating, </a:t>
            </a:r>
            <a:r>
              <a:rPr lang="en-US" dirty="0" smtClean="0"/>
              <a:t>controlling  </a:t>
            </a:r>
            <a:r>
              <a:rPr lang="en-US" dirty="0"/>
              <a:t>modifications made in project including release plan </a:t>
            </a:r>
          </a:p>
          <a:p>
            <a:r>
              <a:rPr lang="en-US" dirty="0" smtClean="0"/>
              <a:t> </a:t>
            </a:r>
            <a:r>
              <a:rPr lang="en-US" dirty="0"/>
              <a:t>Also includes the ability to control and manage change in a software project</a:t>
            </a:r>
          </a:p>
          <a:p>
            <a:r>
              <a:rPr lang="en-US" dirty="0" smtClean="0"/>
              <a:t>Configuration </a:t>
            </a:r>
            <a:r>
              <a:rPr lang="en-US" dirty="0"/>
              <a:t>Managers  Are responsible for planning the CM activities of their project </a:t>
            </a:r>
          </a:p>
          <a:p>
            <a:r>
              <a:rPr lang="en-US" dirty="0" smtClean="0"/>
              <a:t>The </a:t>
            </a:r>
            <a:r>
              <a:rPr lang="en-US" dirty="0"/>
              <a:t>configuration details of  the project are  documented in the CMP (Configuration management Plan) </a:t>
            </a:r>
          </a:p>
          <a:p>
            <a:endParaRPr lang="en-US" dirty="0"/>
          </a:p>
        </p:txBody>
      </p:sp>
    </p:spTree>
    <p:extLst>
      <p:ext uri="{BB962C8B-B14F-4D97-AF65-F5344CB8AC3E}">
        <p14:creationId xmlns:p14="http://schemas.microsoft.com/office/powerpoint/2010/main" val="31615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rIns="0">
            <a:normAutofit/>
          </a:bodyPr>
          <a:lstStyle/>
          <a:p>
            <a:pPr eaLnBrk="1" hangingPunct="1"/>
            <a:r>
              <a:rPr lang="en-US" dirty="0" smtClean="0"/>
              <a:t>Why do we need SCM?</a:t>
            </a:r>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Some of the frustrating problems we face are</a:t>
            </a:r>
          </a:p>
          <a:p>
            <a:pPr lvl="1"/>
            <a:r>
              <a:rPr lang="en-US" dirty="0"/>
              <a:t>The latest version of the source code not found</a:t>
            </a:r>
          </a:p>
          <a:p>
            <a:pPr lvl="1"/>
            <a:r>
              <a:rPr lang="en-US" dirty="0"/>
              <a:t>A developed and tested feature is mysteriously missing</a:t>
            </a:r>
          </a:p>
          <a:p>
            <a:pPr lvl="1"/>
            <a:r>
              <a:rPr lang="en-US" dirty="0"/>
              <a:t>A fully tested program suddenly does not work</a:t>
            </a:r>
          </a:p>
          <a:p>
            <a:pPr lvl="1"/>
            <a:r>
              <a:rPr lang="en-US" dirty="0"/>
              <a:t>A wrong version of code was tested</a:t>
            </a:r>
          </a:p>
          <a:p>
            <a:endParaRPr lang="en-US" dirty="0"/>
          </a:p>
          <a:p>
            <a:r>
              <a:rPr lang="en-US" dirty="0"/>
              <a:t>SCM answers who, what, when and why</a:t>
            </a:r>
          </a:p>
          <a:p>
            <a:pPr lvl="1"/>
            <a:r>
              <a:rPr lang="en-US" dirty="0"/>
              <a:t>Who makes the changes?</a:t>
            </a:r>
          </a:p>
          <a:p>
            <a:pPr lvl="1"/>
            <a:r>
              <a:rPr lang="en-US" dirty="0"/>
              <a:t>What changes were made to the system?</a:t>
            </a:r>
          </a:p>
          <a:p>
            <a:pPr lvl="1"/>
            <a:r>
              <a:rPr lang="en-US" dirty="0"/>
              <a:t>When were the changes made?</a:t>
            </a:r>
          </a:p>
          <a:p>
            <a:pPr lvl="1"/>
            <a:r>
              <a:rPr lang="en-US" dirty="0"/>
              <a:t>Why were the changes made?</a:t>
            </a:r>
          </a:p>
          <a:p>
            <a:endParaRPr lang="en-US" dirty="0"/>
          </a:p>
        </p:txBody>
      </p:sp>
    </p:spTree>
    <p:extLst>
      <p:ext uri="{BB962C8B-B14F-4D97-AF65-F5344CB8AC3E}">
        <p14:creationId xmlns:p14="http://schemas.microsoft.com/office/powerpoint/2010/main" val="3982408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rIns="0"/>
          <a:lstStyle/>
          <a:p>
            <a:pPr eaLnBrk="1" hangingPunct="1"/>
            <a:r>
              <a:rPr lang="en-US" dirty="0" smtClean="0"/>
              <a:t>Elements of SCM</a:t>
            </a:r>
          </a:p>
        </p:txBody>
      </p:sp>
      <p:sp>
        <p:nvSpPr>
          <p:cNvPr id="10243" name="Rectangle 4"/>
          <p:cNvSpPr>
            <a:spLocks noGrp="1"/>
          </p:cNvSpPr>
          <p:nvPr>
            <p:ph idx="1"/>
          </p:nvPr>
        </p:nvSpPr>
        <p:spPr/>
        <p:txBody>
          <a:bodyPr>
            <a:normAutofit lnSpcReduction="10000"/>
          </a:bodyPr>
          <a:lstStyle/>
          <a:p>
            <a:pPr marL="342900" indent="-342900">
              <a:buClr>
                <a:srgbClr val="00B0F0"/>
              </a:buClr>
            </a:pPr>
            <a:r>
              <a:rPr lang="en-US" dirty="0">
                <a:solidFill>
                  <a:schemeClr val="tx1"/>
                </a:solidFill>
              </a:rPr>
              <a:t>Configuration identification</a:t>
            </a:r>
          </a:p>
          <a:p>
            <a:pPr marL="682625" lvl="2" indent="-342900">
              <a:buClr>
                <a:srgbClr val="00B0F0"/>
              </a:buClr>
              <a:buFont typeface="Candara" panose="020E0502030303020204" pitchFamily="34" charset="0"/>
              <a:buChar char="–"/>
            </a:pPr>
            <a:r>
              <a:rPr lang="en-US" sz="1800" dirty="0">
                <a:solidFill>
                  <a:schemeClr val="tx1"/>
                </a:solidFill>
              </a:rPr>
              <a:t>CI </a:t>
            </a:r>
          </a:p>
          <a:p>
            <a:pPr marL="682625" lvl="2" indent="-342900">
              <a:buClr>
                <a:srgbClr val="00B0F0"/>
              </a:buClr>
              <a:buFont typeface="Candara" panose="020E0502030303020204" pitchFamily="34" charset="0"/>
              <a:buChar char="–"/>
            </a:pPr>
            <a:r>
              <a:rPr lang="en-US" sz="1800" dirty="0" smtClean="0">
                <a:solidFill>
                  <a:schemeClr val="tx1"/>
                </a:solidFill>
              </a:rPr>
              <a:t>NCI</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Configuration control (Elements)</a:t>
            </a:r>
          </a:p>
          <a:p>
            <a:pPr marL="682625" lvl="2" indent="-342900">
              <a:buClr>
                <a:srgbClr val="00B0F0"/>
              </a:buClr>
              <a:buFont typeface="Candara" panose="020E0502030303020204" pitchFamily="34" charset="0"/>
              <a:buChar char="–"/>
            </a:pPr>
            <a:r>
              <a:rPr lang="en-US" sz="1800" dirty="0">
                <a:solidFill>
                  <a:schemeClr val="tx1"/>
                </a:solidFill>
              </a:rPr>
              <a:t>Library Control</a:t>
            </a:r>
          </a:p>
          <a:p>
            <a:pPr marL="682625" lvl="2" indent="-342900">
              <a:buClr>
                <a:srgbClr val="00B0F0"/>
              </a:buClr>
              <a:buFont typeface="Candara" panose="020E0502030303020204" pitchFamily="34" charset="0"/>
              <a:buChar char="–"/>
            </a:pPr>
            <a:r>
              <a:rPr lang="en-US" sz="1800" dirty="0">
                <a:solidFill>
                  <a:schemeClr val="tx1"/>
                </a:solidFill>
              </a:rPr>
              <a:t>Access Control</a:t>
            </a:r>
          </a:p>
          <a:p>
            <a:pPr marL="682625" lvl="2" indent="-342900">
              <a:buClr>
                <a:srgbClr val="00B0F0"/>
              </a:buClr>
              <a:buFont typeface="Candara" panose="020E0502030303020204" pitchFamily="34" charset="0"/>
              <a:buChar char="–"/>
            </a:pPr>
            <a:r>
              <a:rPr lang="en-US" sz="1800" dirty="0">
                <a:solidFill>
                  <a:schemeClr val="tx1"/>
                </a:solidFill>
              </a:rPr>
              <a:t>Version Control</a:t>
            </a:r>
          </a:p>
          <a:p>
            <a:pPr marL="682625" lvl="2" indent="-342900">
              <a:buClr>
                <a:srgbClr val="00B0F0"/>
              </a:buClr>
              <a:buFont typeface="Candara" panose="020E0502030303020204" pitchFamily="34" charset="0"/>
              <a:buChar char="–"/>
            </a:pPr>
            <a:r>
              <a:rPr lang="en-US" sz="1800" dirty="0">
                <a:solidFill>
                  <a:schemeClr val="tx1"/>
                </a:solidFill>
              </a:rPr>
              <a:t>Establish Naming conventions</a:t>
            </a:r>
          </a:p>
          <a:p>
            <a:pPr marL="682625" lvl="2" indent="-342900">
              <a:buClr>
                <a:srgbClr val="00B0F0"/>
              </a:buClr>
              <a:buFont typeface="Candara" panose="020E0502030303020204" pitchFamily="34" charset="0"/>
              <a:buChar char="–"/>
            </a:pPr>
            <a:r>
              <a:rPr lang="en-US" sz="1800" dirty="0">
                <a:solidFill>
                  <a:schemeClr val="tx1"/>
                </a:solidFill>
              </a:rPr>
              <a:t>Establish Baselines</a:t>
            </a:r>
          </a:p>
          <a:p>
            <a:pPr marL="682625" lvl="2" indent="-342900">
              <a:buClr>
                <a:srgbClr val="00B0F0"/>
              </a:buClr>
              <a:buFont typeface="Candara" panose="020E0502030303020204" pitchFamily="34" charset="0"/>
              <a:buChar char="–"/>
            </a:pPr>
            <a:r>
              <a:rPr lang="en-US" sz="1800" dirty="0">
                <a:solidFill>
                  <a:schemeClr val="tx1"/>
                </a:solidFill>
              </a:rPr>
              <a:t>Branching, Merging and </a:t>
            </a:r>
            <a:r>
              <a:rPr lang="en-US" sz="1800" dirty="0" smtClean="0">
                <a:solidFill>
                  <a:schemeClr val="tx1"/>
                </a:solidFill>
              </a:rPr>
              <a:t>Labeling</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Change Management</a:t>
            </a:r>
            <a:endParaRPr lang="en-GB" dirty="0">
              <a:solidFill>
                <a:schemeClr val="tx1"/>
              </a:solidFill>
            </a:endParaRPr>
          </a:p>
          <a:p>
            <a:pPr marL="342900" indent="-342900">
              <a:buClr>
                <a:srgbClr val="00B0F0"/>
              </a:buClr>
            </a:pPr>
            <a:r>
              <a:rPr lang="en-US" dirty="0">
                <a:solidFill>
                  <a:schemeClr val="tx1"/>
                </a:solidFill>
              </a:rPr>
              <a:t>Auditing (Verification)</a:t>
            </a:r>
          </a:p>
          <a:p>
            <a:pPr eaLnBrk="1" hangingPunct="1">
              <a:buClr>
                <a:srgbClr val="00B0F0"/>
              </a:buClr>
              <a:buNone/>
            </a:pPr>
            <a:endParaRPr lang="en-GB" dirty="0" smtClean="0">
              <a:solidFill>
                <a:schemeClr val="tx1"/>
              </a:solidFill>
            </a:endParaRPr>
          </a:p>
        </p:txBody>
      </p:sp>
      <p:sp>
        <p:nvSpPr>
          <p:cNvPr id="10244"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35928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pPr eaLnBrk="1" hangingPunct="1"/>
            <a:r>
              <a:rPr lang="en-US" dirty="0" smtClean="0"/>
              <a:t>Elements of SCM</a:t>
            </a:r>
          </a:p>
        </p:txBody>
      </p:sp>
      <p:sp>
        <p:nvSpPr>
          <p:cNvPr id="11267" name="Rectangle 4"/>
          <p:cNvSpPr>
            <a:spLocks noGrp="1"/>
          </p:cNvSpPr>
          <p:nvPr>
            <p:ph idx="1"/>
          </p:nvPr>
        </p:nvSpPr>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a:t>
            </a:r>
            <a:r>
              <a:rPr lang="en-US" b="0" dirty="0" smtClean="0">
                <a:solidFill>
                  <a:schemeClr val="tx1"/>
                </a:solidFill>
              </a:rPr>
              <a:t>which </a:t>
            </a:r>
            <a:r>
              <a:rPr lang="en-US" b="0" dirty="0">
                <a:solidFill>
                  <a:schemeClr val="tx1"/>
                </a:solidFill>
              </a:rPr>
              <a:t>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a:t>
            </a:r>
            <a:r>
              <a:rPr lang="en-US" dirty="0" smtClean="0">
                <a:solidFill>
                  <a:schemeClr val="tx1"/>
                </a:solidFill>
              </a:rPr>
              <a:t>document, project plan etc..</a:t>
            </a:r>
            <a:endParaRPr lang="en-US" dirty="0">
              <a:solidFill>
                <a:schemeClr val="tx1"/>
              </a:solidFill>
            </a:endParaRP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a:t>
            </a:r>
            <a:r>
              <a:rPr lang="en-US" dirty="0" smtClean="0">
                <a:solidFill>
                  <a:schemeClr val="tx1"/>
                </a:solidFill>
              </a:rPr>
              <a:t>tracked) </a:t>
            </a:r>
            <a:r>
              <a:rPr lang="en-US" dirty="0">
                <a:solidFill>
                  <a:schemeClr val="tx1"/>
                </a:solidFill>
              </a:rPr>
              <a:t>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6529134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Controlled collection of software and related documentation designed to aid in</a:t>
            </a:r>
          </a:p>
          <a:p>
            <a:pPr lvl="1"/>
            <a:r>
              <a:rPr lang="en-US" dirty="0" smtClean="0"/>
              <a:t>software development</a:t>
            </a:r>
          </a:p>
          <a:p>
            <a:pPr lvl="1"/>
            <a:r>
              <a:rPr lang="en-US" dirty="0" smtClean="0"/>
              <a:t>use</a:t>
            </a:r>
            <a:endParaRPr lang="en-US" dirty="0"/>
          </a:p>
          <a:p>
            <a:pPr lvl="1"/>
            <a:r>
              <a:rPr lang="en-US" dirty="0"/>
              <a:t>Maintenance</a:t>
            </a:r>
          </a:p>
          <a:p>
            <a:endParaRPr lang="en-US" dirty="0" smtClean="0"/>
          </a:p>
          <a:p>
            <a:endParaRPr lang="en-US" dirty="0"/>
          </a:p>
          <a:p>
            <a:endParaRPr lang="en-US" dirty="0"/>
          </a:p>
          <a:p>
            <a:endParaRPr lang="en-US" dirty="0"/>
          </a:p>
          <a:p>
            <a:r>
              <a:rPr lang="en-US" dirty="0" smtClean="0"/>
              <a:t>The </a:t>
            </a:r>
            <a:r>
              <a:rPr lang="en-US" dirty="0"/>
              <a:t>folder structure is indicated in the CMP </a:t>
            </a:r>
          </a:p>
          <a:p>
            <a:endParaRPr lang="en-US" dirty="0"/>
          </a:p>
        </p:txBody>
      </p:sp>
      <p:sp>
        <p:nvSpPr>
          <p:cNvPr id="9" name="Rectangle 2"/>
          <p:cNvSpPr>
            <a:spLocks noGrp="1" noChangeArrowheads="1"/>
          </p:cNvSpPr>
          <p:nvPr>
            <p:ph type="title"/>
          </p:nvPr>
        </p:nvSpPr>
        <p:spPr/>
        <p:txBody>
          <a:bodyPr lIns="94788" tIns="46562" rIns="94788" bIns="46562"/>
          <a:lstStyle/>
          <a:p>
            <a:pPr eaLnBrk="1" hangingPunct="1"/>
            <a:r>
              <a:rPr lang="en-US" dirty="0" smtClean="0"/>
              <a:t>Library Structure</a:t>
            </a:r>
          </a:p>
        </p:txBody>
      </p:sp>
      <p:grpSp>
        <p:nvGrpSpPr>
          <p:cNvPr id="2" name="Group 4"/>
          <p:cNvGrpSpPr>
            <a:grpSpLocks/>
          </p:cNvGrpSpPr>
          <p:nvPr/>
        </p:nvGrpSpPr>
        <p:grpSpPr bwMode="auto">
          <a:xfrm>
            <a:off x="4848679" y="2830286"/>
            <a:ext cx="2590800" cy="1371600"/>
            <a:chOff x="1056" y="2352"/>
            <a:chExt cx="2016" cy="1008"/>
          </a:xfrm>
        </p:grpSpPr>
        <p:pic>
          <p:nvPicPr>
            <p:cNvPr id="1121285" name="Picture 5" descr="Library"/>
            <p:cNvPicPr>
              <a:picLocks noChangeAspect="1" noChangeArrowheads="1"/>
            </p:cNvPicPr>
            <p:nvPr/>
          </p:nvPicPr>
          <p:blipFill>
            <a:blip r:embed="rId3" cstate="print"/>
            <a:srcRect/>
            <a:stretch>
              <a:fillRect/>
            </a:stretch>
          </p:blipFill>
          <p:spPr bwMode="auto">
            <a:xfrm>
              <a:off x="1056" y="2352"/>
              <a:ext cx="936" cy="1008"/>
            </a:xfrm>
            <a:prstGeom prst="rect">
              <a:avLst/>
            </a:prstGeom>
            <a:noFill/>
          </p:spPr>
        </p:pic>
        <p:sp>
          <p:nvSpPr>
            <p:cNvPr id="1121286" name="Text Box 6"/>
            <p:cNvSpPr txBox="1">
              <a:spLocks noChangeArrowheads="1"/>
            </p:cNvSpPr>
            <p:nvPr/>
          </p:nvSpPr>
          <p:spPr bwMode="auto">
            <a:xfrm>
              <a:off x="2112" y="2545"/>
              <a:ext cx="960" cy="427"/>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sz="1600" b="0">
                  <a:latin typeface="Lucida Sans" pitchFamily="34" charset="0"/>
                  <a:cs typeface="Times New Roman" pitchFamily="18" charset="0"/>
                </a:rPr>
                <a:t>Organized structure</a:t>
              </a:r>
            </a:p>
          </p:txBody>
        </p:sp>
      </p:grpSp>
    </p:spTree>
    <p:extLst>
      <p:ext uri="{BB962C8B-B14F-4D97-AF65-F5344CB8AC3E}">
        <p14:creationId xmlns:p14="http://schemas.microsoft.com/office/powerpoint/2010/main" val="3032994598"/>
      </p:ext>
    </p:extLst>
  </p:cSld>
  <p:clrMapOvr>
    <a:masterClrMapping/>
  </p:clrMapOvr>
  <p:transition spd="med">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of Libraries Structure</a:t>
            </a:r>
            <a:endParaRPr lang="en-US" dirty="0"/>
          </a:p>
        </p:txBody>
      </p:sp>
      <p:sp>
        <p:nvSpPr>
          <p:cNvPr id="1123331" name="Rectangle 3"/>
          <p:cNvSpPr>
            <a:spLocks noGrp="1" noChangeArrowheads="1"/>
          </p:cNvSpPr>
          <p:nvPr>
            <p:ph idx="1"/>
          </p:nvPr>
        </p:nvSpPr>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mj-lt"/>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mj-lt"/>
                    <a:cs typeface="Times New Roman" pitchFamily="18" charset="0"/>
                  </a:rPr>
                  <a:t>SDLC                   </a:t>
                </a:r>
                <a:r>
                  <a:rPr lang="en-US" b="1">
                    <a:solidFill>
                      <a:schemeClr val="accent2"/>
                    </a:solidFill>
                    <a:latin typeface="+mj-lt"/>
                    <a:cs typeface="Times New Roman" pitchFamily="18" charset="0"/>
                    <a:sym typeface="Wingdings" pitchFamily="2" charset="2"/>
                  </a:rPr>
                  <a:t>Folders</a:t>
                </a:r>
                <a:endParaRPr lang="en-US" b="1">
                  <a:solidFill>
                    <a:schemeClr val="accent2"/>
                  </a:solidFill>
                  <a:latin typeface="+mj-lt"/>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lIns="94788" tIns="46562" rIns="94788" bIns="46562"/>
          <a:lstStyle/>
          <a:p>
            <a:pPr eaLnBrk="1" hangingPunct="1"/>
            <a:r>
              <a:rPr lang="en-US" dirty="0" smtClean="0"/>
              <a:t> Usage of library - example </a:t>
            </a:r>
          </a:p>
        </p:txBody>
      </p:sp>
      <p:sp>
        <p:nvSpPr>
          <p:cNvPr id="15363" name="Rectangle 4"/>
          <p:cNvSpPr>
            <a:spLocks noGrp="1"/>
          </p:cNvSpPr>
          <p:nvPr>
            <p:ph idx="1"/>
          </p:nvPr>
        </p:nvSpPr>
        <p:spPr/>
        <p:txBody>
          <a:bodyPr>
            <a:normAutofit/>
          </a:bodyPr>
          <a:lstStyle/>
          <a:p>
            <a:r>
              <a:rPr lang="en-US" dirty="0">
                <a:solidFill>
                  <a:schemeClr val="tx1"/>
                </a:solidFill>
              </a:rPr>
              <a:t>Coding and Testing </a:t>
            </a:r>
            <a:r>
              <a:rPr lang="en-US" dirty="0" smtClean="0">
                <a:solidFill>
                  <a:schemeClr val="tx1"/>
                </a:solidFill>
              </a:rPr>
              <a:t>scenario </a:t>
            </a:r>
            <a:endParaRPr lang="en-US" dirty="0">
              <a:solidFill>
                <a:schemeClr val="tx1"/>
              </a:solidFill>
            </a:endParaRPr>
          </a:p>
          <a:p>
            <a:pPr marL="625475" lvl="2" indent="-285750">
              <a:buClr>
                <a:srgbClr val="00B0F0"/>
              </a:buClr>
              <a:buFont typeface="Candara" panose="020E0502030303020204" pitchFamily="34" charset="0"/>
              <a:buChar char="–"/>
            </a:pPr>
            <a:r>
              <a:rPr lang="en-US" sz="1600" dirty="0">
                <a:solidFill>
                  <a:schemeClr val="tx1"/>
                </a:solidFill>
              </a:rPr>
              <a:t>Development done in Development </a:t>
            </a:r>
            <a:r>
              <a:rPr lang="en-US" sz="1600" dirty="0" smtClean="0">
                <a:solidFill>
                  <a:schemeClr val="tx1"/>
                </a:solidFill>
              </a:rPr>
              <a:t>library</a:t>
            </a:r>
            <a:r>
              <a:rPr lang="en-US" sz="1600" dirty="0">
                <a:solidFill>
                  <a:schemeClr val="tx1"/>
                </a:solidFill>
              </a:rPr>
              <a:t> </a:t>
            </a:r>
            <a:r>
              <a:rPr lang="en-US" sz="1600" dirty="0" smtClean="0">
                <a:solidFill>
                  <a:schemeClr val="tx1"/>
                </a:solidFill>
              </a:rPr>
              <a:t>by development </a:t>
            </a:r>
            <a:r>
              <a:rPr lang="en-US" sz="1600" dirty="0">
                <a:solidFill>
                  <a:schemeClr val="tx1"/>
                </a:solidFill>
              </a:rPr>
              <a:t>team who have access to development folder </a:t>
            </a:r>
          </a:p>
          <a:p>
            <a:pPr marL="625475" lvl="2" indent="-285750">
              <a:buClr>
                <a:srgbClr val="00B0F0"/>
              </a:buClr>
              <a:buFont typeface="Candara" panose="020E0502030303020204" pitchFamily="34" charset="0"/>
              <a:buChar char="–"/>
            </a:pPr>
            <a:r>
              <a:rPr lang="en-US" sz="1600" dirty="0" smtClean="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smtClean="0">
                <a:solidFill>
                  <a:schemeClr val="tx1"/>
                </a:solidFill>
              </a:rPr>
              <a:t>As per CM policy QA team wont have permission on Development folder , </a:t>
            </a:r>
            <a:endParaRPr lang="en-US" sz="1600" dirty="0">
              <a:solidFill>
                <a:schemeClr val="tx1"/>
              </a:solidFill>
            </a:endParaRPr>
          </a:p>
          <a:p>
            <a:pPr marL="631825" lvl="3" indent="-285750">
              <a:buClr>
                <a:srgbClr val="00B0F0"/>
              </a:buClr>
              <a:buFont typeface="Candara" panose="020E0502030303020204" pitchFamily="34" charset="0"/>
              <a:buChar char="–"/>
            </a:pPr>
            <a:r>
              <a:rPr lang="en-US" dirty="0" smtClean="0">
                <a:solidFill>
                  <a:schemeClr val="tx1"/>
                </a:solidFill>
              </a:rPr>
              <a:t>The code is </a:t>
            </a:r>
            <a:r>
              <a:rPr lang="en-US" b="1" u="sng" dirty="0" smtClean="0">
                <a:solidFill>
                  <a:schemeClr val="tx1"/>
                </a:solidFill>
              </a:rPr>
              <a:t>moved</a:t>
            </a:r>
            <a:r>
              <a:rPr lang="en-US" dirty="0" smtClean="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smtClean="0">
                <a:solidFill>
                  <a:schemeClr val="tx1"/>
                </a:solidFill>
              </a:rPr>
              <a:t>The code </a:t>
            </a:r>
            <a:r>
              <a:rPr lang="en-US" b="1" u="sng" dirty="0" smtClean="0">
                <a:solidFill>
                  <a:schemeClr val="tx1"/>
                </a:solidFill>
              </a:rPr>
              <a:t>is moved back </a:t>
            </a:r>
            <a:r>
              <a:rPr lang="en-US" dirty="0" smtClean="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smtClean="0">
                <a:solidFill>
                  <a:schemeClr val="tx1"/>
                </a:solidFill>
              </a:rPr>
              <a:t>The Re-testing  </a:t>
            </a:r>
            <a:r>
              <a:rPr lang="en-US" sz="1600" dirty="0">
                <a:solidFill>
                  <a:schemeClr val="tx1"/>
                </a:solidFill>
              </a:rPr>
              <a:t>happens in Testing </a:t>
            </a:r>
            <a:r>
              <a:rPr lang="en-US" sz="1600" dirty="0" smtClean="0">
                <a:solidFill>
                  <a:schemeClr val="tx1"/>
                </a:solidFill>
              </a:rPr>
              <a:t>library following the above steps </a:t>
            </a:r>
            <a:endParaRPr lang="en-US" sz="1600" dirty="0">
              <a:solidFill>
                <a:schemeClr val="tx1"/>
              </a:solidFill>
            </a:endParaRPr>
          </a:p>
          <a:p>
            <a:pPr marL="625475" lvl="2" indent="-285750">
              <a:buClr>
                <a:srgbClr val="00B0F0"/>
              </a:buClr>
              <a:buFont typeface="Candara" panose="020E0502030303020204" pitchFamily="34" charset="0"/>
              <a:buChar char="–"/>
            </a:pPr>
            <a:r>
              <a:rPr lang="en-US" sz="1600" dirty="0" smtClean="0">
                <a:solidFill>
                  <a:schemeClr val="tx1"/>
                </a:solidFill>
              </a:rPr>
              <a:t>Once all the bugs are fixed , the code is moved to release folder .</a:t>
            </a:r>
            <a:endParaRPr lang="en-US" sz="1600" dirty="0">
              <a:solidFill>
                <a:schemeClr val="tx1"/>
              </a:solidFill>
            </a:endParaRPr>
          </a:p>
        </p:txBody>
      </p:sp>
    </p:spTree>
    <p:extLst>
      <p:ext uri="{BB962C8B-B14F-4D97-AF65-F5344CB8AC3E}">
        <p14:creationId xmlns:p14="http://schemas.microsoft.com/office/powerpoint/2010/main" val="3190775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Version Numbering</a:t>
            </a:r>
            <a:endParaRPr lang="en-US" dirty="0"/>
          </a:p>
        </p:txBody>
      </p:sp>
      <p:sp>
        <p:nvSpPr>
          <p:cNvPr id="34820" name="Rectangle 2"/>
          <p:cNvSpPr>
            <a:spLocks noGrp="1" noChangeArrowheads="1"/>
          </p:cNvSpPr>
          <p:nvPr>
            <p:ph idx="1"/>
          </p:nvPr>
        </p:nvSpPr>
        <p:spPr/>
        <p:txBody>
          <a:bodyPr>
            <a:normAutofit/>
          </a:bodyPr>
          <a:lstStyle/>
          <a:p>
            <a:pPr>
              <a:lnSpc>
                <a:spcPct val="120000"/>
              </a:lnSpc>
            </a:pPr>
            <a:r>
              <a:rPr lang="en-US" dirty="0" smtClean="0">
                <a:solidFill>
                  <a:schemeClr val="tx1"/>
                </a:solidFill>
              </a:rPr>
              <a:t> </a:t>
            </a:r>
            <a:r>
              <a:rPr lang="en-US" dirty="0">
                <a:solidFill>
                  <a:schemeClr val="tx1"/>
                </a:solidFill>
              </a:rPr>
              <a:t>A version number is a unique number or set of numbers assigned to a specific release of a </a:t>
            </a:r>
            <a:r>
              <a:rPr lang="en-US" dirty="0" smtClean="0">
                <a:solidFill>
                  <a:schemeClr val="tx1"/>
                </a:solidFill>
              </a:rPr>
              <a:t>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a:t>
            </a:r>
            <a:r>
              <a:rPr lang="en-US" dirty="0" smtClean="0">
                <a:solidFill>
                  <a:schemeClr val="tx1"/>
                </a:solidFill>
              </a:rPr>
              <a:t>points</a:t>
            </a:r>
          </a:p>
          <a:p>
            <a:pPr>
              <a:lnSpc>
                <a:spcPct val="120000"/>
              </a:lnSpc>
            </a:pPr>
            <a:r>
              <a:rPr lang="en-US" dirty="0" smtClean="0">
                <a:solidFill>
                  <a:schemeClr val="tx1"/>
                </a:solidFill>
              </a:rPr>
              <a:t>Draft version has  X as 0 </a:t>
            </a:r>
            <a:endParaRPr lang="en-US" dirty="0">
              <a:solidFill>
                <a:schemeClr val="tx1"/>
              </a:solidFill>
            </a:endParaRP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Version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CI is completely overhauled</a:t>
            </a:r>
          </a:p>
          <a:p>
            <a:pPr marL="465138" lvl="1" indent="-119063" algn="l">
              <a:buClr>
                <a:srgbClr val="00A1E4"/>
              </a:buClr>
              <a:buFontTx/>
              <a:buChar char="-"/>
              <a:defRPr/>
            </a:pPr>
            <a:r>
              <a:rPr lang="en-US" sz="1200" dirty="0">
                <a:solidFill>
                  <a:srgbClr val="000000"/>
                </a:solidFill>
                <a:latin typeface="+mj-lt"/>
              </a:rPr>
              <a:t>Substantial </a:t>
            </a:r>
            <a:r>
              <a:rPr lang="en-US" sz="1200" dirty="0" smtClean="0">
                <a:solidFill>
                  <a:srgbClr val="000000"/>
                </a:solidFill>
                <a:latin typeface="+mj-lt"/>
              </a:rPr>
              <a:t>Change</a:t>
            </a:r>
            <a:endParaRPr lang="en-US" sz="1200" dirty="0">
              <a:solidFill>
                <a:srgbClr val="000000"/>
              </a:solidFill>
              <a:latin typeface="+mj-lt"/>
            </a:endParaRP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revision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No change in the overall structure and flow</a:t>
            </a:r>
          </a:p>
          <a:p>
            <a:pPr marL="465138" lvl="1" indent="-119063" algn="l">
              <a:buClr>
                <a:srgbClr val="00A1E4"/>
              </a:buClr>
              <a:buFontTx/>
              <a:buChar char="-"/>
              <a:defRPr/>
            </a:pPr>
            <a:r>
              <a:rPr lang="en-US" sz="1200" dirty="0">
                <a:solidFill>
                  <a:srgbClr val="000000"/>
                </a:solidFill>
                <a:latin typeface="+mj-lt"/>
              </a:rPr>
              <a:t>Existing content is </a:t>
            </a:r>
            <a:r>
              <a:rPr lang="en-US" sz="1200" dirty="0" smtClean="0">
                <a:solidFill>
                  <a:srgbClr val="000000"/>
                </a:solidFill>
                <a:latin typeface="+mj-lt"/>
              </a:rPr>
              <a:t>minimally </a:t>
            </a:r>
            <a:endParaRPr lang="en-US" sz="1200" dirty="0">
              <a:solidFill>
                <a:srgbClr val="000000"/>
              </a:solidFill>
              <a:latin typeface="+mj-lt"/>
            </a:endParaRP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Tree>
    <p:extLst>
      <p:ext uri="{BB962C8B-B14F-4D97-AF65-F5344CB8AC3E}">
        <p14:creationId xmlns:p14="http://schemas.microsoft.com/office/powerpoint/2010/main" val="360808779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288" y="21266"/>
            <a:ext cx="8139112" cy="792162"/>
          </a:xfrm>
        </p:spPr>
        <p:txBody>
          <a:bodyPr/>
          <a:lstStyle/>
          <a:p>
            <a:r>
              <a:rPr lang="en-US" dirty="0" smtClean="0"/>
              <a:t>Naming Conventions</a:t>
            </a:r>
            <a:endParaRPr lang="en-US" dirty="0"/>
          </a:p>
        </p:txBody>
      </p:sp>
      <p:sp>
        <p:nvSpPr>
          <p:cNvPr id="35844" name="Rectangle 2"/>
          <p:cNvSpPr>
            <a:spLocks noGrp="1" noChangeArrowheads="1"/>
          </p:cNvSpPr>
          <p:nvPr>
            <p:ph idx="1"/>
          </p:nvPr>
        </p:nvSpPr>
        <p:spPr>
          <a:xfrm>
            <a:off x="457200" y="1219200"/>
            <a:ext cx="8229600" cy="4783394"/>
          </a:xfrm>
          <a:noFill/>
        </p:spPr>
        <p:txBody>
          <a:bodyPr>
            <a:normAutofit/>
          </a:bodyPr>
          <a:lstStyle/>
          <a:p>
            <a:pPr eaLnBrk="1" hangingPunct="1">
              <a:lnSpc>
                <a:spcPct val="120000"/>
              </a:lnSpc>
            </a:pPr>
            <a:r>
              <a:rPr lang="en-US" dirty="0">
                <a:solidFill>
                  <a:schemeClr val="tx1"/>
                </a:solidFill>
              </a:rPr>
              <a:t>Helps in easy identification</a:t>
            </a:r>
          </a:p>
          <a:p>
            <a:pPr eaLnBrk="1" hangingPunct="1">
              <a:lnSpc>
                <a:spcPct val="120000"/>
              </a:lnSpc>
            </a:pPr>
            <a:r>
              <a:rPr lang="en-US" dirty="0">
                <a:solidFill>
                  <a:schemeClr val="tx1"/>
                </a:solidFill>
              </a:rPr>
              <a:t>The name may include</a:t>
            </a:r>
          </a:p>
          <a:p>
            <a:pPr lvl="1" eaLnBrk="1" hangingPunct="1">
              <a:lnSpc>
                <a:spcPct val="120000"/>
              </a:lnSpc>
            </a:pPr>
            <a:r>
              <a:rPr lang="en-US" dirty="0">
                <a:solidFill>
                  <a:schemeClr val="tx1"/>
                </a:solidFill>
              </a:rPr>
              <a:t>Project name/ Application name/ Request ID</a:t>
            </a:r>
          </a:p>
          <a:p>
            <a:pPr lvl="1" eaLnBrk="1" hangingPunct="1">
              <a:lnSpc>
                <a:spcPct val="120000"/>
              </a:lnSpc>
            </a:pPr>
            <a:r>
              <a:rPr lang="en-US" dirty="0">
                <a:solidFill>
                  <a:schemeClr val="tx1"/>
                </a:solidFill>
              </a:rPr>
              <a:t>Document/ Work product name</a:t>
            </a:r>
          </a:p>
          <a:p>
            <a:pPr lvl="1" eaLnBrk="1" hangingPunct="1">
              <a:lnSpc>
                <a:spcPct val="120000"/>
              </a:lnSpc>
            </a:pPr>
            <a:r>
              <a:rPr lang="en-US" dirty="0">
                <a:solidFill>
                  <a:schemeClr val="tx1"/>
                </a:solidFill>
              </a:rPr>
              <a:t>Version number/ Date (If manual configuration)</a:t>
            </a:r>
          </a:p>
          <a:p>
            <a:pPr lvl="1" eaLnBrk="1" hangingPunct="1">
              <a:lnSpc>
                <a:spcPct val="120000"/>
              </a:lnSpc>
            </a:pPr>
            <a:r>
              <a:rPr lang="en-US" dirty="0">
                <a:solidFill>
                  <a:schemeClr val="tx1"/>
                </a:solidFill>
              </a:rPr>
              <a:t>Status – Draft, review, approval etc.,</a:t>
            </a:r>
          </a:p>
          <a:p>
            <a:pPr lvl="2" eaLnBrk="1" hangingPunct="1">
              <a:lnSpc>
                <a:spcPct val="120000"/>
              </a:lnSpc>
            </a:pPr>
            <a:endParaRPr lang="en-US" sz="1600" dirty="0" smtClean="0">
              <a:solidFill>
                <a:schemeClr val="tx1"/>
              </a:solidFill>
            </a:endParaRPr>
          </a:p>
          <a:p>
            <a:pPr eaLnBrk="1" hangingPunct="1">
              <a:lnSpc>
                <a:spcPct val="120000"/>
              </a:lnSpc>
            </a:pPr>
            <a:endParaRPr lang="en-US" sz="1600" b="0" dirty="0" smtClean="0">
              <a:solidFill>
                <a:schemeClr val="tx1"/>
              </a:solidFill>
            </a:endParaRPr>
          </a:p>
          <a:p>
            <a:pPr eaLnBrk="1" hangingPunct="1">
              <a:lnSpc>
                <a:spcPct val="120000"/>
              </a:lnSpc>
            </a:pPr>
            <a:endParaRPr lang="en-US" sz="1600" b="0" dirty="0" smtClean="0">
              <a:solidFill>
                <a:schemeClr val="tx1"/>
              </a:solidFill>
            </a:endParaRPr>
          </a:p>
        </p:txBody>
      </p:sp>
      <p:graphicFrame>
        <p:nvGraphicFramePr>
          <p:cNvPr id="1590276" name="Group 4"/>
          <p:cNvGraphicFramePr>
            <a:graphicFrameLocks noGrp="1"/>
          </p:cNvGraphicFramePr>
          <p:nvPr>
            <p:extLst>
              <p:ext uri="{D42A27DB-BD31-4B8C-83A1-F6EECF244321}">
                <p14:modId xmlns:p14="http://schemas.microsoft.com/office/powerpoint/2010/main" val="1766826641"/>
              </p:ext>
            </p:extLst>
          </p:nvPr>
        </p:nvGraphicFramePr>
        <p:xfrm>
          <a:off x="943428" y="3940629"/>
          <a:ext cx="7010400" cy="2133600"/>
        </p:xfrm>
        <a:graphic>
          <a:graphicData uri="http://schemas.openxmlformats.org/drawingml/2006/table">
            <a:tbl>
              <a:tblPr/>
              <a:tblGrid>
                <a:gridCol w="1524000"/>
                <a:gridCol w="5486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Naming conventions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Management documents</a:t>
                      </a: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Est_&lt;Project name&gt;_dd_mm_yy_&lt;ver_ x.y&gt;.doc, </a:t>
                      </a:r>
                      <a:r>
                        <a:rPr kumimoji="0" lang="en-US" sz="1200" b="0" i="0" u="none" strike="noStrike" cap="none" normalizeH="0" baseline="0" smtClean="0">
                          <a:ln>
                            <a:noFill/>
                          </a:ln>
                          <a:solidFill>
                            <a:schemeClr val="tx1"/>
                          </a:solidFill>
                          <a:effectLst/>
                          <a:latin typeface="Arial" charset="0"/>
                        </a:rPr>
                        <a:t>PP_&lt;Project name&gt;_&lt;ver_x.y&gt;.doc, SCH_&lt;Project Name&gt;_&lt;ver_x.y&gt;.xls/mpp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Source code</a:t>
                      </a:r>
                      <a:endParaRPr kumimoji="0" lang="en-U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&lt;Component </a:t>
                      </a:r>
                      <a:r>
                        <a:rPr kumimoji="0" lang="fr-FR" sz="1200" b="0" i="0" u="none" strike="noStrike" cap="none" normalizeH="0" baseline="0" dirty="0" err="1" smtClean="0">
                          <a:ln>
                            <a:noFill/>
                          </a:ln>
                          <a:solidFill>
                            <a:schemeClr val="tx1"/>
                          </a:solidFill>
                          <a:effectLst/>
                          <a:latin typeface="Arial" charset="0"/>
                        </a:rPr>
                        <a:t>name</a:t>
                      </a:r>
                      <a:r>
                        <a:rPr kumimoji="0" lang="fr-FR" sz="1200" b="0" i="0" u="none" strike="noStrike" cap="none" normalizeH="0" baseline="0" dirty="0" smtClean="0">
                          <a:ln>
                            <a:noFill/>
                          </a:ln>
                          <a:solidFill>
                            <a:schemeClr val="tx1"/>
                          </a:solidFill>
                          <a:effectLst/>
                          <a:latin typeface="Arial" charset="0"/>
                        </a:rPr>
                        <a:t>&gt;_&lt;</a:t>
                      </a:r>
                      <a:r>
                        <a:rPr kumimoji="0" lang="fr-FR" sz="1200" b="0" i="0" u="none" strike="noStrike" cap="none" normalizeH="0" baseline="0" dirty="0" err="1" smtClean="0">
                          <a:ln>
                            <a:noFill/>
                          </a:ln>
                          <a:solidFill>
                            <a:schemeClr val="tx1"/>
                          </a:solidFill>
                          <a:effectLst/>
                          <a:latin typeface="Arial" charset="0"/>
                        </a:rPr>
                        <a:t>ver_</a:t>
                      </a:r>
                      <a:r>
                        <a:rPr kumimoji="0" lang="fr-FR" sz="1200" b="0" i="0" u="none" strike="noStrike" cap="none" normalizeH="0" baseline="0" dirty="0" smtClean="0">
                          <a:ln>
                            <a:noFill/>
                          </a:ln>
                          <a:solidFill>
                            <a:schemeClr val="tx1"/>
                          </a:solidFill>
                          <a:effectLst/>
                          <a:latin typeface="Arial" charset="0"/>
                        </a:rPr>
                        <a:t> </a:t>
                      </a:r>
                      <a:r>
                        <a:rPr kumimoji="0" lang="fr-FR" sz="1200" b="0" i="0" u="none" strike="noStrike" cap="none" normalizeH="0" baseline="0" dirty="0" err="1" smtClean="0">
                          <a:ln>
                            <a:noFill/>
                          </a:ln>
                          <a:solidFill>
                            <a:schemeClr val="tx1"/>
                          </a:solidFill>
                          <a:effectLst/>
                          <a:latin typeface="Arial" charset="0"/>
                        </a:rPr>
                        <a:t>x.y</a:t>
                      </a:r>
                      <a:r>
                        <a:rPr kumimoji="0" lang="fr-FR" sz="1200" b="0" i="0" u="none" strike="noStrike" cap="none" normalizeH="0" baseline="0" dirty="0" smtClean="0">
                          <a:ln>
                            <a:noFill/>
                          </a:ln>
                          <a:solidFill>
                            <a:schemeClr val="tx1"/>
                          </a:solidFill>
                          <a:effectLst/>
                          <a:latin typeface="Arial" charset="0"/>
                        </a:rPr>
                        <a:t>&gt;.java, </a:t>
                      </a:r>
                      <a:r>
                        <a:rPr kumimoji="0" lang="en-US" sz="1200" b="0" i="0" u="none" strike="noStrike" cap="none" normalizeH="0" baseline="0" dirty="0" smtClean="0">
                          <a:ln>
                            <a:noFill/>
                          </a:ln>
                          <a:solidFill>
                            <a:schemeClr val="tx1"/>
                          </a:solidFill>
                          <a:effectLst/>
                          <a:latin typeface="Arial" charset="0"/>
                        </a:rPr>
                        <a:t>&lt;Module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&gt;.java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Unit Test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UTP_&lt;Component name&gt;_&lt;ver_ x.y&gt;.doc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Quality Records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C-rev_&lt;component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r>
                        <a:rPr kumimoji="0" lang="en-US" sz="1200" b="0" i="0" u="none" strike="noStrike" cap="none" normalizeH="0" baseline="0" dirty="0" smtClean="0">
                          <a:ln>
                            <a:noFill/>
                          </a:ln>
                          <a:solidFill>
                            <a:schemeClr val="tx1"/>
                          </a:solidFill>
                          <a:effectLst/>
                          <a:latin typeface="Arial" charset="0"/>
                        </a:rPr>
                        <a:t>, C-rev_&lt;Module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350355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Engineering (SE) </a:t>
            </a:r>
          </a:p>
          <a:p>
            <a:pPr lvl="1"/>
            <a:r>
              <a:rPr lang="en-US" dirty="0">
                <a:solidFill>
                  <a:schemeClr val="tx1"/>
                </a:solidFill>
              </a:rPr>
              <a:t>Common life cycle models </a:t>
            </a:r>
          </a:p>
          <a:p>
            <a:pPr lvl="1"/>
            <a:r>
              <a:rPr lang="en-US" dirty="0">
                <a:solidFill>
                  <a:schemeClr val="tx1"/>
                </a:solidFill>
              </a:rPr>
              <a:t> Phases in SE </a:t>
            </a:r>
          </a:p>
          <a:p>
            <a:pPr lvl="1"/>
            <a:r>
              <a:rPr lang="en-US" dirty="0">
                <a:solidFill>
                  <a:schemeClr val="tx1"/>
                </a:solidFill>
              </a:rPr>
              <a:t> Familiarizing  Requirements Phase</a:t>
            </a:r>
          </a:p>
          <a:p>
            <a:pPr lvl="1"/>
            <a:r>
              <a:rPr lang="en-US" dirty="0">
                <a:solidFill>
                  <a:schemeClr val="tx1"/>
                </a:solidFill>
              </a:rPr>
              <a:t>Familiarizing  Design Phase</a:t>
            </a:r>
          </a:p>
          <a:p>
            <a:pPr lvl="1"/>
            <a:r>
              <a:rPr lang="en-US" dirty="0">
                <a:solidFill>
                  <a:schemeClr val="tx1"/>
                </a:solidFill>
              </a:rPr>
              <a:t>Familiarizing Construction Phase </a:t>
            </a:r>
          </a:p>
          <a:p>
            <a:pPr lvl="1"/>
            <a:r>
              <a:rPr lang="en-US" dirty="0">
                <a:solidFill>
                  <a:schemeClr val="tx1"/>
                </a:solidFill>
              </a:rPr>
              <a:t>Familiarizing Testing and acceptance Phase </a:t>
            </a:r>
          </a:p>
          <a:p>
            <a:pPr lvl="1"/>
            <a:r>
              <a:rPr lang="en-US" dirty="0">
                <a:solidFill>
                  <a:schemeClr val="tx1"/>
                </a:solidFill>
              </a:rPr>
              <a:t>Review and Configuration Management Process</a:t>
            </a:r>
          </a:p>
          <a:p>
            <a:pPr lvl="1">
              <a:lnSpc>
                <a:spcPct val="145000"/>
              </a:lnSpc>
            </a:pPr>
            <a:endParaRPr lang="en-US" dirty="0">
              <a:solidFill>
                <a:schemeClr val="tx1"/>
              </a:solidFill>
            </a:endParaRPr>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4788" tIns="46562" rIns="94788" bIns="46562"/>
          <a:lstStyle/>
          <a:p>
            <a:r>
              <a:rPr lang="en-US" sz="2800" dirty="0" smtClean="0"/>
              <a:t>Baselines</a:t>
            </a:r>
            <a:endParaRPr lang="en-US" sz="2800" dirty="0"/>
          </a:p>
        </p:txBody>
      </p:sp>
      <p:sp>
        <p:nvSpPr>
          <p:cNvPr id="72707" name="Rectangle 3"/>
          <p:cNvSpPr>
            <a:spLocks noGrp="1" noChangeArrowheads="1"/>
          </p:cNvSpPr>
          <p:nvPr>
            <p:ph idx="1"/>
          </p:nvPr>
        </p:nvSpPr>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r>
              <a:rPr lang="en-US" sz="1600" dirty="0" smtClean="0">
                <a:solidFill>
                  <a:schemeClr val="tx1"/>
                </a:solidFill>
              </a:rPr>
              <a:t>.</a:t>
            </a:r>
          </a:p>
          <a:p>
            <a:pPr marL="625475" lvl="2" indent="-285750">
              <a:lnSpc>
                <a:spcPct val="120000"/>
              </a:lnSpc>
              <a:buFont typeface="Candara" panose="020E0502030303020204" pitchFamily="34" charset="0"/>
              <a:buChar char="–"/>
            </a:pPr>
            <a:r>
              <a:rPr lang="en-US" sz="1600" dirty="0" smtClean="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smtClean="0">
                <a:solidFill>
                  <a:schemeClr val="tx1"/>
                </a:solidFill>
              </a:rPr>
              <a:t>Baselining can be of many types – Input baseline , design baseline , code baseline </a:t>
            </a:r>
            <a:r>
              <a:rPr lang="en-US" sz="1600" dirty="0" err="1" smtClean="0">
                <a:solidFill>
                  <a:schemeClr val="tx1"/>
                </a:solidFill>
              </a:rPr>
              <a:t>etc</a:t>
            </a:r>
            <a:r>
              <a:rPr lang="en-US" sz="1600" dirty="0" smtClean="0">
                <a:solidFill>
                  <a:schemeClr val="tx1"/>
                </a:solidFill>
              </a:rPr>
              <a:t> </a:t>
            </a:r>
            <a:endParaRPr lang="en-US" sz="1600" dirty="0">
              <a:solidFill>
                <a:schemeClr val="tx1"/>
              </a:solidFill>
            </a:endParaRP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Tree>
    <p:extLst>
      <p:ext uri="{BB962C8B-B14F-4D97-AF65-F5344CB8AC3E}">
        <p14:creationId xmlns:p14="http://schemas.microsoft.com/office/powerpoint/2010/main" val="24840201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p:txBody>
          <a:bodyPr/>
          <a:lstStyle/>
          <a:p>
            <a:r>
              <a:rPr lang="en-US" dirty="0" smtClean="0"/>
              <a:t>Illustration of a Baseline</a:t>
            </a:r>
            <a:endParaRPr lang="en-US" dirty="0"/>
          </a:p>
        </p:txBody>
      </p:sp>
    </p:spTree>
    <p:extLst>
      <p:ext uri="{BB962C8B-B14F-4D97-AF65-F5344CB8AC3E}">
        <p14:creationId xmlns:p14="http://schemas.microsoft.com/office/powerpoint/2010/main" val="4257569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914400"/>
            <a:ext cx="2095500" cy="5143501"/>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Branching, Merging and Labeling</a:t>
            </a:r>
            <a:endParaRPr lang="en-US" dirty="0"/>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Branching and Merging </a:t>
            </a:r>
            <a:r>
              <a:rPr lang="en-US" sz="1600" b="0" dirty="0" smtClean="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smtClean="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Label</a:t>
            </a:r>
            <a:r>
              <a:rPr lang="en-US" sz="1600" b="0" dirty="0" smtClean="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smtClean="0">
              <a:ln>
                <a:noFill/>
              </a:ln>
              <a:solidFill>
                <a:srgbClr val="000000"/>
              </a:solidFill>
              <a:effectLst/>
              <a:latin typeface="Candara"/>
            </a:endParaRPr>
          </a:p>
        </p:txBody>
      </p:sp>
      <p:sp>
        <p:nvSpPr>
          <p:cNvPr id="7" name="TextBox 6"/>
          <p:cNvSpPr txBox="1"/>
          <p:nvPr/>
        </p:nvSpPr>
        <p:spPr>
          <a:xfrm>
            <a:off x="2971800" y="29718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8" name="TextBox 7"/>
          <p:cNvSpPr txBox="1"/>
          <p:nvPr/>
        </p:nvSpPr>
        <p:spPr>
          <a:xfrm>
            <a:off x="2819400" y="55626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2" name="Footer Placeholder 1"/>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of Branching</a:t>
            </a:r>
            <a:endParaRPr lang="en-US" dirty="0"/>
          </a:p>
        </p:txBody>
      </p:sp>
      <p:pic>
        <p:nvPicPr>
          <p:cNvPr id="39938" name="Picture 2" descr="Branch Per Release"/>
          <p:cNvPicPr>
            <a:picLocks noChangeAspect="1" noChangeArrowheads="1"/>
          </p:cNvPicPr>
          <p:nvPr/>
        </p:nvPicPr>
        <p:blipFill>
          <a:blip r:embed="rId3" cstate="print"/>
          <a:srcRect/>
          <a:stretch>
            <a:fillRect/>
          </a:stretch>
        </p:blipFill>
        <p:spPr bwMode="auto">
          <a:xfrm>
            <a:off x="304800" y="1447800"/>
            <a:ext cx="4276725" cy="1123950"/>
          </a:xfrm>
          <a:prstGeom prst="rect">
            <a:avLst/>
          </a:prstGeom>
          <a:noFill/>
        </p:spPr>
      </p:pic>
      <p:sp>
        <p:nvSpPr>
          <p:cNvPr id="8" name="Rectangle 7"/>
          <p:cNvSpPr/>
          <p:nvPr/>
        </p:nvSpPr>
        <p:spPr>
          <a:xfrm>
            <a:off x="838200" y="2590800"/>
            <a:ext cx="3048000" cy="276999"/>
          </a:xfrm>
          <a:prstGeom prst="rect">
            <a:avLst/>
          </a:prstGeom>
        </p:spPr>
        <p:txBody>
          <a:bodyPr wrap="square">
            <a:spAutoFit/>
          </a:bodyPr>
          <a:lstStyle/>
          <a:p>
            <a:r>
              <a:rPr lang="en-US" sz="1200" dirty="0" smtClean="0">
                <a:solidFill>
                  <a:srgbClr val="000000"/>
                </a:solidFill>
                <a:latin typeface="+mj-lt"/>
              </a:rPr>
              <a:t>Branch per Release</a:t>
            </a:r>
            <a:endParaRPr lang="en-US" sz="1200" dirty="0">
              <a:solidFill>
                <a:srgbClr val="000000"/>
              </a:solidFill>
              <a:latin typeface="+mj-lt"/>
            </a:endParaRPr>
          </a:p>
        </p:txBody>
      </p:sp>
      <p:pic>
        <p:nvPicPr>
          <p:cNvPr id="39940" name="Picture 4" descr="Branch Per Promotion"/>
          <p:cNvPicPr>
            <a:picLocks noChangeAspect="1" noChangeArrowheads="1"/>
          </p:cNvPicPr>
          <p:nvPr/>
        </p:nvPicPr>
        <p:blipFill>
          <a:blip r:embed="rId4" cstate="print"/>
          <a:srcRect/>
          <a:stretch>
            <a:fillRect/>
          </a:stretch>
        </p:blipFill>
        <p:spPr bwMode="auto">
          <a:xfrm>
            <a:off x="381000" y="3429000"/>
            <a:ext cx="4267200" cy="1562100"/>
          </a:xfrm>
          <a:prstGeom prst="rect">
            <a:avLst/>
          </a:prstGeom>
          <a:noFill/>
        </p:spPr>
      </p:pic>
      <p:sp>
        <p:nvSpPr>
          <p:cNvPr id="10" name="Rectangle 9"/>
          <p:cNvSpPr/>
          <p:nvPr/>
        </p:nvSpPr>
        <p:spPr>
          <a:xfrm>
            <a:off x="1066800" y="5029200"/>
            <a:ext cx="3048000" cy="276999"/>
          </a:xfrm>
          <a:prstGeom prst="rect">
            <a:avLst/>
          </a:prstGeom>
        </p:spPr>
        <p:txBody>
          <a:bodyPr wrap="square">
            <a:spAutoFit/>
          </a:bodyPr>
          <a:lstStyle/>
          <a:p>
            <a:r>
              <a:rPr lang="en-US" sz="1200" dirty="0" smtClean="0">
                <a:solidFill>
                  <a:srgbClr val="000000"/>
                </a:solidFill>
                <a:latin typeface="+mj-lt"/>
              </a:rPr>
              <a:t>Branch per Promotion</a:t>
            </a:r>
            <a:endParaRPr lang="en-US" sz="1200" dirty="0">
              <a:solidFill>
                <a:srgbClr val="000000"/>
              </a:solidFill>
              <a:latin typeface="+mj-lt"/>
            </a:endParaRPr>
          </a:p>
        </p:txBody>
      </p:sp>
      <p:pic>
        <p:nvPicPr>
          <p:cNvPr id="39941" name="Picture 5"/>
          <p:cNvPicPr>
            <a:picLocks noChangeAspect="1" noChangeArrowheads="1"/>
          </p:cNvPicPr>
          <p:nvPr/>
        </p:nvPicPr>
        <p:blipFill>
          <a:blip r:embed="rId5" cstate="print"/>
          <a:srcRect/>
          <a:stretch>
            <a:fillRect/>
          </a:stretch>
        </p:blipFill>
        <p:spPr bwMode="auto">
          <a:xfrm>
            <a:off x="4724400" y="1295400"/>
            <a:ext cx="4152900" cy="1419225"/>
          </a:xfrm>
          <a:prstGeom prst="rect">
            <a:avLst/>
          </a:prstGeom>
          <a:noFill/>
          <a:ln w="9525">
            <a:noFill/>
            <a:miter lim="800000"/>
            <a:headEnd/>
            <a:tailEnd/>
          </a:ln>
        </p:spPr>
      </p:pic>
      <p:sp>
        <p:nvSpPr>
          <p:cNvPr id="14" name="Rectangle 13"/>
          <p:cNvSpPr/>
          <p:nvPr/>
        </p:nvSpPr>
        <p:spPr>
          <a:xfrm>
            <a:off x="5257800" y="2667000"/>
            <a:ext cx="3048000" cy="276999"/>
          </a:xfrm>
          <a:prstGeom prst="rect">
            <a:avLst/>
          </a:prstGeom>
        </p:spPr>
        <p:txBody>
          <a:bodyPr wrap="square">
            <a:spAutoFit/>
          </a:bodyPr>
          <a:lstStyle/>
          <a:p>
            <a:r>
              <a:rPr lang="en-US" sz="1200" dirty="0" smtClean="0">
                <a:solidFill>
                  <a:srgbClr val="000000"/>
                </a:solidFill>
                <a:latin typeface="+mj-lt"/>
              </a:rPr>
              <a:t>Branch per Component</a:t>
            </a:r>
            <a:endParaRPr lang="en-US" sz="1200" dirty="0">
              <a:solidFill>
                <a:srgbClr val="000000"/>
              </a:solidFill>
              <a:latin typeface="+mj-lt"/>
            </a:endParaRPr>
          </a:p>
        </p:txBody>
      </p:sp>
      <p:pic>
        <p:nvPicPr>
          <p:cNvPr id="39942" name="Picture 6"/>
          <p:cNvPicPr>
            <a:picLocks noChangeAspect="1" noChangeArrowheads="1"/>
          </p:cNvPicPr>
          <p:nvPr/>
        </p:nvPicPr>
        <p:blipFill>
          <a:blip r:embed="rId6" cstate="print"/>
          <a:srcRect/>
          <a:stretch>
            <a:fillRect/>
          </a:stretch>
        </p:blipFill>
        <p:spPr bwMode="auto">
          <a:xfrm>
            <a:off x="4800600" y="3429000"/>
            <a:ext cx="4000500" cy="1428750"/>
          </a:xfrm>
          <a:prstGeom prst="rect">
            <a:avLst/>
          </a:prstGeom>
          <a:noFill/>
          <a:ln w="9525">
            <a:noFill/>
            <a:miter lim="800000"/>
            <a:headEnd/>
            <a:tailEnd/>
          </a:ln>
        </p:spPr>
      </p:pic>
      <p:sp>
        <p:nvSpPr>
          <p:cNvPr id="16" name="Rectangle 15"/>
          <p:cNvSpPr/>
          <p:nvPr/>
        </p:nvSpPr>
        <p:spPr>
          <a:xfrm>
            <a:off x="5181600" y="5029200"/>
            <a:ext cx="3048000" cy="276999"/>
          </a:xfrm>
          <a:prstGeom prst="rect">
            <a:avLst/>
          </a:prstGeom>
        </p:spPr>
        <p:txBody>
          <a:bodyPr wrap="square">
            <a:spAutoFit/>
          </a:bodyPr>
          <a:lstStyle/>
          <a:p>
            <a:r>
              <a:rPr lang="en-US" sz="1200" dirty="0" smtClean="0">
                <a:solidFill>
                  <a:srgbClr val="000000"/>
                </a:solidFill>
                <a:latin typeface="+mj-lt"/>
              </a:rPr>
              <a:t>Branch per Technology</a:t>
            </a:r>
            <a:endParaRPr lang="en-US" sz="1200" dirty="0">
              <a:solidFill>
                <a:srgbClr val="000000"/>
              </a:solidFill>
              <a:latin typeface="+mj-lt"/>
            </a:endParaRPr>
          </a:p>
        </p:txBody>
      </p:sp>
    </p:spTree>
    <p:extLst>
      <p:ext uri="{BB962C8B-B14F-4D97-AF65-F5344CB8AC3E}">
        <p14:creationId xmlns:p14="http://schemas.microsoft.com/office/powerpoint/2010/main" val="31749838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Tools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Tools help in managing projects better as it reduces a lot of manual effort </a:t>
            </a:r>
          </a:p>
          <a:p>
            <a:pPr marL="0" indent="0">
              <a:buNone/>
            </a:pPr>
            <a:endParaRPr lang="en-US" dirty="0" smtClean="0">
              <a:solidFill>
                <a:schemeClr val="tx1"/>
              </a:solidFill>
            </a:endParaRPr>
          </a:p>
          <a:p>
            <a:r>
              <a:rPr lang="en-US" dirty="0" smtClean="0">
                <a:solidFill>
                  <a:schemeClr val="tx1"/>
                </a:solidFill>
              </a:rPr>
              <a:t>Early SCM </a:t>
            </a:r>
            <a:r>
              <a:rPr lang="en-US" dirty="0">
                <a:solidFill>
                  <a:schemeClr val="tx1"/>
                </a:solidFill>
              </a:rPr>
              <a:t>tools </a:t>
            </a:r>
            <a:r>
              <a:rPr lang="en-US" dirty="0" smtClean="0">
                <a:solidFill>
                  <a:schemeClr val="tx1"/>
                </a:solidFill>
              </a:rPr>
              <a:t>had facilities for controlling and managing  CI , but now it comes with a lot of features like</a:t>
            </a:r>
          </a:p>
          <a:p>
            <a:pPr lvl="1"/>
            <a:r>
              <a:rPr lang="en-US" dirty="0" smtClean="0">
                <a:solidFill>
                  <a:schemeClr val="tx1"/>
                </a:solidFill>
              </a:rPr>
              <a:t>Build and Release management </a:t>
            </a:r>
          </a:p>
          <a:p>
            <a:pPr lvl="1"/>
            <a:r>
              <a:rPr lang="en-US" dirty="0" smtClean="0">
                <a:solidFill>
                  <a:schemeClr val="tx1"/>
                </a:solidFill>
              </a:rPr>
              <a:t>Defect  Management and tracking </a:t>
            </a:r>
          </a:p>
          <a:p>
            <a:pPr lvl="1"/>
            <a:r>
              <a:rPr lang="en-US" dirty="0" smtClean="0">
                <a:solidFill>
                  <a:schemeClr val="tx1"/>
                </a:solidFill>
              </a:rPr>
              <a:t>Packaging control  </a:t>
            </a:r>
            <a:r>
              <a:rPr lang="en-US" dirty="0" err="1" smtClean="0">
                <a:solidFill>
                  <a:schemeClr val="tx1"/>
                </a:solidFill>
              </a:rPr>
              <a:t>etc</a:t>
            </a:r>
            <a:r>
              <a:rPr lang="en-US" dirty="0" smtClean="0">
                <a:solidFill>
                  <a:schemeClr val="tx1"/>
                </a:solidFill>
              </a:rPr>
              <a:t> ..</a:t>
            </a:r>
          </a:p>
          <a:p>
            <a:r>
              <a:rPr lang="en-US" dirty="0" smtClean="0">
                <a:solidFill>
                  <a:schemeClr val="tx1"/>
                </a:solidFill>
              </a:rPr>
              <a:t>Major </a:t>
            </a:r>
            <a:r>
              <a:rPr lang="en-US" dirty="0">
                <a:solidFill>
                  <a:schemeClr val="tx1"/>
                </a:solidFill>
              </a:rPr>
              <a:t>advantages of SCM tools </a:t>
            </a:r>
            <a:r>
              <a:rPr lang="en-US" dirty="0" smtClean="0">
                <a:solidFill>
                  <a:schemeClr val="tx1"/>
                </a:solidFill>
              </a:rPr>
              <a:t>are</a:t>
            </a:r>
          </a:p>
          <a:p>
            <a:pPr lvl="1"/>
            <a:r>
              <a:rPr lang="en-US" sz="1800" dirty="0">
                <a:solidFill>
                  <a:schemeClr val="tx1"/>
                </a:solidFill>
              </a:rPr>
              <a:t>S</a:t>
            </a:r>
            <a:r>
              <a:rPr lang="en-US" dirty="0" smtClean="0">
                <a:solidFill>
                  <a:schemeClr val="tx1"/>
                </a:solidFill>
              </a:rPr>
              <a:t>haring of project </a:t>
            </a:r>
            <a:r>
              <a:rPr lang="en-US" dirty="0">
                <a:solidFill>
                  <a:schemeClr val="tx1"/>
                </a:solidFill>
              </a:rPr>
              <a:t>information </a:t>
            </a:r>
            <a:r>
              <a:rPr lang="en-US" dirty="0" smtClean="0">
                <a:solidFill>
                  <a:schemeClr val="tx1"/>
                </a:solidFill>
              </a:rPr>
              <a:t>  </a:t>
            </a:r>
            <a:r>
              <a:rPr lang="en-US" dirty="0">
                <a:solidFill>
                  <a:schemeClr val="tx1"/>
                </a:solidFill>
              </a:rPr>
              <a:t>across teams with accurate and reliable information, </a:t>
            </a:r>
            <a:endParaRPr lang="en-US" dirty="0" smtClean="0">
              <a:solidFill>
                <a:schemeClr val="tx1"/>
              </a:solidFill>
            </a:endParaRPr>
          </a:p>
          <a:p>
            <a:pPr lvl="1"/>
            <a:r>
              <a:rPr lang="en-US" dirty="0">
                <a:solidFill>
                  <a:schemeClr val="tx1"/>
                </a:solidFill>
              </a:rPr>
              <a:t>F</a:t>
            </a:r>
            <a:r>
              <a:rPr lang="en-US" dirty="0" smtClean="0">
                <a:solidFill>
                  <a:schemeClr val="tx1"/>
                </a:solidFill>
              </a:rPr>
              <a:t>lexible </a:t>
            </a:r>
            <a:r>
              <a:rPr lang="en-US" dirty="0">
                <a:solidFill>
                  <a:schemeClr val="tx1"/>
                </a:solidFill>
              </a:rPr>
              <a:t>in supporting parallel development </a:t>
            </a:r>
            <a:endParaRPr lang="en-US" dirty="0" smtClean="0">
              <a:solidFill>
                <a:schemeClr val="tx1"/>
              </a:solidFill>
            </a:endParaRPr>
          </a:p>
          <a:p>
            <a:pPr lvl="1"/>
            <a:r>
              <a:rPr lang="en-US" dirty="0" smtClean="0">
                <a:solidFill>
                  <a:schemeClr val="tx1"/>
                </a:solidFill>
              </a:rPr>
              <a:t>Provide </a:t>
            </a:r>
            <a:r>
              <a:rPr lang="en-US" dirty="0">
                <a:solidFill>
                  <a:schemeClr val="tx1"/>
                </a:solidFill>
              </a:rPr>
              <a:t>better decision-making </a:t>
            </a:r>
            <a:r>
              <a:rPr lang="en-US" dirty="0" smtClean="0">
                <a:solidFill>
                  <a:schemeClr val="tx1"/>
                </a:solidFill>
              </a:rPr>
              <a:t>capability by managing and tracking </a:t>
            </a:r>
            <a:endParaRPr lang="en-US" dirty="0">
              <a:solidFill>
                <a:schemeClr val="tx1"/>
              </a:solidFill>
            </a:endParaRPr>
          </a:p>
        </p:txBody>
      </p:sp>
    </p:spTree>
    <p:extLst>
      <p:ext uri="{BB962C8B-B14F-4D97-AF65-F5344CB8AC3E}">
        <p14:creationId xmlns:p14="http://schemas.microsoft.com/office/powerpoint/2010/main" val="29693402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lIns="94788" tIns="46562" rIns="94788" bIns="46562"/>
          <a:lstStyle/>
          <a:p>
            <a:pPr eaLnBrk="1" hangingPunct="1"/>
            <a:r>
              <a:rPr lang="en-US" dirty="0" smtClean="0"/>
              <a:t>Different Roles and Accesses in  SCM Tool </a:t>
            </a:r>
          </a:p>
        </p:txBody>
      </p:sp>
      <p:sp>
        <p:nvSpPr>
          <p:cNvPr id="16387" name="Rectangle 4"/>
          <p:cNvSpPr>
            <a:spLocks noGrp="1"/>
          </p:cNvSpPr>
          <p:nvPr>
            <p:ph idx="1"/>
          </p:nvPr>
        </p:nvSpPr>
        <p:spPr/>
        <p:txBody>
          <a:bodyPr>
            <a:normAutofit/>
          </a:bodyPr>
          <a:lstStyle/>
          <a:p>
            <a:r>
              <a:rPr lang="en-US" dirty="0">
                <a:solidFill>
                  <a:schemeClr val="tx1"/>
                </a:solidFill>
              </a:rPr>
              <a:t>Administrator</a:t>
            </a:r>
          </a:p>
          <a:p>
            <a:pPr lvl="1" eaLnBrk="1" hangingPunct="1"/>
            <a:r>
              <a:rPr lang="en-US" dirty="0">
                <a:solidFill>
                  <a:schemeClr val="tx1"/>
                </a:solidFill>
              </a:rPr>
              <a:t>A</a:t>
            </a:r>
            <a:r>
              <a:rPr lang="en-US" dirty="0" smtClean="0">
                <a:solidFill>
                  <a:schemeClr val="tx1"/>
                </a:solidFill>
              </a:rPr>
              <a:t>ll access to all project folders </a:t>
            </a:r>
          </a:p>
          <a:p>
            <a:pPr lvl="1" eaLnBrk="1" hangingPunct="1"/>
            <a:r>
              <a:rPr lang="en-US" dirty="0">
                <a:solidFill>
                  <a:schemeClr val="tx1"/>
                </a:solidFill>
              </a:rPr>
              <a:t>C</a:t>
            </a:r>
            <a:r>
              <a:rPr lang="en-US" dirty="0" smtClean="0">
                <a:solidFill>
                  <a:schemeClr val="tx1"/>
                </a:solidFill>
              </a:rPr>
              <a:t>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a:t>
            </a:r>
            <a:r>
              <a:rPr lang="en-US" dirty="0" smtClean="0">
                <a:solidFill>
                  <a:schemeClr val="tx1"/>
                </a:solidFill>
              </a:rPr>
              <a:t>reater access than all team-members.</a:t>
            </a:r>
          </a:p>
          <a:p>
            <a:pPr lvl="1" eaLnBrk="1" hangingPunct="1"/>
            <a:r>
              <a:rPr lang="en-US" dirty="0" smtClean="0">
                <a:solidFill>
                  <a:schemeClr val="tx1"/>
                </a:solidFill>
              </a:rPr>
              <a:t>Creates the basic environment for his projects configuration management</a:t>
            </a:r>
          </a:p>
          <a:p>
            <a:pPr lvl="1" eaLnBrk="1" hangingPunct="1"/>
            <a:r>
              <a:rPr lang="en-US" dirty="0">
                <a:solidFill>
                  <a:schemeClr val="tx1"/>
                </a:solidFill>
              </a:rPr>
              <a:t>R</a:t>
            </a:r>
            <a:r>
              <a:rPr lang="en-US" dirty="0" smtClean="0">
                <a:solidFill>
                  <a:schemeClr val="tx1"/>
                </a:solidFill>
              </a:rPr>
              <a:t>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t>
            </a:r>
            <a:r>
              <a:rPr lang="en-US" dirty="0" smtClean="0">
                <a:solidFill>
                  <a:schemeClr val="tx1"/>
                </a:solidFill>
              </a:rPr>
              <a:t>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391400" y="1143000"/>
            <a:ext cx="1142996" cy="1143000"/>
          </a:xfrm>
          <a:prstGeom prst="rect">
            <a:avLst/>
          </a:prstGeom>
          <a:noFill/>
        </p:spPr>
      </p:pic>
    </p:spTree>
    <p:extLst>
      <p:ext uri="{BB962C8B-B14F-4D97-AF65-F5344CB8AC3E}">
        <p14:creationId xmlns:p14="http://schemas.microsoft.com/office/powerpoint/2010/main" val="30992830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p:txBody>
          <a:bodyPr/>
          <a:lstStyle/>
          <a:p>
            <a:r>
              <a:rPr lang="en-US" dirty="0" smtClean="0"/>
              <a:t>Check –in and Check -Out</a:t>
            </a:r>
            <a:endParaRPr lang="en-US" dirty="0"/>
          </a:p>
        </p:txBody>
      </p:sp>
      <p:sp>
        <p:nvSpPr>
          <p:cNvPr id="5" name="Rectangle 4"/>
          <p:cNvSpPr/>
          <p:nvPr/>
        </p:nvSpPr>
        <p:spPr>
          <a:xfrm>
            <a:off x="762000" y="4572000"/>
            <a:ext cx="7467600" cy="1477328"/>
          </a:xfrm>
          <a:prstGeom prst="rect">
            <a:avLst/>
          </a:prstGeom>
        </p:spPr>
        <p:txBody>
          <a:bodyPr wrap="square">
            <a:spAutoFit/>
          </a:bodyPr>
          <a:lstStyle/>
          <a:p>
            <a:r>
              <a:rPr lang="en-US" dirty="0">
                <a:solidFill>
                  <a:srgbClr val="000000"/>
                </a:solidFill>
                <a:latin typeface="+mj-lt"/>
                <a:cs typeface="Arial" pitchFamily="34" charset="0"/>
              </a:rPr>
              <a:t>A check-out is the act of creating a local working copy from the repository. A user may specify a specific revision or obtain the latest. </a:t>
            </a:r>
          </a:p>
          <a:p>
            <a:endParaRPr lang="en-US" dirty="0">
              <a:solidFill>
                <a:srgbClr val="000000"/>
              </a:solidFill>
              <a:latin typeface="+mj-lt"/>
              <a:cs typeface="Arial" pitchFamily="34" charset="0"/>
            </a:endParaRPr>
          </a:p>
          <a:p>
            <a:r>
              <a:rPr lang="en-US" dirty="0">
                <a:solidFill>
                  <a:srgbClr val="000000"/>
                </a:solidFill>
                <a:latin typeface="+mj-lt"/>
                <a:cs typeface="Arial" pitchFamily="34" charset="0"/>
              </a:rPr>
              <a:t>A check - in is the action of writing or merging the changes made in the working copy back to the repository.</a:t>
            </a:r>
          </a:p>
        </p:txBody>
      </p:sp>
    </p:spTree>
    <p:extLst>
      <p:ext uri="{BB962C8B-B14F-4D97-AF65-F5344CB8AC3E}">
        <p14:creationId xmlns:p14="http://schemas.microsoft.com/office/powerpoint/2010/main" val="280872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Test your understanding </a:t>
            </a:r>
            <a:endParaRPr lang="en-US" dirty="0"/>
          </a:p>
        </p:txBody>
      </p:sp>
      <p:sp>
        <p:nvSpPr>
          <p:cNvPr id="4" name="Content Placeholder 3"/>
          <p:cNvSpPr>
            <a:spLocks noGrp="1"/>
          </p:cNvSpPr>
          <p:nvPr>
            <p:ph idx="1"/>
          </p:nvPr>
        </p:nvSpPr>
        <p:spPr>
          <a:xfrm>
            <a:off x="285720" y="1214422"/>
            <a:ext cx="8058828" cy="5336280"/>
          </a:xfrm>
        </p:spPr>
        <p:txBody>
          <a:bodyPr>
            <a:normAutofit/>
          </a:bodyPr>
          <a:lstStyle/>
          <a:p>
            <a:r>
              <a:rPr lang="en-US" dirty="0">
                <a:solidFill>
                  <a:schemeClr val="tx1"/>
                </a:solidFill>
              </a:rPr>
              <a:t>SRS  (System Requirement Specification)  are prepared in which phase </a:t>
            </a:r>
            <a:r>
              <a:rPr lang="en-US" dirty="0" smtClean="0">
                <a:solidFill>
                  <a:schemeClr val="tx1"/>
                </a:solidFill>
              </a:rPr>
              <a:t>?</a:t>
            </a:r>
          </a:p>
          <a:p>
            <a:endParaRPr lang="en-US" dirty="0">
              <a:solidFill>
                <a:schemeClr val="tx1"/>
              </a:solidFill>
            </a:endParaRPr>
          </a:p>
          <a:p>
            <a:r>
              <a:rPr lang="en-US" dirty="0">
                <a:solidFill>
                  <a:schemeClr val="tx1"/>
                </a:solidFill>
              </a:rPr>
              <a:t>A software can be built using more than 1 life cycle model . (T/F)</a:t>
            </a:r>
          </a:p>
          <a:p>
            <a:endParaRPr lang="en-US" dirty="0" smtClean="0">
              <a:solidFill>
                <a:schemeClr val="tx1"/>
              </a:solidFill>
            </a:endParaRPr>
          </a:p>
          <a:p>
            <a:r>
              <a:rPr lang="en-US" dirty="0" smtClean="0">
                <a:solidFill>
                  <a:schemeClr val="tx1"/>
                </a:solidFill>
              </a:rPr>
              <a:t>Name some non functional requirements</a:t>
            </a:r>
          </a:p>
          <a:p>
            <a:endParaRPr lang="en-US" dirty="0">
              <a:solidFill>
                <a:schemeClr val="tx1"/>
              </a:solidFill>
            </a:endParaRPr>
          </a:p>
          <a:p>
            <a:r>
              <a:rPr lang="en-US" dirty="0" smtClean="0">
                <a:solidFill>
                  <a:schemeClr val="tx1"/>
                </a:solidFill>
              </a:rPr>
              <a:t>Architecture focuses on functional requirement  T/F ?</a:t>
            </a:r>
          </a:p>
          <a:p>
            <a:endParaRPr lang="en-US" dirty="0">
              <a:solidFill>
                <a:schemeClr val="tx1"/>
              </a:solidFill>
            </a:endParaRPr>
          </a:p>
          <a:p>
            <a:r>
              <a:rPr lang="en-US" dirty="0">
                <a:solidFill>
                  <a:schemeClr val="tx1"/>
                </a:solidFill>
              </a:rPr>
              <a:t>Alpha testing and beta testing happens in which 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2413454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 which phase UNIT Test Plan is  written ?</a:t>
            </a:r>
          </a:p>
          <a:p>
            <a:endParaRPr lang="en-US" dirty="0" smtClean="0">
              <a:solidFill>
                <a:schemeClr val="tx1"/>
              </a:solidFill>
            </a:endParaRPr>
          </a:p>
          <a:p>
            <a:r>
              <a:rPr lang="en-US" dirty="0" smtClean="0">
                <a:solidFill>
                  <a:schemeClr val="tx1"/>
                </a:solidFill>
              </a:rPr>
              <a:t>White </a:t>
            </a:r>
            <a:r>
              <a:rPr lang="en-US" dirty="0">
                <a:solidFill>
                  <a:schemeClr val="tx1"/>
                </a:solidFill>
              </a:rPr>
              <a:t>box testing includes </a:t>
            </a:r>
          </a:p>
          <a:p>
            <a:pPr lvl="1"/>
            <a:r>
              <a:rPr lang="en-US" dirty="0" smtClean="0">
                <a:solidFill>
                  <a:schemeClr val="tx1"/>
                </a:solidFill>
              </a:rPr>
              <a:t>Unit </a:t>
            </a:r>
            <a:r>
              <a:rPr lang="en-US" dirty="0">
                <a:solidFill>
                  <a:schemeClr val="tx1"/>
                </a:solidFill>
              </a:rPr>
              <a:t>Testing  </a:t>
            </a:r>
            <a:endParaRPr lang="en-US" dirty="0" smtClean="0">
              <a:solidFill>
                <a:schemeClr val="tx1"/>
              </a:solidFill>
            </a:endParaRPr>
          </a:p>
          <a:p>
            <a:pPr lvl="1"/>
            <a:r>
              <a:rPr lang="en-US" dirty="0" smtClean="0">
                <a:solidFill>
                  <a:schemeClr val="tx1"/>
                </a:solidFill>
              </a:rPr>
              <a:t>System </a:t>
            </a:r>
            <a:r>
              <a:rPr lang="en-US" dirty="0">
                <a:solidFill>
                  <a:schemeClr val="tx1"/>
                </a:solidFill>
              </a:rPr>
              <a:t>Testing   </a:t>
            </a:r>
          </a:p>
          <a:p>
            <a:pPr lvl="1"/>
            <a:r>
              <a:rPr lang="en-US" dirty="0" smtClean="0">
                <a:solidFill>
                  <a:schemeClr val="tx1"/>
                </a:solidFill>
              </a:rPr>
              <a:t>Operations </a:t>
            </a:r>
            <a:r>
              <a:rPr lang="en-US" dirty="0">
                <a:solidFill>
                  <a:schemeClr val="tx1"/>
                </a:solidFill>
              </a:rPr>
              <a:t>Acceptance Testing </a:t>
            </a:r>
            <a:endParaRPr lang="en-US" dirty="0" smtClean="0">
              <a:solidFill>
                <a:schemeClr val="tx1"/>
              </a:solidFill>
            </a:endParaRPr>
          </a:p>
          <a:p>
            <a:pPr lvl="1"/>
            <a:r>
              <a:rPr lang="en-US" dirty="0" smtClean="0">
                <a:solidFill>
                  <a:schemeClr val="tx1"/>
                </a:solidFill>
              </a:rPr>
              <a:t>Integration </a:t>
            </a:r>
            <a:r>
              <a:rPr lang="en-US" dirty="0">
                <a:solidFill>
                  <a:schemeClr val="tx1"/>
                </a:solidFill>
              </a:rPr>
              <a:t>testing </a:t>
            </a:r>
            <a:endParaRPr lang="en-US" dirty="0" smtClean="0">
              <a:solidFill>
                <a:schemeClr val="tx1"/>
              </a:solidFill>
            </a:endParaRPr>
          </a:p>
          <a:p>
            <a:pPr lvl="1"/>
            <a:endParaRPr lang="en-US" dirty="0">
              <a:solidFill>
                <a:schemeClr val="tx1"/>
              </a:solidFill>
            </a:endParaRPr>
          </a:p>
          <a:p>
            <a:r>
              <a:rPr lang="en-US" dirty="0" smtClean="0">
                <a:solidFill>
                  <a:schemeClr val="tx1"/>
                </a:solidFill>
              </a:rPr>
              <a:t>A </a:t>
            </a:r>
            <a:r>
              <a:rPr lang="en-US" dirty="0">
                <a:solidFill>
                  <a:schemeClr val="tx1"/>
                </a:solidFill>
              </a:rPr>
              <a:t>single baseline may contain many files.(T/F)</a:t>
            </a:r>
          </a:p>
          <a:p>
            <a:r>
              <a:rPr lang="en-US" dirty="0" smtClean="0">
                <a:solidFill>
                  <a:schemeClr val="tx1"/>
                </a:solidFill>
              </a:rPr>
              <a:t>A </a:t>
            </a:r>
            <a:r>
              <a:rPr lang="en-US" dirty="0">
                <a:solidFill>
                  <a:schemeClr val="tx1"/>
                </a:solidFill>
              </a:rPr>
              <a:t>Tester can test in the development library.(T/F)</a:t>
            </a:r>
          </a:p>
          <a:p>
            <a:pPr marL="0" indent="0">
              <a:buNone/>
            </a:pPr>
            <a:endParaRPr lang="en-US" sz="2400" b="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Software Engineering </a:t>
            </a:r>
            <a:endParaRPr lang="en-US" dirty="0"/>
          </a:p>
        </p:txBody>
      </p:sp>
    </p:spTree>
    <p:extLst>
      <p:ext uri="{BB962C8B-B14F-4D97-AF65-F5344CB8AC3E}">
        <p14:creationId xmlns:p14="http://schemas.microsoft.com/office/powerpoint/2010/main" val="12853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r>
              <a:rPr lang="en-US" dirty="0">
                <a:effectLst/>
              </a:rPr>
              <a:t>Overview of the Session</a:t>
            </a:r>
          </a:p>
        </p:txBody>
      </p:sp>
      <p:sp>
        <p:nvSpPr>
          <p:cNvPr id="670723" name="Rectangle 3"/>
          <p:cNvSpPr>
            <a:spLocks noChangeArrowheads="1"/>
          </p:cNvSpPr>
          <p:nvPr/>
        </p:nvSpPr>
        <p:spPr bwMode="auto">
          <a:xfrm>
            <a:off x="152400" y="1905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sp>
        <p:nvSpPr>
          <p:cNvPr id="2" name="Content Placeholder 1"/>
          <p:cNvSpPr>
            <a:spLocks noGrp="1"/>
          </p:cNvSpPr>
          <p:nvPr>
            <p:ph idx="1"/>
          </p:nvPr>
        </p:nvSpPr>
        <p:spPr/>
        <p:txBody>
          <a:bodyPr/>
          <a:lstStyle/>
          <a:p>
            <a:r>
              <a:rPr lang="en-US" dirty="0"/>
              <a:t>What is Software Engineering?</a:t>
            </a:r>
          </a:p>
          <a:p>
            <a:r>
              <a:rPr lang="en-US" dirty="0"/>
              <a:t>Software Development Life Cycle</a:t>
            </a:r>
          </a:p>
          <a:p>
            <a:r>
              <a:rPr lang="en-US" dirty="0"/>
              <a:t>Software development Models</a:t>
            </a:r>
          </a:p>
          <a:p>
            <a:r>
              <a:rPr lang="en-US" dirty="0"/>
              <a:t>Life cycle selection</a:t>
            </a:r>
          </a:p>
          <a:p>
            <a:endParaRPr lang="en-US" dirty="0"/>
          </a:p>
        </p:txBody>
      </p:sp>
    </p:spTree>
    <p:extLst>
      <p:ext uri="{BB962C8B-B14F-4D97-AF65-F5344CB8AC3E}">
        <p14:creationId xmlns:p14="http://schemas.microsoft.com/office/powerpoint/2010/main" val="1662340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 What </a:t>
            </a:r>
            <a:endParaRPr lang="en-US" dirty="0"/>
          </a:p>
        </p:txBody>
      </p:sp>
      <p:sp>
        <p:nvSpPr>
          <p:cNvPr id="3" name="Content Placeholder 2"/>
          <p:cNvSpPr>
            <a:spLocks noGrp="1"/>
          </p:cNvSpPr>
          <p:nvPr>
            <p:ph idx="1"/>
          </p:nvPr>
        </p:nvSpPr>
        <p:spPr/>
        <p:txBody>
          <a:bodyPr/>
          <a:lstStyle/>
          <a:p>
            <a:r>
              <a:rPr lang="en-US" smtClean="0">
                <a:solidFill>
                  <a:schemeClr val="tx1"/>
                </a:solidFill>
              </a:rPr>
              <a:t>A systematic, </a:t>
            </a:r>
            <a:r>
              <a:rPr lang="en-US" dirty="0" smtClean="0">
                <a:solidFill>
                  <a:schemeClr val="tx1"/>
                </a:solidFill>
              </a:rPr>
              <a:t>disciplined and measurable approach towards development, operation and maintenance of a software </a:t>
            </a:r>
          </a:p>
          <a:p>
            <a:endParaRPr lang="en-US" dirty="0" smtClean="0">
              <a:solidFill>
                <a:schemeClr val="tx1"/>
              </a:solidFill>
            </a:endParaRPr>
          </a:p>
          <a:p>
            <a:r>
              <a:rPr lang="en-US" dirty="0" smtClean="0">
                <a:solidFill>
                  <a:schemeClr val="tx1"/>
                </a:solidFill>
              </a:rPr>
              <a:t>Concerned </a:t>
            </a:r>
            <a:r>
              <a:rPr lang="en-US" dirty="0">
                <a:solidFill>
                  <a:schemeClr val="tx1"/>
                </a:solidFill>
              </a:rPr>
              <a:t>with creating and maintaining software applications by applying technologies and practices from</a:t>
            </a:r>
          </a:p>
          <a:p>
            <a:pPr lvl="1"/>
            <a:r>
              <a:rPr lang="en-US" dirty="0">
                <a:solidFill>
                  <a:schemeClr val="tx1"/>
                </a:solidFill>
              </a:rPr>
              <a:t>C</a:t>
            </a:r>
            <a:r>
              <a:rPr lang="en-US" dirty="0" smtClean="0">
                <a:solidFill>
                  <a:schemeClr val="tx1"/>
                </a:solidFill>
              </a:rPr>
              <a:t>omputer </a:t>
            </a:r>
            <a:r>
              <a:rPr lang="en-US" dirty="0">
                <a:solidFill>
                  <a:schemeClr val="tx1"/>
                </a:solidFill>
              </a:rPr>
              <a:t>science, </a:t>
            </a:r>
          </a:p>
          <a:p>
            <a:pPr lvl="1"/>
            <a:r>
              <a:rPr lang="en-US" dirty="0">
                <a:solidFill>
                  <a:schemeClr val="tx1"/>
                </a:solidFill>
              </a:rPr>
              <a:t>P</a:t>
            </a:r>
            <a:r>
              <a:rPr lang="en-US" dirty="0" smtClean="0">
                <a:solidFill>
                  <a:schemeClr val="tx1"/>
                </a:solidFill>
              </a:rPr>
              <a:t>roject </a:t>
            </a:r>
            <a:r>
              <a:rPr lang="en-US" dirty="0">
                <a:solidFill>
                  <a:schemeClr val="tx1"/>
                </a:solidFill>
              </a:rPr>
              <a:t>management,</a:t>
            </a:r>
          </a:p>
          <a:p>
            <a:pPr lvl="1"/>
            <a:r>
              <a:rPr lang="en-US" dirty="0" smtClean="0">
                <a:solidFill>
                  <a:schemeClr val="tx1"/>
                </a:solidFill>
              </a:rPr>
              <a:t>Engineering</a:t>
            </a:r>
            <a:r>
              <a:rPr lang="en-US" dirty="0">
                <a:solidFill>
                  <a:schemeClr val="tx1"/>
                </a:solidFill>
              </a:rPr>
              <a:t>, </a:t>
            </a:r>
          </a:p>
          <a:p>
            <a:pPr lvl="1"/>
            <a:r>
              <a:rPr lang="en-US" dirty="0">
                <a:solidFill>
                  <a:schemeClr val="tx1"/>
                </a:solidFill>
              </a:rPr>
              <a:t>A</a:t>
            </a:r>
            <a:r>
              <a:rPr lang="en-US" dirty="0" smtClean="0">
                <a:solidFill>
                  <a:schemeClr val="tx1"/>
                </a:solidFill>
              </a:rPr>
              <a:t>pplication </a:t>
            </a:r>
            <a:r>
              <a:rPr lang="en-US" dirty="0">
                <a:solidFill>
                  <a:schemeClr val="tx1"/>
                </a:solidFill>
              </a:rPr>
              <a:t>domains </a:t>
            </a:r>
            <a:r>
              <a:rPr lang="en-US" dirty="0" smtClean="0">
                <a:solidFill>
                  <a:schemeClr val="tx1"/>
                </a:solidFill>
              </a:rPr>
              <a:t>etc..</a:t>
            </a:r>
          </a:p>
          <a:p>
            <a:pPr marL="809625" lvl="2" indent="0">
              <a:buNone/>
            </a:pPr>
            <a:endParaRPr lang="en-US" sz="1800" dirty="0" smtClean="0">
              <a:solidFill>
                <a:schemeClr val="tx1"/>
              </a:solidFill>
            </a:endParaRPr>
          </a:p>
          <a:p>
            <a:r>
              <a:rPr lang="en-US" dirty="0">
                <a:solidFill>
                  <a:schemeClr val="tx1"/>
                </a:solidFill>
              </a:rPr>
              <a:t>It is broad term  covering not only the technical aspects of building software  , but also other factors like  team management, schedule, budget and resource management </a:t>
            </a:r>
            <a:r>
              <a:rPr lang="en-US" dirty="0" smtClean="0">
                <a:solidFill>
                  <a:schemeClr val="tx1"/>
                </a:solidFill>
              </a:rPr>
              <a:t>etc..</a:t>
            </a:r>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67771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DDA18DC-4616-4C3D-861B-D8EB1400C4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2879</TotalTime>
  <Words>6884</Words>
  <Application>Microsoft Office PowerPoint</Application>
  <PresentationFormat>On-screen Show (4:3)</PresentationFormat>
  <Paragraphs>1359</Paragraphs>
  <Slides>68</Slides>
  <Notes>68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Arial</vt:lpstr>
      <vt:lpstr>Wingdings</vt:lpstr>
      <vt:lpstr>ヒラギノ角ゴ Pro W3</vt:lpstr>
      <vt:lpstr>Calibri</vt:lpstr>
      <vt:lpstr>ＭＳ Ｐゴシック</vt:lpstr>
      <vt:lpstr>Helvetica Light</vt:lpstr>
      <vt:lpstr>Times New Roman</vt:lpstr>
      <vt:lpstr>Candara</vt:lpstr>
      <vt:lpstr>Lucida Sans</vt:lpstr>
      <vt:lpstr>2_Corporate Presentation Template (4x3 - Normal)</vt:lpstr>
      <vt:lpstr>think-cell Slide</vt:lpstr>
      <vt:lpstr>PowerPoint Presentation</vt:lpstr>
      <vt:lpstr>Document History</vt:lpstr>
      <vt:lpstr>Course Goals and Non Goals</vt:lpstr>
      <vt:lpstr>Pre-requisites</vt:lpstr>
      <vt:lpstr>Intended Audience</vt:lpstr>
      <vt:lpstr>Objective</vt:lpstr>
      <vt:lpstr>Introduction to Software Engineering </vt:lpstr>
      <vt:lpstr>Overview of the Session</vt:lpstr>
      <vt:lpstr>Software Engineering – What </vt:lpstr>
      <vt:lpstr>Software Development Life Cycle (SDLC)</vt:lpstr>
      <vt:lpstr>Typical Phases in Software Development</vt:lpstr>
      <vt:lpstr> SDLC Models  </vt:lpstr>
      <vt:lpstr>Software Development Models- Waterfall</vt:lpstr>
      <vt:lpstr>Software Development Models – V Model</vt:lpstr>
      <vt:lpstr>Software Development Models – Iterative and Incremental </vt:lpstr>
      <vt:lpstr>Agile Modeling </vt:lpstr>
      <vt:lpstr>Software Operations and Maintenance </vt:lpstr>
      <vt:lpstr>Software Maintenance Life Cycle – Typical  phases</vt:lpstr>
      <vt:lpstr>Selection of  life cycle and support </vt:lpstr>
      <vt:lpstr>Introduction to Requirements Phase </vt:lpstr>
      <vt:lpstr>What is a Requirement?</vt:lpstr>
      <vt:lpstr>Requirement phase </vt:lpstr>
      <vt:lpstr>Need for good requirements </vt:lpstr>
      <vt:lpstr>Requirement Engineering activities </vt:lpstr>
      <vt:lpstr>Requirement Engineering activities </vt:lpstr>
      <vt:lpstr>Requirement Validation and Management </vt:lpstr>
      <vt:lpstr>Requirement phase key points </vt:lpstr>
      <vt:lpstr>Introduction to Design Phase </vt:lpstr>
      <vt:lpstr>Architecture and Design </vt:lpstr>
      <vt:lpstr>Key activities in Design phase</vt:lpstr>
      <vt:lpstr>Design phase key points </vt:lpstr>
      <vt:lpstr>Introduction to Construction  Phase </vt:lpstr>
      <vt:lpstr>Construction phase </vt:lpstr>
      <vt:lpstr>Construction phase </vt:lpstr>
      <vt:lpstr>Construction phase – key activities  </vt:lpstr>
      <vt:lpstr>Introduction to Testing  Phase </vt:lpstr>
      <vt:lpstr>System  Testing </vt:lpstr>
      <vt:lpstr>System Testing Key Activities </vt:lpstr>
      <vt:lpstr>Acceptance Testing </vt:lpstr>
      <vt:lpstr> Acceptance Testing - Key activities </vt:lpstr>
      <vt:lpstr>Post Acceptance phase </vt:lpstr>
      <vt:lpstr>Software Reviews </vt:lpstr>
      <vt:lpstr>Reviews – What </vt:lpstr>
      <vt:lpstr>Reviews – Why </vt:lpstr>
      <vt:lpstr>Software Reviews – When , where </vt:lpstr>
      <vt:lpstr>Types of Review </vt:lpstr>
      <vt:lpstr>Review Process </vt:lpstr>
      <vt:lpstr>Introduction to Configuration Management Process</vt:lpstr>
      <vt:lpstr>Agenda </vt:lpstr>
      <vt:lpstr>What is a “Configuration”?</vt:lpstr>
      <vt:lpstr>What is Software Configuration Management?</vt:lpstr>
      <vt:lpstr>Why do we need SCM?</vt:lpstr>
      <vt:lpstr>Elements of SCM</vt:lpstr>
      <vt:lpstr>Elements of SCM</vt:lpstr>
      <vt:lpstr>Library Structure</vt:lpstr>
      <vt:lpstr>Example of Libraries Structure</vt:lpstr>
      <vt:lpstr> Usage of library - example </vt:lpstr>
      <vt:lpstr>Version Numbering</vt:lpstr>
      <vt:lpstr>Naming Conventions</vt:lpstr>
      <vt:lpstr>Baselines</vt:lpstr>
      <vt:lpstr>Illustration of a Baseline</vt:lpstr>
      <vt:lpstr>Branching, Merging and Labeling</vt:lpstr>
      <vt:lpstr>Different Ways of Branching</vt:lpstr>
      <vt:lpstr>SCM Tools </vt:lpstr>
      <vt:lpstr>Different Roles and Accesses in  SCM Tool </vt:lpstr>
      <vt:lpstr>Check –in and Check -Out</vt:lpstr>
      <vt:lpstr>Test your understanding </vt:lpstr>
      <vt:lpstr>Test Your Understanding!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kode, sri krishna chaitanya</cp:lastModifiedBy>
  <cp:revision>168</cp:revision>
  <dcterms:created xsi:type="dcterms:W3CDTF">2012-05-18T02:59:15Z</dcterms:created>
  <dcterms:modified xsi:type="dcterms:W3CDTF">2018-12-17T04:20:14Z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ies>
</file>