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1!PivotTable3</c:name>
    <c:fmtId val="5"/>
  </c:pivotSource>
  <c:chart>
    <c:autoTitleDeleted val="0"/>
    <c:pivotFmts>
      <c:pivotFmt>
        <c:idx val="0"/>
      </c:pivotFmt>
      <c:pivotFmt>
        <c:idx val="1"/>
      </c:pivotFmt>
      <c:pivotFmt>
        <c:idx val="2"/>
      </c:pivotFmt>
      <c:pivotFmt>
        <c:idx val="3"/>
      </c:pivotFmt>
      <c:pivotFmt>
        <c:idx val="4"/>
      </c:pivotFmt>
      <c:pivotFmt>
        <c:idx val="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6"/>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7"/>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8"/>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9"/>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
        <c:idx val="1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11"/>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2"/>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13"/>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14"/>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
        <c:idx val="1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16"/>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7"/>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18"/>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19"/>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s>
    <c:plotArea>
      <c:layout/>
      <c:lineChart>
        <c:grouping val="standard"/>
        <c:varyColors val="0"/>
        <c:ser>
          <c:idx val="0"/>
          <c:order val="0"/>
          <c:tx>
            <c:strRef>
              <c:f>'Sheet 1'!$B$3:$B$4</c:f>
              <c:strCache>
                <c:ptCount val="1"/>
                <c:pt idx="0">
                  <c:v>HIGH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BAE6-4AF0-A4CC-CB3ACCDC254C}"/>
            </c:ext>
          </c:extLst>
        </c:ser>
        <c:ser>
          <c:idx val="1"/>
          <c:order val="1"/>
          <c:tx>
            <c:strRef>
              <c:f>'Sheet 1'!$C$3:$C$4</c:f>
              <c:strCache>
                <c:ptCount val="1"/>
                <c:pt idx="0">
                  <c:v>LOW</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BAE6-4AF0-A4CC-CB3ACCDC254C}"/>
            </c:ext>
          </c:extLst>
        </c:ser>
        <c:ser>
          <c:idx val="2"/>
          <c:order val="2"/>
          <c:tx>
            <c:strRef>
              <c:f>'Sheet 1'!$D$3:$D$4</c:f>
              <c:strCache>
                <c:ptCount val="1"/>
                <c:pt idx="0">
                  <c:v>MED</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BAE6-4AF0-A4CC-CB3ACCDC254C}"/>
            </c:ext>
          </c:extLst>
        </c:ser>
        <c:ser>
          <c:idx val="3"/>
          <c:order val="3"/>
          <c:tx>
            <c:strRef>
              <c:f>'Sheet 1'!$E$3:$E$4</c:f>
              <c:strCache>
                <c:ptCount val="1"/>
                <c:pt idx="0">
                  <c:v>VERY HIGH</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BAE6-4AF0-A4CC-CB3ACCDC254C}"/>
            </c:ext>
          </c:extLst>
        </c:ser>
        <c:ser>
          <c:idx val="4"/>
          <c:order val="4"/>
          <c:tx>
            <c:strRef>
              <c:f>'Sheet 1'!$F$3:$F$4</c:f>
              <c:strCache>
                <c:ptCount val="1"/>
                <c:pt idx="0">
                  <c:v>(blank)</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extLst>
            <c:ext xmlns:c16="http://schemas.microsoft.com/office/drawing/2014/chart" uri="{C3380CC4-5D6E-409C-BE32-E72D297353CC}">
              <c16:uniqueId val="{00000004-BAE6-4AF0-A4CC-CB3ACCDC254C}"/>
            </c:ext>
          </c:extLst>
        </c:ser>
        <c:dLbls>
          <c:showLegendKey val="0"/>
          <c:showVal val="0"/>
          <c:showCatName val="0"/>
          <c:showSerName val="0"/>
          <c:showPercent val="0"/>
          <c:showBubbleSize val="0"/>
        </c:dLbls>
        <c:marker val="1"/>
        <c:smooth val="0"/>
        <c:axId val="1621427632"/>
        <c:axId val="1621406000"/>
      </c:lineChart>
      <c:catAx>
        <c:axId val="1621427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21406000"/>
        <c:crosses val="autoZero"/>
        <c:auto val="1"/>
        <c:lblAlgn val="ctr"/>
        <c:lblOffset val="100"/>
        <c:noMultiLvlLbl val="0"/>
      </c:catAx>
      <c:valAx>
        <c:axId val="162140600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427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1!PivotTable3</c:name>
    <c:fmtId val="8"/>
  </c:pivotSource>
  <c:chart>
    <c:autoTitleDeleted val="0"/>
    <c:pivotFmts>
      <c:pivotFmt>
        <c:idx val="0"/>
      </c:pivotFmt>
      <c:pivotFmt>
        <c:idx val="1"/>
      </c:pivotFmt>
      <c:pivotFmt>
        <c:idx val="2"/>
      </c:pivotFmt>
      <c:pivotFmt>
        <c:idx val="3"/>
      </c:pivotFmt>
      <c:pivotFmt>
        <c:idx val="4"/>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s>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 1'!$B$3:$B$4</c:f>
              <c:strCache>
                <c:ptCount val="1"/>
                <c:pt idx="0">
                  <c:v>HIGH</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B0D-43E6-87F0-58A62BF15FA8}"/>
            </c:ext>
          </c:extLst>
        </c:ser>
        <c:ser>
          <c:idx val="1"/>
          <c:order val="1"/>
          <c:tx>
            <c:strRef>
              <c:f>'Sheet 1'!$C$3:$C$4</c:f>
              <c:strCache>
                <c:ptCount val="1"/>
                <c:pt idx="0">
                  <c:v>LOW</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B0D-43E6-87F0-58A62BF15FA8}"/>
            </c:ext>
          </c:extLst>
        </c:ser>
        <c:ser>
          <c:idx val="2"/>
          <c:order val="2"/>
          <c:tx>
            <c:strRef>
              <c:f>'Sheet 1'!$D$3:$D$4</c:f>
              <c:strCache>
                <c:ptCount val="1"/>
                <c:pt idx="0">
                  <c:v>MED</c:v>
                </c:pt>
              </c:strCache>
            </c:strRef>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EB0D-43E6-87F0-58A62BF15FA8}"/>
            </c:ext>
          </c:extLst>
        </c:ser>
        <c:ser>
          <c:idx val="3"/>
          <c:order val="3"/>
          <c:tx>
            <c:strRef>
              <c:f>'Sheet 1'!$E$3:$E$4</c:f>
              <c:strCache>
                <c:ptCount val="1"/>
                <c:pt idx="0">
                  <c:v>VERY HIGH</c:v>
                </c:pt>
              </c:strCache>
            </c:strRef>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EB0D-43E6-87F0-58A62BF15FA8}"/>
            </c:ext>
          </c:extLst>
        </c:ser>
        <c:ser>
          <c:idx val="4"/>
          <c:order val="4"/>
          <c:tx>
            <c:strRef>
              <c:f>'Sheet 1'!$F$3:$F$4</c:f>
              <c:strCache>
                <c:ptCount val="1"/>
                <c:pt idx="0">
                  <c:v>(blank)</c:v>
                </c:pt>
              </c:strCache>
            </c:strRef>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EB0D-43E6-87F0-58A62BF15FA8}"/>
            </c:ext>
          </c:extLst>
        </c:ser>
        <c:dLbls>
          <c:showLegendKey val="0"/>
          <c:showVal val="0"/>
          <c:showCatName val="0"/>
          <c:showSerName val="0"/>
          <c:showPercent val="0"/>
          <c:showBubbleSize val="0"/>
        </c:dLbls>
        <c:gapWidth val="150"/>
        <c:shape val="box"/>
        <c:axId val="1442363280"/>
        <c:axId val="1442355376"/>
        <c:axId val="0"/>
      </c:bar3DChart>
      <c:catAx>
        <c:axId val="14423632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355376"/>
        <c:crosses val="autoZero"/>
        <c:auto val="1"/>
        <c:lblAlgn val="ctr"/>
        <c:lblOffset val="100"/>
        <c:noMultiLvlLbl val="0"/>
      </c:catAx>
      <c:valAx>
        <c:axId val="1442355376"/>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3632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46267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solidFill>
                  <a:srgbClr val="0070C0"/>
                </a:solidFill>
              </a:rPr>
              <a:t>SRINIDHI S</a:t>
            </a:r>
            <a:endParaRPr lang="en-US" sz="2400" dirty="0">
              <a:solidFill>
                <a:srgbClr val="0070C0"/>
              </a:solidFill>
            </a:endParaRPr>
          </a:p>
          <a:p>
            <a:r>
              <a:rPr lang="en-US" sz="2400" dirty="0"/>
              <a:t>REGISTER NO</a:t>
            </a:r>
            <a:r>
              <a:rPr lang="en-US" sz="2400" dirty="0" smtClean="0"/>
              <a:t>: </a:t>
            </a:r>
            <a:r>
              <a:rPr lang="en-US" sz="2400" dirty="0" smtClean="0">
                <a:solidFill>
                  <a:srgbClr val="0070C0"/>
                </a:solidFill>
              </a:rPr>
              <a:t>312215881</a:t>
            </a:r>
            <a:endParaRPr lang="en-US" sz="2400" dirty="0">
              <a:solidFill>
                <a:srgbClr val="0070C0"/>
              </a:solidFill>
            </a:endParaRPr>
          </a:p>
          <a:p>
            <a:r>
              <a:rPr lang="en-US" sz="2400" dirty="0"/>
              <a:t>DEPARTMENT</a:t>
            </a:r>
            <a:r>
              <a:rPr lang="en-US" sz="2400" dirty="0" smtClean="0"/>
              <a:t>: </a:t>
            </a:r>
            <a:r>
              <a:rPr lang="en-US" sz="2400" dirty="0" smtClean="0">
                <a:solidFill>
                  <a:srgbClr val="0070C0"/>
                </a:solidFill>
              </a:rPr>
              <a:t>B.COM ACCOUNTING &amp; FINANCE </a:t>
            </a:r>
            <a:endParaRPr lang="en-US" sz="2400" dirty="0">
              <a:solidFill>
                <a:srgbClr val="0070C0"/>
              </a:solidFill>
            </a:endParaRPr>
          </a:p>
          <a:p>
            <a:r>
              <a:rPr lang="en-US" sz="2400" dirty="0" smtClean="0"/>
              <a:t>COLLEGE: </a:t>
            </a:r>
            <a:r>
              <a:rPr lang="en-US" sz="2400" dirty="0" smtClean="0">
                <a:solidFill>
                  <a:srgbClr val="0070C0"/>
                </a:solidFill>
              </a:rPr>
              <a:t>SHRI SHANKARLAL SUNDARBAI SHASUN JAIN COLLEGE FOR WOMEN</a:t>
            </a:r>
            <a:endParaRPr lang="en-US" sz="2400" dirty="0">
              <a:solidFill>
                <a:srgbClr val="0070C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609600" y="1577340"/>
            <a:ext cx="10972800" cy="5539978"/>
          </a:xfrm>
        </p:spPr>
        <p:txBody>
          <a:bodyPr/>
          <a:lstStyle/>
          <a:p>
            <a:pPr marL="285750" indent="-285750">
              <a:buFont typeface="Wingdings" panose="05000000000000000000" pitchFamily="2" charset="2"/>
              <a:buChar char="Ø"/>
            </a:pPr>
            <a:r>
              <a:rPr lang="en-US" dirty="0" smtClean="0">
                <a:solidFill>
                  <a:srgbClr val="C00000"/>
                </a:solidFill>
              </a:rPr>
              <a:t>1) DATA COLLECTION</a:t>
            </a:r>
          </a:p>
          <a:p>
            <a:pPr marL="285750" indent="-285750">
              <a:buFont typeface="Arial" panose="020B0604020202020204" pitchFamily="34" charset="0"/>
              <a:buChar char="•"/>
            </a:pPr>
            <a:r>
              <a:rPr lang="en-US" dirty="0" smtClean="0">
                <a:solidFill>
                  <a:schemeClr val="tx1"/>
                </a:solidFill>
              </a:rPr>
              <a:t>The data has been collected through Edunet dash board.</a:t>
            </a:r>
          </a:p>
          <a:p>
            <a:pPr marL="285750" indent="-285750">
              <a:buFont typeface="Wingdings" panose="05000000000000000000" pitchFamily="2" charset="2"/>
              <a:buChar char="Ø"/>
            </a:pPr>
            <a:endParaRPr lang="en-US" dirty="0" smtClean="0">
              <a:solidFill>
                <a:schemeClr val="tx1"/>
              </a:solidFill>
            </a:endParaRPr>
          </a:p>
          <a:p>
            <a:pPr marL="285750" indent="-285750">
              <a:buFont typeface="Wingdings" panose="05000000000000000000" pitchFamily="2" charset="2"/>
              <a:buChar char="Ø"/>
            </a:pPr>
            <a:r>
              <a:rPr lang="en-US" dirty="0" smtClean="0">
                <a:solidFill>
                  <a:srgbClr val="C00000"/>
                </a:solidFill>
              </a:rPr>
              <a:t>2) FEATURE COLLECTION</a:t>
            </a:r>
          </a:p>
          <a:p>
            <a:pPr marL="285750" indent="-285750">
              <a:buFont typeface="Arial" panose="020B0604020202020204" pitchFamily="34" charset="0"/>
              <a:buChar char="•"/>
            </a:pPr>
            <a:r>
              <a:rPr lang="en-US" dirty="0" smtClean="0">
                <a:solidFill>
                  <a:schemeClr val="tx1"/>
                </a:solidFill>
              </a:rPr>
              <a:t>The listed 10 features were taken for the analyses of data.</a:t>
            </a:r>
          </a:p>
          <a:p>
            <a:endParaRPr lang="en-US" dirty="0">
              <a:solidFill>
                <a:schemeClr val="tx1"/>
              </a:solidFill>
            </a:endParaRPr>
          </a:p>
          <a:p>
            <a:pPr marL="285750" indent="-285750">
              <a:buFont typeface="Wingdings" panose="05000000000000000000" pitchFamily="2" charset="2"/>
              <a:buChar char="Ø"/>
            </a:pPr>
            <a:r>
              <a:rPr lang="en-US" dirty="0" smtClean="0">
                <a:solidFill>
                  <a:srgbClr val="C00000"/>
                </a:solidFill>
              </a:rPr>
              <a:t>3) DATA CLEANING</a:t>
            </a:r>
          </a:p>
          <a:p>
            <a:pPr marL="285750" indent="-285750">
              <a:buFont typeface="Arial" panose="020B0604020202020204" pitchFamily="34" charset="0"/>
              <a:buChar char="•"/>
            </a:pPr>
            <a:r>
              <a:rPr lang="en-US" dirty="0" smtClean="0">
                <a:solidFill>
                  <a:schemeClr val="tx1"/>
                </a:solidFill>
              </a:rPr>
              <a:t>Identifying the missing values.</a:t>
            </a:r>
          </a:p>
          <a:p>
            <a:pPr marL="285750" indent="-285750">
              <a:buFont typeface="Arial" panose="020B0604020202020204" pitchFamily="34" charset="0"/>
              <a:buChar char="•"/>
            </a:pPr>
            <a:r>
              <a:rPr lang="en-US" dirty="0" smtClean="0">
                <a:solidFill>
                  <a:schemeClr val="tx1"/>
                </a:solidFill>
              </a:rPr>
              <a:t>Filtering of those missing values.</a:t>
            </a:r>
          </a:p>
          <a:p>
            <a:endParaRPr lang="en-US" dirty="0">
              <a:solidFill>
                <a:schemeClr val="tx1"/>
              </a:solidFill>
            </a:endParaRPr>
          </a:p>
          <a:p>
            <a:pPr marL="285750" indent="-285750">
              <a:buFont typeface="Wingdings" panose="05000000000000000000" pitchFamily="2" charset="2"/>
              <a:buChar char="Ø"/>
            </a:pPr>
            <a:r>
              <a:rPr lang="en-US" dirty="0" smtClean="0">
                <a:solidFill>
                  <a:srgbClr val="C00000"/>
                </a:solidFill>
              </a:rPr>
              <a:t>4)CALCULATION OF PERFORMANCE LEVEL</a:t>
            </a:r>
          </a:p>
          <a:p>
            <a:pPr marL="285750" indent="-285750">
              <a:buFont typeface="Arial" panose="020B0604020202020204" pitchFamily="34" charset="0"/>
              <a:buChar char="•"/>
            </a:pPr>
            <a:r>
              <a:rPr lang="en-US" dirty="0" smtClean="0">
                <a:solidFill>
                  <a:schemeClr val="tx1"/>
                </a:solidFill>
              </a:rPr>
              <a:t>By considering the current employee rating, I found the performance level using the formula.</a:t>
            </a:r>
          </a:p>
          <a:p>
            <a:endParaRPr lang="en-US" dirty="0">
              <a:solidFill>
                <a:schemeClr val="tx1"/>
              </a:solidFill>
            </a:endParaRPr>
          </a:p>
          <a:p>
            <a:pPr marL="285750" indent="-285750">
              <a:buFont typeface="Wingdings" panose="05000000000000000000" pitchFamily="2" charset="2"/>
              <a:buChar char="Ø"/>
            </a:pPr>
            <a:r>
              <a:rPr lang="en-US" dirty="0" smtClean="0">
                <a:solidFill>
                  <a:srgbClr val="C00000"/>
                </a:solidFill>
              </a:rPr>
              <a:t>5)SUMMARY OF PIVOT LEVEL</a:t>
            </a:r>
          </a:p>
          <a:p>
            <a:pPr marL="285750" indent="-285750">
              <a:buFont typeface="Arial" panose="020B0604020202020204" pitchFamily="34" charset="0"/>
              <a:buChar char="•"/>
            </a:pPr>
            <a:r>
              <a:rPr lang="en-US" dirty="0" smtClean="0">
                <a:solidFill>
                  <a:schemeClr val="tx1"/>
                </a:solidFill>
              </a:rPr>
              <a:t>Segregating od certain features to rows, columns, heading and so on.</a:t>
            </a:r>
          </a:p>
          <a:p>
            <a:endParaRPr lang="en-US" dirty="0">
              <a:solidFill>
                <a:schemeClr val="tx1"/>
              </a:solidFill>
            </a:endParaRPr>
          </a:p>
          <a:p>
            <a:pPr marL="285750" indent="-285750">
              <a:buFont typeface="Wingdings" panose="05000000000000000000" pitchFamily="2" charset="2"/>
              <a:buChar char="Ø"/>
            </a:pPr>
            <a:r>
              <a:rPr lang="en-US" dirty="0" smtClean="0">
                <a:solidFill>
                  <a:srgbClr val="C00000"/>
                </a:solidFill>
              </a:rPr>
              <a:t>6)VISUALIZATION:</a:t>
            </a:r>
          </a:p>
          <a:p>
            <a:pPr marL="285750" indent="-285750">
              <a:buFont typeface="Arial" panose="020B0604020202020204" pitchFamily="34" charset="0"/>
              <a:buChar char="•"/>
            </a:pPr>
            <a:r>
              <a:rPr lang="en-US" dirty="0" smtClean="0">
                <a:solidFill>
                  <a:schemeClr val="tx1"/>
                </a:solidFill>
              </a:rPr>
              <a:t>Once completed with pivot table, created the graph for precise visualization.</a:t>
            </a:r>
          </a:p>
          <a:p>
            <a:endParaRPr lang="en-US" dirty="0" smtClean="0">
              <a:solidFill>
                <a:schemeClr val="tx1"/>
              </a:solidFill>
            </a:endParaRPr>
          </a:p>
          <a:p>
            <a:endParaRPr 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10972800" cy="830997"/>
          </a:xfrm>
        </p:spPr>
        <p:txBody>
          <a:bodyPr/>
          <a:lstStyle/>
          <a:p>
            <a:r>
              <a:rPr lang="en-US" dirty="0" smtClean="0">
                <a:latin typeface="Times New Roman" panose="02020603050405020304" pitchFamily="18" charset="0"/>
                <a:cs typeface="Times New Roman" panose="02020603050405020304" pitchFamily="18" charset="0"/>
              </a:rPr>
              <a:t>FORMULAS:</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594872360"/>
              </p:ext>
            </p:extLst>
          </p:nvPr>
        </p:nvGraphicFramePr>
        <p:xfrm>
          <a:off x="1219200" y="2719307"/>
          <a:ext cx="3870960" cy="2350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3415478434"/>
              </p:ext>
            </p:extLst>
          </p:nvPr>
        </p:nvGraphicFramePr>
        <p:xfrm>
          <a:off x="5562600" y="2716998"/>
          <a:ext cx="4099560" cy="233362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744200" cy="4801314"/>
          </a:xfrm>
        </p:spPr>
        <p:txBody>
          <a:bodyPr/>
          <a:lstStyle/>
          <a:p>
            <a:r>
              <a:rPr lang="en-US" sz="2400" dirty="0">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
          <p:cNvSpPr>
            <a:spLocks noGrp="1" noChangeArrowheads="1"/>
          </p:cNvSpPr>
          <p:nvPr>
            <p:ph type="body" idx="1"/>
          </p:nvPr>
        </p:nvSpPr>
        <p:spPr bwMode="auto">
          <a:xfrm>
            <a:off x="304799" y="1204496"/>
            <a:ext cx="964844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4" y="1552635"/>
            <a:ext cx="9382125" cy="6370975"/>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Purpose:</a:t>
            </a:r>
            <a:r>
              <a:rPr lang="en-US" altLang="en-US" sz="2400" dirty="0">
                <a:latin typeface="Times New Roman" panose="02020603050405020304" pitchFamily="18" charset="0"/>
                <a:cs typeface="Times New Roman" panose="02020603050405020304" pitchFamily="18" charset="0"/>
              </a:rPr>
              <a:t> Evaluate and improve employee performance to align with organizational goals</a:t>
            </a:r>
            <a:r>
              <a:rPr lang="en-US" altLang="en-US" sz="24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b="1" dirty="0" smtClean="0">
                <a:latin typeface="Times New Roman" panose="02020603050405020304" pitchFamily="18" charset="0"/>
                <a:cs typeface="Times New Roman" panose="02020603050405020304" pitchFamily="18" charset="0"/>
              </a:rPr>
              <a:t>Objectives: </a:t>
            </a:r>
            <a:r>
              <a:rPr lang="en-US" altLang="en-US" sz="2400" dirty="0" smtClean="0">
                <a:latin typeface="Times New Roman" panose="02020603050405020304" pitchFamily="18" charset="0"/>
                <a:cs typeface="Times New Roman" panose="02020603050405020304" pitchFamily="18" charset="0"/>
              </a:rPr>
              <a:t>Assess </a:t>
            </a:r>
            <a:r>
              <a:rPr lang="en-US" altLang="en-US" sz="2400" dirty="0">
                <a:latin typeface="Times New Roman" panose="02020603050405020304" pitchFamily="18" charset="0"/>
                <a:cs typeface="Times New Roman" panose="02020603050405020304" pitchFamily="18" charset="0"/>
              </a:rPr>
              <a:t>individual </a:t>
            </a:r>
            <a:r>
              <a:rPr lang="en-US" altLang="en-US" sz="2400" dirty="0" smtClean="0">
                <a:latin typeface="Times New Roman" panose="02020603050405020304" pitchFamily="18" charset="0"/>
                <a:cs typeface="Times New Roman" panose="02020603050405020304" pitchFamily="18" charset="0"/>
              </a:rPr>
              <a:t>performance, identify </a:t>
            </a:r>
            <a:r>
              <a:rPr lang="en-US" altLang="en-US" sz="2400" dirty="0">
                <a:latin typeface="Times New Roman" panose="02020603050405020304" pitchFamily="18" charset="0"/>
                <a:cs typeface="Times New Roman" panose="02020603050405020304" pitchFamily="18" charset="0"/>
              </a:rPr>
              <a:t>strengths and areas for </a:t>
            </a:r>
            <a:r>
              <a:rPr lang="en-US" altLang="en-US" sz="2400" dirty="0" smtClean="0">
                <a:latin typeface="Times New Roman" panose="02020603050405020304" pitchFamily="18" charset="0"/>
                <a:cs typeface="Times New Roman" panose="02020603050405020304" pitchFamily="18" charset="0"/>
              </a:rPr>
              <a:t>improvement, align </a:t>
            </a:r>
            <a:r>
              <a:rPr lang="en-US" altLang="en-US" sz="2400" dirty="0">
                <a:latin typeface="Times New Roman" panose="02020603050405020304" pitchFamily="18" charset="0"/>
                <a:cs typeface="Times New Roman" panose="02020603050405020304" pitchFamily="18" charset="0"/>
              </a:rPr>
              <a:t>performance with organizational </a:t>
            </a:r>
            <a:r>
              <a:rPr lang="en-US" altLang="en-US" sz="2400" dirty="0" smtClean="0">
                <a:latin typeface="Times New Roman" panose="02020603050405020304" pitchFamily="18" charset="0"/>
                <a:cs typeface="Times New Roman" panose="02020603050405020304" pitchFamily="18" charset="0"/>
              </a:rPr>
              <a:t>goals, enhance </a:t>
            </a:r>
            <a:r>
              <a:rPr lang="en-US" altLang="en-US" sz="2400" dirty="0">
                <a:latin typeface="Times New Roman" panose="02020603050405020304" pitchFamily="18" charset="0"/>
                <a:cs typeface="Times New Roman" panose="02020603050405020304" pitchFamily="18" charset="0"/>
              </a:rPr>
              <a:t>employee </a:t>
            </a:r>
            <a:r>
              <a:rPr lang="en-US" altLang="en-US" sz="2400" dirty="0" smtClean="0">
                <a:latin typeface="Times New Roman" panose="02020603050405020304" pitchFamily="18" charset="0"/>
                <a:cs typeface="Times New Roman" panose="02020603050405020304" pitchFamily="18" charset="0"/>
              </a:rPr>
              <a:t>development, support </a:t>
            </a:r>
            <a:r>
              <a:rPr lang="en-US" altLang="en-US" sz="2400" dirty="0">
                <a:latin typeface="Times New Roman" panose="02020603050405020304" pitchFamily="18" charset="0"/>
                <a:cs typeface="Times New Roman" panose="02020603050405020304" pitchFamily="18" charset="0"/>
              </a:rPr>
              <a:t>informed HR </a:t>
            </a:r>
            <a:r>
              <a:rPr lang="en-US" altLang="en-US" sz="2400" dirty="0" smtClean="0">
                <a:latin typeface="Times New Roman" panose="02020603050405020304" pitchFamily="18" charset="0"/>
                <a:cs typeface="Times New Roman" panose="02020603050405020304" pitchFamily="18" charset="0"/>
              </a:rPr>
              <a:t>decisions.</a:t>
            </a:r>
          </a:p>
          <a:p>
            <a:pPr lvl="0" eaLnBrk="0" fontAlgn="base" hangingPunct="0">
              <a:spcBef>
                <a:spcPct val="0"/>
              </a:spcBef>
              <a:spcAft>
                <a:spcPct val="0"/>
              </a:spcAft>
            </a:pPr>
            <a:endParaRPr lang="en-US" altLang="en-US" sz="2400" dirty="0" smtClean="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Benefits: </a:t>
            </a:r>
            <a:r>
              <a:rPr lang="en-US" sz="2400" dirty="0" smtClean="0">
                <a:latin typeface="Times New Roman" panose="02020603050405020304" pitchFamily="18" charset="0"/>
                <a:cs typeface="Times New Roman" panose="02020603050405020304" pitchFamily="18" charset="0"/>
              </a:rPr>
              <a:t>Improved </a:t>
            </a:r>
            <a:r>
              <a:rPr lang="en-US" sz="2400" dirty="0">
                <a:latin typeface="Times New Roman" panose="02020603050405020304" pitchFamily="18" charset="0"/>
                <a:cs typeface="Times New Roman" panose="02020603050405020304" pitchFamily="18" charset="0"/>
              </a:rPr>
              <a:t>overall </a:t>
            </a:r>
            <a:r>
              <a:rPr lang="en-US" sz="2400" dirty="0" smtClean="0">
                <a:latin typeface="Times New Roman" panose="02020603050405020304" pitchFamily="18" charset="0"/>
                <a:cs typeface="Times New Roman" panose="02020603050405020304" pitchFamily="18" charset="0"/>
              </a:rPr>
              <a:t>performance, enhanced </a:t>
            </a:r>
            <a:r>
              <a:rPr lang="en-US" sz="2400" dirty="0">
                <a:latin typeface="Times New Roman" panose="02020603050405020304" pitchFamily="18" charset="0"/>
                <a:cs typeface="Times New Roman" panose="02020603050405020304" pitchFamily="18" charset="0"/>
              </a:rPr>
              <a:t>employee </a:t>
            </a:r>
            <a:endParaRPr lang="en-US" sz="24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400" dirty="0" smtClean="0">
                <a:latin typeface="Times New Roman" panose="02020603050405020304" pitchFamily="18" charset="0"/>
                <a:cs typeface="Times New Roman" panose="02020603050405020304" pitchFamily="18" charset="0"/>
              </a:rPr>
              <a:t>development </a:t>
            </a:r>
            <a:r>
              <a:rPr lang="en-US" sz="2400" dirty="0">
                <a:latin typeface="Times New Roman" panose="02020603050405020304" pitchFamily="18" charset="0"/>
                <a:cs typeface="Times New Roman" panose="02020603050405020304" pitchFamily="18" charset="0"/>
              </a:rPr>
              <a:t>and career </a:t>
            </a:r>
            <a:r>
              <a:rPr lang="en-US" sz="2400" dirty="0" smtClean="0">
                <a:latin typeface="Times New Roman" panose="02020603050405020304" pitchFamily="18" charset="0"/>
                <a:cs typeface="Times New Roman" panose="02020603050405020304" pitchFamily="18" charset="0"/>
              </a:rPr>
              <a:t>growth, informed </a:t>
            </a:r>
            <a:r>
              <a:rPr lang="en-US" sz="2400" dirty="0">
                <a:latin typeface="Times New Roman" panose="02020603050405020304" pitchFamily="18" charset="0"/>
                <a:cs typeface="Times New Roman" panose="02020603050405020304" pitchFamily="18" charset="0"/>
              </a:rPr>
              <a:t>HR decisions on promotions and </a:t>
            </a:r>
            <a:r>
              <a:rPr lang="en-US" sz="2400" dirty="0" smtClean="0">
                <a:latin typeface="Times New Roman" panose="02020603050405020304" pitchFamily="18" charset="0"/>
                <a:cs typeface="Times New Roman" panose="02020603050405020304" pitchFamily="18" charset="0"/>
              </a:rPr>
              <a:t>compensation, increased </a:t>
            </a:r>
            <a:r>
              <a:rPr lang="en-US" sz="2400" dirty="0">
                <a:latin typeface="Times New Roman" panose="02020603050405020304" pitchFamily="18" charset="0"/>
                <a:cs typeface="Times New Roman" panose="02020603050405020304" pitchFamily="18" charset="0"/>
              </a:rPr>
              <a:t>employee engagement and </a:t>
            </a:r>
            <a:r>
              <a:rPr lang="en-US" sz="2400" dirty="0" smtClean="0">
                <a:latin typeface="Times New Roman" panose="02020603050405020304" pitchFamily="18" charset="0"/>
                <a:cs typeface="Times New Roman" panose="02020603050405020304" pitchFamily="18" charset="0"/>
              </a:rPr>
              <a:t>motivation.</a:t>
            </a:r>
            <a:endParaRPr lang="en-US" sz="24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2400" b="1" dirty="0" smtClean="0"/>
          </a:p>
          <a:p>
            <a:pPr marL="342900" lvl="0" indent="-342900" eaLnBrk="0" fontAlgn="base" hangingPunct="0">
              <a:spcBef>
                <a:spcPct val="0"/>
              </a:spcBef>
              <a:spcAft>
                <a:spcPct val="0"/>
              </a:spcAft>
              <a:buFont typeface="Arial" panose="020B0604020202020204" pitchFamily="34" charset="0"/>
              <a:buChar char="•"/>
            </a:pPr>
            <a:r>
              <a:rPr lang="en-US" sz="2400" b="1" dirty="0" smtClean="0"/>
              <a:t>Challenges:</a:t>
            </a:r>
            <a:r>
              <a:rPr lang="en-US" sz="2400" dirty="0" smtClean="0"/>
              <a:t> Ensuring </a:t>
            </a:r>
            <a:r>
              <a:rPr lang="en-US" sz="2400" dirty="0"/>
              <a:t>objectivity and reducing </a:t>
            </a:r>
            <a:r>
              <a:rPr lang="en-US" sz="2400" dirty="0" smtClean="0"/>
              <a:t>bias, accurate </a:t>
            </a:r>
            <a:r>
              <a:rPr lang="en-US" sz="2400" dirty="0"/>
              <a:t>and comprehensive data </a:t>
            </a:r>
            <a:r>
              <a:rPr lang="en-US" sz="2400" dirty="0" smtClean="0"/>
              <a:t>collection, managing </a:t>
            </a:r>
            <a:r>
              <a:rPr lang="en-US" sz="2400" dirty="0"/>
              <a:t>employee resistance to feedback.</a:t>
            </a:r>
          </a:p>
          <a:p>
            <a:pPr lvl="0"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600" y="1577340"/>
            <a:ext cx="10972800" cy="3877985"/>
          </a:xfrm>
        </p:spPr>
        <p:txBody>
          <a:bodyPr/>
          <a:lstStyle/>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Training </a:t>
            </a:r>
            <a:r>
              <a:rPr lang="en-US" sz="2800" dirty="0">
                <a:latin typeface="Times New Roman" panose="02020603050405020304" pitchFamily="18" charset="0"/>
                <a:cs typeface="Times New Roman" panose="02020603050405020304" pitchFamily="18" charset="0"/>
              </a:rPr>
              <a:t>and Development </a:t>
            </a:r>
            <a:r>
              <a:rPr lang="en-US" sz="2800" dirty="0" smtClean="0">
                <a:latin typeface="Times New Roman" panose="02020603050405020304" pitchFamily="18" charset="0"/>
                <a:cs typeface="Times New Roman" panose="02020603050405020304" pitchFamily="18" charset="0"/>
              </a:rPr>
              <a:t>Teams</a:t>
            </a:r>
            <a:endParaRPr lang="en-US"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970147" y="1984509"/>
            <a:ext cx="8534400" cy="2585323"/>
          </a:xfrm>
        </p:spPr>
        <p:txBody>
          <a:bodyPr/>
          <a:lstStyle/>
          <a:p>
            <a:r>
              <a:rPr lang="en-US" sz="2800" dirty="0">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154984"/>
          </a:xfrm>
        </p:spPr>
        <p:txBody>
          <a:bodyPr/>
          <a:lstStyle/>
          <a:p>
            <a:pPr marL="285750" indent="-285750">
              <a:buFont typeface="Arial" panose="020B0604020202020204" pitchFamily="34" charset="0"/>
              <a:buChar char="•"/>
            </a:pPr>
            <a:r>
              <a:rPr lang="en-US" dirty="0" smtClean="0"/>
              <a:t>Employee data set taken from the KAGGLE.</a:t>
            </a:r>
          </a:p>
          <a:p>
            <a:pPr marL="285750" indent="-285750">
              <a:buFont typeface="Arial" panose="020B0604020202020204" pitchFamily="34" charset="0"/>
              <a:buChar char="•"/>
            </a:pPr>
            <a:r>
              <a:rPr lang="en-US" dirty="0" smtClean="0"/>
              <a:t>In dataset, out of 26 data I took only 9 features out of it.</a:t>
            </a:r>
          </a:p>
          <a:p>
            <a:pPr marL="285750" indent="-285750">
              <a:buFont typeface="Arial" panose="020B0604020202020204" pitchFamily="34" charset="0"/>
              <a:buChar char="•"/>
            </a:pPr>
            <a:r>
              <a:rPr lang="en-US" dirty="0" smtClean="0">
                <a:solidFill>
                  <a:srgbClr val="7030A0"/>
                </a:solidFill>
              </a:rPr>
              <a:t>The selected 10 features are listed below:</a:t>
            </a:r>
          </a:p>
          <a:p>
            <a:endParaRPr lang="en-US" dirty="0">
              <a:solidFill>
                <a:schemeClr val="accent4">
                  <a:lumMod val="50000"/>
                </a:schemeClr>
              </a:solidFill>
            </a:endParaRPr>
          </a:p>
          <a:p>
            <a:pPr marL="342900" indent="-342900">
              <a:buFont typeface="+mj-lt"/>
              <a:buAutoNum type="arabicPeriod"/>
            </a:pPr>
            <a:r>
              <a:rPr lang="en-US" dirty="0" smtClean="0">
                <a:solidFill>
                  <a:schemeClr val="tx1"/>
                </a:solidFill>
              </a:rPr>
              <a:t>Employee ID</a:t>
            </a:r>
          </a:p>
          <a:p>
            <a:pPr marL="342900" indent="-342900">
              <a:buFont typeface="+mj-lt"/>
              <a:buAutoNum type="arabicPeriod"/>
            </a:pPr>
            <a:r>
              <a:rPr lang="en-US" dirty="0" smtClean="0">
                <a:solidFill>
                  <a:schemeClr val="tx1"/>
                </a:solidFill>
              </a:rPr>
              <a:t>First name</a:t>
            </a:r>
          </a:p>
          <a:p>
            <a:pPr marL="342900" indent="-342900">
              <a:buFont typeface="+mj-lt"/>
              <a:buAutoNum type="arabicPeriod"/>
            </a:pPr>
            <a:r>
              <a:rPr lang="en-US" dirty="0" smtClean="0">
                <a:solidFill>
                  <a:schemeClr val="tx1"/>
                </a:solidFill>
              </a:rPr>
              <a:t>Last name</a:t>
            </a:r>
          </a:p>
          <a:p>
            <a:pPr marL="342900" indent="-342900">
              <a:buFont typeface="+mj-lt"/>
              <a:buAutoNum type="arabicPeriod"/>
            </a:pPr>
            <a:r>
              <a:rPr lang="en-US" dirty="0" smtClean="0">
                <a:solidFill>
                  <a:schemeClr val="tx1"/>
                </a:solidFill>
              </a:rPr>
              <a:t>Business unit</a:t>
            </a:r>
          </a:p>
          <a:p>
            <a:pPr marL="342900" indent="-342900">
              <a:buFont typeface="+mj-lt"/>
              <a:buAutoNum type="arabicPeriod"/>
            </a:pPr>
            <a:r>
              <a:rPr lang="en-US" dirty="0" smtClean="0">
                <a:solidFill>
                  <a:schemeClr val="tx1"/>
                </a:solidFill>
              </a:rPr>
              <a:t>Employee Type</a:t>
            </a:r>
          </a:p>
          <a:p>
            <a:pPr marL="342900" indent="-342900">
              <a:buFont typeface="+mj-lt"/>
              <a:buAutoNum type="arabicPeriod"/>
            </a:pPr>
            <a:r>
              <a:rPr lang="en-US" dirty="0" smtClean="0">
                <a:solidFill>
                  <a:schemeClr val="tx1"/>
                </a:solidFill>
              </a:rPr>
              <a:t>Employee Status</a:t>
            </a:r>
          </a:p>
          <a:p>
            <a:pPr marL="342900" indent="-342900">
              <a:buFont typeface="+mj-lt"/>
              <a:buAutoNum type="arabicPeriod"/>
            </a:pPr>
            <a:r>
              <a:rPr lang="en-US" dirty="0" smtClean="0">
                <a:solidFill>
                  <a:schemeClr val="tx1"/>
                </a:solidFill>
              </a:rPr>
              <a:t>Employee classification type</a:t>
            </a:r>
          </a:p>
          <a:p>
            <a:pPr marL="342900" indent="-342900">
              <a:buFont typeface="+mj-lt"/>
              <a:buAutoNum type="arabicPeriod"/>
            </a:pPr>
            <a:r>
              <a:rPr lang="en-US" dirty="0" smtClean="0">
                <a:solidFill>
                  <a:schemeClr val="tx1"/>
                </a:solidFill>
              </a:rPr>
              <a:t>Gender Code</a:t>
            </a:r>
          </a:p>
          <a:p>
            <a:pPr marL="342900" indent="-342900">
              <a:buFont typeface="+mj-lt"/>
              <a:buAutoNum type="arabicPeriod"/>
            </a:pPr>
            <a:r>
              <a:rPr lang="en-US" dirty="0" smtClean="0">
                <a:solidFill>
                  <a:schemeClr val="tx1"/>
                </a:solidFill>
              </a:rPr>
              <a:t>Performance Score</a:t>
            </a:r>
          </a:p>
          <a:p>
            <a:pPr marL="342900" indent="-342900">
              <a:buFont typeface="+mj-lt"/>
              <a:buAutoNum type="arabicPeriod"/>
            </a:pPr>
            <a:r>
              <a:rPr lang="en-US" dirty="0" smtClean="0">
                <a:solidFill>
                  <a:schemeClr val="tx1"/>
                </a:solidFill>
              </a:rPr>
              <a:t>Current employee rating</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362200" y="1148252"/>
            <a:ext cx="8305800" cy="5078313"/>
          </a:xfrm>
        </p:spPr>
        <p:txBody>
          <a:bodyPr/>
          <a:lstStyle/>
          <a:p>
            <a:r>
              <a:rPr lang="en-US" sz="2400" b="1" dirty="0">
                <a:latin typeface="Times New Roman" panose="02020603050405020304" pitchFamily="18" charset="0"/>
                <a:cs typeface="Times New Roman" panose="02020603050405020304" pitchFamily="18" charset="0"/>
              </a:rPr>
              <a:t>Personalized Insights:</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 feedback tailored to individual strengths and career goals.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Development plans with clear, actionable steps for growth.</a:t>
            </a:r>
          </a:p>
          <a:p>
            <a:r>
              <a:rPr lang="en-US" sz="2400" b="1" dirty="0">
                <a:latin typeface="Times New Roman" panose="02020603050405020304" pitchFamily="18" charset="0"/>
                <a:cs typeface="Times New Roman" panose="02020603050405020304" pitchFamily="18" charset="0"/>
              </a:rPr>
              <a:t>Real-Time Analytics:</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Instant performance tracking and feedback.</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Predictive insights to anticipate future trends and needs.</a:t>
            </a:r>
          </a:p>
          <a:p>
            <a:r>
              <a:rPr lang="en-US" sz="2400" b="1" dirty="0">
                <a:latin typeface="Times New Roman" panose="02020603050405020304" pitchFamily="18" charset="0"/>
                <a:cs typeface="Times New Roman" panose="02020603050405020304" pitchFamily="18" charset="0"/>
              </a:rPr>
              <a:t>Engaging Experience:</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Gamified </a:t>
            </a:r>
            <a:r>
              <a:rPr lang="en-US" sz="2400" dirty="0">
                <a:latin typeface="Times New Roman" panose="02020603050405020304" pitchFamily="18" charset="0"/>
                <a:cs typeface="Times New Roman" panose="02020603050405020304" pitchFamily="18" charset="0"/>
              </a:rPr>
              <a:t>elements to motivate and reward high performance.</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Intuitive, mobile-friendly interface for on-the-go access.</a:t>
            </a:r>
          </a:p>
          <a:p>
            <a:r>
              <a:rPr lang="en-US" sz="2400" b="1" dirty="0">
                <a:latin typeface="Times New Roman" panose="02020603050405020304" pitchFamily="18" charset="0"/>
                <a:cs typeface="Times New Roman" panose="02020603050405020304" pitchFamily="18" charset="0"/>
              </a:rPr>
              <a:t>Holistic Approach:</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360-degree feedback for a comprehensive evaluation.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employee wellness into performance metrics.</a:t>
            </a:r>
          </a:p>
          <a:p>
            <a:endParaRPr lang="en-US"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230043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689</Words>
  <Application>Microsoft Office PowerPoint</Application>
  <PresentationFormat>Widescreen</PresentationFormat>
  <Paragraphs>117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gopu</cp:lastModifiedBy>
  <cp:revision>20</cp:revision>
  <dcterms:created xsi:type="dcterms:W3CDTF">2024-03-29T15:07:22Z</dcterms:created>
  <dcterms:modified xsi:type="dcterms:W3CDTF">2024-08-30T12:20:31Z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