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 sri" initials="Ss" lastIdx="2" clrIdx="0">
    <p:extLst>
      <p:ext uri="{19B8F6BF-5375-455C-9EA6-DF929625EA0E}">
        <p15:presenceInfo xmlns:p15="http://schemas.microsoft.com/office/powerpoint/2012/main" userId="43f3a676d4de4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3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20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3/21/2023</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3/21/2023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8"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0" name="Group 119">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1" name="Group 120">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3"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4"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5"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0"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2" name="Group 121">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3"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161" name="Group 160">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62" name="Rectangle 161">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l="29"/>
          <a:stretch/>
        </p:blipFill>
        <p:spPr>
          <a:xfrm>
            <a:off x="-110689" y="-29989"/>
            <a:ext cx="12188389" cy="6857990"/>
          </a:xfrm>
          <a:prstGeom prst="rect">
            <a:avLst/>
          </a:prstGeom>
          <a:ln w="88900" cap="sq" cmpd="thickThin">
            <a:solidFill>
              <a:srgbClr val="000000"/>
            </a:solidFill>
            <a:prstDash val="solid"/>
            <a:miter lim="800000"/>
          </a:ln>
          <a:effectLst>
            <a:innerShdw blurRad="76200">
              <a:srgbClr val="000000"/>
            </a:innerShdw>
          </a:effectLst>
        </p:spPr>
      </p:pic>
      <p:grpSp>
        <p:nvGrpSpPr>
          <p:cNvPr id="165" name="Group 164">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66"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7" name="Group 166">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87"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88"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89"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0"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68" name="Group 167">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81"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82"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83"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84"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85"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86"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69" name="Group 168">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77"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78"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79"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80"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0" name="Group 169">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1"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72"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73"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4"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75"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6"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1143001" y="910432"/>
            <a:ext cx="9905998" cy="1092200"/>
          </a:xfrm>
        </p:spPr>
        <p:txBody>
          <a:bodyPr vert="horz" lIns="91440" tIns="45720" rIns="91440" bIns="45720" rtlCol="0" anchor="ctr">
            <a:normAutofit/>
          </a:bodyPr>
          <a:lstStyle/>
          <a:p>
            <a:pPr algn="ctr"/>
            <a:r>
              <a:rPr lang="en-US" sz="3600" dirty="0"/>
              <a:t>LANE DETECTION</a:t>
            </a:r>
          </a:p>
        </p:txBody>
      </p:sp>
      <p:sp>
        <p:nvSpPr>
          <p:cNvPr id="6" name="Rectangle: Rounded Corners 5">
            <a:extLst>
              <a:ext uri="{FF2B5EF4-FFF2-40B4-BE49-F238E27FC236}">
                <a16:creationId xmlns:a16="http://schemas.microsoft.com/office/drawing/2014/main" id="{60053A40-9132-D7B0-6DCD-C0F2BBB8158D}"/>
              </a:ext>
            </a:extLst>
          </p:cNvPr>
          <p:cNvSpPr/>
          <p:nvPr/>
        </p:nvSpPr>
        <p:spPr>
          <a:xfrm>
            <a:off x="4567134" y="2558817"/>
            <a:ext cx="5067060" cy="2113196"/>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r">
              <a:lnSpc>
                <a:spcPct val="150000"/>
              </a:lnSpc>
            </a:pPr>
            <a:r>
              <a:rPr lang="en-US" sz="2000" b="1" dirty="0">
                <a:solidFill>
                  <a:schemeClr val="tx1"/>
                </a:solidFill>
                <a:latin typeface="Seaford Display"/>
              </a:rPr>
              <a:t>BY,</a:t>
            </a:r>
            <a:endParaRPr lang="en-US" sz="2000" b="1" dirty="0">
              <a:solidFill>
                <a:schemeClr val="tx1"/>
              </a:solidFill>
              <a:latin typeface="Tenorite"/>
            </a:endParaRPr>
          </a:p>
          <a:p>
            <a:pPr algn="r">
              <a:lnSpc>
                <a:spcPct val="150000"/>
              </a:lnSpc>
            </a:pPr>
            <a:r>
              <a:rPr lang="en-US" sz="2000" b="1" dirty="0">
                <a:solidFill>
                  <a:schemeClr val="tx1"/>
                </a:solidFill>
                <a:latin typeface="Seaford Display"/>
              </a:rPr>
              <a:t>SRINIVASAN E V 212221060261</a:t>
            </a:r>
          </a:p>
          <a:p>
            <a:pPr algn="r">
              <a:lnSpc>
                <a:spcPct val="150000"/>
              </a:lnSpc>
            </a:pPr>
            <a:r>
              <a:rPr lang="en-US" sz="2000" b="1" dirty="0">
                <a:solidFill>
                  <a:schemeClr val="tx1"/>
                </a:solidFill>
                <a:latin typeface="Seaford Display"/>
              </a:rPr>
              <a:t>ROHAN T 2122210228</a:t>
            </a:r>
          </a:p>
          <a:p>
            <a:pPr algn="r">
              <a:lnSpc>
                <a:spcPct val="150000"/>
              </a:lnSpc>
            </a:pPr>
            <a:r>
              <a:rPr lang="en-US" sz="2000" b="1" dirty="0">
                <a:solidFill>
                  <a:schemeClr val="tx1"/>
                </a:solidFill>
                <a:latin typeface="Seaford Display"/>
              </a:rPr>
              <a:t>KISHORE KUMAR R 212221060128</a:t>
            </a:r>
          </a:p>
          <a:p>
            <a:pPr algn="r">
              <a:lnSpc>
                <a:spcPct val="150000"/>
              </a:lnSpc>
            </a:pPr>
            <a:r>
              <a:rPr lang="en-US" sz="2000" b="1" dirty="0">
                <a:solidFill>
                  <a:schemeClr val="tx1"/>
                </a:solidFill>
                <a:latin typeface="Seaford Display"/>
              </a:rPr>
              <a:t>ECE Dept.</a:t>
            </a:r>
            <a:endParaRPr lang="en-US" sz="2000" b="1" dirty="0">
              <a:solidFill>
                <a:schemeClr val="tx1"/>
              </a:solidFill>
            </a:endParaRP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1143002" y="1990726"/>
            <a:ext cx="4012472" cy="3446463"/>
          </a:xfrm>
        </p:spPr>
        <p:txBody>
          <a:bodyPr vert="horz" lIns="91440" tIns="45720" rIns="91440" bIns="45720" rtlCol="0" anchor="ctr">
            <a:normAutofit/>
          </a:bodyPr>
          <a:lstStyle/>
          <a:p>
            <a:r>
              <a:rPr lang="en-US" dirty="0">
                <a:solidFill>
                  <a:schemeClr val="tx1"/>
                </a:solidFill>
              </a:rPr>
              <a:t>PROJECT SUPERVISOR		</a:t>
            </a:r>
          </a:p>
          <a:p>
            <a:r>
              <a:rPr lang="en-US" dirty="0">
                <a:solidFill>
                  <a:schemeClr val="tx1"/>
                </a:solidFill>
              </a:rPr>
              <a:t>Dr..N.SUGITHA,M.E.,</a:t>
            </a:r>
            <a:r>
              <a:rPr lang="en-US" dirty="0" err="1">
                <a:solidFill>
                  <a:schemeClr val="tx1"/>
                </a:solidFill>
              </a:rPr>
              <a:t>Ph.D</a:t>
            </a:r>
            <a:r>
              <a:rPr lang="en-US" dirty="0">
                <a:solidFill>
                  <a:schemeClr val="tx1"/>
                </a:solidFill>
              </a:rPr>
              <a:t>.  </a:t>
            </a:r>
          </a:p>
          <a:p>
            <a:r>
              <a:rPr lang="en-US" dirty="0" err="1">
                <a:solidFill>
                  <a:schemeClr val="tx1"/>
                </a:solidFill>
              </a:rPr>
              <a:t>Projectcoordinator</a:t>
            </a:r>
            <a:endParaRPr lang="en-US" dirty="0">
              <a:solidFill>
                <a:schemeClr val="tx1"/>
              </a:solidFill>
            </a:endParaRPr>
          </a:p>
          <a:p>
            <a:r>
              <a:rPr lang="en-US" dirty="0">
                <a:solidFill>
                  <a:schemeClr val="tx1"/>
                </a:solidFill>
              </a:rPr>
              <a:t>Dr._________________.                                             </a:t>
            </a:r>
          </a:p>
        </p:txBody>
      </p:sp>
    </p:spTree>
    <p:extLst>
      <p:ext uri="{BB962C8B-B14F-4D97-AF65-F5344CB8AC3E}">
        <p14:creationId xmlns:p14="http://schemas.microsoft.com/office/powerpoint/2010/main" val="218587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7C53-7956-4776-B1E6-6C975D729D99}"/>
              </a:ext>
            </a:extLst>
          </p:cNvPr>
          <p:cNvSpPr>
            <a:spLocks noGrp="1"/>
          </p:cNvSpPr>
          <p:nvPr>
            <p:ph type="title"/>
          </p:nvPr>
        </p:nvSpPr>
        <p:spPr/>
        <p:txBody>
          <a:bodyPr/>
          <a:lstStyle/>
          <a:p>
            <a:r>
              <a:rPr lang="en-US" dirty="0">
                <a:ea typeface="+mj-lt"/>
                <a:cs typeface="+mj-lt"/>
              </a:rPr>
              <a:t>Module 2: Preprocessing the selected image </a:t>
            </a:r>
            <a:br>
              <a:rPr lang="en-US" dirty="0">
                <a:ea typeface="+mj-lt"/>
                <a:cs typeface="+mj-lt"/>
              </a:rPr>
            </a:br>
            <a:endParaRPr lang="en-US" dirty="0">
              <a:ea typeface="+mj-lt"/>
              <a:cs typeface="+mj-lt"/>
            </a:endParaRPr>
          </a:p>
        </p:txBody>
      </p:sp>
      <p:sp>
        <p:nvSpPr>
          <p:cNvPr id="3" name="Content Placeholder 2">
            <a:extLst>
              <a:ext uri="{FF2B5EF4-FFF2-40B4-BE49-F238E27FC236}">
                <a16:creationId xmlns:a16="http://schemas.microsoft.com/office/drawing/2014/main" id="{92BA4000-77DA-7620-369C-4E6DB447D535}"/>
              </a:ext>
            </a:extLst>
          </p:cNvPr>
          <p:cNvSpPr>
            <a:spLocks noGrp="1"/>
          </p:cNvSpPr>
          <p:nvPr>
            <p:ph idx="1"/>
          </p:nvPr>
        </p:nvSpPr>
        <p:spPr/>
        <p:txBody>
          <a:bodyPr vert="horz" lIns="91440" tIns="45720" rIns="91440" bIns="45720" rtlCol="0" anchor="t">
            <a:normAutofit/>
          </a:bodyPr>
          <a:lstStyle/>
          <a:p>
            <a:r>
              <a:rPr lang="en-US" dirty="0">
                <a:ea typeface="+mn-lt"/>
                <a:cs typeface="+mn-lt"/>
              </a:rPr>
              <a:t>Preprocessing of selected image mainly undergo the gray scale conversion and smoothening techniques which would be considered as the first process in Canny’s process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23967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9886-12ED-DAEC-1996-A5DFC79F1F24}"/>
              </a:ext>
            </a:extLst>
          </p:cNvPr>
          <p:cNvSpPr>
            <a:spLocks noGrp="1"/>
          </p:cNvSpPr>
          <p:nvPr>
            <p:ph type="title"/>
          </p:nvPr>
        </p:nvSpPr>
        <p:spPr/>
        <p:txBody>
          <a:bodyPr/>
          <a:lstStyle/>
          <a:p>
            <a:r>
              <a:rPr lang="en-US" dirty="0">
                <a:ea typeface="+mj-lt"/>
                <a:cs typeface="+mj-lt"/>
              </a:rPr>
              <a:t>Module 3: Edge Detection Implementation </a:t>
            </a:r>
            <a:br>
              <a:rPr lang="en-US" dirty="0">
                <a:ea typeface="+mj-lt"/>
                <a:cs typeface="+mj-lt"/>
              </a:rPr>
            </a:br>
            <a:endParaRPr lang="en-US" dirty="0">
              <a:ea typeface="+mj-lt"/>
              <a:cs typeface="+mj-lt"/>
            </a:endParaRPr>
          </a:p>
        </p:txBody>
      </p:sp>
      <p:sp>
        <p:nvSpPr>
          <p:cNvPr id="3" name="Content Placeholder 2">
            <a:extLst>
              <a:ext uri="{FF2B5EF4-FFF2-40B4-BE49-F238E27FC236}">
                <a16:creationId xmlns:a16="http://schemas.microsoft.com/office/drawing/2014/main" id="{6ADE4580-A650-6D5C-1F27-833A07056AD0}"/>
              </a:ext>
            </a:extLst>
          </p:cNvPr>
          <p:cNvSpPr>
            <a:spLocks noGrp="1"/>
          </p:cNvSpPr>
          <p:nvPr>
            <p:ph idx="1"/>
          </p:nvPr>
        </p:nvSpPr>
        <p:spPr/>
        <p:txBody>
          <a:bodyPr vert="horz" lIns="91440" tIns="45720" rIns="91440" bIns="45720" rtlCol="0" anchor="t">
            <a:normAutofit/>
          </a:bodyPr>
          <a:lstStyle/>
          <a:p>
            <a:r>
              <a:rPr lang="en-US" dirty="0">
                <a:ea typeface="+mn-lt"/>
                <a:cs typeface="+mn-lt"/>
              </a:rPr>
              <a:t>The next step in the process if edge detection, which is main part in the program and required to detect the edges in the image irrespective of details present in an image. We use Canny Edge Detection Algorithm to implement the edge detection techniques because the other processes which are also used to find the edges in an image would contain detailed images compared to Canny Edge Detection Technique.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24861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AB4D-D6D6-DA33-E546-1F7CBB4CA4CB}"/>
              </a:ext>
            </a:extLst>
          </p:cNvPr>
          <p:cNvSpPr>
            <a:spLocks noGrp="1"/>
          </p:cNvSpPr>
          <p:nvPr>
            <p:ph type="title"/>
          </p:nvPr>
        </p:nvSpPr>
        <p:spPr/>
        <p:txBody>
          <a:bodyPr/>
          <a:lstStyle/>
          <a:p>
            <a:r>
              <a:rPr lang="en-US" dirty="0">
                <a:ea typeface="+mj-lt"/>
                <a:cs typeface="+mj-lt"/>
              </a:rPr>
              <a:t>Module 4: Hough Transformations </a:t>
            </a:r>
            <a:br>
              <a:rPr lang="en-US" dirty="0">
                <a:ea typeface="+mj-lt"/>
                <a:cs typeface="+mj-lt"/>
              </a:rPr>
            </a:br>
            <a:endParaRPr lang="en-US" dirty="0">
              <a:ea typeface="+mj-lt"/>
              <a:cs typeface="+mj-lt"/>
            </a:endParaRPr>
          </a:p>
        </p:txBody>
      </p:sp>
      <p:sp>
        <p:nvSpPr>
          <p:cNvPr id="3" name="Content Placeholder 2">
            <a:extLst>
              <a:ext uri="{FF2B5EF4-FFF2-40B4-BE49-F238E27FC236}">
                <a16:creationId xmlns:a16="http://schemas.microsoft.com/office/drawing/2014/main" id="{47A10260-35DF-FD5C-DEE4-F1DB69BE3D64}"/>
              </a:ext>
            </a:extLst>
          </p:cNvPr>
          <p:cNvSpPr>
            <a:spLocks noGrp="1"/>
          </p:cNvSpPr>
          <p:nvPr>
            <p:ph idx="1"/>
          </p:nvPr>
        </p:nvSpPr>
        <p:spPr/>
        <p:txBody>
          <a:bodyPr vert="horz" lIns="91440" tIns="45720" rIns="91440" bIns="45720" rtlCol="0" anchor="t">
            <a:normAutofit/>
          </a:bodyPr>
          <a:lstStyle/>
          <a:p>
            <a:r>
              <a:rPr lang="en-US" dirty="0">
                <a:ea typeface="+mn-lt"/>
                <a:cs typeface="+mn-lt"/>
              </a:rPr>
              <a:t>The Hough transform is a technique which can be used to isolate features of a particular shape within an image. Because it requires that the desired features be specified in some parametric form, the classical Hough transform is most commonly used for the detection of regular curves such as lines, circles, ellipses, etc.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10421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CCD1-A881-4297-1340-B15C8893237A}"/>
              </a:ext>
            </a:extLst>
          </p:cNvPr>
          <p:cNvSpPr>
            <a:spLocks noGrp="1"/>
          </p:cNvSpPr>
          <p:nvPr>
            <p:ph type="title"/>
          </p:nvPr>
        </p:nvSpPr>
        <p:spPr/>
        <p:txBody>
          <a:bodyPr/>
          <a:lstStyle/>
          <a:p>
            <a:r>
              <a:rPr lang="en-US" dirty="0">
                <a:ea typeface="+mj-lt"/>
                <a:cs typeface="+mj-lt"/>
              </a:rPr>
              <a:t>Module 5: Evaluating the output </a:t>
            </a:r>
            <a:br>
              <a:rPr lang="en-US" dirty="0">
                <a:ea typeface="+mj-lt"/>
                <a:cs typeface="+mj-lt"/>
              </a:rPr>
            </a:br>
            <a:endParaRPr lang="en-US" dirty="0">
              <a:ea typeface="+mj-lt"/>
              <a:cs typeface="+mj-lt"/>
            </a:endParaRPr>
          </a:p>
        </p:txBody>
      </p:sp>
      <p:sp>
        <p:nvSpPr>
          <p:cNvPr id="3" name="Content Placeholder 2">
            <a:extLst>
              <a:ext uri="{FF2B5EF4-FFF2-40B4-BE49-F238E27FC236}">
                <a16:creationId xmlns:a16="http://schemas.microsoft.com/office/drawing/2014/main" id="{1E89B5A0-D6DE-8D65-680C-F102D1417456}"/>
              </a:ext>
            </a:extLst>
          </p:cNvPr>
          <p:cNvSpPr>
            <a:spLocks noGrp="1"/>
          </p:cNvSpPr>
          <p:nvPr>
            <p:ph idx="1"/>
          </p:nvPr>
        </p:nvSpPr>
        <p:spPr/>
        <p:txBody>
          <a:bodyPr vert="horz" lIns="91440" tIns="45720" rIns="91440" bIns="45720" rtlCol="0" anchor="t">
            <a:normAutofit lnSpcReduction="10000"/>
          </a:bodyPr>
          <a:lstStyle/>
          <a:p>
            <a:r>
              <a:rPr lang="en-US" dirty="0"/>
              <a:t>Evaluation of output is done through confusion matrix and the accuracy metrics when a testing dataset is passed. When all the images of testing dataset are passed into the model, then the output is observed on every image and then the true positives, false positives, true negatives ,false negatives are noted. This forms a confusion matrix and then accuracy, precision scores can be noted. This process is known as Evaluation. Thus, all the accuracy and precision of a model are noted. </a:t>
            </a:r>
            <a:br>
              <a:rPr lang="en-US" dirty="0"/>
            </a:br>
            <a:endParaRPr lang="en-US"/>
          </a:p>
        </p:txBody>
      </p:sp>
    </p:spTree>
    <p:extLst>
      <p:ext uri="{BB962C8B-B14F-4D97-AF65-F5344CB8AC3E}">
        <p14:creationId xmlns:p14="http://schemas.microsoft.com/office/powerpoint/2010/main" val="8814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6D83-CF31-85FB-5C3C-6EE929C9EEC7}"/>
              </a:ext>
            </a:extLst>
          </p:cNvPr>
          <p:cNvSpPr>
            <a:spLocks noGrp="1"/>
          </p:cNvSpPr>
          <p:nvPr>
            <p:ph type="title"/>
          </p:nvPr>
        </p:nvSpPr>
        <p:spPr>
          <a:xfrm>
            <a:off x="1141413" y="618518"/>
            <a:ext cx="9905998" cy="1478570"/>
          </a:xfrm>
        </p:spPr>
        <p:txBody>
          <a:bodyPr>
            <a:normAutofit/>
          </a:bodyPr>
          <a:lstStyle/>
          <a:p>
            <a:r>
              <a:rPr lang="en-US" dirty="0"/>
              <a:t>result</a:t>
            </a:r>
          </a:p>
        </p:txBody>
      </p:sp>
      <p:pic>
        <p:nvPicPr>
          <p:cNvPr id="4" name="Picture 4">
            <a:extLst>
              <a:ext uri="{FF2B5EF4-FFF2-40B4-BE49-F238E27FC236}">
                <a16:creationId xmlns:a16="http://schemas.microsoft.com/office/drawing/2014/main" id="{145AE7E1-DB77-1D2B-DAAA-092330E466D7}"/>
              </a:ext>
            </a:extLst>
          </p:cNvPr>
          <p:cNvPicPr>
            <a:picLocks noChangeAspect="1"/>
          </p:cNvPicPr>
          <p:nvPr/>
        </p:nvPicPr>
        <p:blipFill>
          <a:blip r:embed="rId3"/>
          <a:stretch>
            <a:fillRect/>
          </a:stretch>
        </p:blipFill>
        <p:spPr>
          <a:xfrm>
            <a:off x="1621238" y="1644370"/>
            <a:ext cx="3550285" cy="482712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5">
            <a:extLst>
              <a:ext uri="{FF2B5EF4-FFF2-40B4-BE49-F238E27FC236}">
                <a16:creationId xmlns:a16="http://schemas.microsoft.com/office/drawing/2014/main" id="{6AF9FFF4-8B82-1AC6-BF1F-CE097FCB40F8}"/>
              </a:ext>
            </a:extLst>
          </p:cNvPr>
          <p:cNvPicPr>
            <a:picLocks noGrp="1" noChangeAspect="1"/>
          </p:cNvPicPr>
          <p:nvPr>
            <p:ph idx="1"/>
          </p:nvPr>
        </p:nvPicPr>
        <p:blipFill>
          <a:blip r:embed="rId4"/>
          <a:stretch>
            <a:fillRect/>
          </a:stretch>
        </p:blipFill>
        <p:spPr>
          <a:xfrm>
            <a:off x="5339404" y="1644198"/>
            <a:ext cx="6100212" cy="4673850"/>
          </a:xfrm>
        </p:spPr>
      </p:pic>
    </p:spTree>
    <p:extLst>
      <p:ext uri="{BB962C8B-B14F-4D97-AF65-F5344CB8AC3E}">
        <p14:creationId xmlns:p14="http://schemas.microsoft.com/office/powerpoint/2010/main" val="427356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8B6A-9A68-53FF-E5E8-FDC16555B70A}"/>
              </a:ext>
            </a:extLst>
          </p:cNvPr>
          <p:cNvSpPr>
            <a:spLocks noGrp="1"/>
          </p:cNvSpPr>
          <p:nvPr>
            <p:ph type="title"/>
          </p:nvPr>
        </p:nvSpPr>
        <p:spPr>
          <a:xfrm>
            <a:off x="1141413" y="618518"/>
            <a:ext cx="9905998" cy="1478570"/>
          </a:xfrm>
        </p:spPr>
        <p:txBody>
          <a:bodyPr>
            <a:normAutofit/>
          </a:bodyPr>
          <a:lstStyle/>
          <a:p>
            <a:endParaRPr lang="en-US"/>
          </a:p>
        </p:txBody>
      </p:sp>
      <p:pic>
        <p:nvPicPr>
          <p:cNvPr id="4" name="Picture 4">
            <a:extLst>
              <a:ext uri="{FF2B5EF4-FFF2-40B4-BE49-F238E27FC236}">
                <a16:creationId xmlns:a16="http://schemas.microsoft.com/office/drawing/2014/main" id="{8C744C44-F0FE-E604-C169-C8691C6E28A2}"/>
              </a:ext>
            </a:extLst>
          </p:cNvPr>
          <p:cNvPicPr>
            <a:picLocks noChangeAspect="1"/>
          </p:cNvPicPr>
          <p:nvPr/>
        </p:nvPicPr>
        <p:blipFill>
          <a:blip r:embed="rId3"/>
          <a:stretch>
            <a:fillRect/>
          </a:stretch>
        </p:blipFill>
        <p:spPr>
          <a:xfrm>
            <a:off x="1141411" y="2400665"/>
            <a:ext cx="4689234" cy="32472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5">
            <a:extLst>
              <a:ext uri="{FF2B5EF4-FFF2-40B4-BE49-F238E27FC236}">
                <a16:creationId xmlns:a16="http://schemas.microsoft.com/office/drawing/2014/main" id="{67417393-5060-762A-7960-54EE5826D23C}"/>
              </a:ext>
            </a:extLst>
          </p:cNvPr>
          <p:cNvPicPr>
            <a:picLocks noGrp="1" noChangeAspect="1"/>
          </p:cNvPicPr>
          <p:nvPr>
            <p:ph idx="1"/>
          </p:nvPr>
        </p:nvPicPr>
        <p:blipFill>
          <a:blip r:embed="rId4"/>
          <a:stretch>
            <a:fillRect/>
          </a:stretch>
        </p:blipFill>
        <p:spPr>
          <a:xfrm>
            <a:off x="6099210" y="378105"/>
            <a:ext cx="4356481" cy="6141478"/>
          </a:xfrm>
        </p:spPr>
      </p:pic>
    </p:spTree>
    <p:extLst>
      <p:ext uri="{BB962C8B-B14F-4D97-AF65-F5344CB8AC3E}">
        <p14:creationId xmlns:p14="http://schemas.microsoft.com/office/powerpoint/2010/main" val="327433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0E0493B-1180-5FAD-2E54-1F1DF8C25992}"/>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Final output</a:t>
            </a:r>
          </a:p>
        </p:txBody>
      </p:sp>
      <p:pic>
        <p:nvPicPr>
          <p:cNvPr id="6" name="Content Placeholder 5">
            <a:extLst>
              <a:ext uri="{FF2B5EF4-FFF2-40B4-BE49-F238E27FC236}">
                <a16:creationId xmlns:a16="http://schemas.microsoft.com/office/drawing/2014/main" id="{2E2652B9-7E9D-6957-5DEF-D90982E48705}"/>
              </a:ext>
            </a:extLst>
          </p:cNvPr>
          <p:cNvPicPr>
            <a:picLocks noGrp="1" noChangeAspect="1"/>
          </p:cNvPicPr>
          <p:nvPr>
            <p:ph idx="1"/>
          </p:nvPr>
        </p:nvPicPr>
        <p:blipFill>
          <a:blip r:embed="rId3"/>
          <a:stretch>
            <a:fillRect/>
          </a:stretch>
        </p:blipFill>
        <p:spPr>
          <a:xfrm>
            <a:off x="844550" y="2868657"/>
            <a:ext cx="2862263" cy="2719298"/>
          </a:xfrm>
          <a:prstGeom prst="rect">
            <a:avLst/>
          </a:prstGeom>
        </p:spPr>
      </p:pic>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4">
            <a:extLst>
              <a:ext uri="{FF2B5EF4-FFF2-40B4-BE49-F238E27FC236}">
                <a16:creationId xmlns:a16="http://schemas.microsoft.com/office/drawing/2014/main" id="{391CF846-AD82-DE82-5999-F980933AF910}"/>
              </a:ext>
            </a:extLst>
          </p:cNvPr>
          <p:cNvPicPr>
            <a:picLocks noChangeAspect="1"/>
          </p:cNvPicPr>
          <p:nvPr/>
        </p:nvPicPr>
        <p:blipFill>
          <a:blip r:embed="rId4"/>
          <a:stretch>
            <a:fillRect/>
          </a:stretch>
        </p:blipFill>
        <p:spPr>
          <a:xfrm>
            <a:off x="5202972" y="643467"/>
            <a:ext cx="5861657" cy="5566562"/>
          </a:xfrm>
          <a:prstGeom prst="rect">
            <a:avLst/>
          </a:prstGeom>
        </p:spPr>
      </p:pic>
    </p:spTree>
    <p:extLst>
      <p:ext uri="{BB962C8B-B14F-4D97-AF65-F5344CB8AC3E}">
        <p14:creationId xmlns:p14="http://schemas.microsoft.com/office/powerpoint/2010/main" val="345453933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23FA-1FBF-B2C3-AB4F-496B87D35A6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4E0946-E296-593F-4708-5C8F037259ED}"/>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Driverless cars appear to be an important next step in transportation technology. They</a:t>
            </a:r>
            <a:br>
              <a:rPr lang="en-US" dirty="0">
                <a:ea typeface="+mn-lt"/>
                <a:cs typeface="+mn-lt"/>
              </a:rPr>
            </a:br>
            <a:r>
              <a:rPr lang="en-US" dirty="0">
                <a:ea typeface="+mn-lt"/>
                <a:cs typeface="+mn-lt"/>
              </a:rPr>
              <a:t>are a new all-media capsule- text to your heart’s desire and it’s safe. Developments in</a:t>
            </a:r>
            <a:br>
              <a:rPr lang="en-US" dirty="0">
                <a:ea typeface="+mn-lt"/>
                <a:cs typeface="+mn-lt"/>
              </a:rPr>
            </a:br>
            <a:r>
              <a:rPr lang="en-US" dirty="0">
                <a:ea typeface="+mn-lt"/>
                <a:cs typeface="+mn-lt"/>
              </a:rPr>
              <a:t>autonomous cars is continuing and the software in the car is continuing to be updated.</a:t>
            </a:r>
            <a:br>
              <a:rPr lang="en-US" dirty="0">
                <a:ea typeface="+mn-lt"/>
                <a:cs typeface="+mn-lt"/>
              </a:rPr>
            </a:br>
            <a:r>
              <a:rPr lang="en-US" dirty="0">
                <a:ea typeface="+mn-lt"/>
                <a:cs typeface="+mn-lt"/>
              </a:rPr>
              <a:t>Though it all started from a driverless thought to radio frequency, cameras, sensors, more</a:t>
            </a:r>
            <a:br>
              <a:rPr lang="en-US" dirty="0">
                <a:ea typeface="+mn-lt"/>
                <a:cs typeface="+mn-lt"/>
              </a:rPr>
            </a:br>
            <a:r>
              <a:rPr lang="en-US" dirty="0">
                <a:ea typeface="+mn-lt"/>
                <a:cs typeface="+mn-lt"/>
              </a:rPr>
              <a:t>semiautonomous features will come up, thus reducing the congestion, increasing the safety</a:t>
            </a:r>
            <a:br>
              <a:rPr lang="en-US" dirty="0">
                <a:ea typeface="+mn-lt"/>
                <a:cs typeface="+mn-lt"/>
              </a:rPr>
            </a:br>
            <a:r>
              <a:rPr lang="en-US" dirty="0">
                <a:ea typeface="+mn-lt"/>
                <a:cs typeface="+mn-lt"/>
              </a:rPr>
              <a:t>with faster reactions and fewer errors.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19030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2996-F444-715E-8A39-571A3CB78F5F}"/>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7755C1D-402E-85BC-14EF-F37FE24DB5F6}"/>
              </a:ext>
            </a:extLst>
          </p:cNvPr>
          <p:cNvSpPr>
            <a:spLocks noGrp="1"/>
          </p:cNvSpPr>
          <p:nvPr>
            <p:ph idx="1"/>
          </p:nvPr>
        </p:nvSpPr>
        <p:spPr/>
        <p:txBody>
          <a:bodyPr vert="horz" lIns="91440" tIns="45720" rIns="91440" bIns="45720" rtlCol="0" anchor="t">
            <a:normAutofit/>
          </a:bodyPr>
          <a:lstStyle/>
          <a:p>
            <a:r>
              <a:rPr lang="en-US" dirty="0">
                <a:ea typeface="+mn-lt"/>
                <a:cs typeface="+mn-lt"/>
              </a:rPr>
              <a:t>This model can be updated and tuned with more efficient mathematical modelling, whereas the classical OpenCV approach is limited and no upgrade is possible as the approach is not efficient It is unable to give accurate results on the roads which do not have clear markings present on the roads. Also it cannot work for all climatic conditions This technology is increasing the number of applications such as traffic control, traffic monitoring, traffic flow, security etc.</a:t>
            </a:r>
          </a:p>
        </p:txBody>
      </p:sp>
    </p:spTree>
    <p:extLst>
      <p:ext uri="{BB962C8B-B14F-4D97-AF65-F5344CB8AC3E}">
        <p14:creationId xmlns:p14="http://schemas.microsoft.com/office/powerpoint/2010/main" val="70835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6415-6CB1-16D0-09C1-6EB05F53FF3E}"/>
              </a:ext>
            </a:extLst>
          </p:cNvPr>
          <p:cNvSpPr>
            <a:spLocks noGrp="1"/>
          </p:cNvSpPr>
          <p:nvPr>
            <p:ph type="title"/>
          </p:nvPr>
        </p:nvSpPr>
        <p:spPr>
          <a:xfrm>
            <a:off x="1141413" y="618518"/>
            <a:ext cx="9905998" cy="470041"/>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06F5370C-E98C-C32A-22C7-D543B338F941}"/>
              </a:ext>
            </a:extLst>
          </p:cNvPr>
          <p:cNvSpPr>
            <a:spLocks noGrp="1"/>
          </p:cNvSpPr>
          <p:nvPr>
            <p:ph idx="1"/>
          </p:nvPr>
        </p:nvSpPr>
        <p:spPr>
          <a:xfrm>
            <a:off x="1141412" y="1218546"/>
            <a:ext cx="9905999" cy="5401890"/>
          </a:xfrm>
        </p:spPr>
        <p:txBody>
          <a:bodyPr vert="horz" lIns="91440" tIns="45720" rIns="91440" bIns="45720" rtlCol="0" anchor="t">
            <a:normAutofit fontScale="85000" lnSpcReduction="10000"/>
          </a:bodyPr>
          <a:lstStyle/>
          <a:p>
            <a:r>
              <a:rPr lang="en-US" dirty="0">
                <a:ea typeface="+mn-lt"/>
                <a:cs typeface="+mn-lt"/>
              </a:rPr>
              <a:t>1. General Road Detection From A Single Image, TIP-05166-2009, ACCEPTED, Hui Kong ,</a:t>
            </a:r>
            <a:br>
              <a:rPr lang="en-US" dirty="0">
                <a:ea typeface="+mn-lt"/>
                <a:cs typeface="+mn-lt"/>
              </a:rPr>
            </a:br>
            <a:r>
              <a:rPr lang="en-US" dirty="0">
                <a:ea typeface="+mn-lt"/>
                <a:cs typeface="+mn-lt"/>
              </a:rPr>
              <a:t>Member, IEEE, Jean-Yves Audibert, and Jean Ponce , Fellow, IEEE Willow Team, Ecole </a:t>
            </a:r>
            <a:r>
              <a:rPr lang="en-US" dirty="0" err="1">
                <a:ea typeface="+mn-lt"/>
                <a:cs typeface="+mn-lt"/>
              </a:rPr>
              <a:t>Normale</a:t>
            </a:r>
            <a:br>
              <a:rPr lang="en-US" dirty="0">
                <a:ea typeface="+mn-lt"/>
                <a:cs typeface="+mn-lt"/>
              </a:rPr>
            </a:br>
            <a:r>
              <a:rPr lang="en-US" dirty="0">
                <a:ea typeface="+mn-lt"/>
                <a:cs typeface="+mn-lt"/>
              </a:rPr>
              <a:t>Superieure / INRIA / CNRS, Paris, France Imagine team, Ecole des Ponts </a:t>
            </a:r>
            <a:r>
              <a:rPr lang="en-US" dirty="0" err="1">
                <a:ea typeface="+mn-lt"/>
                <a:cs typeface="+mn-lt"/>
              </a:rPr>
              <a:t>ParisTech</a:t>
            </a:r>
            <a:r>
              <a:rPr lang="en-US" dirty="0">
                <a:ea typeface="+mn-lt"/>
                <a:cs typeface="+mn-lt"/>
              </a:rPr>
              <a:t>, Paris, France.</a:t>
            </a:r>
            <a:br>
              <a:rPr lang="en-US" dirty="0">
                <a:ea typeface="+mn-lt"/>
                <a:cs typeface="+mn-lt"/>
              </a:rPr>
            </a:br>
            <a:r>
              <a:rPr lang="en-US" dirty="0">
                <a:ea typeface="+mn-lt"/>
                <a:cs typeface="+mn-lt"/>
              </a:rPr>
              <a:t>2. J. C. McCall and M. M. Trivedi, “Video based lane estimation and tracking for driver assistance:</a:t>
            </a:r>
            <a:br>
              <a:rPr lang="en-US" dirty="0">
                <a:ea typeface="+mn-lt"/>
                <a:cs typeface="+mn-lt"/>
              </a:rPr>
            </a:br>
            <a:r>
              <a:rPr lang="en-US" dirty="0">
                <a:ea typeface="+mn-lt"/>
                <a:cs typeface="+mn-lt"/>
              </a:rPr>
              <a:t>Survey, system, and evaluation,” IEEE Trans. on Intelligent Transportation Systems, pp. 20 –37,</a:t>
            </a:r>
            <a:br>
              <a:rPr lang="en-US" dirty="0">
                <a:ea typeface="+mn-lt"/>
                <a:cs typeface="+mn-lt"/>
              </a:rPr>
            </a:br>
            <a:r>
              <a:rPr lang="en-US" dirty="0">
                <a:ea typeface="+mn-lt"/>
                <a:cs typeface="+mn-lt"/>
              </a:rPr>
              <a:t>2006.</a:t>
            </a:r>
            <a:br>
              <a:rPr lang="en-US" dirty="0">
                <a:ea typeface="+mn-lt"/>
                <a:cs typeface="+mn-lt"/>
              </a:rPr>
            </a:br>
            <a:r>
              <a:rPr lang="en-US" dirty="0">
                <a:ea typeface="+mn-lt"/>
                <a:cs typeface="+mn-lt"/>
              </a:rPr>
              <a:t>3. K.-Y. Chiu and S.-F. Lin, “Lane detection using color-based segmentation,” IEEE Intelligent</a:t>
            </a:r>
            <a:br>
              <a:rPr lang="en-US" dirty="0">
                <a:ea typeface="+mn-lt"/>
                <a:cs typeface="+mn-lt"/>
              </a:rPr>
            </a:br>
            <a:r>
              <a:rPr lang="en-US" dirty="0">
                <a:ea typeface="+mn-lt"/>
                <a:cs typeface="+mn-lt"/>
              </a:rPr>
              <a:t>Vehicles Symposium, 2005. 1</a:t>
            </a:r>
            <a:br>
              <a:rPr lang="en-US" dirty="0">
                <a:ea typeface="+mn-lt"/>
                <a:cs typeface="+mn-lt"/>
              </a:rPr>
            </a:br>
            <a:r>
              <a:rPr lang="en-US" dirty="0">
                <a:ea typeface="+mn-lt"/>
                <a:cs typeface="+mn-lt"/>
              </a:rPr>
              <a:t>4. H. Kong, J.-Y. Audibert, and J. Ponce, “Vanishing point detection for road detection,” CVPR,</a:t>
            </a:r>
            <a:br>
              <a:rPr lang="en-US" dirty="0">
                <a:ea typeface="+mn-lt"/>
                <a:cs typeface="+mn-lt"/>
              </a:rPr>
            </a:br>
            <a:r>
              <a:rPr lang="en-US" dirty="0">
                <a:ea typeface="+mn-lt"/>
                <a:cs typeface="+mn-lt"/>
              </a:rPr>
              <a:t>2009.</a:t>
            </a:r>
            <a:br>
              <a:rPr lang="en-US" dirty="0">
                <a:ea typeface="+mn-lt"/>
                <a:cs typeface="+mn-lt"/>
              </a:rPr>
            </a:br>
            <a:r>
              <a:rPr lang="en-US" dirty="0">
                <a:ea typeface="+mn-lt"/>
                <a:cs typeface="+mn-lt"/>
              </a:rPr>
              <a:t>5. Y. Wang, E. K. Teoh, and D. Shen, “Lane detection and tracking using b-snake,” Image and</a:t>
            </a:r>
            <a:br>
              <a:rPr lang="en-US" dirty="0">
                <a:ea typeface="+mn-lt"/>
                <a:cs typeface="+mn-lt"/>
              </a:rPr>
            </a:br>
            <a:r>
              <a:rPr lang="en-US" dirty="0">
                <a:ea typeface="+mn-lt"/>
                <a:cs typeface="+mn-lt"/>
              </a:rPr>
              <a:t>Vision Computing, pp. 269–280, 2004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333963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3BC8-7DB7-765A-C644-A5C165305B4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D4615E6-B45C-E760-85E6-F954BCE250E8}"/>
              </a:ext>
            </a:extLst>
          </p:cNvPr>
          <p:cNvSpPr>
            <a:spLocks noGrp="1"/>
          </p:cNvSpPr>
          <p:nvPr>
            <p:ph idx="1"/>
          </p:nvPr>
        </p:nvSpPr>
        <p:spPr>
          <a:xfrm>
            <a:off x="1141412" y="1711606"/>
            <a:ext cx="10578351" cy="4953653"/>
          </a:xfrm>
        </p:spPr>
        <p:txBody>
          <a:bodyPr vert="horz" lIns="91440" tIns="45720" rIns="91440" bIns="45720" rtlCol="0" anchor="t">
            <a:normAutofit fontScale="92500" lnSpcReduction="20000"/>
          </a:bodyPr>
          <a:lstStyle/>
          <a:p>
            <a:r>
              <a:rPr lang="en-US" dirty="0">
                <a:ea typeface="+mn-lt"/>
                <a:cs typeface="+mn-lt"/>
              </a:rPr>
              <a:t>Lane Line detection is a critical component for </a:t>
            </a:r>
            <a:r>
              <a:rPr lang="en-US" dirty="0" err="1">
                <a:ea typeface="+mn-lt"/>
                <a:cs typeface="+mn-lt"/>
              </a:rPr>
              <a:t>self driving</a:t>
            </a:r>
            <a:r>
              <a:rPr lang="en-US" dirty="0">
                <a:ea typeface="+mn-lt"/>
                <a:cs typeface="+mn-lt"/>
              </a:rPr>
              <a:t> cars and also for</a:t>
            </a:r>
            <a:br>
              <a:rPr lang="en-US" dirty="0">
                <a:ea typeface="+mn-lt"/>
                <a:cs typeface="+mn-lt"/>
              </a:rPr>
            </a:br>
            <a:r>
              <a:rPr lang="en-US" dirty="0">
                <a:ea typeface="+mn-lt"/>
                <a:cs typeface="+mn-lt"/>
              </a:rPr>
              <a:t>computer vision in general. This concept is used to describe the path for self-driving</a:t>
            </a:r>
            <a:br>
              <a:rPr lang="en-US" dirty="0">
                <a:ea typeface="+mn-lt"/>
                <a:cs typeface="+mn-lt"/>
              </a:rPr>
            </a:br>
            <a:r>
              <a:rPr lang="en-US" dirty="0">
                <a:ea typeface="+mn-lt"/>
                <a:cs typeface="+mn-lt"/>
              </a:rPr>
              <a:t>cars and to avoid the risk of getting in another lane.</a:t>
            </a:r>
            <a:br>
              <a:rPr lang="en-US" dirty="0">
                <a:ea typeface="+mn-lt"/>
                <a:cs typeface="+mn-lt"/>
              </a:rPr>
            </a:br>
            <a:endParaRPr lang="en-US" dirty="0">
              <a:ea typeface="+mn-lt"/>
              <a:cs typeface="+mn-lt"/>
            </a:endParaRPr>
          </a:p>
          <a:p>
            <a:r>
              <a:rPr lang="en-US" dirty="0">
                <a:ea typeface="+mn-lt"/>
                <a:cs typeface="+mn-lt"/>
              </a:rPr>
              <a:t>In this article, we will build a machine learning project to detect lane lines in </a:t>
            </a:r>
            <a:r>
              <a:rPr lang="en-US" dirty="0" err="1">
                <a:ea typeface="+mn-lt"/>
                <a:cs typeface="+mn-lt"/>
              </a:rPr>
              <a:t>realtime</a:t>
            </a:r>
            <a:r>
              <a:rPr lang="en-US" dirty="0">
                <a:ea typeface="+mn-lt"/>
                <a:cs typeface="+mn-lt"/>
              </a:rPr>
              <a:t>. We will do this using the concepts of computer vision using OpenCV library.</a:t>
            </a:r>
            <a:br>
              <a:rPr lang="en-US" dirty="0">
                <a:ea typeface="+mn-lt"/>
                <a:cs typeface="+mn-lt"/>
              </a:rPr>
            </a:br>
            <a:r>
              <a:rPr lang="en-US" dirty="0">
                <a:ea typeface="+mn-lt"/>
                <a:cs typeface="+mn-lt"/>
              </a:rPr>
              <a:t>To detect the lane we have to detect the white markings on both sides on the lane.</a:t>
            </a:r>
            <a:br>
              <a:rPr lang="en-US" dirty="0">
                <a:ea typeface="+mn-lt"/>
                <a:cs typeface="+mn-lt"/>
              </a:rPr>
            </a:br>
            <a:endParaRPr lang="en-US" dirty="0">
              <a:ea typeface="+mn-lt"/>
              <a:cs typeface="+mn-lt"/>
            </a:endParaRPr>
          </a:p>
          <a:p>
            <a:r>
              <a:rPr lang="en-US" dirty="0">
                <a:ea typeface="+mn-lt"/>
                <a:cs typeface="+mn-lt"/>
              </a:rPr>
              <a:t>Using computer vision techniques in Python, we will identify road lane lines in</a:t>
            </a:r>
            <a:br>
              <a:rPr lang="en-US" dirty="0">
                <a:ea typeface="+mn-lt"/>
                <a:cs typeface="+mn-lt"/>
              </a:rPr>
            </a:br>
            <a:r>
              <a:rPr lang="en-US" dirty="0">
                <a:ea typeface="+mn-lt"/>
                <a:cs typeface="+mn-lt"/>
              </a:rPr>
              <a:t>which autonomous cars must run. This will be a critical part of autonomous cars, as</a:t>
            </a:r>
            <a:br>
              <a:rPr lang="en-US" dirty="0">
                <a:ea typeface="+mn-lt"/>
                <a:cs typeface="+mn-lt"/>
              </a:rPr>
            </a:br>
            <a:r>
              <a:rPr lang="en-US" dirty="0">
                <a:ea typeface="+mn-lt"/>
                <a:cs typeface="+mn-lt"/>
              </a:rPr>
              <a:t>the self-driving cars should not cross it’s lane and should not go in opposite lane to</a:t>
            </a:r>
            <a:br>
              <a:rPr lang="en-US" dirty="0">
                <a:ea typeface="+mn-lt"/>
                <a:cs typeface="+mn-lt"/>
              </a:rPr>
            </a:br>
            <a:r>
              <a:rPr lang="en-US" dirty="0">
                <a:ea typeface="+mn-lt"/>
                <a:cs typeface="+mn-lt"/>
              </a:rPr>
              <a:t>avoid accidents.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151446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4614-0DE8-F69E-D6DE-FB992DBA7AF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C7F4EAB7-5472-204A-9AB4-D0C93248F41A}"/>
              </a:ext>
            </a:extLst>
          </p:cNvPr>
          <p:cNvSpPr>
            <a:spLocks noGrp="1"/>
          </p:cNvSpPr>
          <p:nvPr>
            <p:ph idx="1"/>
          </p:nvPr>
        </p:nvSpPr>
        <p:spPr/>
        <p:txBody>
          <a:bodyPr vert="horz" lIns="91440" tIns="45720" rIns="91440" bIns="45720" rtlCol="0" anchor="t">
            <a:normAutofit/>
          </a:bodyPr>
          <a:lstStyle/>
          <a:p>
            <a:r>
              <a:rPr lang="en-US" dirty="0">
                <a:ea typeface="+mn-lt"/>
                <a:cs typeface="+mn-lt"/>
              </a:rPr>
              <a:t>Lane Line detection is a critical component for </a:t>
            </a:r>
            <a:r>
              <a:rPr lang="en-US" dirty="0" err="1">
                <a:ea typeface="+mn-lt"/>
                <a:cs typeface="+mn-lt"/>
              </a:rPr>
              <a:t>self driving</a:t>
            </a:r>
            <a:r>
              <a:rPr lang="en-US" dirty="0">
                <a:ea typeface="+mn-lt"/>
                <a:cs typeface="+mn-lt"/>
              </a:rPr>
              <a:t> cars and also for computer </a:t>
            </a:r>
            <a:r>
              <a:rPr lang="en-US" dirty="0" err="1">
                <a:ea typeface="+mn-lt"/>
                <a:cs typeface="+mn-lt"/>
              </a:rPr>
              <a:t>visionvin</a:t>
            </a:r>
            <a:r>
              <a:rPr lang="en-US" dirty="0">
                <a:ea typeface="+mn-lt"/>
                <a:cs typeface="+mn-lt"/>
              </a:rPr>
              <a:t> general. This concept is used to describe the path for self-driving cars and to avoid the risk of getting in another lane.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411851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E2C7-576A-AD9C-04D3-825AE9A2692D}"/>
              </a:ext>
            </a:extLst>
          </p:cNvPr>
          <p:cNvSpPr>
            <a:spLocks noGrp="1"/>
          </p:cNvSpPr>
          <p:nvPr>
            <p:ph type="title"/>
          </p:nvPr>
        </p:nvSpPr>
        <p:spPr>
          <a:xfrm>
            <a:off x="1141413" y="618518"/>
            <a:ext cx="9905998" cy="485077"/>
          </a:xfrm>
        </p:spPr>
        <p:txBody>
          <a:bodyPr>
            <a:normAutofit fontScale="90000"/>
          </a:bodyPr>
          <a:lstStyle/>
          <a:p>
            <a:r>
              <a:rPr lang="en-US" dirty="0"/>
              <a:t>Literature survey</a:t>
            </a:r>
          </a:p>
        </p:txBody>
      </p:sp>
      <p:sp>
        <p:nvSpPr>
          <p:cNvPr id="6" name="Content Placeholder 5">
            <a:extLst>
              <a:ext uri="{FF2B5EF4-FFF2-40B4-BE49-F238E27FC236}">
                <a16:creationId xmlns:a16="http://schemas.microsoft.com/office/drawing/2014/main" id="{01F9F8B6-90FB-07DC-8E26-9ADB1AFA563C}"/>
              </a:ext>
            </a:extLst>
          </p:cNvPr>
          <p:cNvSpPr>
            <a:spLocks noGrp="1"/>
          </p:cNvSpPr>
          <p:nvPr>
            <p:ph idx="1"/>
          </p:nvPr>
        </p:nvSpPr>
        <p:spPr>
          <a:xfrm>
            <a:off x="1141412" y="1381386"/>
            <a:ext cx="9905999" cy="4409815"/>
          </a:xfrm>
        </p:spPr>
        <p:txBody>
          <a:bodyPr vert="horz" lIns="91440" tIns="45720" rIns="91440" bIns="45720" rtlCol="0" anchor="t">
            <a:normAutofit fontScale="62500" lnSpcReduction="20000"/>
          </a:bodyPr>
          <a:lstStyle/>
          <a:p>
            <a:r>
              <a:rPr lang="en-US" dirty="0">
                <a:ea typeface="+mn-lt"/>
                <a:cs typeface="+mn-lt"/>
              </a:rPr>
              <a:t>Jae-Hyun Cho et al. (2014)[1] applied the Hough transform with optimized the accumulator cells in the four ROI in parallel and detects lanes with high efficiency. Although Hough Transform can detect only straight lines, the poor lane recognition rate on the curve road has been resolved fairly.</a:t>
            </a:r>
          </a:p>
          <a:p>
            <a:r>
              <a:rPr lang="en-US" dirty="0">
                <a:ea typeface="+mn-lt"/>
                <a:cs typeface="+mn-lt"/>
              </a:rPr>
              <a:t>Chan Yee Low et al. (2014) [2] presented a robust road lane marker detection algorithm to detect the left and right lane markers. The algorithm consists of optimization of Canny edge detection and Hough Transform. Canny edge detection performs features recognition then followed by Hough Transform lane generation. Hough Transform is applied to find relevant lines that can be used as the left and right lane boundaries. Reducing the image to smaller region of interest can reduce high computational cost.</a:t>
            </a:r>
          </a:p>
          <a:p>
            <a:r>
              <a:rPr lang="en-US" dirty="0">
                <a:ea typeface="+mn-lt"/>
                <a:cs typeface="+mn-lt"/>
              </a:rPr>
              <a:t>F. </a:t>
            </a:r>
            <a:r>
              <a:rPr lang="en-US" dirty="0" err="1">
                <a:ea typeface="+mn-lt"/>
                <a:cs typeface="+mn-lt"/>
              </a:rPr>
              <a:t>Mariut</a:t>
            </a:r>
            <a:r>
              <a:rPr lang="en-US" dirty="0">
                <a:ea typeface="+mn-lt"/>
                <a:cs typeface="+mn-lt"/>
              </a:rPr>
              <a:t> (2012) [3] proposed a simple algorithm that detects the lane marks and its characteristics and is able to determine the travelling direction. The Hough Transform was used to detect the lines in images. A technique was developed for extracting inner margin of lane to ensure right detection of lane mark.</a:t>
            </a:r>
          </a:p>
          <a:p>
            <a:r>
              <a:rPr lang="en-US" dirty="0" err="1">
                <a:ea typeface="+mn-lt"/>
                <a:cs typeface="+mn-lt"/>
              </a:rPr>
              <a:t>KamarulGhazali</a:t>
            </a:r>
            <a:r>
              <a:rPr lang="en-US" dirty="0">
                <a:ea typeface="+mn-lt"/>
                <a:cs typeface="+mn-lt"/>
              </a:rPr>
              <a:t> et al. (2012) [4]proposed an algorithm for detecting unexpected lane changes. An algorithm based on H-maxima and improved Hough </a:t>
            </a:r>
            <a:r>
              <a:rPr lang="en-US" dirty="0" err="1">
                <a:ea typeface="+mn-lt"/>
                <a:cs typeface="+mn-lt"/>
              </a:rPr>
              <a:t>Tranform</a:t>
            </a:r>
            <a:r>
              <a:rPr lang="en-US" dirty="0">
                <a:ea typeface="+mn-lt"/>
                <a:cs typeface="+mn-lt"/>
              </a:rPr>
              <a:t> was proposed which defines region of interest from input image and then divides the image into near and far field of view. Hough Transform was applied on near field of view to detect lane marks after noise filtering. The results showed that this algorithm is effective for straight roads.</a:t>
            </a:r>
            <a:endParaRPr lang="en-US" dirty="0"/>
          </a:p>
        </p:txBody>
      </p:sp>
    </p:spTree>
    <p:extLst>
      <p:ext uri="{BB962C8B-B14F-4D97-AF65-F5344CB8AC3E}">
        <p14:creationId xmlns:p14="http://schemas.microsoft.com/office/powerpoint/2010/main" val="75637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4A68-C78F-78F6-A3A7-91712E89569B}"/>
              </a:ext>
            </a:extLst>
          </p:cNvPr>
          <p:cNvSpPr>
            <a:spLocks noGrp="1"/>
          </p:cNvSpPr>
          <p:nvPr>
            <p:ph type="title"/>
          </p:nvPr>
        </p:nvSpPr>
        <p:spPr/>
        <p:txBody>
          <a:bodyPr/>
          <a:lstStyle/>
          <a:p>
            <a:r>
              <a:rPr lang="en-US" dirty="0"/>
              <a:t>Existing system</a:t>
            </a:r>
          </a:p>
        </p:txBody>
      </p:sp>
      <p:sp>
        <p:nvSpPr>
          <p:cNvPr id="18" name="Content Placeholder 17">
            <a:extLst>
              <a:ext uri="{FF2B5EF4-FFF2-40B4-BE49-F238E27FC236}">
                <a16:creationId xmlns:a16="http://schemas.microsoft.com/office/drawing/2014/main" id="{81D66C67-C68F-0C21-8340-008A306F153A}"/>
              </a:ext>
            </a:extLst>
          </p:cNvPr>
          <p:cNvSpPr>
            <a:spLocks noGrp="1"/>
          </p:cNvSpPr>
          <p:nvPr>
            <p:ph idx="1"/>
          </p:nvPr>
        </p:nvSpPr>
        <p:spPr/>
        <p:txBody>
          <a:bodyPr vert="horz" lIns="91440" tIns="45720" rIns="91440" bIns="45720" rtlCol="0" anchor="t">
            <a:normAutofit/>
          </a:bodyPr>
          <a:lstStyle/>
          <a:p>
            <a:r>
              <a:rPr lang="en-US" dirty="0">
                <a:ea typeface="+mn-lt"/>
                <a:cs typeface="+mn-lt"/>
              </a:rPr>
              <a:t>In the current existing system is permitted only to use in ideal road conditions such as runway. This could not be used in general roads because the edge detection used till now was Simulink Edge Detection which is implemented in MATLAB. The secondary thing is in current system Hough transform Space is only used for angle rotation and has very limited road dataset to detect the objects in single dimension of an image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57056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4477-CCE3-6EF1-4FFD-C8B5FF69BE8D}"/>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84338336-F979-288A-1EF1-169BF8BE47A9}"/>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In our proposed system we use Canny Edge Detection replacing the Simulink Edge Detection which is recent and efficient implementation in Python instead of MATLAB. Since, Python is the Scripting and Statistical Modelling Language it supports faster execution for mathematical functions which could be used by Canny Edge Detection technique. Secondly, we use Hough Transform Space for 3-Dimensional Object detection which could faster and accurate compared to single</a:t>
            </a:r>
            <a:br>
              <a:rPr lang="en-US" dirty="0">
                <a:ea typeface="+mn-lt"/>
                <a:cs typeface="+mn-lt"/>
              </a:rPr>
            </a:br>
            <a:r>
              <a:rPr lang="en-US" dirty="0">
                <a:ea typeface="+mn-lt"/>
                <a:cs typeface="+mn-lt"/>
              </a:rPr>
              <a:t>dimension object detection.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394755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AD9C-93A2-1985-68C3-55349B7088D9}"/>
              </a:ext>
            </a:extLst>
          </p:cNvPr>
          <p:cNvSpPr>
            <a:spLocks noGrp="1"/>
          </p:cNvSpPr>
          <p:nvPr>
            <p:ph type="title"/>
          </p:nvPr>
        </p:nvSpPr>
        <p:spPr/>
        <p:txBody>
          <a:bodyPr/>
          <a:lstStyle/>
          <a:p>
            <a:r>
              <a:rPr lang="en-US" dirty="0"/>
              <a:t>architecture</a:t>
            </a:r>
          </a:p>
        </p:txBody>
      </p:sp>
      <p:pic>
        <p:nvPicPr>
          <p:cNvPr id="4" name="Picture 4">
            <a:extLst>
              <a:ext uri="{FF2B5EF4-FFF2-40B4-BE49-F238E27FC236}">
                <a16:creationId xmlns:a16="http://schemas.microsoft.com/office/drawing/2014/main" id="{7332A5E2-AE78-1F28-20C6-C12C8A1E6846}"/>
              </a:ext>
            </a:extLst>
          </p:cNvPr>
          <p:cNvPicPr>
            <a:picLocks noGrp="1" noChangeAspect="1"/>
          </p:cNvPicPr>
          <p:nvPr>
            <p:ph idx="1"/>
          </p:nvPr>
        </p:nvPicPr>
        <p:blipFill>
          <a:blip r:embed="rId2"/>
          <a:stretch>
            <a:fillRect/>
          </a:stretch>
        </p:blipFill>
        <p:spPr>
          <a:xfrm>
            <a:off x="1381475" y="1633164"/>
            <a:ext cx="9044873" cy="4987272"/>
          </a:xfrm>
        </p:spPr>
      </p:pic>
    </p:spTree>
    <p:extLst>
      <p:ext uri="{BB962C8B-B14F-4D97-AF65-F5344CB8AC3E}">
        <p14:creationId xmlns:p14="http://schemas.microsoft.com/office/powerpoint/2010/main" val="374288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F8C0-F2AA-E400-6BCA-8A08E40A8E8C}"/>
              </a:ext>
            </a:extLst>
          </p:cNvPr>
          <p:cNvSpPr>
            <a:spLocks noGrp="1"/>
          </p:cNvSpPr>
          <p:nvPr>
            <p:ph type="title"/>
          </p:nvPr>
        </p:nvSpPr>
        <p:spPr/>
        <p:txBody>
          <a:bodyPr/>
          <a:lstStyle/>
          <a:p>
            <a:r>
              <a:rPr lang="en-US" dirty="0"/>
              <a:t>Module </a:t>
            </a:r>
          </a:p>
        </p:txBody>
      </p:sp>
      <p:sp>
        <p:nvSpPr>
          <p:cNvPr id="3" name="Content Placeholder 2">
            <a:extLst>
              <a:ext uri="{FF2B5EF4-FFF2-40B4-BE49-F238E27FC236}">
                <a16:creationId xmlns:a16="http://schemas.microsoft.com/office/drawing/2014/main" id="{08F61ECE-9D1B-80A4-C067-94AF607D209E}"/>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Module 1: Selecting the appropriate testing image and video</a:t>
            </a:r>
            <a:br>
              <a:rPr lang="en-US" dirty="0">
                <a:ea typeface="+mn-lt"/>
                <a:cs typeface="+mn-lt"/>
              </a:rPr>
            </a:br>
            <a:r>
              <a:rPr lang="en-US" dirty="0">
                <a:ea typeface="+mn-lt"/>
                <a:cs typeface="+mn-lt"/>
              </a:rPr>
              <a:t>Module 2: Preprocessing the selected image</a:t>
            </a:r>
            <a:br>
              <a:rPr lang="en-US" dirty="0">
                <a:ea typeface="+mn-lt"/>
                <a:cs typeface="+mn-lt"/>
              </a:rPr>
            </a:br>
            <a:r>
              <a:rPr lang="en-US" dirty="0">
                <a:ea typeface="+mn-lt"/>
                <a:cs typeface="+mn-lt"/>
              </a:rPr>
              <a:t>Module 3: Edge Detection Implementation</a:t>
            </a:r>
            <a:br>
              <a:rPr lang="en-US" dirty="0">
                <a:ea typeface="+mn-lt"/>
                <a:cs typeface="+mn-lt"/>
              </a:rPr>
            </a:br>
            <a:r>
              <a:rPr lang="en-US" dirty="0">
                <a:ea typeface="+mn-lt"/>
                <a:cs typeface="+mn-lt"/>
              </a:rPr>
              <a:t>Module 4: Hough Transformation</a:t>
            </a:r>
            <a:br>
              <a:rPr lang="en-US" dirty="0">
                <a:ea typeface="+mn-lt"/>
                <a:cs typeface="+mn-lt"/>
              </a:rPr>
            </a:br>
            <a:r>
              <a:rPr lang="en-US" dirty="0">
                <a:ea typeface="+mn-lt"/>
                <a:cs typeface="+mn-lt"/>
              </a:rPr>
              <a:t>Module 5: Evaluating the output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157020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AA2B-3C45-504D-E914-2927A3DA1D5A}"/>
              </a:ext>
            </a:extLst>
          </p:cNvPr>
          <p:cNvSpPr>
            <a:spLocks noGrp="1"/>
          </p:cNvSpPr>
          <p:nvPr>
            <p:ph type="title"/>
          </p:nvPr>
        </p:nvSpPr>
        <p:spPr/>
        <p:txBody>
          <a:bodyPr>
            <a:normAutofit fontScale="90000"/>
          </a:bodyPr>
          <a:lstStyle/>
          <a:p>
            <a:r>
              <a:rPr lang="en-US" dirty="0">
                <a:ea typeface="+mj-lt"/>
                <a:cs typeface="+mj-lt"/>
              </a:rPr>
              <a:t>Module 1: Selecting the appropriate testing image and video </a:t>
            </a:r>
            <a:br>
              <a:rPr lang="en-US" dirty="0">
                <a:ea typeface="+mj-lt"/>
                <a:cs typeface="+mj-lt"/>
              </a:rPr>
            </a:br>
            <a:endParaRPr lang="en-US" dirty="0">
              <a:ea typeface="+mj-lt"/>
              <a:cs typeface="+mj-lt"/>
            </a:endParaRPr>
          </a:p>
        </p:txBody>
      </p:sp>
      <p:sp>
        <p:nvSpPr>
          <p:cNvPr id="3" name="Content Placeholder 2">
            <a:extLst>
              <a:ext uri="{FF2B5EF4-FFF2-40B4-BE49-F238E27FC236}">
                <a16:creationId xmlns:a16="http://schemas.microsoft.com/office/drawing/2014/main" id="{FB073F3E-A454-B302-662F-6405E01BD245}"/>
              </a:ext>
            </a:extLst>
          </p:cNvPr>
          <p:cNvSpPr>
            <a:spLocks noGrp="1"/>
          </p:cNvSpPr>
          <p:nvPr>
            <p:ph idx="1"/>
          </p:nvPr>
        </p:nvSpPr>
        <p:spPr/>
        <p:txBody>
          <a:bodyPr vert="horz" lIns="91440" tIns="45720" rIns="91440" bIns="45720" rtlCol="0" anchor="t">
            <a:normAutofit/>
          </a:bodyPr>
          <a:lstStyle/>
          <a:p>
            <a:r>
              <a:rPr lang="en-US" dirty="0">
                <a:ea typeface="+mn-lt"/>
                <a:cs typeface="+mn-lt"/>
              </a:rPr>
              <a:t>This selection of image is more important because implementation of each model requires an image input for processing. And if the processing is</a:t>
            </a:r>
            <a:br>
              <a:rPr lang="en-US" dirty="0">
                <a:ea typeface="+mn-lt"/>
                <a:cs typeface="+mn-lt"/>
              </a:rPr>
            </a:br>
            <a:r>
              <a:rPr lang="en-US" dirty="0">
                <a:ea typeface="+mn-lt"/>
                <a:cs typeface="+mn-lt"/>
              </a:rPr>
              <a:t>done, then output is produced. If output produced for the testing image is same as required , then the resultant image is sent to next process that we need to develop further.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2125587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5C60B4F-BC3B-4500-94A0-12B650EB3A96}">
  <ds:schemaRefs>
    <ds:schemaRef ds:uri="http://schemas.microsoft.com/sharepoint/v3/contenttype/forms"/>
  </ds:schemaRefs>
</ds:datastoreItem>
</file>

<file path=customXml/itemProps2.xml><?xml version="1.0" encoding="utf-8"?>
<ds:datastoreItem xmlns:ds="http://schemas.openxmlformats.org/officeDocument/2006/customXml" ds:itemID="{26E2ACFD-A954-4AE5-A646-04099F700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B1A62B-AC56-4FF8-A85C-85C0B480DAF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60</TotalTime>
  <Words>1459</Words>
  <Application>Microsoft Office PowerPoint</Application>
  <PresentationFormat>Widescreen</PresentationFormat>
  <Paragraphs>47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Seaford Display</vt:lpstr>
      <vt:lpstr>Tenorite</vt:lpstr>
      <vt:lpstr>Tw Cen MT</vt:lpstr>
      <vt:lpstr>Circuit</vt:lpstr>
      <vt:lpstr>LANE DETECTION</vt:lpstr>
      <vt:lpstr>abstract</vt:lpstr>
      <vt:lpstr>objective</vt:lpstr>
      <vt:lpstr>Literature survey</vt:lpstr>
      <vt:lpstr>Existing system</vt:lpstr>
      <vt:lpstr>Proposed system</vt:lpstr>
      <vt:lpstr>architecture</vt:lpstr>
      <vt:lpstr>Module </vt:lpstr>
      <vt:lpstr>Module 1: Selecting the appropriate testing image and video  </vt:lpstr>
      <vt:lpstr>Module 2: Preprocessing the selected image  </vt:lpstr>
      <vt:lpstr>Module 3: Edge Detection Implementation  </vt:lpstr>
      <vt:lpstr>Module 4: Hough Transformations  </vt:lpstr>
      <vt:lpstr>Module 5: Evaluating the output  </vt:lpstr>
      <vt:lpstr>result</vt:lpstr>
      <vt:lpstr>PowerPoint Presentation</vt:lpstr>
      <vt:lpstr>Final output</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design</dc:title>
  <dc:creator>SRINI</dc:creator>
  <cp:lastModifiedBy>Srini sri</cp:lastModifiedBy>
  <cp:revision>233</cp:revision>
  <dcterms:created xsi:type="dcterms:W3CDTF">2022-12-16T23:49:45Z</dcterms:created>
  <dcterms:modified xsi:type="dcterms:W3CDTF">2023-03-21T07:35:50Z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