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6" r:id="rId10"/>
    <p:sldId id="267" r:id="rId11"/>
    <p:sldId id="268"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991F0E-B631-4C01-938F-8348A7B66A52}" v="8" dt="2022-11-29T05:48:06.167"/>
    <p1510:client id="{3BD61840-8BC3-445A-9E6D-0D21C5D329CA}" v="152" dt="2022-12-02T00:51:23.244"/>
    <p1510:client id="{43EA6FF8-8F70-45F0-A797-650EAB1D2469}" v="85" dt="2022-10-18T14:43:04.103"/>
    <p1510:client id="{82A2F9E8-FF47-4BFA-B980-A3DCA254F617}" v="10" dt="2022-11-07T13:35:01.021"/>
    <p1510:client id="{B9E05AC0-CA61-43BF-88B2-18F66258B1A8}" v="2" dt="2022-10-19T09:44:12.562"/>
    <p1510:client id="{C01FEF70-74B3-45AC-858B-1CB54158699E}" v="115" dt="2022-10-18T15:12:41.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8" d="100"/>
          <a:sy n="88" d="100"/>
        </p:scale>
        <p:origin x="269"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hopscotch on a sidewalk">
            <a:extLst>
              <a:ext uri="{FF2B5EF4-FFF2-40B4-BE49-F238E27FC236}">
                <a16:creationId xmlns:a16="http://schemas.microsoft.com/office/drawing/2014/main" id="{8303D832-DD5B-1ACC-D7D4-27EB65CC59CB}"/>
              </a:ext>
            </a:extLst>
          </p:cNvPr>
          <p:cNvPicPr>
            <a:picLocks noChangeAspect="1"/>
          </p:cNvPicPr>
          <p:nvPr/>
        </p:nvPicPr>
        <p:blipFill rotWithShape="1">
          <a:blip r:embed="rId2">
            <a:alphaModFix amt="50000"/>
          </a:blip>
          <a:srcRect t="7591" r="-2" b="8073"/>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b="1">
                <a:solidFill>
                  <a:srgbClr val="FFFFFF"/>
                </a:solidFill>
                <a:latin typeface="Times New Roman"/>
                <a:cs typeface="Calibri Light"/>
              </a:rPr>
              <a:t>Lane Detection</a:t>
            </a:r>
            <a:endParaRPr lang="en-US" b="1">
              <a:solidFill>
                <a:srgbClr val="FFFFFF"/>
              </a:solidFill>
              <a:latin typeface="Times New Roman"/>
            </a:endParaRPr>
          </a:p>
        </p:txBody>
      </p:sp>
      <p:sp>
        <p:nvSpPr>
          <p:cNvPr id="3" name="Subtitle 2"/>
          <p:cNvSpPr>
            <a:spLocks noGrp="1"/>
          </p:cNvSpPr>
          <p:nvPr>
            <p:ph type="subTitle" idx="1"/>
          </p:nvPr>
        </p:nvSpPr>
        <p:spPr>
          <a:xfrm>
            <a:off x="1524000" y="4159404"/>
            <a:ext cx="9144000" cy="1196367"/>
          </a:xfrm>
        </p:spPr>
        <p:txBody>
          <a:bodyPr vert="horz" lIns="91440" tIns="45720" rIns="91440" bIns="45720" rtlCol="0">
            <a:normAutofit fontScale="62500" lnSpcReduction="20000"/>
          </a:bodyPr>
          <a:lstStyle/>
          <a:p>
            <a:r>
              <a:rPr lang="en-US" sz="1700" b="1" dirty="0">
                <a:solidFill>
                  <a:srgbClr val="FFFFFF"/>
                </a:solidFill>
                <a:cs typeface="Calibri"/>
              </a:rPr>
              <a:t>BY  </a:t>
            </a:r>
            <a:r>
              <a:rPr lang="en-US" sz="2600" b="1" dirty="0">
                <a:solidFill>
                  <a:srgbClr val="FFFFFF"/>
                </a:solidFill>
                <a:cs typeface="Calibri"/>
              </a:rPr>
              <a:t>SRINIVASAN E V 212221060261</a:t>
            </a:r>
          </a:p>
          <a:p>
            <a:r>
              <a:rPr lang="en-US" sz="2600" b="1" dirty="0">
                <a:solidFill>
                  <a:srgbClr val="FFFFFF"/>
                </a:solidFill>
                <a:cs typeface="Calibri"/>
              </a:rPr>
              <a:t>ROHAN T 2122210228</a:t>
            </a:r>
          </a:p>
          <a:p>
            <a:r>
              <a:rPr lang="en-US" sz="2600" b="1" dirty="0">
                <a:solidFill>
                  <a:srgbClr val="FFFFFF"/>
                </a:solidFill>
                <a:cs typeface="Calibri"/>
              </a:rPr>
              <a:t>KISHORE KUMAR R 212221060128</a:t>
            </a:r>
          </a:p>
          <a:p>
            <a:r>
              <a:rPr lang="en-US" sz="2600" b="1" dirty="0">
                <a:solidFill>
                  <a:srgbClr val="FFFFFF"/>
                </a:solidFill>
                <a:cs typeface="Calibri"/>
              </a:rPr>
              <a:t>ECE Dept</a:t>
            </a:r>
            <a:r>
              <a:rPr lang="en-US" sz="1700" b="1" dirty="0">
                <a:solidFill>
                  <a:srgbClr val="FFFFFF"/>
                </a:solidFill>
                <a:cs typeface="Calibri"/>
              </a:rPr>
              <a:t>.</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400"/>
                                        <p:tgtEl>
                                          <p:spTgt spid="3">
                                            <p:txEl>
                                              <p:pRg st="2" end="2"/>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400"/>
                                        <p:tgtEl>
                                          <p:spTgt spid="3">
                                            <p:txEl>
                                              <p:pRg st="3" end="3"/>
                                            </p:txEl>
                                          </p:spTgt>
                                        </p:tgtEl>
                                      </p:cBhvr>
                                    </p:animEffect>
                                  </p:childTnLst>
                                </p:cTn>
                              </p:par>
                              <p:par>
                                <p:cTn id="17" presetID="10" presetClass="entr" presetSubtype="0" fill="hold" grpId="0" nodeType="withEffect">
                                  <p:stCondLst>
                                    <p:cond delay="1000"/>
                                  </p:stCondLst>
                                  <p:iterate type="lt">
                                    <p:tmPct val="10000"/>
                                  </p:iterate>
                                  <p:childTnLst>
                                    <p:set>
                                      <p:cBhvr>
                                        <p:cTn id="18" dur="1" fill="hold">
                                          <p:stCondLst>
                                            <p:cond delay="0"/>
                                          </p:stCondLst>
                                        </p:cTn>
                                        <p:tgtEl>
                                          <p:spTgt spid="2"/>
                                        </p:tgtEl>
                                        <p:attrNameLst>
                                          <p:attrName>style.visibility</p:attrName>
                                        </p:attrNameLst>
                                      </p:cBhvr>
                                      <p:to>
                                        <p:strVal val="visible"/>
                                      </p:to>
                                    </p:set>
                                    <p:animEffect transition="in" filter="fade">
                                      <p:cBhvr>
                                        <p:cTn id="19"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CB2B94-0423-40FD-72D5-3DFA9ACABE89}"/>
              </a:ext>
            </a:extLst>
          </p:cNvPr>
          <p:cNvSpPr>
            <a:spLocks noGrp="1"/>
          </p:cNvSpPr>
          <p:nvPr>
            <p:ph type="title"/>
          </p:nvPr>
        </p:nvSpPr>
        <p:spPr>
          <a:xfrm>
            <a:off x="804672" y="640080"/>
            <a:ext cx="3282696" cy="5257800"/>
          </a:xfrm>
        </p:spPr>
        <p:txBody>
          <a:bodyPr>
            <a:normAutofit/>
          </a:bodyPr>
          <a:lstStyle/>
          <a:p>
            <a:r>
              <a:rPr lang="en-US">
                <a:solidFill>
                  <a:schemeClr val="bg1"/>
                </a:solidFill>
                <a:cs typeface="Calibri Light"/>
              </a:rPr>
              <a:t>Edge Detection using Canny Edge detection</a:t>
            </a:r>
            <a:endParaRPr lang="en-US">
              <a:solidFill>
                <a:schemeClr val="bg1"/>
              </a:solidFill>
            </a:endParaRPr>
          </a:p>
        </p:txBody>
      </p:sp>
      <p:sp>
        <p:nvSpPr>
          <p:cNvPr id="3" name="Content Placeholder 2">
            <a:extLst>
              <a:ext uri="{FF2B5EF4-FFF2-40B4-BE49-F238E27FC236}">
                <a16:creationId xmlns:a16="http://schemas.microsoft.com/office/drawing/2014/main" id="{6E15782F-0E79-E5B9-72AF-D39E85B27292}"/>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200">
                <a:ea typeface="+mn-lt"/>
                <a:cs typeface="+mn-lt"/>
              </a:rPr>
              <a:t>we are applying </a:t>
            </a:r>
            <a:r>
              <a:rPr lang="en-US" sz="2200" b="1">
                <a:ea typeface="+mn-lt"/>
                <a:cs typeface="+mn-lt"/>
              </a:rPr>
              <a:t>Canny</a:t>
            </a:r>
            <a:r>
              <a:rPr lang="en-US" sz="2200">
                <a:ea typeface="+mn-lt"/>
                <a:cs typeface="+mn-lt"/>
              </a:rPr>
              <a:t> to the gray-scaled image and our output will be another image called edges. </a:t>
            </a:r>
            <a:r>
              <a:rPr lang="en-US" sz="2200" b="1">
                <a:ea typeface="+mn-lt"/>
                <a:cs typeface="+mn-lt"/>
              </a:rPr>
              <a:t>low_threshold</a:t>
            </a:r>
            <a:r>
              <a:rPr lang="en-US" sz="2200">
                <a:ea typeface="+mn-lt"/>
                <a:cs typeface="+mn-lt"/>
              </a:rPr>
              <a:t> and </a:t>
            </a:r>
            <a:r>
              <a:rPr lang="en-US" sz="2200" b="1">
                <a:ea typeface="+mn-lt"/>
                <a:cs typeface="+mn-lt"/>
              </a:rPr>
              <a:t>high_threshold</a:t>
            </a:r>
            <a:r>
              <a:rPr lang="en-US" sz="2200">
                <a:ea typeface="+mn-lt"/>
                <a:cs typeface="+mn-lt"/>
              </a:rPr>
              <a:t> are your </a:t>
            </a:r>
            <a:r>
              <a:rPr lang="en-US" sz="2200" b="1">
                <a:ea typeface="+mn-lt"/>
                <a:cs typeface="+mn-lt"/>
              </a:rPr>
              <a:t>thresholds for edge detection</a:t>
            </a:r>
            <a:r>
              <a:rPr lang="en-US" sz="2200">
                <a:ea typeface="+mn-lt"/>
                <a:cs typeface="+mn-lt"/>
              </a:rPr>
              <a:t>.</a:t>
            </a:r>
          </a:p>
          <a:p>
            <a:r>
              <a:rPr lang="en-US" sz="2200">
                <a:ea typeface="+mn-lt"/>
                <a:cs typeface="+mn-lt"/>
              </a:rPr>
              <a:t>the algorithm will first detect strong </a:t>
            </a:r>
            <a:r>
              <a:rPr lang="en-US" sz="2200" b="1">
                <a:ea typeface="+mn-lt"/>
                <a:cs typeface="+mn-lt"/>
              </a:rPr>
              <a:t>edge</a:t>
            </a:r>
            <a:r>
              <a:rPr lang="en-US" sz="2200">
                <a:ea typeface="+mn-lt"/>
                <a:cs typeface="+mn-lt"/>
              </a:rPr>
              <a:t> (strong gradient) pixels above the </a:t>
            </a:r>
            <a:r>
              <a:rPr lang="en-US" sz="2200" b="1">
                <a:ea typeface="+mn-lt"/>
                <a:cs typeface="+mn-lt"/>
              </a:rPr>
              <a:t>high_threshold</a:t>
            </a:r>
            <a:r>
              <a:rPr lang="en-US" sz="2200">
                <a:ea typeface="+mn-lt"/>
                <a:cs typeface="+mn-lt"/>
              </a:rPr>
              <a:t>, and reject pixels below the </a:t>
            </a:r>
            <a:r>
              <a:rPr lang="en-US" sz="2200" b="1">
                <a:ea typeface="+mn-lt"/>
                <a:cs typeface="+mn-lt"/>
              </a:rPr>
              <a:t>low_threshold</a:t>
            </a:r>
            <a:r>
              <a:rPr lang="en-US" sz="2200">
                <a:ea typeface="+mn-lt"/>
                <a:cs typeface="+mn-lt"/>
              </a:rPr>
              <a:t>. </a:t>
            </a:r>
          </a:p>
          <a:p>
            <a:r>
              <a:rPr lang="en-US" sz="2200">
                <a:ea typeface="+mn-lt"/>
                <a:cs typeface="+mn-lt"/>
              </a:rPr>
              <a:t>Next, pixels with values between the </a:t>
            </a:r>
            <a:r>
              <a:rPr lang="en-US" sz="2200" b="1">
                <a:ea typeface="+mn-lt"/>
                <a:cs typeface="+mn-lt"/>
              </a:rPr>
              <a:t>low_threshold</a:t>
            </a:r>
            <a:r>
              <a:rPr lang="en-US" sz="2200">
                <a:ea typeface="+mn-lt"/>
                <a:cs typeface="+mn-lt"/>
              </a:rPr>
              <a:t> and </a:t>
            </a:r>
            <a:r>
              <a:rPr lang="en-US" sz="2200" b="1">
                <a:ea typeface="+mn-lt"/>
                <a:cs typeface="+mn-lt"/>
              </a:rPr>
              <a:t>high_threshold</a:t>
            </a:r>
            <a:r>
              <a:rPr lang="en-US" sz="2200">
                <a:ea typeface="+mn-lt"/>
                <a:cs typeface="+mn-lt"/>
              </a:rPr>
              <a:t> will be included as long as they are connected to strong edges. </a:t>
            </a:r>
          </a:p>
          <a:p>
            <a:r>
              <a:rPr lang="en-US" sz="2200" b="1">
                <a:ea typeface="+mn-lt"/>
                <a:cs typeface="+mn-lt"/>
              </a:rPr>
              <a:t>The output edges is a binary image with white pixels tracing out the detected edges and black everywhere else</a:t>
            </a:r>
            <a:r>
              <a:rPr lang="en-US" sz="2200">
                <a:ea typeface="+mn-lt"/>
                <a:cs typeface="+mn-lt"/>
              </a:rPr>
              <a:t>. </a:t>
            </a:r>
            <a:endParaRPr lang="en-US" sz="2200">
              <a:cs typeface="Calibri"/>
            </a:endParaRPr>
          </a:p>
        </p:txBody>
      </p:sp>
    </p:spTree>
    <p:extLst>
      <p:ext uri="{BB962C8B-B14F-4D97-AF65-F5344CB8AC3E}">
        <p14:creationId xmlns:p14="http://schemas.microsoft.com/office/powerpoint/2010/main" val="3975362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F3A44-24F7-BD60-A5F8-3AB00772CDD6}"/>
              </a:ext>
            </a:extLst>
          </p:cNvPr>
          <p:cNvSpPr>
            <a:spLocks noGrp="1"/>
          </p:cNvSpPr>
          <p:nvPr>
            <p:ph type="title"/>
          </p:nvPr>
        </p:nvSpPr>
        <p:spPr>
          <a:xfrm>
            <a:off x="804672" y="640080"/>
            <a:ext cx="3282696" cy="5257800"/>
          </a:xfrm>
        </p:spPr>
        <p:txBody>
          <a:bodyPr>
            <a:normAutofit/>
          </a:bodyPr>
          <a:lstStyle/>
          <a:p>
            <a:r>
              <a:rPr lang="en-US">
                <a:solidFill>
                  <a:schemeClr val="bg1"/>
                </a:solidFill>
                <a:cs typeface="Calibri Light"/>
              </a:rPr>
              <a:t>Hough Transform and Detecting lanes</a:t>
            </a:r>
          </a:p>
        </p:txBody>
      </p:sp>
      <p:sp>
        <p:nvSpPr>
          <p:cNvPr id="3" name="Content Placeholder 2">
            <a:extLst>
              <a:ext uri="{FF2B5EF4-FFF2-40B4-BE49-F238E27FC236}">
                <a16:creationId xmlns:a16="http://schemas.microsoft.com/office/drawing/2014/main" id="{C59047A8-F209-C563-935D-D48FD57C2532}"/>
              </a:ext>
            </a:extLst>
          </p:cNvPr>
          <p:cNvSpPr>
            <a:spLocks noGrp="1"/>
          </p:cNvSpPr>
          <p:nvPr>
            <p:ph idx="1"/>
          </p:nvPr>
        </p:nvSpPr>
        <p:spPr>
          <a:xfrm>
            <a:off x="5358384" y="640081"/>
            <a:ext cx="6024654" cy="5257800"/>
          </a:xfrm>
        </p:spPr>
        <p:txBody>
          <a:bodyPr anchor="ctr">
            <a:normAutofit/>
          </a:bodyPr>
          <a:lstStyle/>
          <a:p>
            <a:r>
              <a:rPr lang="en-US" sz="2400" dirty="0">
                <a:ea typeface="+mn-lt"/>
                <a:cs typeface="+mn-lt"/>
              </a:rPr>
              <a:t>In image space, a line is plotted as x vs. Y</a:t>
            </a:r>
          </a:p>
          <a:p>
            <a:r>
              <a:rPr lang="en-US" sz="2400" dirty="0">
                <a:ea typeface="+mn-lt"/>
                <a:cs typeface="+mn-lt"/>
              </a:rPr>
              <a:t>In Hough space, I can represent my "x vs. y" line as a point in "m vs. b" instead.</a:t>
            </a:r>
          </a:p>
          <a:p>
            <a:r>
              <a:rPr lang="en-US" sz="2400" dirty="0">
                <a:ea typeface="+mn-lt"/>
                <a:cs typeface="+mn-lt"/>
              </a:rPr>
              <a:t> The Hough Transform is just the conversion from image space to Hough space.</a:t>
            </a:r>
          </a:p>
          <a:p>
            <a:r>
              <a:rPr lang="en-US" sz="2400" dirty="0">
                <a:ea typeface="+mn-lt"/>
                <a:cs typeface="+mn-lt"/>
              </a:rPr>
              <a:t> So, the characterization of a line in image space will be a single point at the position (m, b) in Hough space.</a:t>
            </a:r>
            <a:endParaRPr lang="en-US" sz="2400">
              <a:cs typeface="Calibri"/>
            </a:endParaRPr>
          </a:p>
        </p:txBody>
      </p:sp>
    </p:spTree>
    <p:extLst>
      <p:ext uri="{BB962C8B-B14F-4D97-AF65-F5344CB8AC3E}">
        <p14:creationId xmlns:p14="http://schemas.microsoft.com/office/powerpoint/2010/main" val="377617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0D4AFB-E8BB-9620-CC51-D1E7936C777D}"/>
              </a:ext>
            </a:extLst>
          </p:cNvPr>
          <p:cNvSpPr>
            <a:spLocks noGrp="1"/>
          </p:cNvSpPr>
          <p:nvPr>
            <p:ph type="title"/>
          </p:nvPr>
        </p:nvSpPr>
        <p:spPr>
          <a:xfrm>
            <a:off x="804672" y="640080"/>
            <a:ext cx="3282696" cy="5257800"/>
          </a:xfrm>
        </p:spPr>
        <p:txBody>
          <a:bodyPr>
            <a:normAutofit/>
          </a:bodyPr>
          <a:lstStyle/>
          <a:p>
            <a:r>
              <a:rPr lang="en-US" dirty="0">
                <a:solidFill>
                  <a:schemeClr val="bg1"/>
                </a:solidFill>
                <a:ea typeface="Calibri Light"/>
                <a:cs typeface="Calibri Light"/>
              </a:rPr>
              <a:t>Benefits of Lane Detection</a:t>
            </a:r>
            <a:endParaRPr lang="en-US" dirty="0">
              <a:solidFill>
                <a:schemeClr val="bg1"/>
              </a:solidFill>
            </a:endParaRPr>
          </a:p>
        </p:txBody>
      </p:sp>
      <p:sp>
        <p:nvSpPr>
          <p:cNvPr id="3" name="Content Placeholder 2">
            <a:extLst>
              <a:ext uri="{FF2B5EF4-FFF2-40B4-BE49-F238E27FC236}">
                <a16:creationId xmlns:a16="http://schemas.microsoft.com/office/drawing/2014/main" id="{D1C38F6A-941F-734A-592A-B70E1CB3C1DC}"/>
              </a:ext>
            </a:extLst>
          </p:cNvPr>
          <p:cNvSpPr>
            <a:spLocks noGrp="1"/>
          </p:cNvSpPr>
          <p:nvPr>
            <p:ph idx="1"/>
          </p:nvPr>
        </p:nvSpPr>
        <p:spPr>
          <a:xfrm>
            <a:off x="5358384" y="640081"/>
            <a:ext cx="6024654" cy="5257800"/>
          </a:xfrm>
        </p:spPr>
        <p:txBody>
          <a:bodyPr anchor="ctr">
            <a:normAutofit/>
          </a:bodyPr>
          <a:lstStyle/>
          <a:p>
            <a:r>
              <a:rPr lang="en-US" sz="2400" dirty="0">
                <a:ea typeface="+mn-lt"/>
                <a:cs typeface="+mn-lt"/>
              </a:rPr>
              <a:t>Gives </a:t>
            </a:r>
            <a:r>
              <a:rPr lang="en-US" sz="2400" dirty="0" err="1">
                <a:ea typeface="+mn-lt"/>
                <a:cs typeface="+mn-lt"/>
              </a:rPr>
              <a:t>assistanceand</a:t>
            </a:r>
            <a:r>
              <a:rPr lang="en-US" sz="2400" dirty="0">
                <a:ea typeface="+mn-lt"/>
                <a:cs typeface="+mn-lt"/>
              </a:rPr>
              <a:t> details to pedestrians and drivers </a:t>
            </a:r>
          </a:p>
          <a:p>
            <a:r>
              <a:rPr lang="en-US" sz="2400" dirty="0">
                <a:ea typeface="+mn-lt"/>
                <a:cs typeface="+mn-lt"/>
              </a:rPr>
              <a:t>Uniformity of the markings is an important factor in minimizing confusion and uncertainty about their meaning </a:t>
            </a:r>
          </a:p>
          <a:p>
            <a:r>
              <a:rPr lang="en-US" sz="2400" dirty="0">
                <a:ea typeface="+mn-lt"/>
                <a:cs typeface="+mn-lt"/>
              </a:rPr>
              <a:t>Allows vehicular drivers to drive safely</a:t>
            </a:r>
            <a:endParaRPr lang="en-US" sz="2400">
              <a:ea typeface="Calibri"/>
              <a:cs typeface="Calibri"/>
            </a:endParaRPr>
          </a:p>
        </p:txBody>
      </p:sp>
    </p:spTree>
    <p:extLst>
      <p:ext uri="{BB962C8B-B14F-4D97-AF65-F5344CB8AC3E}">
        <p14:creationId xmlns:p14="http://schemas.microsoft.com/office/powerpoint/2010/main" val="2077368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A42DB7-F106-5ABA-E3DD-4C373777015A}"/>
              </a:ext>
            </a:extLst>
          </p:cNvPr>
          <p:cNvSpPr>
            <a:spLocks noGrp="1"/>
          </p:cNvSpPr>
          <p:nvPr>
            <p:ph type="title"/>
          </p:nvPr>
        </p:nvSpPr>
        <p:spPr>
          <a:xfrm>
            <a:off x="833002" y="365125"/>
            <a:ext cx="10520702" cy="1325563"/>
          </a:xfrm>
        </p:spPr>
        <p:txBody>
          <a:bodyPr>
            <a:normAutofit/>
          </a:bodyPr>
          <a:lstStyle/>
          <a:p>
            <a:r>
              <a:rPr lang="en-US">
                <a:solidFill>
                  <a:srgbClr val="FFFFFF"/>
                </a:solidFill>
                <a:ea typeface="Calibri Light"/>
                <a:cs typeface="Calibri Light"/>
              </a:rPr>
              <a:t>   </a:t>
            </a:r>
            <a:endParaRPr lang="en-US">
              <a:solidFill>
                <a:srgbClr val="FFFFFF"/>
              </a:solidFill>
            </a:endParaRPr>
          </a:p>
        </p:txBody>
      </p:sp>
      <p:sp>
        <p:nvSpPr>
          <p:cNvPr id="3" name="Content Placeholder 2">
            <a:extLst>
              <a:ext uri="{FF2B5EF4-FFF2-40B4-BE49-F238E27FC236}">
                <a16:creationId xmlns:a16="http://schemas.microsoft.com/office/drawing/2014/main" id="{8E8076B1-CD82-CD5D-EC2B-1FC09BAF8E3B}"/>
              </a:ext>
            </a:extLst>
          </p:cNvPr>
          <p:cNvSpPr>
            <a:spLocks noGrp="1"/>
          </p:cNvSpPr>
          <p:nvPr>
            <p:ph idx="1"/>
          </p:nvPr>
        </p:nvSpPr>
        <p:spPr>
          <a:xfrm>
            <a:off x="838201" y="2022601"/>
            <a:ext cx="10515598" cy="4154361"/>
          </a:xfrm>
        </p:spPr>
        <p:txBody>
          <a:bodyPr vert="horz" lIns="91440" tIns="45720" rIns="91440" bIns="45720" rtlCol="0">
            <a:normAutofit/>
          </a:bodyPr>
          <a:lstStyle/>
          <a:p>
            <a:pPr marL="0" indent="0">
              <a:buNone/>
            </a:pPr>
            <a:r>
              <a:rPr lang="en-US" sz="2000" b="1" i="1" dirty="0">
                <a:solidFill>
                  <a:srgbClr val="FFFFFF"/>
                </a:solidFill>
                <a:latin typeface="Times New Roman"/>
                <a:ea typeface="Calibri"/>
                <a:cs typeface="Calibri"/>
              </a:rPr>
              <a:t>THANK YOU</a:t>
            </a:r>
          </a:p>
          <a:p>
            <a:pPr marL="0" indent="0">
              <a:buNone/>
            </a:pPr>
            <a:r>
              <a:rPr lang="en-US" sz="2000" dirty="0">
                <a:solidFill>
                  <a:srgbClr val="FFFFFF"/>
                </a:solidFill>
                <a:latin typeface="Times New Roman"/>
                <a:ea typeface="Calibri"/>
                <a:cs typeface="Calibri"/>
              </a:rPr>
              <a:t>BY</a:t>
            </a:r>
          </a:p>
          <a:p>
            <a:pPr marL="0" indent="0">
              <a:buNone/>
            </a:pPr>
            <a:r>
              <a:rPr lang="en-US" sz="2000" dirty="0">
                <a:solidFill>
                  <a:srgbClr val="FFFFFF"/>
                </a:solidFill>
                <a:latin typeface="Times New Roman"/>
                <a:ea typeface="Calibri"/>
                <a:cs typeface="Calibri"/>
              </a:rPr>
              <a:t>SRINIVASAN E V 212221060261</a:t>
            </a:r>
          </a:p>
          <a:p>
            <a:pPr marL="0" indent="0">
              <a:buNone/>
            </a:pPr>
            <a:r>
              <a:rPr lang="en-US" sz="2000" dirty="0">
                <a:solidFill>
                  <a:srgbClr val="FFFFFF"/>
                </a:solidFill>
                <a:latin typeface="Times New Roman"/>
                <a:ea typeface="Calibri"/>
                <a:cs typeface="Calibri"/>
              </a:rPr>
              <a:t>ROHAN T 2122210228</a:t>
            </a:r>
          </a:p>
          <a:p>
            <a:pPr marL="0" indent="0">
              <a:buNone/>
            </a:pPr>
            <a:r>
              <a:rPr lang="en-US" sz="2000" dirty="0">
                <a:solidFill>
                  <a:srgbClr val="FFFFFF"/>
                </a:solidFill>
                <a:latin typeface="Times New Roman"/>
                <a:ea typeface="Calibri"/>
                <a:cs typeface="Calibri"/>
              </a:rPr>
              <a:t>KISHORE KUMAR R 212221060128</a:t>
            </a:r>
          </a:p>
          <a:p>
            <a:pPr marL="0" indent="0">
              <a:buNone/>
            </a:pPr>
            <a:r>
              <a:rPr lang="en-US" sz="2000" dirty="0">
                <a:solidFill>
                  <a:srgbClr val="FFFFFF"/>
                </a:solidFill>
                <a:latin typeface="Times New Roman"/>
                <a:ea typeface="Calibri"/>
                <a:cs typeface="Calibri"/>
              </a:rPr>
              <a:t>ECE Dept.</a:t>
            </a:r>
          </a:p>
        </p:txBody>
      </p:sp>
    </p:spTree>
    <p:extLst>
      <p:ext uri="{BB962C8B-B14F-4D97-AF65-F5344CB8AC3E}">
        <p14:creationId xmlns:p14="http://schemas.microsoft.com/office/powerpoint/2010/main" val="281907769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6"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464C3A5-C363-ECF3-E765-89C90E6E3F12}"/>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cs typeface="Calibri Light"/>
              </a:rPr>
              <a:t>Abstract</a:t>
            </a:r>
          </a:p>
        </p:txBody>
      </p:sp>
      <p:sp>
        <p:nvSpPr>
          <p:cNvPr id="3" name="Content Placeholder 2">
            <a:extLst>
              <a:ext uri="{FF2B5EF4-FFF2-40B4-BE49-F238E27FC236}">
                <a16:creationId xmlns:a16="http://schemas.microsoft.com/office/drawing/2014/main" id="{6C6959EC-AC70-93AF-B260-CC28A9C29A78}"/>
              </a:ext>
            </a:extLst>
          </p:cNvPr>
          <p:cNvSpPr>
            <a:spLocks noGrp="1"/>
          </p:cNvSpPr>
          <p:nvPr>
            <p:ph idx="1"/>
          </p:nvPr>
        </p:nvSpPr>
        <p:spPr>
          <a:xfrm>
            <a:off x="5573864" y="1166933"/>
            <a:ext cx="5716988" cy="4279709"/>
          </a:xfrm>
        </p:spPr>
        <p:txBody>
          <a:bodyPr anchor="ctr">
            <a:noAutofit/>
          </a:bodyPr>
          <a:lstStyle/>
          <a:p>
            <a:pPr>
              <a:lnSpc>
                <a:spcPct val="100000"/>
              </a:lnSpc>
              <a:spcBef>
                <a:spcPts val="0"/>
              </a:spcBef>
            </a:pPr>
            <a:r>
              <a:rPr lang="en-US" sz="1800" dirty="0">
                <a:ea typeface="+mn-lt"/>
                <a:cs typeface="+mn-lt"/>
              </a:rPr>
              <a:t>Lane Line detection is a critical component for </a:t>
            </a:r>
            <a:r>
              <a:rPr lang="en-US" sz="1800" dirty="0" err="1">
                <a:ea typeface="+mn-lt"/>
                <a:cs typeface="+mn-lt"/>
              </a:rPr>
              <a:t>self driving</a:t>
            </a:r>
            <a:r>
              <a:rPr lang="en-US" sz="1800" dirty="0">
                <a:ea typeface="+mn-lt"/>
                <a:cs typeface="+mn-lt"/>
              </a:rPr>
              <a:t> cars and also for computer vision in general. This concept is used to describe the path for self-driving cars and to avoid the risk of getting in another lane.</a:t>
            </a:r>
          </a:p>
          <a:p>
            <a:pPr>
              <a:lnSpc>
                <a:spcPct val="100000"/>
              </a:lnSpc>
              <a:spcBef>
                <a:spcPts val="0"/>
              </a:spcBef>
            </a:pPr>
            <a:r>
              <a:rPr lang="en-US" sz="1800" dirty="0">
                <a:ea typeface="+mn-lt"/>
                <a:cs typeface="+mn-lt"/>
              </a:rPr>
              <a:t>In this article, we will build a machine learning project to detect lane lines in real-time. We will do this using the concepts of computer vision using OpenCV library. To detect the lane we have to detect the white markings on both sides on the lane. </a:t>
            </a:r>
          </a:p>
          <a:p>
            <a:pPr>
              <a:lnSpc>
                <a:spcPct val="100000"/>
              </a:lnSpc>
              <a:spcBef>
                <a:spcPts val="0"/>
              </a:spcBef>
            </a:pPr>
            <a:r>
              <a:rPr lang="en-US" sz="1800" dirty="0">
                <a:ea typeface="+mn-lt"/>
                <a:cs typeface="+mn-lt"/>
              </a:rPr>
              <a:t>Using computer vision techniques in Python, we will identify road lane lines in which autonomous cars must run. This will be a critical part of autonomous cars, as the self-driving cars should not cross it’s lane and should not go in opposite lane to avoid accidents. </a:t>
            </a:r>
          </a:p>
          <a:p>
            <a:endParaRPr lang="en-US" sz="1800" dirty="0">
              <a:latin typeface="Times New Roman"/>
              <a:ea typeface="Calibri"/>
              <a:cs typeface="Calibri"/>
            </a:endParaRPr>
          </a:p>
        </p:txBody>
      </p:sp>
    </p:spTree>
    <p:extLst>
      <p:ext uri="{BB962C8B-B14F-4D97-AF65-F5344CB8AC3E}">
        <p14:creationId xmlns:p14="http://schemas.microsoft.com/office/powerpoint/2010/main" val="335777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65CE52-6A2A-82EC-1208-18215D81F644}"/>
              </a:ext>
            </a:extLst>
          </p:cNvPr>
          <p:cNvSpPr>
            <a:spLocks noGrp="1"/>
          </p:cNvSpPr>
          <p:nvPr>
            <p:ph type="title"/>
          </p:nvPr>
        </p:nvSpPr>
        <p:spPr>
          <a:xfrm>
            <a:off x="804672" y="640080"/>
            <a:ext cx="3282696" cy="5257800"/>
          </a:xfrm>
        </p:spPr>
        <p:txBody>
          <a:bodyPr>
            <a:normAutofit/>
          </a:bodyPr>
          <a:lstStyle/>
          <a:p>
            <a:r>
              <a:rPr lang="en-US" b="1">
                <a:solidFill>
                  <a:schemeClr val="bg1"/>
                </a:solidFill>
                <a:cs typeface="Calibri Light"/>
              </a:rPr>
              <a:t>Introduction</a:t>
            </a:r>
            <a:endParaRPr lang="en-US" b="1">
              <a:solidFill>
                <a:schemeClr val="bg1"/>
              </a:solidFill>
            </a:endParaRPr>
          </a:p>
        </p:txBody>
      </p:sp>
      <p:sp>
        <p:nvSpPr>
          <p:cNvPr id="3" name="Content Placeholder 2">
            <a:extLst>
              <a:ext uri="{FF2B5EF4-FFF2-40B4-BE49-F238E27FC236}">
                <a16:creationId xmlns:a16="http://schemas.microsoft.com/office/drawing/2014/main" id="{36E4A292-ECED-1E55-9C84-EF4E8573DF4C}"/>
              </a:ext>
            </a:extLst>
          </p:cNvPr>
          <p:cNvSpPr>
            <a:spLocks noGrp="1"/>
          </p:cNvSpPr>
          <p:nvPr>
            <p:ph idx="1"/>
          </p:nvPr>
        </p:nvSpPr>
        <p:spPr>
          <a:xfrm>
            <a:off x="5358384" y="640081"/>
            <a:ext cx="6024654" cy="5257800"/>
          </a:xfrm>
        </p:spPr>
        <p:txBody>
          <a:bodyPr anchor="ctr">
            <a:normAutofit/>
          </a:bodyPr>
          <a:lstStyle/>
          <a:p>
            <a:pPr>
              <a:buFont typeface="Arial"/>
              <a:buChar char="•"/>
            </a:pPr>
            <a:r>
              <a:rPr lang="en-US" sz="2000" dirty="0">
                <a:ea typeface="+mn-lt"/>
                <a:cs typeface="+mn-lt"/>
              </a:rPr>
              <a:t>The traffic safety becomes more and more convincing with the increasing urban traffic. Exiting the lane without following proper rules is the root cause of most of the accidents on the avenues. Most of these are result of the interrupted and lethargic attitude of the driver. Lane discipline is crucial to road safety for drivers and pedestrians alike. </a:t>
            </a:r>
          </a:p>
          <a:p>
            <a:pPr>
              <a:buFont typeface="Arial"/>
              <a:buChar char="•"/>
            </a:pPr>
            <a:r>
              <a:rPr lang="en-US" sz="2000" dirty="0">
                <a:ea typeface="+mn-lt"/>
                <a:cs typeface="+mn-lt"/>
              </a:rPr>
              <a:t>The system has an objective to identify the lane marks. It’s intent is to obtain a secure environment and improved traffic surroundings. The functions of the proposed system can range from displaying road line positions to the driving person on any exterior display, to more convoluted applications like detecting switching of the lanes in the near future so that one can prevent concussions caused on the highways.</a:t>
            </a:r>
          </a:p>
          <a:p>
            <a:pPr marL="0" indent="0">
              <a:buNone/>
            </a:pPr>
            <a:endParaRPr lang="en-US" sz="2000" dirty="0">
              <a:cs typeface="Calibri"/>
            </a:endParaRPr>
          </a:p>
        </p:txBody>
      </p:sp>
    </p:spTree>
    <p:extLst>
      <p:ext uri="{BB962C8B-B14F-4D97-AF65-F5344CB8AC3E}">
        <p14:creationId xmlns:p14="http://schemas.microsoft.com/office/powerpoint/2010/main" val="267961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BAFDD-589E-5865-418C-99A5C8F8D692}"/>
              </a:ext>
            </a:extLst>
          </p:cNvPr>
          <p:cNvSpPr>
            <a:spLocks noGrp="1"/>
          </p:cNvSpPr>
          <p:nvPr>
            <p:ph type="title"/>
          </p:nvPr>
        </p:nvSpPr>
        <p:spPr>
          <a:xfrm>
            <a:off x="4965430" y="629268"/>
            <a:ext cx="6586491" cy="1286160"/>
          </a:xfrm>
        </p:spPr>
        <p:txBody>
          <a:bodyPr anchor="b">
            <a:normAutofit/>
          </a:bodyPr>
          <a:lstStyle/>
          <a:p>
            <a:r>
              <a:rPr lang="en-US">
                <a:cs typeface="Calibri Light"/>
              </a:rPr>
              <a:t>Objective</a:t>
            </a:r>
            <a:endParaRPr lang="en-US"/>
          </a:p>
        </p:txBody>
      </p:sp>
      <p:sp>
        <p:nvSpPr>
          <p:cNvPr id="3" name="Content Placeholder 2">
            <a:extLst>
              <a:ext uri="{FF2B5EF4-FFF2-40B4-BE49-F238E27FC236}">
                <a16:creationId xmlns:a16="http://schemas.microsoft.com/office/drawing/2014/main" id="{2256C3D0-CB3B-9326-A7FF-8579A852772B}"/>
              </a:ext>
            </a:extLst>
          </p:cNvPr>
          <p:cNvSpPr>
            <a:spLocks noGrp="1"/>
          </p:cNvSpPr>
          <p:nvPr>
            <p:ph idx="1"/>
          </p:nvPr>
        </p:nvSpPr>
        <p:spPr>
          <a:xfrm>
            <a:off x="4965431" y="2438400"/>
            <a:ext cx="6586489" cy="3785419"/>
          </a:xfrm>
        </p:spPr>
        <p:txBody>
          <a:bodyPr>
            <a:normAutofit/>
          </a:bodyPr>
          <a:lstStyle/>
          <a:p>
            <a:pPr marL="0" indent="0">
              <a:buNone/>
            </a:pPr>
            <a:r>
              <a:rPr lang="en-US" sz="2400" dirty="0">
                <a:latin typeface="Times New Roman"/>
                <a:ea typeface="+mn-lt"/>
                <a:cs typeface="+mn-lt"/>
              </a:rPr>
              <a:t>Safety is the main objective of all the road lane detection systems due to the reason is that most of the vehicle road accident happens because of the driver miss leading of the vehicle path. Therefore, currently many different vision-based road detection algorithms have been developed to avoid vehicle crash on the road.</a:t>
            </a:r>
            <a:endParaRPr lang="en-US" sz="2400">
              <a:latin typeface="Times New Roman"/>
              <a:cs typeface="Calibri" panose="020F0502020204030204"/>
            </a:endParaRPr>
          </a:p>
        </p:txBody>
      </p:sp>
      <p:pic>
        <p:nvPicPr>
          <p:cNvPr id="18" name="Picture 17" descr="Black and white finish line">
            <a:extLst>
              <a:ext uri="{FF2B5EF4-FFF2-40B4-BE49-F238E27FC236}">
                <a16:creationId xmlns:a16="http://schemas.microsoft.com/office/drawing/2014/main" id="{E5218920-00A1-BB77-CD0B-3A9E5C11C830}"/>
              </a:ext>
            </a:extLst>
          </p:cNvPr>
          <p:cNvPicPr>
            <a:picLocks noChangeAspect="1"/>
          </p:cNvPicPr>
          <p:nvPr/>
        </p:nvPicPr>
        <p:blipFill rotWithShape="1">
          <a:blip r:embed="rId2"/>
          <a:srcRect l="28112" r="26969" b="1"/>
          <a:stretch/>
        </p:blipFill>
        <p:spPr>
          <a:xfrm>
            <a:off x="20" y="10"/>
            <a:ext cx="4635571" cy="6857990"/>
          </a:xfrm>
          <a:prstGeom prst="rect">
            <a:avLst/>
          </a:prstGeom>
          <a:effectLst/>
        </p:spPr>
      </p:pic>
      <p:cxnSp>
        <p:nvCxnSpPr>
          <p:cNvPr id="22" name="Straight Connector 2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27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4DBB39-C8FD-5861-7160-691396A36C0C}"/>
              </a:ext>
            </a:extLst>
          </p:cNvPr>
          <p:cNvSpPr>
            <a:spLocks noGrp="1"/>
          </p:cNvSpPr>
          <p:nvPr>
            <p:ph type="title"/>
          </p:nvPr>
        </p:nvSpPr>
        <p:spPr>
          <a:xfrm>
            <a:off x="4384039" y="365125"/>
            <a:ext cx="7164493" cy="1325563"/>
          </a:xfrm>
        </p:spPr>
        <p:txBody>
          <a:bodyPr>
            <a:normAutofit/>
          </a:bodyPr>
          <a:lstStyle/>
          <a:p>
            <a:r>
              <a:rPr lang="en-US" dirty="0">
                <a:ea typeface="Calibri Light"/>
                <a:cs typeface="Calibri Light"/>
              </a:rPr>
              <a:t>Existing System</a:t>
            </a:r>
            <a:endParaRPr lang="en-US" dirty="0"/>
          </a:p>
        </p:txBody>
      </p:sp>
      <p:pic>
        <p:nvPicPr>
          <p:cNvPr id="13" name="Picture 4" descr="Black and white finish line">
            <a:extLst>
              <a:ext uri="{FF2B5EF4-FFF2-40B4-BE49-F238E27FC236}">
                <a16:creationId xmlns:a16="http://schemas.microsoft.com/office/drawing/2014/main" id="{64B12C0E-E669-7FF6-E45C-0C76793F8072}"/>
              </a:ext>
            </a:extLst>
          </p:cNvPr>
          <p:cNvPicPr>
            <a:picLocks noChangeAspect="1"/>
          </p:cNvPicPr>
          <p:nvPr/>
        </p:nvPicPr>
        <p:blipFill rotWithShape="1">
          <a:blip r:embed="rId2"/>
          <a:srcRect l="28112" r="26969" b="1"/>
          <a:stretch/>
        </p:blipFill>
        <p:spPr>
          <a:xfrm>
            <a:off x="480060" y="892819"/>
            <a:ext cx="3425957" cy="5071880"/>
          </a:xfrm>
          <a:prstGeom prst="rect">
            <a:avLst/>
          </a:prstGeom>
        </p:spPr>
      </p:pic>
      <p:sp>
        <p:nvSpPr>
          <p:cNvPr id="3" name="Content Placeholder 2">
            <a:extLst>
              <a:ext uri="{FF2B5EF4-FFF2-40B4-BE49-F238E27FC236}">
                <a16:creationId xmlns:a16="http://schemas.microsoft.com/office/drawing/2014/main" id="{ADD63E3C-8F40-9544-1174-9C960302FFAA}"/>
              </a:ext>
            </a:extLst>
          </p:cNvPr>
          <p:cNvSpPr>
            <a:spLocks noGrp="1"/>
          </p:cNvSpPr>
          <p:nvPr>
            <p:ph idx="1"/>
          </p:nvPr>
        </p:nvSpPr>
        <p:spPr>
          <a:xfrm>
            <a:off x="4387515" y="2022601"/>
            <a:ext cx="7161017" cy="4154361"/>
          </a:xfrm>
        </p:spPr>
        <p:txBody>
          <a:bodyPr vert="horz" lIns="91440" tIns="45720" rIns="91440" bIns="45720" rtlCol="0">
            <a:normAutofit/>
          </a:bodyPr>
          <a:lstStyle/>
          <a:p>
            <a:r>
              <a:rPr lang="en-US" sz="2000">
                <a:ea typeface="+mn-lt"/>
                <a:cs typeface="+mn-lt"/>
              </a:rPr>
              <a:t>Nowadays various lane detection algorithms have been used for assisting the driver in Advanced Driver Assistance System(ADAS). Majority of these techniques have focused on the detection of straight lanes and curved lanes have been ignored.Thus the gaps which exist in the literature are: </a:t>
            </a:r>
          </a:p>
          <a:p>
            <a:r>
              <a:rPr lang="en-US" sz="2000">
                <a:ea typeface="+mn-lt"/>
                <a:cs typeface="+mn-lt"/>
              </a:rPr>
              <a:t>Majority of work is based on straight lane images i.e. curved lane images have been ignored </a:t>
            </a:r>
          </a:p>
          <a:p>
            <a:r>
              <a:rPr lang="en-US" sz="2000">
                <a:ea typeface="+mn-lt"/>
                <a:cs typeface="+mn-lt"/>
              </a:rPr>
              <a:t>The improvement in Hough Transform has been ignored for better Lane Detection</a:t>
            </a:r>
          </a:p>
          <a:p>
            <a:r>
              <a:rPr lang="en-US" sz="2000">
                <a:ea typeface="+mn-lt"/>
                <a:cs typeface="+mn-lt"/>
              </a:rPr>
              <a:t> The effect of fog in Lane Detection has also been ignored .</a:t>
            </a:r>
            <a:endParaRPr lang="en-US" sz="2000">
              <a:ea typeface="Calibri"/>
              <a:cs typeface="Calibri"/>
            </a:endParaRPr>
          </a:p>
        </p:txBody>
      </p:sp>
    </p:spTree>
    <p:extLst>
      <p:ext uri="{BB962C8B-B14F-4D97-AF65-F5344CB8AC3E}">
        <p14:creationId xmlns:p14="http://schemas.microsoft.com/office/powerpoint/2010/main" val="246625897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E9C581-9C32-3FD7-0947-D75587BE8156}"/>
              </a:ext>
            </a:extLst>
          </p:cNvPr>
          <p:cNvSpPr>
            <a:spLocks noGrp="1"/>
          </p:cNvSpPr>
          <p:nvPr>
            <p:ph type="title"/>
          </p:nvPr>
        </p:nvSpPr>
        <p:spPr>
          <a:xfrm>
            <a:off x="804672" y="640080"/>
            <a:ext cx="3282696" cy="5257800"/>
          </a:xfrm>
        </p:spPr>
        <p:txBody>
          <a:bodyPr>
            <a:normAutofit/>
          </a:bodyPr>
          <a:lstStyle/>
          <a:p>
            <a:r>
              <a:rPr lang="en-US">
                <a:solidFill>
                  <a:schemeClr val="bg1"/>
                </a:solidFill>
                <a:latin typeface="Calibri"/>
                <a:ea typeface="Calibri Light"/>
                <a:cs typeface="Calibri Light"/>
              </a:rPr>
              <a:t>Architecture</a:t>
            </a:r>
            <a:endParaRPr lang="en-US">
              <a:solidFill>
                <a:schemeClr val="bg1"/>
              </a:solidFill>
              <a:latin typeface="Calibri"/>
            </a:endParaRPr>
          </a:p>
        </p:txBody>
      </p:sp>
      <p:pic>
        <p:nvPicPr>
          <p:cNvPr id="9" name="Picture 9">
            <a:extLst>
              <a:ext uri="{FF2B5EF4-FFF2-40B4-BE49-F238E27FC236}">
                <a16:creationId xmlns:a16="http://schemas.microsoft.com/office/drawing/2014/main" id="{036F951B-1F24-B908-EEEB-DA8CB6D45B4B}"/>
              </a:ext>
            </a:extLst>
          </p:cNvPr>
          <p:cNvPicPr>
            <a:picLocks noGrp="1" noChangeAspect="1"/>
          </p:cNvPicPr>
          <p:nvPr>
            <p:ph idx="1"/>
          </p:nvPr>
        </p:nvPicPr>
        <p:blipFill>
          <a:blip r:embed="rId2"/>
          <a:stretch>
            <a:fillRect/>
          </a:stretch>
        </p:blipFill>
        <p:spPr>
          <a:xfrm>
            <a:off x="6024915" y="155949"/>
            <a:ext cx="4758995" cy="6558896"/>
          </a:xfrm>
        </p:spPr>
      </p:pic>
    </p:spTree>
    <p:extLst>
      <p:ext uri="{BB962C8B-B14F-4D97-AF65-F5344CB8AC3E}">
        <p14:creationId xmlns:p14="http://schemas.microsoft.com/office/powerpoint/2010/main" val="247585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B5AD7C-541F-511D-15EF-89DDD14B433C}"/>
              </a:ext>
            </a:extLst>
          </p:cNvPr>
          <p:cNvSpPr>
            <a:spLocks noGrp="1"/>
          </p:cNvSpPr>
          <p:nvPr>
            <p:ph type="title"/>
          </p:nvPr>
        </p:nvSpPr>
        <p:spPr>
          <a:xfrm>
            <a:off x="804672" y="640080"/>
            <a:ext cx="3282696" cy="5257800"/>
          </a:xfrm>
        </p:spPr>
        <p:txBody>
          <a:bodyPr>
            <a:normAutofit/>
          </a:bodyPr>
          <a:lstStyle/>
          <a:p>
            <a:r>
              <a:rPr lang="en-US">
                <a:solidFill>
                  <a:schemeClr val="bg1"/>
                </a:solidFill>
                <a:latin typeface="Calibri"/>
                <a:ea typeface="Calibri Light"/>
                <a:cs typeface="Calibri Light"/>
              </a:rPr>
              <a:t>Modules</a:t>
            </a:r>
            <a:endParaRPr lang="en-US">
              <a:solidFill>
                <a:schemeClr val="bg1"/>
              </a:solidFill>
              <a:latin typeface="Calibri Light" panose="020F0302020204030204"/>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5C49325F-C442-0C0D-453C-A6D6247C9B16}"/>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dirty="0">
                <a:ea typeface="+mn-lt"/>
                <a:cs typeface="+mn-lt"/>
              </a:rPr>
              <a:t>Color Selection</a:t>
            </a:r>
          </a:p>
          <a:p>
            <a:r>
              <a:rPr lang="en-US" sz="2400" dirty="0">
                <a:ea typeface="+mn-lt"/>
                <a:cs typeface="+mn-lt"/>
              </a:rPr>
              <a:t>Region Masking</a:t>
            </a:r>
          </a:p>
          <a:p>
            <a:r>
              <a:rPr lang="en-US" sz="2400" dirty="0">
                <a:ea typeface="+mn-lt"/>
                <a:cs typeface="+mn-lt"/>
              </a:rPr>
              <a:t>Edge Detection Using Canny Edge detection method</a:t>
            </a:r>
            <a:endParaRPr lang="en-US" sz="2400">
              <a:ea typeface="Calibri"/>
              <a:cs typeface="Calibri"/>
            </a:endParaRPr>
          </a:p>
          <a:p>
            <a:r>
              <a:rPr lang="en-US" sz="2400" dirty="0">
                <a:ea typeface="+mn-lt"/>
                <a:cs typeface="+mn-lt"/>
              </a:rPr>
              <a:t>Detecting lanes using Hough line transform</a:t>
            </a:r>
            <a:endParaRPr lang="en-US" sz="2400" dirty="0"/>
          </a:p>
          <a:p>
            <a:endParaRPr lang="en-US" sz="2400">
              <a:ea typeface="Calibri"/>
              <a:cs typeface="Calibri"/>
            </a:endParaRPr>
          </a:p>
        </p:txBody>
      </p:sp>
    </p:spTree>
    <p:extLst>
      <p:ext uri="{BB962C8B-B14F-4D97-AF65-F5344CB8AC3E}">
        <p14:creationId xmlns:p14="http://schemas.microsoft.com/office/powerpoint/2010/main" val="123621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4DE091-4C44-5495-ABBF-C663B81A1817}"/>
              </a:ext>
            </a:extLst>
          </p:cNvPr>
          <p:cNvSpPr>
            <a:spLocks noGrp="1"/>
          </p:cNvSpPr>
          <p:nvPr>
            <p:ph type="title"/>
          </p:nvPr>
        </p:nvSpPr>
        <p:spPr>
          <a:xfrm>
            <a:off x="804672" y="640080"/>
            <a:ext cx="3282696" cy="5257800"/>
          </a:xfrm>
        </p:spPr>
        <p:txBody>
          <a:bodyPr>
            <a:normAutofit/>
          </a:bodyPr>
          <a:lstStyle/>
          <a:p>
            <a:r>
              <a:rPr lang="en-US">
                <a:solidFill>
                  <a:schemeClr val="bg1"/>
                </a:solidFill>
                <a:cs typeface="Calibri Light"/>
              </a:rPr>
              <a:t>Color Selection</a:t>
            </a:r>
            <a:endParaRPr lang="en-US">
              <a:solidFill>
                <a:schemeClr val="bg1"/>
              </a:solidFill>
            </a:endParaRPr>
          </a:p>
        </p:txBody>
      </p:sp>
      <p:sp>
        <p:nvSpPr>
          <p:cNvPr id="3" name="Content Placeholder 2">
            <a:extLst>
              <a:ext uri="{FF2B5EF4-FFF2-40B4-BE49-F238E27FC236}">
                <a16:creationId xmlns:a16="http://schemas.microsoft.com/office/drawing/2014/main" id="{83C9801C-E62A-D63E-E882-2CDFA682880B}"/>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dirty="0">
                <a:ea typeface="+mn-lt"/>
                <a:cs typeface="+mn-lt"/>
              </a:rPr>
              <a:t>First let us select some colors. For Instance: Lane Lines are usually </a:t>
            </a:r>
            <a:r>
              <a:rPr lang="en-US" sz="2400" b="1" dirty="0">
                <a:ea typeface="+mn-lt"/>
                <a:cs typeface="+mn-lt"/>
              </a:rPr>
              <a:t>White</a:t>
            </a:r>
            <a:r>
              <a:rPr lang="en-US" sz="2400" dirty="0">
                <a:ea typeface="+mn-lt"/>
                <a:cs typeface="+mn-lt"/>
              </a:rPr>
              <a:t> in color and we know the RGB value of White is (255,255,255).</a:t>
            </a:r>
          </a:p>
          <a:p>
            <a:r>
              <a:rPr lang="en-US" sz="2400" dirty="0">
                <a:ea typeface="+mn-lt"/>
                <a:cs typeface="+mn-lt"/>
              </a:rPr>
              <a:t> Here we will define a color threshold in the variables </a:t>
            </a:r>
            <a:r>
              <a:rPr lang="en-US" sz="2400" b="1" dirty="0" err="1">
                <a:ea typeface="+mn-lt"/>
                <a:cs typeface="+mn-lt"/>
              </a:rPr>
              <a:t>red_threshold</a:t>
            </a:r>
            <a:r>
              <a:rPr lang="en-US" sz="2400" dirty="0">
                <a:ea typeface="+mn-lt"/>
                <a:cs typeface="+mn-lt"/>
              </a:rPr>
              <a:t>, </a:t>
            </a:r>
            <a:r>
              <a:rPr lang="en-US" sz="2400" b="1" dirty="0" err="1">
                <a:ea typeface="+mn-lt"/>
                <a:cs typeface="+mn-lt"/>
              </a:rPr>
              <a:t>green_threshold</a:t>
            </a:r>
            <a:r>
              <a:rPr lang="en-US" sz="2400" dirty="0">
                <a:ea typeface="+mn-lt"/>
                <a:cs typeface="+mn-lt"/>
              </a:rPr>
              <a:t>, and </a:t>
            </a:r>
            <a:r>
              <a:rPr lang="en-US" sz="2400" b="1" dirty="0" err="1">
                <a:ea typeface="+mn-lt"/>
                <a:cs typeface="+mn-lt"/>
              </a:rPr>
              <a:t>blue_threshold</a:t>
            </a:r>
            <a:r>
              <a:rPr lang="en-US" sz="2400" dirty="0">
                <a:ea typeface="+mn-lt"/>
                <a:cs typeface="+mn-lt"/>
              </a:rPr>
              <a:t> and populate </a:t>
            </a:r>
            <a:r>
              <a:rPr lang="en-US" sz="2400" b="1" dirty="0" err="1">
                <a:ea typeface="+mn-lt"/>
                <a:cs typeface="+mn-lt"/>
              </a:rPr>
              <a:t>rgb_threshold</a:t>
            </a:r>
            <a:r>
              <a:rPr lang="en-US" sz="2400" dirty="0">
                <a:ea typeface="+mn-lt"/>
                <a:cs typeface="+mn-lt"/>
              </a:rPr>
              <a:t> with these values. </a:t>
            </a:r>
          </a:p>
          <a:p>
            <a:r>
              <a:rPr lang="en-US" sz="2400" dirty="0">
                <a:ea typeface="+mn-lt"/>
                <a:cs typeface="+mn-lt"/>
              </a:rPr>
              <a:t>This vector contains the minimum values for red, green, and blue (R,G,B) that I will allow in my selection.</a:t>
            </a:r>
            <a:endParaRPr lang="en-US" sz="2400">
              <a:cs typeface="Calibri"/>
            </a:endParaRPr>
          </a:p>
        </p:txBody>
      </p:sp>
    </p:spTree>
    <p:extLst>
      <p:ext uri="{BB962C8B-B14F-4D97-AF65-F5344CB8AC3E}">
        <p14:creationId xmlns:p14="http://schemas.microsoft.com/office/powerpoint/2010/main" val="119766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C48E0A-3B77-652D-A886-AC14886E8D82}"/>
              </a:ext>
            </a:extLst>
          </p:cNvPr>
          <p:cNvSpPr>
            <a:spLocks noGrp="1"/>
          </p:cNvSpPr>
          <p:nvPr>
            <p:ph type="title"/>
          </p:nvPr>
        </p:nvSpPr>
        <p:spPr>
          <a:xfrm>
            <a:off x="804672" y="640080"/>
            <a:ext cx="3282696" cy="5257800"/>
          </a:xfrm>
        </p:spPr>
        <p:txBody>
          <a:bodyPr>
            <a:normAutofit/>
          </a:bodyPr>
          <a:lstStyle/>
          <a:p>
            <a:r>
              <a:rPr lang="en-US">
                <a:solidFill>
                  <a:schemeClr val="bg1"/>
                </a:solidFill>
                <a:cs typeface="Calibri Light"/>
              </a:rPr>
              <a:t>Region Masking</a:t>
            </a:r>
            <a:endParaRPr lang="en-US">
              <a:solidFill>
                <a:schemeClr val="bg1"/>
              </a:solidFill>
            </a:endParaRPr>
          </a:p>
        </p:txBody>
      </p:sp>
      <p:sp>
        <p:nvSpPr>
          <p:cNvPr id="3" name="Content Placeholder 2">
            <a:extLst>
              <a:ext uri="{FF2B5EF4-FFF2-40B4-BE49-F238E27FC236}">
                <a16:creationId xmlns:a16="http://schemas.microsoft.com/office/drawing/2014/main" id="{EDE24CC3-7BCE-9CBB-7F41-AC4B7F188C7B}"/>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a:ea typeface="+mn-lt"/>
                <a:cs typeface="+mn-lt"/>
              </a:rPr>
              <a:t>Let us assume that the front facing camera that took the image is mounted in a fixed position on the car, such that the lane lines will always appear in the same general region of the image. </a:t>
            </a:r>
          </a:p>
          <a:p>
            <a:r>
              <a:rPr lang="en-US" sz="2400">
                <a:ea typeface="+mn-lt"/>
                <a:cs typeface="+mn-lt"/>
              </a:rPr>
              <a:t>Next, I'll take advantage of this by adding a criterion to only consider pixels for color selection in the region where we expect to find the lane lines.</a:t>
            </a:r>
            <a:endParaRPr lang="en-US" sz="2400">
              <a:cs typeface="Calibri" panose="020F0502020204030204"/>
            </a:endParaRPr>
          </a:p>
          <a:p>
            <a:r>
              <a:rPr lang="en-US" sz="2400">
                <a:ea typeface="+mn-lt"/>
                <a:cs typeface="+mn-lt"/>
              </a:rPr>
              <a:t>I would like to retain for my color selection, while masking everything else out. Here I'm using a triangular mask to illustrate the simplest case, but we can use a quadrilateral, and in principle, we could use any polygon.</a:t>
            </a:r>
            <a:endParaRPr lang="en-US" sz="2400">
              <a:cs typeface="Calibri"/>
            </a:endParaRPr>
          </a:p>
          <a:p>
            <a:endParaRPr lang="en-US" sz="2400">
              <a:cs typeface="Calibri"/>
            </a:endParaRPr>
          </a:p>
        </p:txBody>
      </p:sp>
    </p:spTree>
    <p:extLst>
      <p:ext uri="{BB962C8B-B14F-4D97-AF65-F5344CB8AC3E}">
        <p14:creationId xmlns:p14="http://schemas.microsoft.com/office/powerpoint/2010/main" val="31528201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922</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Lane Detection</vt:lpstr>
      <vt:lpstr>Abstract</vt:lpstr>
      <vt:lpstr>Introduction</vt:lpstr>
      <vt:lpstr>Objective</vt:lpstr>
      <vt:lpstr>Existing System</vt:lpstr>
      <vt:lpstr>Architecture</vt:lpstr>
      <vt:lpstr>Modules</vt:lpstr>
      <vt:lpstr>Color Selection</vt:lpstr>
      <vt:lpstr>Region Masking</vt:lpstr>
      <vt:lpstr>Edge Detection using Canny Edge detection</vt:lpstr>
      <vt:lpstr>Hough Transform and Detecting lanes</vt:lpstr>
      <vt:lpstr>Benefits of Lane Detection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dc:creator>
  <cp:lastModifiedBy>Srini sri</cp:lastModifiedBy>
  <cp:revision>202</cp:revision>
  <dcterms:created xsi:type="dcterms:W3CDTF">2022-10-18T14:02:24Z</dcterms:created>
  <dcterms:modified xsi:type="dcterms:W3CDTF">2023-03-21T06:32:16Z</dcterms:modified>
</cp:coreProperties>
</file>