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2BC0DF-402D-40AC-87B3-2BCFC1D8F4B2}" v="67" dt="2022-11-28T15:39:16.944"/>
    <p1510:client id="{7BDDE346-1333-4B4D-98AB-359DCEE47936}" v="163" dt="2022-11-29T05:14:49.3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8" d="100"/>
          <a:sy n="88" d="100"/>
        </p:scale>
        <p:origin x="26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CBBA52-7A09-4707-A1A9-A673CAC8B70C}"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CFD8B52-9181-4DE5-9E81-0C775E842E43}">
      <dgm:prSet/>
      <dgm:spPr/>
      <dgm:t>
        <a:bodyPr/>
        <a:lstStyle/>
        <a:p>
          <a:r>
            <a:rPr lang="en-US" b="0" i="0"/>
            <a:t>Lane Line detection is a critical component for self driving cars and also for computer vision in general. This concept is used to describe the path for self-driving cars and to avoid the risk of getting in another lane.</a:t>
          </a:r>
          <a:endParaRPr lang="en-US"/>
        </a:p>
      </dgm:t>
    </dgm:pt>
    <dgm:pt modelId="{85FA241B-CD55-4028-9708-3319D5471A28}" type="parTrans" cxnId="{08D90B0B-BC75-4E66-986D-F9D75B534E9F}">
      <dgm:prSet/>
      <dgm:spPr/>
      <dgm:t>
        <a:bodyPr/>
        <a:lstStyle/>
        <a:p>
          <a:endParaRPr lang="en-US"/>
        </a:p>
      </dgm:t>
    </dgm:pt>
    <dgm:pt modelId="{65124696-A349-48BF-A2EE-60E753A37586}" type="sibTrans" cxnId="{08D90B0B-BC75-4E66-986D-F9D75B534E9F}">
      <dgm:prSet/>
      <dgm:spPr/>
      <dgm:t>
        <a:bodyPr/>
        <a:lstStyle/>
        <a:p>
          <a:endParaRPr lang="en-US"/>
        </a:p>
      </dgm:t>
    </dgm:pt>
    <dgm:pt modelId="{1292392D-5C4B-48F1-AFB2-C529D76B6C57}">
      <dgm:prSet/>
      <dgm:spPr/>
      <dgm:t>
        <a:bodyPr/>
        <a:lstStyle/>
        <a:p>
          <a:r>
            <a:rPr lang="en-US" b="0" i="0"/>
            <a:t>In this article, we will build a machine learning project to detect lane lines in real-time. We will do this using the concepts of computer vision using OpenCV library. To detect the lane we have to detect the white markings on both sides on the lane. </a:t>
          </a:r>
          <a:endParaRPr lang="en-US"/>
        </a:p>
      </dgm:t>
    </dgm:pt>
    <dgm:pt modelId="{4B6D803B-505D-4EA7-8B75-2B7779540E12}" type="parTrans" cxnId="{B1EA01A5-FA98-4946-B3A0-06C78DB8121C}">
      <dgm:prSet/>
      <dgm:spPr/>
      <dgm:t>
        <a:bodyPr/>
        <a:lstStyle/>
        <a:p>
          <a:endParaRPr lang="en-US"/>
        </a:p>
      </dgm:t>
    </dgm:pt>
    <dgm:pt modelId="{88C03DD7-C3A3-493E-B45B-B8D0F69328A0}" type="sibTrans" cxnId="{B1EA01A5-FA98-4946-B3A0-06C78DB8121C}">
      <dgm:prSet/>
      <dgm:spPr/>
      <dgm:t>
        <a:bodyPr/>
        <a:lstStyle/>
        <a:p>
          <a:endParaRPr lang="en-US"/>
        </a:p>
      </dgm:t>
    </dgm:pt>
    <dgm:pt modelId="{B8D2252D-340A-4A31-A048-BD11C9FDD6C6}">
      <dgm:prSet/>
      <dgm:spPr/>
      <dgm:t>
        <a:bodyPr/>
        <a:lstStyle/>
        <a:p>
          <a:r>
            <a:rPr lang="en-US" b="0" i="0"/>
            <a:t>Using computer vision techniques in Python, we will identify road lane lines in which autonomous cars must run. This will be a critical part of autonomous cars, as the self-driving cars should not cross it’s lane and should not go in opposite lane to avoid accidents. </a:t>
          </a:r>
          <a:endParaRPr lang="en-US"/>
        </a:p>
      </dgm:t>
    </dgm:pt>
    <dgm:pt modelId="{445F12F6-0031-4165-B22F-FB520A499EE6}" type="parTrans" cxnId="{1D5C5586-56FD-4225-8FB9-19405B42FCDF}">
      <dgm:prSet/>
      <dgm:spPr/>
      <dgm:t>
        <a:bodyPr/>
        <a:lstStyle/>
        <a:p>
          <a:endParaRPr lang="en-US"/>
        </a:p>
      </dgm:t>
    </dgm:pt>
    <dgm:pt modelId="{018556D3-FFE5-4D53-88C8-778CA830CD0F}" type="sibTrans" cxnId="{1D5C5586-56FD-4225-8FB9-19405B42FCDF}">
      <dgm:prSet/>
      <dgm:spPr/>
      <dgm:t>
        <a:bodyPr/>
        <a:lstStyle/>
        <a:p>
          <a:endParaRPr lang="en-US"/>
        </a:p>
      </dgm:t>
    </dgm:pt>
    <dgm:pt modelId="{BF4188B9-EA61-47DF-A106-0FF582FDB24F}" type="pres">
      <dgm:prSet presAssocID="{A5CBBA52-7A09-4707-A1A9-A673CAC8B70C}" presName="vert0" presStyleCnt="0">
        <dgm:presLayoutVars>
          <dgm:dir/>
          <dgm:animOne val="branch"/>
          <dgm:animLvl val="lvl"/>
        </dgm:presLayoutVars>
      </dgm:prSet>
      <dgm:spPr/>
    </dgm:pt>
    <dgm:pt modelId="{B51F1248-CAC3-4E96-9C7C-D3577BFF99BA}" type="pres">
      <dgm:prSet presAssocID="{9CFD8B52-9181-4DE5-9E81-0C775E842E43}" presName="thickLine" presStyleLbl="alignNode1" presStyleIdx="0" presStyleCnt="3"/>
      <dgm:spPr/>
    </dgm:pt>
    <dgm:pt modelId="{EEA5E22F-BC17-43C6-A571-0F31194A113D}" type="pres">
      <dgm:prSet presAssocID="{9CFD8B52-9181-4DE5-9E81-0C775E842E43}" presName="horz1" presStyleCnt="0"/>
      <dgm:spPr/>
    </dgm:pt>
    <dgm:pt modelId="{938ED9FA-95B4-46C1-BBD5-F7ED5E3D3A64}" type="pres">
      <dgm:prSet presAssocID="{9CFD8B52-9181-4DE5-9E81-0C775E842E43}" presName="tx1" presStyleLbl="revTx" presStyleIdx="0" presStyleCnt="3"/>
      <dgm:spPr/>
    </dgm:pt>
    <dgm:pt modelId="{ED53FCC6-1A7E-4845-8A1D-D9C7DA70D3E9}" type="pres">
      <dgm:prSet presAssocID="{9CFD8B52-9181-4DE5-9E81-0C775E842E43}" presName="vert1" presStyleCnt="0"/>
      <dgm:spPr/>
    </dgm:pt>
    <dgm:pt modelId="{41BF788C-6561-4172-8F32-62A9496CC098}" type="pres">
      <dgm:prSet presAssocID="{1292392D-5C4B-48F1-AFB2-C529D76B6C57}" presName="thickLine" presStyleLbl="alignNode1" presStyleIdx="1" presStyleCnt="3"/>
      <dgm:spPr/>
    </dgm:pt>
    <dgm:pt modelId="{59E40512-C9B1-40C6-A575-54313D991D86}" type="pres">
      <dgm:prSet presAssocID="{1292392D-5C4B-48F1-AFB2-C529D76B6C57}" presName="horz1" presStyleCnt="0"/>
      <dgm:spPr/>
    </dgm:pt>
    <dgm:pt modelId="{2FBD4E93-558D-4BAD-B1E3-5C7096844F6C}" type="pres">
      <dgm:prSet presAssocID="{1292392D-5C4B-48F1-AFB2-C529D76B6C57}" presName="tx1" presStyleLbl="revTx" presStyleIdx="1" presStyleCnt="3"/>
      <dgm:spPr/>
    </dgm:pt>
    <dgm:pt modelId="{3C8DB61A-EBD8-4980-B9D0-EFFA01A92689}" type="pres">
      <dgm:prSet presAssocID="{1292392D-5C4B-48F1-AFB2-C529D76B6C57}" presName="vert1" presStyleCnt="0"/>
      <dgm:spPr/>
    </dgm:pt>
    <dgm:pt modelId="{DDB47FDD-BFFF-4247-AD3F-BB125EF4D53A}" type="pres">
      <dgm:prSet presAssocID="{B8D2252D-340A-4A31-A048-BD11C9FDD6C6}" presName="thickLine" presStyleLbl="alignNode1" presStyleIdx="2" presStyleCnt="3"/>
      <dgm:spPr/>
    </dgm:pt>
    <dgm:pt modelId="{37B59B16-77FE-46CA-B857-4EE7A246B343}" type="pres">
      <dgm:prSet presAssocID="{B8D2252D-340A-4A31-A048-BD11C9FDD6C6}" presName="horz1" presStyleCnt="0"/>
      <dgm:spPr/>
    </dgm:pt>
    <dgm:pt modelId="{B906DFDF-1399-43CB-9D2B-B7E6530DA05E}" type="pres">
      <dgm:prSet presAssocID="{B8D2252D-340A-4A31-A048-BD11C9FDD6C6}" presName="tx1" presStyleLbl="revTx" presStyleIdx="2" presStyleCnt="3"/>
      <dgm:spPr/>
    </dgm:pt>
    <dgm:pt modelId="{510E483F-EA82-496A-B8A4-88CD7EF962B8}" type="pres">
      <dgm:prSet presAssocID="{B8D2252D-340A-4A31-A048-BD11C9FDD6C6}" presName="vert1" presStyleCnt="0"/>
      <dgm:spPr/>
    </dgm:pt>
  </dgm:ptLst>
  <dgm:cxnLst>
    <dgm:cxn modelId="{08D90B0B-BC75-4E66-986D-F9D75B534E9F}" srcId="{A5CBBA52-7A09-4707-A1A9-A673CAC8B70C}" destId="{9CFD8B52-9181-4DE5-9E81-0C775E842E43}" srcOrd="0" destOrd="0" parTransId="{85FA241B-CD55-4028-9708-3319D5471A28}" sibTransId="{65124696-A349-48BF-A2EE-60E753A37586}"/>
    <dgm:cxn modelId="{C3D0671B-C6A5-404D-B788-C36229EDDBE2}" type="presOf" srcId="{9CFD8B52-9181-4DE5-9E81-0C775E842E43}" destId="{938ED9FA-95B4-46C1-BBD5-F7ED5E3D3A64}" srcOrd="0" destOrd="0" presId="urn:microsoft.com/office/officeart/2008/layout/LinedList"/>
    <dgm:cxn modelId="{1D5C5586-56FD-4225-8FB9-19405B42FCDF}" srcId="{A5CBBA52-7A09-4707-A1A9-A673CAC8B70C}" destId="{B8D2252D-340A-4A31-A048-BD11C9FDD6C6}" srcOrd="2" destOrd="0" parTransId="{445F12F6-0031-4165-B22F-FB520A499EE6}" sibTransId="{018556D3-FFE5-4D53-88C8-778CA830CD0F}"/>
    <dgm:cxn modelId="{B1EA01A5-FA98-4946-B3A0-06C78DB8121C}" srcId="{A5CBBA52-7A09-4707-A1A9-A673CAC8B70C}" destId="{1292392D-5C4B-48F1-AFB2-C529D76B6C57}" srcOrd="1" destOrd="0" parTransId="{4B6D803B-505D-4EA7-8B75-2B7779540E12}" sibTransId="{88C03DD7-C3A3-493E-B45B-B8D0F69328A0}"/>
    <dgm:cxn modelId="{211B39B3-066A-4284-8C29-ACC929645A18}" type="presOf" srcId="{1292392D-5C4B-48F1-AFB2-C529D76B6C57}" destId="{2FBD4E93-558D-4BAD-B1E3-5C7096844F6C}" srcOrd="0" destOrd="0" presId="urn:microsoft.com/office/officeart/2008/layout/LinedList"/>
    <dgm:cxn modelId="{A2339BCA-6D26-46A6-9C3C-EBAB033AD763}" type="presOf" srcId="{B8D2252D-340A-4A31-A048-BD11C9FDD6C6}" destId="{B906DFDF-1399-43CB-9D2B-B7E6530DA05E}" srcOrd="0" destOrd="0" presId="urn:microsoft.com/office/officeart/2008/layout/LinedList"/>
    <dgm:cxn modelId="{EA9925EA-145A-4E99-8431-A8CE0114246F}" type="presOf" srcId="{A5CBBA52-7A09-4707-A1A9-A673CAC8B70C}" destId="{BF4188B9-EA61-47DF-A106-0FF582FDB24F}" srcOrd="0" destOrd="0" presId="urn:microsoft.com/office/officeart/2008/layout/LinedList"/>
    <dgm:cxn modelId="{5ECD78C4-3097-4FDA-A8EA-4BFCD2DE4BC3}" type="presParOf" srcId="{BF4188B9-EA61-47DF-A106-0FF582FDB24F}" destId="{B51F1248-CAC3-4E96-9C7C-D3577BFF99BA}" srcOrd="0" destOrd="0" presId="urn:microsoft.com/office/officeart/2008/layout/LinedList"/>
    <dgm:cxn modelId="{53A0CAA4-E1A9-4A22-9654-CBC8B6857C65}" type="presParOf" srcId="{BF4188B9-EA61-47DF-A106-0FF582FDB24F}" destId="{EEA5E22F-BC17-43C6-A571-0F31194A113D}" srcOrd="1" destOrd="0" presId="urn:microsoft.com/office/officeart/2008/layout/LinedList"/>
    <dgm:cxn modelId="{F59C825E-CFE4-4D25-AC05-BC774D7E710B}" type="presParOf" srcId="{EEA5E22F-BC17-43C6-A571-0F31194A113D}" destId="{938ED9FA-95B4-46C1-BBD5-F7ED5E3D3A64}" srcOrd="0" destOrd="0" presId="urn:microsoft.com/office/officeart/2008/layout/LinedList"/>
    <dgm:cxn modelId="{1A2FEDFE-119A-400F-9D8E-C36D750BC7B4}" type="presParOf" srcId="{EEA5E22F-BC17-43C6-A571-0F31194A113D}" destId="{ED53FCC6-1A7E-4845-8A1D-D9C7DA70D3E9}" srcOrd="1" destOrd="0" presId="urn:microsoft.com/office/officeart/2008/layout/LinedList"/>
    <dgm:cxn modelId="{14E64861-D090-4277-AE98-5F6E1609A66C}" type="presParOf" srcId="{BF4188B9-EA61-47DF-A106-0FF582FDB24F}" destId="{41BF788C-6561-4172-8F32-62A9496CC098}" srcOrd="2" destOrd="0" presId="urn:microsoft.com/office/officeart/2008/layout/LinedList"/>
    <dgm:cxn modelId="{435FE366-55CD-41C8-B0F0-00BD29E0BA46}" type="presParOf" srcId="{BF4188B9-EA61-47DF-A106-0FF582FDB24F}" destId="{59E40512-C9B1-40C6-A575-54313D991D86}" srcOrd="3" destOrd="0" presId="urn:microsoft.com/office/officeart/2008/layout/LinedList"/>
    <dgm:cxn modelId="{51B645B5-62D6-468A-993E-97BC6E0D6611}" type="presParOf" srcId="{59E40512-C9B1-40C6-A575-54313D991D86}" destId="{2FBD4E93-558D-4BAD-B1E3-5C7096844F6C}" srcOrd="0" destOrd="0" presId="urn:microsoft.com/office/officeart/2008/layout/LinedList"/>
    <dgm:cxn modelId="{F8C90B8C-EFE3-4DB9-A159-E73F82569BD3}" type="presParOf" srcId="{59E40512-C9B1-40C6-A575-54313D991D86}" destId="{3C8DB61A-EBD8-4980-B9D0-EFFA01A92689}" srcOrd="1" destOrd="0" presId="urn:microsoft.com/office/officeart/2008/layout/LinedList"/>
    <dgm:cxn modelId="{6160090E-A04A-467A-9739-A3E3B5623C1E}" type="presParOf" srcId="{BF4188B9-EA61-47DF-A106-0FF582FDB24F}" destId="{DDB47FDD-BFFF-4247-AD3F-BB125EF4D53A}" srcOrd="4" destOrd="0" presId="urn:microsoft.com/office/officeart/2008/layout/LinedList"/>
    <dgm:cxn modelId="{39BD2CC8-8DC5-4EDE-B24E-5E67D99E4D63}" type="presParOf" srcId="{BF4188B9-EA61-47DF-A106-0FF582FDB24F}" destId="{37B59B16-77FE-46CA-B857-4EE7A246B343}" srcOrd="5" destOrd="0" presId="urn:microsoft.com/office/officeart/2008/layout/LinedList"/>
    <dgm:cxn modelId="{0172FCA9-B695-4A3F-850C-B40177CAC62F}" type="presParOf" srcId="{37B59B16-77FE-46CA-B857-4EE7A246B343}" destId="{B906DFDF-1399-43CB-9D2B-B7E6530DA05E}" srcOrd="0" destOrd="0" presId="urn:microsoft.com/office/officeart/2008/layout/LinedList"/>
    <dgm:cxn modelId="{5839D1BE-7D75-4498-B2A4-4CEB38DF0247}" type="presParOf" srcId="{37B59B16-77FE-46CA-B857-4EE7A246B343}" destId="{510E483F-EA82-496A-B8A4-88CD7EF962B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F1248-CAC3-4E96-9C7C-D3577BFF99BA}">
      <dsp:nvSpPr>
        <dsp:cNvPr id="0" name=""/>
        <dsp:cNvSpPr/>
      </dsp:nvSpPr>
      <dsp:spPr>
        <a:xfrm>
          <a:off x="0" y="2135"/>
          <a:ext cx="611173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8ED9FA-95B4-46C1-BBD5-F7ED5E3D3A64}">
      <dsp:nvSpPr>
        <dsp:cNvPr id="0" name=""/>
        <dsp:cNvSpPr/>
      </dsp:nvSpPr>
      <dsp:spPr>
        <a:xfrm>
          <a:off x="0" y="2135"/>
          <a:ext cx="6111737" cy="1456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t>Lane Line detection is a critical component for self driving cars and also for computer vision in general. This concept is used to describe the path for self-driving cars and to avoid the risk of getting in another lane.</a:t>
          </a:r>
          <a:endParaRPr lang="en-US" sz="1900" kern="1200"/>
        </a:p>
      </dsp:txBody>
      <dsp:txXfrm>
        <a:off x="0" y="2135"/>
        <a:ext cx="6111737" cy="1456282"/>
      </dsp:txXfrm>
    </dsp:sp>
    <dsp:sp modelId="{41BF788C-6561-4172-8F32-62A9496CC098}">
      <dsp:nvSpPr>
        <dsp:cNvPr id="0" name=""/>
        <dsp:cNvSpPr/>
      </dsp:nvSpPr>
      <dsp:spPr>
        <a:xfrm>
          <a:off x="0" y="1458418"/>
          <a:ext cx="6111737" cy="0"/>
        </a:xfrm>
        <a:prstGeom prst="line">
          <a:avLst/>
        </a:prstGeom>
        <a:solidFill>
          <a:schemeClr val="accent2">
            <a:hueOff val="754349"/>
            <a:satOff val="-3343"/>
            <a:lumOff val="-196"/>
            <a:alphaOff val="0"/>
          </a:schemeClr>
        </a:solidFill>
        <a:ln w="12700" cap="flat" cmpd="sng" algn="ctr">
          <a:solidFill>
            <a:schemeClr val="accent2">
              <a:hueOff val="754349"/>
              <a:satOff val="-3343"/>
              <a:lumOff val="-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BD4E93-558D-4BAD-B1E3-5C7096844F6C}">
      <dsp:nvSpPr>
        <dsp:cNvPr id="0" name=""/>
        <dsp:cNvSpPr/>
      </dsp:nvSpPr>
      <dsp:spPr>
        <a:xfrm>
          <a:off x="0" y="1458418"/>
          <a:ext cx="6111737" cy="1456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t>In this article, we will build a machine learning project to detect lane lines in real-time. We will do this using the concepts of computer vision using OpenCV library. To detect the lane we have to detect the white markings on both sides on the lane. </a:t>
          </a:r>
          <a:endParaRPr lang="en-US" sz="1900" kern="1200"/>
        </a:p>
      </dsp:txBody>
      <dsp:txXfrm>
        <a:off x="0" y="1458418"/>
        <a:ext cx="6111737" cy="1456282"/>
      </dsp:txXfrm>
    </dsp:sp>
    <dsp:sp modelId="{DDB47FDD-BFFF-4247-AD3F-BB125EF4D53A}">
      <dsp:nvSpPr>
        <dsp:cNvPr id="0" name=""/>
        <dsp:cNvSpPr/>
      </dsp:nvSpPr>
      <dsp:spPr>
        <a:xfrm>
          <a:off x="0" y="2914700"/>
          <a:ext cx="6111737" cy="0"/>
        </a:xfrm>
        <a:prstGeom prst="line">
          <a:avLst/>
        </a:prstGeom>
        <a:solidFill>
          <a:schemeClr val="accent2">
            <a:hueOff val="1508697"/>
            <a:satOff val="-6687"/>
            <a:lumOff val="-392"/>
            <a:alphaOff val="0"/>
          </a:schemeClr>
        </a:solidFill>
        <a:ln w="12700" cap="flat" cmpd="sng" algn="ctr">
          <a:solidFill>
            <a:schemeClr val="accent2">
              <a:hueOff val="1508697"/>
              <a:satOff val="-6687"/>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06DFDF-1399-43CB-9D2B-B7E6530DA05E}">
      <dsp:nvSpPr>
        <dsp:cNvPr id="0" name=""/>
        <dsp:cNvSpPr/>
      </dsp:nvSpPr>
      <dsp:spPr>
        <a:xfrm>
          <a:off x="0" y="2914700"/>
          <a:ext cx="6111737" cy="1456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t>Using computer vision techniques in Python, we will identify road lane lines in which autonomous cars must run. This will be a critical part of autonomous cars, as the self-driving cars should not cross it’s lane and should not go in opposite lane to avoid accidents. </a:t>
          </a:r>
          <a:endParaRPr lang="en-US" sz="1900" kern="1200"/>
        </a:p>
      </dsp:txBody>
      <dsp:txXfrm>
        <a:off x="0" y="2914700"/>
        <a:ext cx="6111737" cy="145628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3/21/2023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655270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3/21/2023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963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3/21/2023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063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3/21/2023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783079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3/21/2023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938772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3/21/2023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9995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3/21/2023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02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3/21/2023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89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3/21/2023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1480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3/21/2023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593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3/21/2023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0629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3/21/2023</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55352789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4EE17924-CA82-FA97-8E2D-F180C23BD8A9}"/>
              </a:ext>
            </a:extLst>
          </p:cNvPr>
          <p:cNvPicPr>
            <a:picLocks noChangeAspect="1"/>
          </p:cNvPicPr>
          <p:nvPr/>
        </p:nvPicPr>
        <p:blipFill rotWithShape="1">
          <a:blip r:embed="rId2"/>
          <a:srcRect l="20227" r="-6" b="-6"/>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3" name="Cross 12">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7105" y="1625608"/>
            <a:ext cx="6696951" cy="1391348"/>
          </a:xfrm>
        </p:spPr>
        <p:txBody>
          <a:bodyPr>
            <a:normAutofit/>
          </a:bodyPr>
          <a:lstStyle/>
          <a:p>
            <a:r>
              <a:rPr lang="en-US" sz="5400" dirty="0"/>
              <a:t>LANE DETECTION</a:t>
            </a:r>
          </a:p>
        </p:txBody>
      </p:sp>
      <p:sp>
        <p:nvSpPr>
          <p:cNvPr id="3" name="Subtitle 2"/>
          <p:cNvSpPr>
            <a:spLocks noGrp="1"/>
          </p:cNvSpPr>
          <p:nvPr>
            <p:ph type="subTitle" idx="1"/>
          </p:nvPr>
        </p:nvSpPr>
        <p:spPr>
          <a:xfrm>
            <a:off x="797105" y="3425802"/>
            <a:ext cx="6696951" cy="2889862"/>
          </a:xfrm>
        </p:spPr>
        <p:txBody>
          <a:bodyPr vert="horz" lIns="91440" tIns="45720" rIns="91440" bIns="45720" rtlCol="0" anchor="t">
            <a:normAutofit/>
          </a:bodyPr>
          <a:lstStyle/>
          <a:p>
            <a:pPr algn="r"/>
            <a:r>
              <a:rPr lang="en-US" dirty="0">
                <a:latin typeface="Seaford Display"/>
              </a:rPr>
              <a:t>BY,</a:t>
            </a:r>
            <a:endParaRPr lang="en-US" dirty="0">
              <a:latin typeface="Tenorite"/>
            </a:endParaRPr>
          </a:p>
          <a:p>
            <a:pPr algn="r"/>
            <a:r>
              <a:rPr lang="en-US" dirty="0">
                <a:latin typeface="Seaford Display"/>
              </a:rPr>
              <a:t>SRINIVASAN E V 212221060261</a:t>
            </a:r>
          </a:p>
          <a:p>
            <a:pPr algn="r"/>
            <a:r>
              <a:rPr lang="en-US" dirty="0">
                <a:latin typeface="Seaford Display"/>
              </a:rPr>
              <a:t>ROHAN T 2122210228</a:t>
            </a:r>
          </a:p>
          <a:p>
            <a:pPr algn="r"/>
            <a:r>
              <a:rPr lang="en-US" dirty="0">
                <a:latin typeface="Seaford Display"/>
              </a:rPr>
              <a:t>KISHORE KUMAR R 212221060128</a:t>
            </a:r>
          </a:p>
          <a:p>
            <a:pPr algn="r"/>
            <a:r>
              <a:rPr lang="en-US" dirty="0">
                <a:latin typeface="Seaford Display"/>
              </a:rPr>
              <a:t>ECE Dept.</a:t>
            </a:r>
          </a:p>
          <a:p>
            <a:pPr algn="r"/>
            <a:endParaRPr lang="en-US" dirty="0">
              <a:latin typeface="Seaford Display"/>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DEF72E-9A56-3A45-8ADA-E6F93BA8E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96772"/>
            <a:ext cx="4175133"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60261-609C-25BE-9C00-993A54337AAF}"/>
              </a:ext>
            </a:extLst>
          </p:cNvPr>
          <p:cNvSpPr>
            <a:spLocks noGrp="1"/>
          </p:cNvSpPr>
          <p:nvPr>
            <p:ph type="title"/>
          </p:nvPr>
        </p:nvSpPr>
        <p:spPr>
          <a:xfrm>
            <a:off x="565149" y="1508250"/>
            <a:ext cx="3198777" cy="4024885"/>
          </a:xfrm>
        </p:spPr>
        <p:txBody>
          <a:bodyPr>
            <a:normAutofit/>
          </a:bodyPr>
          <a:lstStyle/>
          <a:p>
            <a:r>
              <a:rPr lang="en-US" dirty="0"/>
              <a:t>ABSTRACT</a:t>
            </a:r>
          </a:p>
        </p:txBody>
      </p:sp>
      <p:sp>
        <p:nvSpPr>
          <p:cNvPr id="13" name="Rectangle 12">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7701"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7B56C00-CD5F-3A62-0F8D-0738EF65B510}"/>
              </a:ext>
            </a:extLst>
          </p:cNvPr>
          <p:cNvGraphicFramePr>
            <a:graphicFrameLocks noGrp="1"/>
          </p:cNvGraphicFramePr>
          <p:nvPr>
            <p:ph idx="1"/>
            <p:extLst>
              <p:ext uri="{D42A27DB-BD31-4B8C-83A1-F6EECF244321}">
                <p14:modId xmlns:p14="http://schemas.microsoft.com/office/powerpoint/2010/main" val="222051154"/>
              </p:ext>
            </p:extLst>
          </p:nvPr>
        </p:nvGraphicFramePr>
        <p:xfrm>
          <a:off x="5106596" y="1508251"/>
          <a:ext cx="6111737" cy="4373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61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BAD0FF-E824-4446-B45B-97AE09094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96772"/>
            <a:ext cx="510659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0D8FDD6E-0FB9-5542-B194-9DD8BD806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916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AA875-3338-7FFD-5B3E-CCF4948D5DAC}"/>
              </a:ext>
            </a:extLst>
          </p:cNvPr>
          <p:cNvSpPr>
            <a:spLocks noGrp="1"/>
          </p:cNvSpPr>
          <p:nvPr>
            <p:ph type="title"/>
          </p:nvPr>
        </p:nvSpPr>
        <p:spPr>
          <a:xfrm>
            <a:off x="565149" y="1508252"/>
            <a:ext cx="4114800" cy="4371971"/>
          </a:xfrm>
        </p:spPr>
        <p:txBody>
          <a:bodyPr>
            <a:normAutofit/>
          </a:bodyPr>
          <a:lstStyle/>
          <a:p>
            <a:r>
              <a:rPr lang="en-US" sz="4100"/>
              <a:t>INTRODUCTION</a:t>
            </a:r>
          </a:p>
        </p:txBody>
      </p:sp>
      <p:sp>
        <p:nvSpPr>
          <p:cNvPr id="3" name="Content Placeholder 2">
            <a:extLst>
              <a:ext uri="{FF2B5EF4-FFF2-40B4-BE49-F238E27FC236}">
                <a16:creationId xmlns:a16="http://schemas.microsoft.com/office/drawing/2014/main" id="{E38693AB-51AC-8E0A-2B56-F28BC7AF6373}"/>
              </a:ext>
            </a:extLst>
          </p:cNvPr>
          <p:cNvSpPr>
            <a:spLocks noGrp="1"/>
          </p:cNvSpPr>
          <p:nvPr>
            <p:ph idx="1"/>
          </p:nvPr>
        </p:nvSpPr>
        <p:spPr>
          <a:xfrm>
            <a:off x="5733335" y="1628394"/>
            <a:ext cx="5484998" cy="4686426"/>
          </a:xfrm>
        </p:spPr>
        <p:txBody>
          <a:bodyPr vert="horz" lIns="91440" tIns="45720" rIns="91440" bIns="45720" rtlCol="0">
            <a:normAutofit/>
          </a:bodyPr>
          <a:lstStyle/>
          <a:p>
            <a:pPr>
              <a:lnSpc>
                <a:spcPct val="90000"/>
              </a:lnSpc>
            </a:pPr>
            <a:r>
              <a:rPr lang="en-US" sz="1900">
                <a:ea typeface="+mn-lt"/>
                <a:cs typeface="+mn-lt"/>
              </a:rPr>
              <a:t>The traffic safety becomes more and more convincing with the increasing urban traffic. Exiting the lane without following proper rules is the root cause of most of the accidents on the avenues. Most of these are result of the interrupted and lethargic attitude of the driver. Lane discipline is crucial to road safety for drivers and pedestrians alike. </a:t>
            </a:r>
          </a:p>
          <a:p>
            <a:pPr>
              <a:lnSpc>
                <a:spcPct val="90000"/>
              </a:lnSpc>
            </a:pPr>
            <a:r>
              <a:rPr lang="en-US" sz="1900">
                <a:ea typeface="+mn-lt"/>
                <a:cs typeface="+mn-lt"/>
              </a:rPr>
              <a:t>The system has an objective to identify the lane marks. It’s intent is to obtain a secure environment and improved traffic surroundings. The functions of the proposed system can range from displaying road line positions to the driving person on any exterior display, to more convoluted applications like detecting switching of the lanes in the near future so that one can prevent concussions caused on the highways.</a:t>
            </a:r>
            <a:endParaRPr lang="en-US" sz="1900"/>
          </a:p>
        </p:txBody>
      </p:sp>
    </p:spTree>
    <p:extLst>
      <p:ext uri="{BB962C8B-B14F-4D97-AF65-F5344CB8AC3E}">
        <p14:creationId xmlns:p14="http://schemas.microsoft.com/office/powerpoint/2010/main" val="241187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E11F32-4970-9344-8DCB-74356B312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19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16FF562B-6BB4-A942-A885-340D8F0E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1DD6A-2804-FC0B-836F-2C534072F829}"/>
              </a:ext>
            </a:extLst>
          </p:cNvPr>
          <p:cNvSpPr>
            <a:spLocks noGrp="1"/>
          </p:cNvSpPr>
          <p:nvPr>
            <p:ph type="title"/>
          </p:nvPr>
        </p:nvSpPr>
        <p:spPr>
          <a:xfrm>
            <a:off x="565149" y="1204720"/>
            <a:ext cx="4114800" cy="4675503"/>
          </a:xfrm>
        </p:spPr>
        <p:txBody>
          <a:bodyPr>
            <a:normAutofit/>
          </a:bodyPr>
          <a:lstStyle/>
          <a:p>
            <a:r>
              <a:rPr lang="en-US" dirty="0"/>
              <a:t>EXISTING SYSTEM</a:t>
            </a:r>
          </a:p>
        </p:txBody>
      </p:sp>
      <p:sp>
        <p:nvSpPr>
          <p:cNvPr id="3" name="Content Placeholder 2">
            <a:extLst>
              <a:ext uri="{FF2B5EF4-FFF2-40B4-BE49-F238E27FC236}">
                <a16:creationId xmlns:a16="http://schemas.microsoft.com/office/drawing/2014/main" id="{C4E6A19F-79EE-2BD8-1CBB-743F975978BA}"/>
              </a:ext>
            </a:extLst>
          </p:cNvPr>
          <p:cNvSpPr>
            <a:spLocks noGrp="1"/>
          </p:cNvSpPr>
          <p:nvPr>
            <p:ph idx="1"/>
          </p:nvPr>
        </p:nvSpPr>
        <p:spPr>
          <a:xfrm>
            <a:off x="5733335" y="1628394"/>
            <a:ext cx="5484998" cy="4686426"/>
          </a:xfrm>
        </p:spPr>
        <p:txBody>
          <a:bodyPr vert="horz" lIns="91440" tIns="45720" rIns="91440" bIns="45720" rtlCol="0">
            <a:normAutofit/>
          </a:bodyPr>
          <a:lstStyle/>
          <a:p>
            <a:pPr>
              <a:lnSpc>
                <a:spcPct val="90000"/>
              </a:lnSpc>
            </a:pPr>
            <a:r>
              <a:rPr lang="en-US" sz="2000">
                <a:ea typeface="+mn-lt"/>
                <a:cs typeface="+mn-lt"/>
              </a:rPr>
              <a:t>Nowadays various lane detection algorithms have been used for assisting the driver in Advanced Driver Assistance System(ADAS). Majority of these techniques have focused on the detection of straight lanes and curved lanes have been </a:t>
            </a:r>
            <a:r>
              <a:rPr lang="en-US" sz="2000" err="1">
                <a:ea typeface="+mn-lt"/>
                <a:cs typeface="+mn-lt"/>
              </a:rPr>
              <a:t>ignored.Thus</a:t>
            </a:r>
            <a:r>
              <a:rPr lang="en-US" sz="2000">
                <a:ea typeface="+mn-lt"/>
                <a:cs typeface="+mn-lt"/>
              </a:rPr>
              <a:t> the gaps which exist in the literature are: </a:t>
            </a:r>
          </a:p>
          <a:p>
            <a:pPr>
              <a:lnSpc>
                <a:spcPct val="90000"/>
              </a:lnSpc>
            </a:pPr>
            <a:r>
              <a:rPr lang="en-US" sz="2000">
                <a:ea typeface="+mn-lt"/>
                <a:cs typeface="+mn-lt"/>
              </a:rPr>
              <a:t>Majority of work is based on straight lane images i.e. curved lane images have been ignored </a:t>
            </a:r>
          </a:p>
          <a:p>
            <a:pPr>
              <a:lnSpc>
                <a:spcPct val="90000"/>
              </a:lnSpc>
            </a:pPr>
            <a:r>
              <a:rPr lang="en-US" sz="2000">
                <a:ea typeface="+mn-lt"/>
                <a:cs typeface="+mn-lt"/>
              </a:rPr>
              <a:t> The improvement in Hough Transform has been ignored for better Lane Detection </a:t>
            </a:r>
          </a:p>
          <a:p>
            <a:pPr>
              <a:lnSpc>
                <a:spcPct val="90000"/>
              </a:lnSpc>
            </a:pPr>
            <a:r>
              <a:rPr lang="en-US" sz="2000">
                <a:ea typeface="+mn-lt"/>
                <a:cs typeface="+mn-lt"/>
              </a:rPr>
              <a:t> The effect of fog in Lane Detection has also been ignored </a:t>
            </a:r>
            <a:endParaRPr lang="en-US" sz="2000"/>
          </a:p>
        </p:txBody>
      </p:sp>
    </p:spTree>
    <p:extLst>
      <p:ext uri="{BB962C8B-B14F-4D97-AF65-F5344CB8AC3E}">
        <p14:creationId xmlns:p14="http://schemas.microsoft.com/office/powerpoint/2010/main" val="170848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E11F32-4970-9344-8DCB-74356B312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19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16FF562B-6BB4-A942-A885-340D8F0E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19BD1-99DF-A633-9759-F6BBD7E60A41}"/>
              </a:ext>
            </a:extLst>
          </p:cNvPr>
          <p:cNvSpPr>
            <a:spLocks noGrp="1"/>
          </p:cNvSpPr>
          <p:nvPr>
            <p:ph type="title"/>
          </p:nvPr>
        </p:nvSpPr>
        <p:spPr>
          <a:xfrm>
            <a:off x="565149" y="1204720"/>
            <a:ext cx="4114800" cy="4675503"/>
          </a:xfrm>
        </p:spPr>
        <p:txBody>
          <a:bodyPr>
            <a:normAutofit/>
          </a:bodyPr>
          <a:lstStyle/>
          <a:p>
            <a:r>
              <a:rPr lang="en-US" dirty="0"/>
              <a:t>PROPOSED SYSTEM</a:t>
            </a:r>
          </a:p>
        </p:txBody>
      </p:sp>
      <p:sp>
        <p:nvSpPr>
          <p:cNvPr id="3" name="Content Placeholder 2">
            <a:extLst>
              <a:ext uri="{FF2B5EF4-FFF2-40B4-BE49-F238E27FC236}">
                <a16:creationId xmlns:a16="http://schemas.microsoft.com/office/drawing/2014/main" id="{2BBEBE54-46CB-F76C-4BC8-9F91619F49BA}"/>
              </a:ext>
            </a:extLst>
          </p:cNvPr>
          <p:cNvSpPr>
            <a:spLocks noGrp="1"/>
          </p:cNvSpPr>
          <p:nvPr>
            <p:ph idx="1"/>
          </p:nvPr>
        </p:nvSpPr>
        <p:spPr>
          <a:xfrm>
            <a:off x="5733335" y="1628394"/>
            <a:ext cx="5484998" cy="4686426"/>
          </a:xfrm>
        </p:spPr>
        <p:txBody>
          <a:bodyPr vert="horz" lIns="91440" tIns="45720" rIns="91440" bIns="45720" rtlCol="0">
            <a:normAutofit/>
          </a:bodyPr>
          <a:lstStyle/>
          <a:p>
            <a:r>
              <a:rPr lang="en-US" dirty="0">
                <a:ea typeface="+mn-lt"/>
                <a:cs typeface="+mn-lt"/>
              </a:rPr>
              <a:t>The lane detection and recognition process consists of the following components: </a:t>
            </a:r>
          </a:p>
          <a:p>
            <a:r>
              <a:rPr lang="en-US" dirty="0"/>
              <a:t>Color Selection </a:t>
            </a:r>
          </a:p>
          <a:p>
            <a:r>
              <a:rPr lang="en-US" dirty="0"/>
              <a:t>Region Masking </a:t>
            </a:r>
          </a:p>
          <a:p>
            <a:r>
              <a:rPr lang="en-US" dirty="0"/>
              <a:t>Canny  Edge Detection</a:t>
            </a:r>
          </a:p>
          <a:p>
            <a:r>
              <a:rPr lang="en-US" dirty="0"/>
              <a:t>Hough Transform and Detecting Lane lines</a:t>
            </a:r>
          </a:p>
        </p:txBody>
      </p:sp>
    </p:spTree>
    <p:extLst>
      <p:ext uri="{BB962C8B-B14F-4D97-AF65-F5344CB8AC3E}">
        <p14:creationId xmlns:p14="http://schemas.microsoft.com/office/powerpoint/2010/main" val="391608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E11F32-4970-9344-8DCB-74356B312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19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16FF562B-6BB4-A942-A885-340D8F0E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F2A18-000B-2954-D7F8-954658D27ABF}"/>
              </a:ext>
            </a:extLst>
          </p:cNvPr>
          <p:cNvSpPr>
            <a:spLocks noGrp="1"/>
          </p:cNvSpPr>
          <p:nvPr>
            <p:ph type="title"/>
          </p:nvPr>
        </p:nvSpPr>
        <p:spPr>
          <a:xfrm>
            <a:off x="565149" y="1204720"/>
            <a:ext cx="4114800" cy="4675503"/>
          </a:xfrm>
        </p:spPr>
        <p:txBody>
          <a:bodyPr>
            <a:normAutofit/>
          </a:bodyPr>
          <a:lstStyle/>
          <a:p>
            <a:r>
              <a:rPr lang="en-US" dirty="0"/>
              <a:t>APPLICATION</a:t>
            </a:r>
          </a:p>
        </p:txBody>
      </p:sp>
      <p:sp>
        <p:nvSpPr>
          <p:cNvPr id="3" name="Content Placeholder 2">
            <a:extLst>
              <a:ext uri="{FF2B5EF4-FFF2-40B4-BE49-F238E27FC236}">
                <a16:creationId xmlns:a16="http://schemas.microsoft.com/office/drawing/2014/main" id="{A424B887-2D65-7D45-926A-4B7A01F95BCD}"/>
              </a:ext>
            </a:extLst>
          </p:cNvPr>
          <p:cNvSpPr>
            <a:spLocks noGrp="1"/>
          </p:cNvSpPr>
          <p:nvPr>
            <p:ph idx="1"/>
          </p:nvPr>
        </p:nvSpPr>
        <p:spPr>
          <a:xfrm>
            <a:off x="5733335" y="1628394"/>
            <a:ext cx="5484998" cy="4686426"/>
          </a:xfrm>
        </p:spPr>
        <p:txBody>
          <a:bodyPr vert="horz" lIns="91440" tIns="45720" rIns="91440" bIns="45720" rtlCol="0">
            <a:normAutofit/>
          </a:bodyPr>
          <a:lstStyle/>
          <a:p>
            <a:r>
              <a:rPr lang="en-US" dirty="0">
                <a:ea typeface="+mn-lt"/>
                <a:cs typeface="+mn-lt"/>
              </a:rPr>
              <a:t>Gives </a:t>
            </a:r>
            <a:r>
              <a:rPr lang="en-US" dirty="0" err="1">
                <a:ea typeface="+mn-lt"/>
                <a:cs typeface="+mn-lt"/>
              </a:rPr>
              <a:t>assistanceand</a:t>
            </a:r>
            <a:r>
              <a:rPr lang="en-US" dirty="0">
                <a:ea typeface="+mn-lt"/>
                <a:cs typeface="+mn-lt"/>
              </a:rPr>
              <a:t> details to pedestrians and drivers</a:t>
            </a:r>
          </a:p>
          <a:p>
            <a:r>
              <a:rPr lang="en-US" dirty="0">
                <a:ea typeface="+mn-lt"/>
                <a:cs typeface="+mn-lt"/>
              </a:rPr>
              <a:t>  Uniformity of the markings is an important factor in minimizing confusion and uncertainty about their meaning </a:t>
            </a:r>
          </a:p>
          <a:p>
            <a:r>
              <a:rPr lang="en-US" dirty="0">
                <a:ea typeface="+mn-lt"/>
                <a:cs typeface="+mn-lt"/>
              </a:rPr>
              <a:t> Allows vehicular drivers to drive safely</a:t>
            </a:r>
          </a:p>
        </p:txBody>
      </p:sp>
    </p:spTree>
    <p:extLst>
      <p:ext uri="{BB962C8B-B14F-4D97-AF65-F5344CB8AC3E}">
        <p14:creationId xmlns:p14="http://schemas.microsoft.com/office/powerpoint/2010/main" val="38600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E11F32-4970-9344-8DCB-74356B312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19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16FF562B-6BB4-A942-A885-340D8F0E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8C126-4837-3AD6-38CD-51F53FE61DD0}"/>
              </a:ext>
            </a:extLst>
          </p:cNvPr>
          <p:cNvSpPr>
            <a:spLocks noGrp="1"/>
          </p:cNvSpPr>
          <p:nvPr>
            <p:ph type="title"/>
          </p:nvPr>
        </p:nvSpPr>
        <p:spPr>
          <a:xfrm>
            <a:off x="565149" y="1204720"/>
            <a:ext cx="4114800" cy="4675503"/>
          </a:xfrm>
        </p:spPr>
        <p:txBody>
          <a:bodyPr>
            <a:normAutofit/>
          </a:bodyPr>
          <a:lstStyle/>
          <a:p>
            <a:r>
              <a:rPr lang="en-US" dirty="0"/>
              <a:t>REFERENCE</a:t>
            </a:r>
          </a:p>
        </p:txBody>
      </p:sp>
      <p:sp>
        <p:nvSpPr>
          <p:cNvPr id="3" name="Content Placeholder 2">
            <a:extLst>
              <a:ext uri="{FF2B5EF4-FFF2-40B4-BE49-F238E27FC236}">
                <a16:creationId xmlns:a16="http://schemas.microsoft.com/office/drawing/2014/main" id="{FB9DA513-8990-6FEA-DF42-1834F3F2A5DB}"/>
              </a:ext>
            </a:extLst>
          </p:cNvPr>
          <p:cNvSpPr>
            <a:spLocks noGrp="1"/>
          </p:cNvSpPr>
          <p:nvPr>
            <p:ph idx="1"/>
          </p:nvPr>
        </p:nvSpPr>
        <p:spPr>
          <a:xfrm>
            <a:off x="5733335" y="1628394"/>
            <a:ext cx="5484998" cy="4686426"/>
          </a:xfrm>
        </p:spPr>
        <p:txBody>
          <a:bodyPr vert="horz" lIns="91440" tIns="45720" rIns="91440" bIns="45720" rtlCol="0">
            <a:normAutofit/>
          </a:bodyPr>
          <a:lstStyle/>
          <a:p>
            <a:r>
              <a:rPr lang="en-US" dirty="0">
                <a:ea typeface="+mn-lt"/>
                <a:cs typeface="+mn-lt"/>
              </a:rPr>
              <a:t>International Journal of Engineering and Advanced Technology (IJEAT) ISSN: 2249 – 8958, Volume-9 Issue-1, October 2019</a:t>
            </a:r>
          </a:p>
          <a:p>
            <a:r>
              <a:rPr lang="en-US" dirty="0" err="1">
                <a:ea typeface="+mn-lt"/>
                <a:cs typeface="+mn-lt"/>
              </a:rPr>
              <a:t>GurjyotKaur</a:t>
            </a:r>
            <a:r>
              <a:rPr lang="en-US" dirty="0">
                <a:ea typeface="+mn-lt"/>
                <a:cs typeface="+mn-lt"/>
              </a:rPr>
              <a:t> and </a:t>
            </a:r>
            <a:r>
              <a:rPr lang="en-US" dirty="0" err="1">
                <a:ea typeface="+mn-lt"/>
                <a:cs typeface="+mn-lt"/>
              </a:rPr>
              <a:t>Gagandeeop</a:t>
            </a:r>
            <a:r>
              <a:rPr lang="en-US" dirty="0">
                <a:ea typeface="+mn-lt"/>
                <a:cs typeface="+mn-lt"/>
              </a:rPr>
              <a:t> Singh Department of Computer Engineering &amp; Technology Guru Nanak Dev University, Amritsar, Punjab, India</a:t>
            </a:r>
          </a:p>
        </p:txBody>
      </p:sp>
    </p:spTree>
    <p:extLst>
      <p:ext uri="{BB962C8B-B14F-4D97-AF65-F5344CB8AC3E}">
        <p14:creationId xmlns:p14="http://schemas.microsoft.com/office/powerpoint/2010/main" val="392479718"/>
      </p:ext>
    </p:extLst>
  </p:cSld>
  <p:clrMapOvr>
    <a:masterClrMapping/>
  </p:clrMapOvr>
</p:sld>
</file>

<file path=ppt/theme/theme1.xml><?xml version="1.0" encoding="utf-8"?>
<a:theme xmlns:a="http://schemas.openxmlformats.org/drawingml/2006/main" name="MadridVTI">
  <a:themeElements>
    <a:clrScheme name="AnalogousFromLightSeedRightStep">
      <a:dk1>
        <a:srgbClr val="000000"/>
      </a:dk1>
      <a:lt1>
        <a:srgbClr val="FFFFFF"/>
      </a:lt1>
      <a:dk2>
        <a:srgbClr val="412D24"/>
      </a:dk2>
      <a:lt2>
        <a:srgbClr val="E2E6E8"/>
      </a:lt2>
      <a:accent1>
        <a:srgbClr val="BF9989"/>
      </a:accent1>
      <a:accent2>
        <a:srgbClr val="AFA078"/>
      </a:accent2>
      <a:accent3>
        <a:srgbClr val="A1A77E"/>
      </a:accent3>
      <a:accent4>
        <a:srgbClr val="8DAA74"/>
      </a:accent4>
      <a:accent5>
        <a:srgbClr val="83AC81"/>
      </a:accent5>
      <a:accent6>
        <a:srgbClr val="77AE8C"/>
      </a:accent6>
      <a:hlink>
        <a:srgbClr val="5E899C"/>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emplate>office theme</Template>
  <TotalTime>3</TotalTime>
  <Words>490</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Seaford Display</vt:lpstr>
      <vt:lpstr>System Font Regular</vt:lpstr>
      <vt:lpstr>Tenorite</vt:lpstr>
      <vt:lpstr>MadridVTI</vt:lpstr>
      <vt:lpstr>LANE DETECTION</vt:lpstr>
      <vt:lpstr>ABSTRACT</vt:lpstr>
      <vt:lpstr>INTRODUCTION</vt:lpstr>
      <vt:lpstr>EXISTING SYSTEM</vt:lpstr>
      <vt:lpstr>PROPOSED SYSTEM</vt:lpstr>
      <vt:lpstr>APPLICATION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dc:creator>
  <cp:lastModifiedBy>Srini sri</cp:lastModifiedBy>
  <cp:revision>106</cp:revision>
  <dcterms:created xsi:type="dcterms:W3CDTF">2022-11-28T15:31:17Z</dcterms:created>
  <dcterms:modified xsi:type="dcterms:W3CDTF">2023-03-21T06:26:18Z</dcterms:modified>
</cp:coreProperties>
</file>