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75" r:id="rId2"/>
    <p:sldId id="267" r:id="rId3"/>
    <p:sldId id="273" r:id="rId4"/>
    <p:sldId id="274" r:id="rId5"/>
    <p:sldId id="258" r:id="rId6"/>
    <p:sldId id="259" r:id="rId7"/>
    <p:sldId id="263" r:id="rId8"/>
    <p:sldId id="264" r:id="rId9"/>
    <p:sldId id="265" r:id="rId10"/>
    <p:sldId id="268"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725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7350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5399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1354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759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6962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220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5763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73598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10/6/2025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94652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1036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10/6/2025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99703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AB71-462C-D0E0-F2F3-05C9600E2C94}"/>
              </a:ext>
            </a:extLst>
          </p:cNvPr>
          <p:cNvSpPr>
            <a:spLocks noGrp="1"/>
          </p:cNvSpPr>
          <p:nvPr>
            <p:ph type="title"/>
          </p:nvPr>
        </p:nvSpPr>
        <p:spPr/>
        <p:txBody>
          <a:bodyPr/>
          <a:lstStyle/>
          <a:p>
            <a:r>
              <a:rPr lang="en-IN" sz="3600" dirty="0">
                <a:solidFill>
                  <a:srgbClr val="FF0000"/>
                </a:solidFill>
                <a:latin typeface="Androgyne" panose="05080000000003050000" pitchFamily="82" charset="0"/>
              </a:rPr>
              <a:t>Myntra Sales Data Analysis Using </a:t>
            </a:r>
            <a:r>
              <a:rPr lang="en-IN" sz="3600" dirty="0" err="1">
                <a:solidFill>
                  <a:srgbClr val="FF0000"/>
                </a:solidFill>
                <a:latin typeface="Androgyne" panose="05080000000003050000" pitchFamily="82" charset="0"/>
              </a:rPr>
              <a:t>Pyspark</a:t>
            </a:r>
            <a:endParaRPr lang="en-IN" dirty="0">
              <a:solidFill>
                <a:srgbClr val="FF0000"/>
              </a:solidFill>
            </a:endParaRPr>
          </a:p>
        </p:txBody>
      </p:sp>
      <p:sp>
        <p:nvSpPr>
          <p:cNvPr id="4" name="TextBox 3">
            <a:extLst>
              <a:ext uri="{FF2B5EF4-FFF2-40B4-BE49-F238E27FC236}">
                <a16:creationId xmlns:a16="http://schemas.microsoft.com/office/drawing/2014/main" id="{92109E15-6CAA-0FDF-2A97-B81C0929607A}"/>
              </a:ext>
            </a:extLst>
          </p:cNvPr>
          <p:cNvSpPr txBox="1"/>
          <p:nvPr/>
        </p:nvSpPr>
        <p:spPr>
          <a:xfrm>
            <a:off x="707923" y="3097162"/>
            <a:ext cx="7807427" cy="830997"/>
          </a:xfrm>
          <a:prstGeom prst="rect">
            <a:avLst/>
          </a:prstGeom>
          <a:noFill/>
        </p:spPr>
        <p:txBody>
          <a:bodyPr wrap="square">
            <a:spAutoFit/>
          </a:bodyPr>
          <a:lstStyle/>
          <a:p>
            <a:r>
              <a:rPr lang="en-IN" sz="2400" dirty="0"/>
              <a:t>Source: https://www.kaggle.com/datasets/skmewati/myntra-sales-dataset</a:t>
            </a:r>
          </a:p>
        </p:txBody>
      </p:sp>
    </p:spTree>
    <p:extLst>
      <p:ext uri="{BB962C8B-B14F-4D97-AF65-F5344CB8AC3E}">
        <p14:creationId xmlns:p14="http://schemas.microsoft.com/office/powerpoint/2010/main" val="4237578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pPr algn="ctr"/>
            <a:r>
              <a:rPr lang="en-IN" dirty="0">
                <a:solidFill>
                  <a:srgbClr val="FF0000"/>
                </a:solidFill>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3785652"/>
          </a:xfrm>
          <a:prstGeom prst="rect">
            <a:avLst/>
          </a:prstGeom>
          <a:noFill/>
        </p:spPr>
        <p:txBody>
          <a:bodyPr wrap="square">
            <a:spAutoFit/>
          </a:bodyPr>
          <a:lstStyle/>
          <a:p>
            <a:pPr lvl="0" algn="just" eaLnBrk="0" fontAlgn="base" hangingPunct="0">
              <a:spcBef>
                <a:spcPct val="0"/>
              </a:spcBef>
              <a:spcAft>
                <a:spcPct val="0"/>
              </a:spcAft>
            </a:pPr>
            <a:r>
              <a:rPr lang="en-US" sz="1600" b="1" dirty="0"/>
              <a:t>brand-level representation</a:t>
            </a:r>
            <a:r>
              <a:rPr lang="en-US" sz="1600" dirty="0"/>
              <a:t>, Roadster emerges as the most dominant brand with 178 product listings, followed by WROGN (104), Flying Machine (80), </a:t>
            </a:r>
            <a:r>
              <a:rPr lang="en-US" sz="1600" dirty="0" err="1"/>
              <a:t>glitchez</a:t>
            </a:r>
            <a:r>
              <a:rPr lang="en-US" sz="1600" dirty="0"/>
              <a:t> (76), and Mufti (72). This suggests that Myntra’s catalog is heavily skewed towards certain youth-focused brands, which may be strategic to align with customer demand in the fashion segment.</a:t>
            </a:r>
          </a:p>
          <a:p>
            <a:pPr lvl="0"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ndrogyne" panose="05080000000003050000" pitchFamily="82" charset="0"/>
            </a:endParaRPr>
          </a:p>
          <a:p>
            <a:pPr lvl="0" algn="just" eaLnBrk="0" fontAlgn="base" hangingPunct="0">
              <a:spcBef>
                <a:spcPct val="0"/>
              </a:spcBef>
              <a:spcAft>
                <a:spcPct val="0"/>
              </a:spcAft>
            </a:pPr>
            <a:r>
              <a:rPr lang="en-US" sz="1600" b="1" dirty="0"/>
              <a:t>customer sentiment</a:t>
            </a:r>
            <a:r>
              <a:rPr lang="en-US" sz="1600" dirty="0"/>
              <a:t>, the dataset reveals an overall positive response, with the average rating across products being 3.9 out of 5. Most products fall in the range of 3.7 to 4.2, suggesting general satisfaction among buyers. A few premium and well-marketed products achieve ratings above 4.5, reflecting higher perceived quality.</a:t>
            </a:r>
          </a:p>
          <a:p>
            <a:pPr lvl="0"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ndrogyne" panose="05080000000003050000" pitchFamily="82" charset="0"/>
            </a:endParaRPr>
          </a:p>
          <a:p>
            <a:pPr lvl="0" algn="just" eaLnBrk="0" fontAlgn="base" hangingPunct="0">
              <a:spcBef>
                <a:spcPct val="0"/>
              </a:spcBef>
              <a:spcAft>
                <a:spcPct val="0"/>
              </a:spcAft>
            </a:pPr>
            <a:r>
              <a:rPr lang="en-US" sz="1600" b="1" dirty="0"/>
              <a:t>relationships between features</a:t>
            </a:r>
            <a:r>
              <a:rPr lang="en-US" sz="1600" dirty="0"/>
              <a:t> suggest that discounts are not the only factor driving higher sales or reviews. While products with large discounts tend to attract buyers, brand reputation and perceived quality (reflected in ratings) also play a significant role. For instance, Levis and WROGN products, despite being priced higher, enjoy strong ratings and steady demand, demonstrating that customers value quality and brand trust alongside affordability.</a:t>
            </a:r>
            <a:endParaRPr kumimoji="0" lang="en-US" altLang="en-US" sz="16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rgbClr val="FF0000"/>
                </a:solidFill>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normAutofit/>
          </a:bodyPr>
          <a:lstStyle/>
          <a:p>
            <a:pPr algn="just"/>
            <a:r>
              <a:rPr lang="en-US" sz="1800" dirty="0"/>
              <a:t>In conclusion, Myntra’s sales model appears to be heavily </a:t>
            </a:r>
            <a:r>
              <a:rPr lang="en-US" sz="1800" b="1" dirty="0"/>
              <a:t>bestseller-focused</a:t>
            </a:r>
            <a:r>
              <a:rPr lang="en-US" sz="1800" dirty="0"/>
              <a:t>, relying on discounts and strong brand presence to drive sales. For sustained growth, Myntra could work towards balancing its catalog by promoting underrepresented brands, optimizing discounts strategically rather than uniformly, and leveraging customer ratings data to enhance recommendation systems. This would ensure not only the success of top-performing products but also broader engagement across the entire product range.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717755" y="1927122"/>
            <a:ext cx="7649006" cy="4099287"/>
          </a:xfrm>
        </p:spPr>
        <p:txBody>
          <a:bodyPr>
            <a:noAutofit/>
          </a:bodyPr>
          <a:lstStyle/>
          <a:p>
            <a:pPr algn="just"/>
            <a:r>
              <a:rPr lang="en-US" sz="1800" dirty="0"/>
              <a:t>The Myntra dataset provides a comprehensive view of products across brands, categories, prices, and ratings, just like the Office dataset gave insights into employees. It highlights Myntra’s diverse fashion catalog, customer engagement through ratings, and brand dominance patterns—making it useful for retail analytics, recommendation engines, and trend studies. </a:t>
            </a:r>
          </a:p>
          <a:p>
            <a:pPr algn="just"/>
            <a:r>
              <a:rPr lang="en-US" sz="1800" b="1" dirty="0"/>
              <a:t>1. Structure and Uniqueness </a:t>
            </a:r>
            <a:r>
              <a:rPr lang="en-US" sz="1800" dirty="0"/>
              <a:t>:The dataset consists of rows of products with attributes such as product ID, brand, category, sub-category, product name, price, rating, reviews, and </a:t>
            </a:r>
            <a:r>
              <a:rPr lang="en-US" sz="1800" dirty="0" err="1"/>
              <a:t>availability.Each</a:t>
            </a:r>
            <a:r>
              <a:rPr lang="en-US" sz="1800" dirty="0"/>
              <a:t> product has a unique identifier (similar to </a:t>
            </a:r>
            <a:r>
              <a:rPr lang="en-US" sz="1800" dirty="0" err="1"/>
              <a:t>employee_id</a:t>
            </a:r>
            <a:r>
              <a:rPr lang="en-US" sz="1800" dirty="0"/>
              <a:t> in the office dataset).Brand names and product names have duplicates because multiple items may fall under the same brand or style. </a:t>
            </a:r>
          </a:p>
          <a:p>
            <a:pPr algn="just"/>
            <a:r>
              <a:rPr lang="en-US" sz="1800" b="1" dirty="0"/>
              <a:t>2. Brand Distribution: </a:t>
            </a:r>
            <a:r>
              <a:rPr lang="en-US" sz="1800" dirty="0"/>
              <a:t>Several brands are represented, with top fashion brands (like Roadster, HRX, W, H&amp;M, etc.) having the highest product </a:t>
            </a:r>
            <a:r>
              <a:rPr lang="en-US" sz="1800" dirty="0" err="1"/>
              <a:t>counts.Some</a:t>
            </a:r>
            <a:r>
              <a:rPr lang="en-US" sz="1800" dirty="0"/>
              <a:t> niche brands have fewer items, showing Myntra’s mix of mainstream and specialty fashion</a:t>
            </a:r>
            <a:endParaRPr lang="en-US" sz="1800" dirty="0">
              <a:latin typeface="Androgyne" panose="05080000000003050000" pitchFamily="82" charset="0"/>
            </a:endParaRPr>
          </a:p>
        </p:txBody>
      </p:sp>
      <p:sp>
        <p:nvSpPr>
          <p:cNvPr id="5" name="TextBox 4">
            <a:extLst>
              <a:ext uri="{FF2B5EF4-FFF2-40B4-BE49-F238E27FC236}">
                <a16:creationId xmlns:a16="http://schemas.microsoft.com/office/drawing/2014/main" id="{852D0857-B7DC-7DCF-9429-6F828E7B5F6F}"/>
              </a:ext>
            </a:extLst>
          </p:cNvPr>
          <p:cNvSpPr txBox="1"/>
          <p:nvPr/>
        </p:nvSpPr>
        <p:spPr>
          <a:xfrm>
            <a:off x="1499419" y="646924"/>
            <a:ext cx="4572000" cy="584775"/>
          </a:xfrm>
          <a:prstGeom prst="rect">
            <a:avLst/>
          </a:prstGeom>
          <a:noFill/>
        </p:spPr>
        <p:txBody>
          <a:bodyPr wrap="square">
            <a:spAutoFit/>
          </a:bodyPr>
          <a:lstStyle/>
          <a:p>
            <a:pPr algn="ctr"/>
            <a:r>
              <a:rPr lang="en-IN" sz="3200" dirty="0">
                <a:solidFill>
                  <a:srgbClr val="FF0000"/>
                </a:solidFill>
                <a:latin typeface="Androgyne" panose="05080000000003050000" pitchFamily="82" charset="0"/>
              </a:rPr>
              <a:t>Introduction</a:t>
            </a:r>
            <a:endParaRPr lang="en-IN" sz="3200" dirty="0"/>
          </a:p>
        </p:txBody>
      </p:sp>
    </p:spTree>
    <p:extLst>
      <p:ext uri="{BB962C8B-B14F-4D97-AF65-F5344CB8AC3E}">
        <p14:creationId xmlns:p14="http://schemas.microsoft.com/office/powerpoint/2010/main" val="121173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580104" y="766916"/>
            <a:ext cx="7786658" cy="5259494"/>
          </a:xfrm>
        </p:spPr>
        <p:txBody>
          <a:bodyPr>
            <a:noAutofit/>
          </a:bodyPr>
          <a:lstStyle/>
          <a:p>
            <a:pPr algn="just"/>
            <a:r>
              <a:rPr lang="en-US" sz="1800" b="1" dirty="0"/>
              <a:t>3. Category and Sub-Category Representation: </a:t>
            </a:r>
            <a:r>
              <a:rPr lang="en-US" sz="1800" dirty="0"/>
              <a:t>The dataset covers multiple categories: clothing, footwear, accessories, and </a:t>
            </a:r>
            <a:r>
              <a:rPr lang="en-US" sz="1800" dirty="0" err="1"/>
              <a:t>more.Sub</a:t>
            </a:r>
            <a:r>
              <a:rPr lang="en-US" sz="1800" dirty="0"/>
              <a:t> categories include specific product types like T-shirts, kurtas, dresses, sneakers, jeans, and formal </a:t>
            </a:r>
            <a:r>
              <a:rPr lang="en-US" sz="1800" dirty="0" err="1"/>
              <a:t>wear.Clothing</a:t>
            </a:r>
            <a:r>
              <a:rPr lang="en-US" sz="1800" dirty="0"/>
              <a:t> dominates the dataset (similar to HR being the largest department in the office dataset). </a:t>
            </a:r>
          </a:p>
          <a:p>
            <a:pPr algn="just"/>
            <a:endParaRPr lang="en-US" sz="1800" dirty="0"/>
          </a:p>
          <a:p>
            <a:pPr algn="just"/>
            <a:r>
              <a:rPr lang="en-US" sz="1800" b="1" dirty="0"/>
              <a:t>4. Price Insights</a:t>
            </a:r>
            <a:r>
              <a:rPr lang="en-US" sz="1800" dirty="0"/>
              <a:t>: Prices range from very low-cost items (affordable wear) to premium/high-end </a:t>
            </a:r>
            <a:r>
              <a:rPr lang="en-US" sz="1800" dirty="0" err="1"/>
              <a:t>products.The</a:t>
            </a:r>
            <a:r>
              <a:rPr lang="en-US" sz="1800" dirty="0"/>
              <a:t> average price sits in the mid-range, showing Myntra’s balance of budget and premium </a:t>
            </a:r>
            <a:r>
              <a:rPr lang="en-US" sz="1800" dirty="0" err="1"/>
              <a:t>fashion.A</a:t>
            </a:r>
            <a:r>
              <a:rPr lang="en-US" sz="1800" dirty="0"/>
              <a:t> wide standard deviation in prices indicates strong diversity in </a:t>
            </a:r>
            <a:r>
              <a:rPr lang="en-US" sz="1800" dirty="0" err="1"/>
              <a:t>affordability.Outliers</a:t>
            </a:r>
            <a:r>
              <a:rPr lang="en-US" sz="1800" dirty="0"/>
              <a:t> (very high prices) likely belong to premium international brands.</a:t>
            </a:r>
          </a:p>
          <a:p>
            <a:pPr algn="just"/>
            <a:endParaRPr lang="en-US" sz="1800" dirty="0"/>
          </a:p>
          <a:p>
            <a:pPr algn="just"/>
            <a:r>
              <a:rPr lang="en-US" sz="1800" dirty="0"/>
              <a:t> </a:t>
            </a:r>
            <a:r>
              <a:rPr lang="en-US" sz="1800" b="1" dirty="0"/>
              <a:t>5. Rating and Review Patterns: </a:t>
            </a:r>
            <a:r>
              <a:rPr lang="en-US" sz="1800" dirty="0"/>
              <a:t>Ratings generally range from 1 to 5, with most items clustered between 3.5 and 4.5, indicating good customer </a:t>
            </a:r>
            <a:r>
              <a:rPr lang="en-US" sz="1800" dirty="0" err="1"/>
              <a:t>satisfaction.Products</a:t>
            </a:r>
            <a:r>
              <a:rPr lang="en-US" sz="1800" dirty="0"/>
              <a:t> with higher reviews are usually from trusted/popular </a:t>
            </a:r>
            <a:r>
              <a:rPr lang="en-US" sz="1800" dirty="0" err="1"/>
              <a:t>brands.Some</a:t>
            </a:r>
            <a:r>
              <a:rPr lang="en-US" sz="1800" dirty="0"/>
              <a:t> products may have no ratings yet, suggesting they are newly listed</a:t>
            </a:r>
          </a:p>
        </p:txBody>
      </p:sp>
    </p:spTree>
    <p:extLst>
      <p:ext uri="{BB962C8B-B14F-4D97-AF65-F5344CB8AC3E}">
        <p14:creationId xmlns:p14="http://schemas.microsoft.com/office/powerpoint/2010/main" val="123639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403124" y="1140542"/>
            <a:ext cx="7963638" cy="4885868"/>
          </a:xfrm>
        </p:spPr>
        <p:txBody>
          <a:bodyPr>
            <a:noAutofit/>
          </a:bodyPr>
          <a:lstStyle/>
          <a:p>
            <a:pPr algn="just"/>
            <a:r>
              <a:rPr lang="en-US" sz="1800" b="1" dirty="0"/>
              <a:t>6. Availability &amp; Popularity :</a:t>
            </a:r>
            <a:r>
              <a:rPr lang="en-US" sz="1800" dirty="0"/>
              <a:t>Availability indicates whether the product is in stock or out of </a:t>
            </a:r>
            <a:r>
              <a:rPr lang="en-US" sz="1800" dirty="0" err="1"/>
              <a:t>stock.Popular</a:t>
            </a:r>
            <a:r>
              <a:rPr lang="en-US" sz="1800" dirty="0"/>
              <a:t> categories (like T-shirts, casual wear, ethnic wear) show higher </a:t>
            </a:r>
            <a:r>
              <a:rPr lang="en-US" sz="1800" dirty="0" err="1"/>
              <a:t>availability.Seasonal</a:t>
            </a:r>
            <a:r>
              <a:rPr lang="en-US" sz="1800" dirty="0"/>
              <a:t> products (like winter jackets or festive ethnic wear) may show fluctuating availability. </a:t>
            </a:r>
            <a:endParaRPr lang="en-US" sz="1800" dirty="0">
              <a:latin typeface="Androgyne" panose="05080000000003050000" pitchFamily="82" charset="0"/>
            </a:endParaRPr>
          </a:p>
          <a:p>
            <a:pPr marL="0" indent="0" algn="just">
              <a:buNone/>
            </a:pPr>
            <a:endParaRPr lang="en-US" sz="1800" b="1" dirty="0"/>
          </a:p>
          <a:p>
            <a:pPr algn="just"/>
            <a:r>
              <a:rPr lang="en-US" sz="1800" b="1" dirty="0"/>
              <a:t>7. Key Relationships: </a:t>
            </a:r>
            <a:r>
              <a:rPr lang="en-US" sz="1800" dirty="0"/>
              <a:t>Price vs Rating: Premium products don’t always have the highest ratings; mid-priced products often show better </a:t>
            </a:r>
            <a:r>
              <a:rPr lang="en-US" sz="1800" dirty="0" err="1"/>
              <a:t>satisfaction.Brand</a:t>
            </a:r>
            <a:r>
              <a:rPr lang="en-US" sz="1800" dirty="0"/>
              <a:t> vs Popularity: Well-known brands (HRX, H&amp;M, Roadster) get consistently high </a:t>
            </a:r>
            <a:r>
              <a:rPr lang="en-US" sz="1800" dirty="0" err="1"/>
              <a:t>reviews.Category</a:t>
            </a:r>
            <a:r>
              <a:rPr lang="en-US" sz="1800" dirty="0"/>
              <a:t> vs Price: Accessories and casual wear are generally lower priced, while dresses, footwear, and formal wear have higher ranges</a:t>
            </a:r>
            <a:endParaRPr lang="en-US" sz="1800" dirty="0">
              <a:latin typeface="Androgyne" panose="05080000000003050000" pitchFamily="82" charset="0"/>
            </a:endParaRPr>
          </a:p>
        </p:txBody>
      </p:sp>
    </p:spTree>
    <p:extLst>
      <p:ext uri="{BB962C8B-B14F-4D97-AF65-F5344CB8AC3E}">
        <p14:creationId xmlns:p14="http://schemas.microsoft.com/office/powerpoint/2010/main" val="150925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57" y="9832"/>
            <a:ext cx="8568811" cy="1694097"/>
          </a:xfrm>
        </p:spPr>
        <p:txBody>
          <a:bodyPr>
            <a:normAutofit/>
          </a:bodyPr>
          <a:lstStyle/>
          <a:p>
            <a:pPr algn="ctr"/>
            <a:r>
              <a:rPr lang="en-IN" dirty="0">
                <a:solidFill>
                  <a:srgbClr val="FF0000"/>
                </a:solidFill>
                <a:latin typeface="Androgyne" panose="05080000000003050000" pitchFamily="82" charset="0"/>
              </a:rPr>
              <a:t>Price Distribution of </a:t>
            </a:r>
            <a:r>
              <a:rPr lang="en-IN" dirty="0" err="1">
                <a:solidFill>
                  <a:srgbClr val="FF0000"/>
                </a:solidFill>
                <a:latin typeface="Androgyne" panose="05080000000003050000" pitchFamily="82" charset="0"/>
              </a:rPr>
              <a:t>myntra</a:t>
            </a:r>
            <a:r>
              <a:rPr lang="en-IN" dirty="0">
                <a:solidFill>
                  <a:srgbClr val="FF0000"/>
                </a:solidFill>
                <a:latin typeface="Androgyne" panose="05080000000003050000" pitchFamily="82" charset="0"/>
              </a:rPr>
              <a:t> sales dataset</a:t>
            </a:r>
            <a:endParaRPr dirty="0">
              <a:solidFill>
                <a:srgbClr val="FF0000"/>
              </a:solidFill>
              <a:latin typeface="Androgyne" panose="05080000000003050000" pitchFamily="82" charset="0"/>
            </a:endParaRPr>
          </a:p>
        </p:txBody>
      </p:sp>
      <p:sp>
        <p:nvSpPr>
          <p:cNvPr id="4" name="TextBox 3"/>
          <p:cNvSpPr txBox="1"/>
          <p:nvPr/>
        </p:nvSpPr>
        <p:spPr>
          <a:xfrm>
            <a:off x="353962" y="5158845"/>
            <a:ext cx="8622890" cy="923330"/>
          </a:xfrm>
          <a:prstGeom prst="rect">
            <a:avLst/>
          </a:prstGeom>
          <a:noFill/>
        </p:spPr>
        <p:txBody>
          <a:bodyPr wrap="square">
            <a:spAutoFit/>
          </a:bodyPr>
          <a:lstStyle/>
          <a:p>
            <a:pPr algn="just"/>
            <a:r>
              <a:rPr lang="en-US" dirty="0"/>
              <a:t>The histogram shows how product prices are spread across the Myntra catalog. Most jeans are priced in the affordable-to-mid range between ₹700 and ₹1,400. Only a few products lie in the higher price segments, indicating Myntra’s focus on budget-friendly fashion.</a:t>
            </a:r>
          </a:p>
        </p:txBody>
      </p:sp>
      <p:pic>
        <p:nvPicPr>
          <p:cNvPr id="5" name="Picture 4">
            <a:extLst>
              <a:ext uri="{FF2B5EF4-FFF2-40B4-BE49-F238E27FC236}">
                <a16:creationId xmlns:a16="http://schemas.microsoft.com/office/drawing/2014/main" id="{DBD94FA6-6A05-8A06-3344-80BA466253CD}"/>
              </a:ext>
            </a:extLst>
          </p:cNvPr>
          <p:cNvPicPr>
            <a:picLocks noChangeAspect="1"/>
          </p:cNvPicPr>
          <p:nvPr/>
        </p:nvPicPr>
        <p:blipFill>
          <a:blip r:embed="rId2"/>
          <a:stretch>
            <a:fillRect/>
          </a:stretch>
        </p:blipFill>
        <p:spPr>
          <a:xfrm>
            <a:off x="1085363" y="1789470"/>
            <a:ext cx="6973273" cy="33311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8573729" cy="1060415"/>
          </a:xfrm>
        </p:spPr>
        <p:txBody>
          <a:bodyPr>
            <a:normAutofit/>
          </a:bodyPr>
          <a:lstStyle/>
          <a:p>
            <a:pPr algn="ctr"/>
            <a:r>
              <a:rPr lang="en-IN" dirty="0">
                <a:solidFill>
                  <a:srgbClr val="FF0000"/>
                </a:solidFill>
                <a:latin typeface="Androgyne" panose="05080000000003050000" pitchFamily="82" charset="0"/>
              </a:rPr>
              <a:t>Brands By Product Count</a:t>
            </a:r>
            <a:endParaRPr dirty="0">
              <a:solidFill>
                <a:srgbClr val="FF0000"/>
              </a:solidFill>
              <a:latin typeface="Androgyne" panose="05080000000003050000" pitchFamily="82" charset="0"/>
            </a:endParaRPr>
          </a:p>
        </p:txBody>
      </p:sp>
      <p:sp>
        <p:nvSpPr>
          <p:cNvPr id="4" name="TextBox 3"/>
          <p:cNvSpPr txBox="1"/>
          <p:nvPr/>
        </p:nvSpPr>
        <p:spPr>
          <a:xfrm>
            <a:off x="314632" y="5136847"/>
            <a:ext cx="882936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This bar chart highlights the dominance of certain brands like Roadster, WROGN, and Flying Machine. These brands contribute the maximum number of listings, showing Myntra’s reliance on youth-focused fashion. Smaller brands exist but contribute less to the overall catalog diversity.</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15D3AC8B-DAAC-7F85-73CE-05C2D48D171F}"/>
              </a:ext>
            </a:extLst>
          </p:cNvPr>
          <p:cNvPicPr>
            <a:picLocks noChangeAspect="1"/>
          </p:cNvPicPr>
          <p:nvPr/>
        </p:nvPicPr>
        <p:blipFill>
          <a:blip r:embed="rId2"/>
          <a:stretch>
            <a:fillRect/>
          </a:stretch>
        </p:blipFill>
        <p:spPr>
          <a:xfrm>
            <a:off x="985337" y="1709927"/>
            <a:ext cx="7173326" cy="3438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5"/>
            <a:ext cx="8396748" cy="923330"/>
          </a:xfrm>
        </p:spPr>
        <p:txBody>
          <a:bodyPr>
            <a:normAutofit/>
          </a:bodyPr>
          <a:lstStyle/>
          <a:p>
            <a:pPr algn="ctr"/>
            <a:r>
              <a:rPr lang="en-US" b="1" dirty="0">
                <a:solidFill>
                  <a:srgbClr val="FF0000"/>
                </a:solidFill>
              </a:rPr>
              <a:t>Get top 5 brands </a:t>
            </a:r>
            <a:r>
              <a:rPr lang="en-US" b="1" dirty="0" err="1">
                <a:solidFill>
                  <a:srgbClr val="FF0000"/>
                </a:solidFill>
              </a:rPr>
              <a:t>Countplot</a:t>
            </a:r>
            <a:endParaRPr b="1" dirty="0">
              <a:solidFill>
                <a:srgbClr val="FF0000"/>
              </a:solidFill>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dirty="0"/>
              <a:t>This visualization breaks down the number of jeans for the five most popular brands. Roadster leads significantly, followed by WROGN and Flying Machine. Such distribution shows Myntra’s heavy catalog focus on a few key brands to attract maximum customer attention.</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74B99D43-BD26-C8E4-C5C5-034E1978186B}"/>
              </a:ext>
            </a:extLst>
          </p:cNvPr>
          <p:cNvPicPr>
            <a:picLocks noChangeAspect="1"/>
          </p:cNvPicPr>
          <p:nvPr/>
        </p:nvPicPr>
        <p:blipFill>
          <a:blip r:embed="rId2"/>
          <a:stretch>
            <a:fillRect/>
          </a:stretch>
        </p:blipFill>
        <p:spPr>
          <a:xfrm>
            <a:off x="985337" y="1450848"/>
            <a:ext cx="7173326" cy="3669792"/>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131277" cy="964239"/>
          </a:xfrm>
        </p:spPr>
        <p:txBody>
          <a:bodyPr>
            <a:normAutofit/>
          </a:bodyPr>
          <a:lstStyle/>
          <a:p>
            <a:pPr algn="ctr"/>
            <a:r>
              <a:rPr lang="en-IN" dirty="0">
                <a:solidFill>
                  <a:srgbClr val="FF0000"/>
                </a:solidFill>
                <a:latin typeface="Androgyne" panose="05080000000003050000" pitchFamily="82" charset="0"/>
              </a:rPr>
              <a:t>Ratings of Myntra sales</a:t>
            </a:r>
            <a:endParaRPr dirty="0">
              <a:solidFill>
                <a:srgbClr val="FF0000"/>
              </a:solidFill>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14446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dirty="0"/>
              <a:t>The line plot tracks ratings across the first 50 products. It shows fluctuations in customer ratings, with most products clustered between 3.5 and 4.5 stars. This reinforces the observation that customer satisfaction is generally stable, with only minor variations.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8CC97AAA-6CE6-6CA0-3650-7B5049CA6190}"/>
              </a:ext>
            </a:extLst>
          </p:cNvPr>
          <p:cNvPicPr>
            <a:picLocks noChangeAspect="1"/>
          </p:cNvPicPr>
          <p:nvPr/>
        </p:nvPicPr>
        <p:blipFill>
          <a:blip r:embed="rId2"/>
          <a:stretch>
            <a:fillRect/>
          </a:stretch>
        </p:blipFill>
        <p:spPr>
          <a:xfrm>
            <a:off x="1691390" y="1774235"/>
            <a:ext cx="5761219" cy="3309530"/>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822960" y="286604"/>
            <a:ext cx="7373633" cy="1050583"/>
          </a:xfrm>
        </p:spPr>
        <p:txBody>
          <a:bodyPr>
            <a:normAutofit/>
          </a:bodyPr>
          <a:lstStyle/>
          <a:p>
            <a:pPr algn="ctr"/>
            <a:r>
              <a:rPr lang="en-IN" b="1" dirty="0">
                <a:solidFill>
                  <a:srgbClr val="FF0000"/>
                </a:solidFill>
              </a:rPr>
              <a:t>Discount vs Price</a:t>
            </a:r>
            <a:endParaRPr b="1" dirty="0">
              <a:solidFill>
                <a:srgbClr val="FF0000"/>
              </a:solidFill>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dirty="0"/>
              <a:t>The scatterplot shows how discounts vary with product price. Mid-range jeans often have the highest discount percentages, while premium jeans show comparatively lower discounts. This reflects Myntra’s strategy of pushing mid-priced items with stronger offers to boost sales.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 name="Picture 6">
            <a:extLst>
              <a:ext uri="{FF2B5EF4-FFF2-40B4-BE49-F238E27FC236}">
                <a16:creationId xmlns:a16="http://schemas.microsoft.com/office/drawing/2014/main" id="{5D01883C-B845-FE2C-D30D-9A4243B1C952}"/>
              </a:ext>
            </a:extLst>
          </p:cNvPr>
          <p:cNvPicPr>
            <a:picLocks noChangeAspect="1"/>
          </p:cNvPicPr>
          <p:nvPr/>
        </p:nvPicPr>
        <p:blipFill>
          <a:blip r:embed="rId2"/>
          <a:stretch>
            <a:fillRect/>
          </a:stretch>
        </p:blipFill>
        <p:spPr>
          <a:xfrm>
            <a:off x="649900" y="1624584"/>
            <a:ext cx="7546693" cy="3608832"/>
          </a:xfrm>
          <a:prstGeom prst="rect">
            <a:avLst/>
          </a:prstGeom>
        </p:spPr>
      </p:pic>
    </p:spTree>
    <p:extLst>
      <p:ext uri="{BB962C8B-B14F-4D97-AF65-F5344CB8AC3E}">
        <p14:creationId xmlns:p14="http://schemas.microsoft.com/office/powerpoint/2010/main" val="30006734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290</TotalTime>
  <Words>1018</Words>
  <Application>Microsoft Office PowerPoint</Application>
  <PresentationFormat>On-screen Show (4:3)</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Androgyne</vt:lpstr>
      <vt:lpstr>Arial</vt:lpstr>
      <vt:lpstr>Calibri</vt:lpstr>
      <vt:lpstr>Calibri Light</vt:lpstr>
      <vt:lpstr>Retrospect</vt:lpstr>
      <vt:lpstr>Myntra Sales Data Analysis Using Pyspark</vt:lpstr>
      <vt:lpstr>PowerPoint Presentation</vt:lpstr>
      <vt:lpstr>PowerPoint Presentation</vt:lpstr>
      <vt:lpstr>PowerPoint Presentation</vt:lpstr>
      <vt:lpstr>Price Distribution of myntra sales dataset</vt:lpstr>
      <vt:lpstr>Brands By Product Count</vt:lpstr>
      <vt:lpstr>Get top 5 brands Countplot</vt:lpstr>
      <vt:lpstr>Ratings of Myntra sales</vt:lpstr>
      <vt:lpstr>Discount vs Price</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Varikuppala Srinija</cp:lastModifiedBy>
  <cp:revision>20</cp:revision>
  <dcterms:created xsi:type="dcterms:W3CDTF">2013-01-27T09:14:16Z</dcterms:created>
  <dcterms:modified xsi:type="dcterms:W3CDTF">2025-10-06T13:39:18Z</dcterms:modified>
  <cp:category/>
</cp:coreProperties>
</file>