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67" r:id="rId4"/>
    <p:sldId id="273" r:id="rId5"/>
    <p:sldId id="274" r:id="rId6"/>
    <p:sldId id="258" r:id="rId7"/>
    <p:sldId id="259" r:id="rId8"/>
    <p:sldId id="263" r:id="rId9"/>
    <p:sldId id="264" r:id="rId10"/>
    <p:sldId id="265" r:id="rId11"/>
    <p:sldId id="266" r:id="rId12"/>
    <p:sldId id="268" r:id="rId13"/>
    <p:sldId id="26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7859CA-D0A8-4797-931C-3D1009ADC9EB}" v="24" dt="2025-09-30T12:00:29.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7DC0-3CF2-3AE0-CB9E-FE27B56B030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2D9E53E4-ACD4-BBC4-9546-A8F408E1AB0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4AE9C5-EE2F-9B9D-4515-7273B927C5B8}"/>
              </a:ext>
            </a:extLst>
          </p:cNvPr>
          <p:cNvSpPr>
            <a:spLocks noGrp="1"/>
          </p:cNvSpPr>
          <p:nvPr>
            <p:ph type="dt" sz="half" idx="10"/>
          </p:nvPr>
        </p:nvSpPr>
        <p:spPr/>
        <p:txBody>
          <a:bodyPr/>
          <a:lstStyle/>
          <a:p>
            <a:fld id="{5BCAD085-E8A6-8845-BD4E-CB4CCA059FC4}" type="datetimeFigureOut">
              <a:rPr lang="en-US" smtClean="0"/>
              <a:t>9/30/2025</a:t>
            </a:fld>
            <a:endParaRPr lang="en-US" dirty="0"/>
          </a:p>
        </p:txBody>
      </p:sp>
      <p:sp>
        <p:nvSpPr>
          <p:cNvPr id="5" name="Footer Placeholder 4">
            <a:extLst>
              <a:ext uri="{FF2B5EF4-FFF2-40B4-BE49-F238E27FC236}">
                <a16:creationId xmlns:a16="http://schemas.microsoft.com/office/drawing/2014/main" id="{8BC64E2B-8C40-2BE3-B97F-2F237D2C27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0F3375-8E94-3C50-0037-C25572D168E7}"/>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9303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C10B-E2E2-63ED-5701-FF8C3AB5AD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C61975-0463-9B7E-8F59-05B0E478A8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5A564E-ED63-5046-378E-0FA748858291}"/>
              </a:ext>
            </a:extLst>
          </p:cNvPr>
          <p:cNvSpPr>
            <a:spLocks noGrp="1"/>
          </p:cNvSpPr>
          <p:nvPr>
            <p:ph type="dt" sz="half" idx="10"/>
          </p:nvPr>
        </p:nvSpPr>
        <p:spPr/>
        <p:txBody>
          <a:bodyPr/>
          <a:lstStyle/>
          <a:p>
            <a:fld id="{5BCAD085-E8A6-8845-BD4E-CB4CCA059FC4}" type="datetimeFigureOut">
              <a:rPr lang="en-US" smtClean="0"/>
              <a:t>9/30/2025</a:t>
            </a:fld>
            <a:endParaRPr lang="en-US" dirty="0"/>
          </a:p>
        </p:txBody>
      </p:sp>
      <p:sp>
        <p:nvSpPr>
          <p:cNvPr id="5" name="Footer Placeholder 4">
            <a:extLst>
              <a:ext uri="{FF2B5EF4-FFF2-40B4-BE49-F238E27FC236}">
                <a16:creationId xmlns:a16="http://schemas.microsoft.com/office/drawing/2014/main" id="{DADF3934-3110-447F-B72D-03F46CE110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0BD6D2-05E9-1698-674C-4A66EF7DD33F}"/>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597614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CC0F9A-6409-6AD6-062F-7566E6DC891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470CD4-1037-344B-2A5D-A03FD142E40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D2EEDA-0C8E-87B8-A024-C9298C08FA20}"/>
              </a:ext>
            </a:extLst>
          </p:cNvPr>
          <p:cNvSpPr>
            <a:spLocks noGrp="1"/>
          </p:cNvSpPr>
          <p:nvPr>
            <p:ph type="dt" sz="half" idx="10"/>
          </p:nvPr>
        </p:nvSpPr>
        <p:spPr/>
        <p:txBody>
          <a:bodyPr/>
          <a:lstStyle/>
          <a:p>
            <a:fld id="{5BCAD085-E8A6-8845-BD4E-CB4CCA059FC4}" type="datetimeFigureOut">
              <a:rPr lang="en-US" smtClean="0"/>
              <a:t>9/30/2025</a:t>
            </a:fld>
            <a:endParaRPr lang="en-US" dirty="0"/>
          </a:p>
        </p:txBody>
      </p:sp>
      <p:sp>
        <p:nvSpPr>
          <p:cNvPr id="5" name="Footer Placeholder 4">
            <a:extLst>
              <a:ext uri="{FF2B5EF4-FFF2-40B4-BE49-F238E27FC236}">
                <a16:creationId xmlns:a16="http://schemas.microsoft.com/office/drawing/2014/main" id="{5643725B-FA40-7FDD-F6AE-FD9CBB40B2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98B212-C285-EA37-56E7-034108247657}"/>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69310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5107-7D3F-1F42-E517-2D214528D9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1BD6BF-5F0A-CCDA-44D9-6D59D8CFD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F94BF2-03B8-CE26-12A6-06FB55A36BE4}"/>
              </a:ext>
            </a:extLst>
          </p:cNvPr>
          <p:cNvSpPr>
            <a:spLocks noGrp="1"/>
          </p:cNvSpPr>
          <p:nvPr>
            <p:ph type="dt" sz="half" idx="10"/>
          </p:nvPr>
        </p:nvSpPr>
        <p:spPr/>
        <p:txBody>
          <a:bodyPr/>
          <a:lstStyle/>
          <a:p>
            <a:fld id="{5BCAD085-E8A6-8845-BD4E-CB4CCA059FC4}" type="datetimeFigureOut">
              <a:rPr lang="en-US" smtClean="0"/>
              <a:t>9/30/2025</a:t>
            </a:fld>
            <a:endParaRPr lang="en-US" dirty="0"/>
          </a:p>
        </p:txBody>
      </p:sp>
      <p:sp>
        <p:nvSpPr>
          <p:cNvPr id="5" name="Footer Placeholder 4">
            <a:extLst>
              <a:ext uri="{FF2B5EF4-FFF2-40B4-BE49-F238E27FC236}">
                <a16:creationId xmlns:a16="http://schemas.microsoft.com/office/drawing/2014/main" id="{3AD0D146-F60E-B6F6-6285-17B6C60BA7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BCD8B9-C3C0-BA5F-9E3A-1AC484A10717}"/>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4481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7175-CE87-4422-880F-674753296FD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2813B8-E2EE-256F-562D-1CE3A91D485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879DFA-3E2F-BA1B-13AB-E177A8F3C463}"/>
              </a:ext>
            </a:extLst>
          </p:cNvPr>
          <p:cNvSpPr>
            <a:spLocks noGrp="1"/>
          </p:cNvSpPr>
          <p:nvPr>
            <p:ph type="dt" sz="half" idx="10"/>
          </p:nvPr>
        </p:nvSpPr>
        <p:spPr/>
        <p:txBody>
          <a:bodyPr/>
          <a:lstStyle/>
          <a:p>
            <a:fld id="{5BCAD085-E8A6-8845-BD4E-CB4CCA059FC4}" type="datetimeFigureOut">
              <a:rPr lang="en-US" smtClean="0"/>
              <a:t>9/30/2025</a:t>
            </a:fld>
            <a:endParaRPr lang="en-US" dirty="0"/>
          </a:p>
        </p:txBody>
      </p:sp>
      <p:sp>
        <p:nvSpPr>
          <p:cNvPr id="5" name="Footer Placeholder 4">
            <a:extLst>
              <a:ext uri="{FF2B5EF4-FFF2-40B4-BE49-F238E27FC236}">
                <a16:creationId xmlns:a16="http://schemas.microsoft.com/office/drawing/2014/main" id="{058717B2-652C-EB36-2D46-468C0CB2C8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16C974-0E60-2B19-7A34-16FA12A9C823}"/>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921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962-5CF6-D5EA-C34D-C409C80BBD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D8813C-A77A-B951-C396-C5D82874165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51C34A-D04A-E34C-7567-8C7FC30A68A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9B2B31-402F-57D6-2B8E-F91A1BB31BAD}"/>
              </a:ext>
            </a:extLst>
          </p:cNvPr>
          <p:cNvSpPr>
            <a:spLocks noGrp="1"/>
          </p:cNvSpPr>
          <p:nvPr>
            <p:ph type="dt" sz="half" idx="10"/>
          </p:nvPr>
        </p:nvSpPr>
        <p:spPr/>
        <p:txBody>
          <a:bodyPr/>
          <a:lstStyle/>
          <a:p>
            <a:fld id="{5BCAD085-E8A6-8845-BD4E-CB4CCA059FC4}" type="datetimeFigureOut">
              <a:rPr lang="en-US" smtClean="0"/>
              <a:t>9/30/2025</a:t>
            </a:fld>
            <a:endParaRPr lang="en-US" dirty="0"/>
          </a:p>
        </p:txBody>
      </p:sp>
      <p:sp>
        <p:nvSpPr>
          <p:cNvPr id="6" name="Footer Placeholder 5">
            <a:extLst>
              <a:ext uri="{FF2B5EF4-FFF2-40B4-BE49-F238E27FC236}">
                <a16:creationId xmlns:a16="http://schemas.microsoft.com/office/drawing/2014/main" id="{911FB509-E1E8-788D-8F9E-84510B3C04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770DA02-615E-E081-50BF-872DAB364C98}"/>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8631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ACB3-3EDA-89A2-CBCF-FFBBD3877D32}"/>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6D5870-1DC4-A049-1896-09472533203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3E4A13C-AE4B-998B-28EC-1DFEF067C1A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3FB0D9-EC05-ABFD-4ED0-C68D8969C42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FA88726-3893-135A-1BEE-C58B851072B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B6A8DE-795F-AD48-44DE-956D84C5DD14}"/>
              </a:ext>
            </a:extLst>
          </p:cNvPr>
          <p:cNvSpPr>
            <a:spLocks noGrp="1"/>
          </p:cNvSpPr>
          <p:nvPr>
            <p:ph type="dt" sz="half" idx="10"/>
          </p:nvPr>
        </p:nvSpPr>
        <p:spPr/>
        <p:txBody>
          <a:bodyPr/>
          <a:lstStyle/>
          <a:p>
            <a:fld id="{5BCAD085-E8A6-8845-BD4E-CB4CCA059FC4}" type="datetimeFigureOut">
              <a:rPr lang="en-US" smtClean="0"/>
              <a:t>9/30/2025</a:t>
            </a:fld>
            <a:endParaRPr lang="en-US" dirty="0"/>
          </a:p>
        </p:txBody>
      </p:sp>
      <p:sp>
        <p:nvSpPr>
          <p:cNvPr id="8" name="Footer Placeholder 7">
            <a:extLst>
              <a:ext uri="{FF2B5EF4-FFF2-40B4-BE49-F238E27FC236}">
                <a16:creationId xmlns:a16="http://schemas.microsoft.com/office/drawing/2014/main" id="{C5BE69CF-6852-BD6B-87FF-F545CC1118F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09D3C4-0332-F91B-1B80-DFD1A6DEA744}"/>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92735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8676-4BFF-5FD4-28F7-E98D8D8DB1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EEE088-C072-2FE9-C09D-D5F2E1490D67}"/>
              </a:ext>
            </a:extLst>
          </p:cNvPr>
          <p:cNvSpPr>
            <a:spLocks noGrp="1"/>
          </p:cNvSpPr>
          <p:nvPr>
            <p:ph type="dt" sz="half" idx="10"/>
          </p:nvPr>
        </p:nvSpPr>
        <p:spPr/>
        <p:txBody>
          <a:bodyPr/>
          <a:lstStyle/>
          <a:p>
            <a:fld id="{5BCAD085-E8A6-8845-BD4E-CB4CCA059FC4}" type="datetimeFigureOut">
              <a:rPr lang="en-US" smtClean="0"/>
              <a:t>9/30/2025</a:t>
            </a:fld>
            <a:endParaRPr lang="en-US" dirty="0"/>
          </a:p>
        </p:txBody>
      </p:sp>
      <p:sp>
        <p:nvSpPr>
          <p:cNvPr id="4" name="Footer Placeholder 3">
            <a:extLst>
              <a:ext uri="{FF2B5EF4-FFF2-40B4-BE49-F238E27FC236}">
                <a16:creationId xmlns:a16="http://schemas.microsoft.com/office/drawing/2014/main" id="{2A39C4A1-D61E-E5E5-C2F3-277528C830B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B5EC484-9372-B3C7-B1F2-F47E19CFA0CE}"/>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2040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FC438-A1EE-188C-43AB-6F1058E3F45C}"/>
              </a:ext>
            </a:extLst>
          </p:cNvPr>
          <p:cNvSpPr>
            <a:spLocks noGrp="1"/>
          </p:cNvSpPr>
          <p:nvPr>
            <p:ph type="dt" sz="half" idx="10"/>
          </p:nvPr>
        </p:nvSpPr>
        <p:spPr/>
        <p:txBody>
          <a:bodyPr/>
          <a:lstStyle/>
          <a:p>
            <a:fld id="{5BCAD085-E8A6-8845-BD4E-CB4CCA059FC4}" type="datetimeFigureOut">
              <a:rPr lang="en-US" smtClean="0"/>
              <a:t>9/30/2025</a:t>
            </a:fld>
            <a:endParaRPr lang="en-US" dirty="0"/>
          </a:p>
        </p:txBody>
      </p:sp>
      <p:sp>
        <p:nvSpPr>
          <p:cNvPr id="3" name="Footer Placeholder 2">
            <a:extLst>
              <a:ext uri="{FF2B5EF4-FFF2-40B4-BE49-F238E27FC236}">
                <a16:creationId xmlns:a16="http://schemas.microsoft.com/office/drawing/2014/main" id="{E5796F8A-A660-334A-B0D4-8F6835ACFF6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1977CF4-9BC3-CD2B-9010-7C7AB2A2BA67}"/>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66283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2F39-1DE0-28FD-BC36-5012EA998A6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11F2D7-7CC3-F2E0-4364-C1A6F8636B7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C7C056-9904-9BFA-407D-F71F8BC8FF6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11B282A-B538-6503-6133-CE9F296CA5C0}"/>
              </a:ext>
            </a:extLst>
          </p:cNvPr>
          <p:cNvSpPr>
            <a:spLocks noGrp="1"/>
          </p:cNvSpPr>
          <p:nvPr>
            <p:ph type="dt" sz="half" idx="10"/>
          </p:nvPr>
        </p:nvSpPr>
        <p:spPr/>
        <p:txBody>
          <a:bodyPr/>
          <a:lstStyle/>
          <a:p>
            <a:fld id="{5BCAD085-E8A6-8845-BD4E-CB4CCA059FC4}" type="datetimeFigureOut">
              <a:rPr lang="en-US" smtClean="0"/>
              <a:t>9/30/2025</a:t>
            </a:fld>
            <a:endParaRPr lang="en-US" dirty="0"/>
          </a:p>
        </p:txBody>
      </p:sp>
      <p:sp>
        <p:nvSpPr>
          <p:cNvPr id="6" name="Footer Placeholder 5">
            <a:extLst>
              <a:ext uri="{FF2B5EF4-FFF2-40B4-BE49-F238E27FC236}">
                <a16:creationId xmlns:a16="http://schemas.microsoft.com/office/drawing/2014/main" id="{32D32078-4410-CD3B-E3F1-1547F270C5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32F268-437C-030F-1436-066EB4603B10}"/>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66024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44C4-326E-2C27-9478-7B9DE015D2A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550FD4-C957-0BDC-6AE2-8F8AAAD6F40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E2F9ED9-4CD1-BE07-A021-F739500D6F2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306A88D-869D-0ACF-9039-B0350FB32262}"/>
              </a:ext>
            </a:extLst>
          </p:cNvPr>
          <p:cNvSpPr>
            <a:spLocks noGrp="1"/>
          </p:cNvSpPr>
          <p:nvPr>
            <p:ph type="dt" sz="half" idx="10"/>
          </p:nvPr>
        </p:nvSpPr>
        <p:spPr/>
        <p:txBody>
          <a:bodyPr/>
          <a:lstStyle/>
          <a:p>
            <a:fld id="{5BCAD085-E8A6-8845-BD4E-CB4CCA059FC4}" type="datetimeFigureOut">
              <a:rPr lang="en-US" smtClean="0"/>
              <a:t>9/30/2025</a:t>
            </a:fld>
            <a:endParaRPr lang="en-US" dirty="0"/>
          </a:p>
        </p:txBody>
      </p:sp>
      <p:sp>
        <p:nvSpPr>
          <p:cNvPr id="6" name="Footer Placeholder 5">
            <a:extLst>
              <a:ext uri="{FF2B5EF4-FFF2-40B4-BE49-F238E27FC236}">
                <a16:creationId xmlns:a16="http://schemas.microsoft.com/office/drawing/2014/main" id="{58E23603-DFD9-25F1-F8EE-6E5235125B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594BD5-B116-9A74-7A2B-260D2261B9BF}"/>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46139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2B9AF4-BE1C-C86A-D82E-5B35335F21E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6F0678-980D-AC4E-92E4-A1C923F05CC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F829FC-B918-EC66-9285-DB85B7B2F26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BCAD085-E8A6-8845-BD4E-CB4CCA059FC4}" type="datetimeFigureOut">
              <a:rPr lang="en-US" smtClean="0"/>
              <a:t>9/30/2025</a:t>
            </a:fld>
            <a:endParaRPr lang="en-US" dirty="0"/>
          </a:p>
        </p:txBody>
      </p:sp>
      <p:sp>
        <p:nvSpPr>
          <p:cNvPr id="5" name="Footer Placeholder 4">
            <a:extLst>
              <a:ext uri="{FF2B5EF4-FFF2-40B4-BE49-F238E27FC236}">
                <a16:creationId xmlns:a16="http://schemas.microsoft.com/office/drawing/2014/main" id="{C3EBDFCB-224F-D338-DEB0-84DE8AD8324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7C12980-A485-DEA6-51D9-0D2302277E4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335578761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rinijavarikuppala@gmail.com" TargetMode="External"/><Relationship Id="rId2" Type="http://schemas.openxmlformats.org/officeDocument/2006/relationships/hyperlink" Target="https://www.kaggle.com/datasets/skmewati/myntra-sales-dataset"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fontScale="90000"/>
          </a:bodyPr>
          <a:lstStyle/>
          <a:p>
            <a:pPr algn="l">
              <a:lnSpc>
                <a:spcPct val="100000"/>
              </a:lnSpc>
            </a:pPr>
            <a:br>
              <a:rPr lang="en-IN" sz="5800" dirty="0">
                <a:latin typeface="Androgyne" panose="05080000000003050000" pitchFamily="82" charset="0"/>
              </a:rPr>
            </a:br>
            <a:br>
              <a:rPr lang="en-IN" sz="5800" dirty="0">
                <a:latin typeface="Androgyne" panose="05080000000003050000" pitchFamily="82" charset="0"/>
              </a:rPr>
            </a:br>
            <a:r>
              <a:rPr lang="en-IN" sz="5800" dirty="0">
                <a:latin typeface="Androgyne" panose="05080000000003050000" pitchFamily="82" charset="0"/>
              </a:rPr>
              <a:t>Myntra Sales Data Analysis</a:t>
            </a:r>
            <a:br>
              <a:rPr lang="en-IN" dirty="0">
                <a:latin typeface="Androgyne" panose="05080000000003050000" pitchFamily="82" charset="0"/>
              </a:rPr>
            </a:br>
            <a:br>
              <a:rPr lang="en-IN" dirty="0">
                <a:latin typeface="Androgyne" panose="05080000000003050000" pitchFamily="82" charset="0"/>
              </a:rPr>
            </a:br>
            <a:r>
              <a:rPr lang="en-IN" sz="2000" dirty="0">
                <a:latin typeface="Androgyne" panose="05080000000003050000" pitchFamily="82" charset="0"/>
              </a:rPr>
              <a:t>Source: </a:t>
            </a:r>
            <a:r>
              <a:rPr lang="en-US" sz="2000" dirty="0"/>
              <a:t>:</a:t>
            </a:r>
            <a:r>
              <a:rPr lang="en-IN" sz="2000" dirty="0">
                <a:hlinkClick r:id="rId2"/>
              </a:rPr>
              <a:t> </a:t>
            </a:r>
            <a:r>
              <a:rPr lang="en-IN" sz="2000" dirty="0"/>
              <a:t>https://www.kaggle.com/datasets/skmewati/myntra-sales-dataset</a:t>
            </a:r>
            <a:br>
              <a:rPr lang="en-IN" sz="2000" dirty="0">
                <a:latin typeface="Androgyne" panose="05080000000003050000" pitchFamily="82" charset="0"/>
              </a:rPr>
            </a:br>
            <a:r>
              <a:rPr lang="en-IN" sz="2000" dirty="0">
                <a:latin typeface="Androgyne" panose="05080000000003050000" pitchFamily="82" charset="0"/>
              </a:rPr>
              <a:t>Dataset: </a:t>
            </a:r>
            <a:r>
              <a:rPr lang="en-US" sz="2000" i="0" dirty="0" err="1">
                <a:effectLst/>
                <a:latin typeface="Androgyne" panose="05080000000003050000" pitchFamily="82" charset="0"/>
              </a:rPr>
              <a:t>myntra_dataset</a:t>
            </a:r>
            <a:br>
              <a:rPr lang="en-US" sz="2000" i="0" dirty="0">
                <a:effectLst/>
                <a:latin typeface="Androgyne" panose="05080000000003050000" pitchFamily="82" charset="0"/>
              </a:rPr>
            </a:br>
            <a:r>
              <a:rPr lang="en-US" sz="2000" i="0" dirty="0">
                <a:effectLst/>
                <a:latin typeface="Androgyne" panose="05080000000003050000" pitchFamily="82" charset="0"/>
              </a:rPr>
              <a:t>Email: </a:t>
            </a:r>
            <a:r>
              <a:rPr lang="en-US" sz="2000" i="0" dirty="0">
                <a:solidFill>
                  <a:srgbClr val="00B0F0"/>
                </a:solidFill>
                <a:effectLst/>
                <a:latin typeface="Androgyne" panose="05080000000003050000" pitchFamily="82" charset="0"/>
                <a:hlinkClick r:id="rId3">
                  <a:extLst>
                    <a:ext uri="{A12FA001-AC4F-418D-AE19-62706E023703}">
                      <ahyp:hlinkClr xmlns:ahyp="http://schemas.microsoft.com/office/drawing/2018/hyperlinkcolor" val="tx"/>
                    </a:ext>
                  </a:extLst>
                </a:hlinkClick>
              </a:rPr>
              <a:t>srinijavarikuppala</a:t>
            </a:r>
            <a:r>
              <a:rPr lang="en-US" sz="2000" dirty="0">
                <a:solidFill>
                  <a:srgbClr val="00B0F0"/>
                </a:solidFill>
                <a:latin typeface="Androgyne" panose="05080000000003050000" pitchFamily="82" charset="0"/>
                <a:hlinkClick r:id="rId3">
                  <a:extLst>
                    <a:ext uri="{A12FA001-AC4F-418D-AE19-62706E023703}">
                      <ahyp:hlinkClr xmlns:ahyp="http://schemas.microsoft.com/office/drawing/2018/hyperlinkcolor" val="tx"/>
                    </a:ext>
                  </a:extLst>
                </a:hlinkClick>
              </a:rPr>
              <a:t>@gmail.com</a:t>
            </a:r>
            <a:br>
              <a:rPr lang="en-US" sz="2000" dirty="0">
                <a:latin typeface="Androgyne" panose="05080000000003050000" pitchFamily="82" charset="0"/>
              </a:rPr>
            </a:br>
            <a:r>
              <a:rPr lang="en-US" sz="2000" dirty="0">
                <a:latin typeface="Androgyne" panose="05080000000003050000" pitchFamily="82" charset="0"/>
              </a:rPr>
              <a:t>Phone : 8247403927</a:t>
            </a:r>
            <a:br>
              <a:rPr lang="en-US" sz="2000" dirty="0">
                <a:latin typeface="Androgyne" panose="05080000000003050000" pitchFamily="82" charset="0"/>
              </a:rPr>
            </a:br>
            <a:r>
              <a:rPr lang="en-US" sz="2000" dirty="0">
                <a:latin typeface="Androgyne" panose="05080000000003050000" pitchFamily="82" charset="0"/>
              </a:rPr>
              <a:t>LinkedIn :https://www.linkedin.com/in/varikuppala-srinija-8117032a5/</a:t>
            </a:r>
            <a:endParaRPr sz="2000" dirty="0">
              <a:latin typeface="Androgyne" panose="05080000000003050000" pitchFamily="82" charset="0"/>
            </a:endParaRPr>
          </a:p>
        </p:txBody>
      </p:sp>
      <p:sp>
        <p:nvSpPr>
          <p:cNvPr id="6" name="TextBox 5">
            <a:extLst>
              <a:ext uri="{FF2B5EF4-FFF2-40B4-BE49-F238E27FC236}">
                <a16:creationId xmlns:a16="http://schemas.microsoft.com/office/drawing/2014/main" id="{FB237B6E-36DE-DF96-009A-F1CC4371326C}"/>
              </a:ext>
            </a:extLst>
          </p:cNvPr>
          <p:cNvSpPr txBox="1"/>
          <p:nvPr/>
        </p:nvSpPr>
        <p:spPr>
          <a:xfrm>
            <a:off x="6459794" y="6475497"/>
            <a:ext cx="3785419" cy="369332"/>
          </a:xfrm>
          <a:prstGeom prst="rect">
            <a:avLst/>
          </a:prstGeom>
          <a:noFill/>
        </p:spPr>
        <p:txBody>
          <a:bodyPr wrap="square" rtlCol="0">
            <a:spAutoFit/>
          </a:bodyPr>
          <a:lstStyle/>
          <a:p>
            <a:r>
              <a:rPr lang="en-IN" dirty="0">
                <a:latin typeface="Androgyne" panose="05080000000003050000" pitchFamily="82" charset="0"/>
              </a:rPr>
              <a:t>Varikuppala Srinija</a:t>
            </a:r>
          </a:p>
        </p:txBody>
      </p:sp>
      <p:sp>
        <p:nvSpPr>
          <p:cNvPr id="5" name="TextBox 4">
            <a:extLst>
              <a:ext uri="{FF2B5EF4-FFF2-40B4-BE49-F238E27FC236}">
                <a16:creationId xmlns:a16="http://schemas.microsoft.com/office/drawing/2014/main" id="{AEE9355D-33DA-744E-1135-38EE6892A2E5}"/>
              </a:ext>
            </a:extLst>
          </p:cNvPr>
          <p:cNvSpPr txBox="1"/>
          <p:nvPr/>
        </p:nvSpPr>
        <p:spPr>
          <a:xfrm>
            <a:off x="1197790" y="476244"/>
            <a:ext cx="7297994" cy="523220"/>
          </a:xfrm>
          <a:prstGeom prst="rect">
            <a:avLst/>
          </a:prstGeom>
          <a:noFill/>
        </p:spPr>
        <p:txBody>
          <a:bodyPr wrap="square" rtlCol="0">
            <a:spAutoFit/>
          </a:bodyPr>
          <a:lstStyle/>
          <a:p>
            <a:r>
              <a:rPr lang="en-IN" sz="2800" dirty="0">
                <a:solidFill>
                  <a:srgbClr val="FF0000"/>
                </a:solidFill>
                <a:latin typeface="Androgyne" panose="05080000000003050000" pitchFamily="82" charset="0"/>
              </a:rPr>
              <a:t>Myntra Sales Dataset Analysis Using </a:t>
            </a:r>
            <a:r>
              <a:rPr lang="en-IN" sz="2800" dirty="0" err="1">
                <a:solidFill>
                  <a:srgbClr val="FF0000"/>
                </a:solidFill>
                <a:latin typeface="Androgyne" panose="05080000000003050000" pitchFamily="82" charset="0"/>
              </a:rPr>
              <a:t>Pyspark</a:t>
            </a:r>
            <a:endParaRPr lang="en-IN" sz="2800" u="sng" dirty="0">
              <a:solidFill>
                <a:srgbClr val="FF0000"/>
              </a:solidFill>
              <a:latin typeface="Androgyne" panose="05080000000003050000" pitchFamily="82" charset="0"/>
            </a:endParaRPr>
          </a:p>
        </p:txBody>
      </p:sp>
      <p:pic>
        <p:nvPicPr>
          <p:cNvPr id="2050" name="Picture 2" descr="Linkedin icons for free download | Freepik">
            <a:extLst>
              <a:ext uri="{FF2B5EF4-FFF2-40B4-BE49-F238E27FC236}">
                <a16:creationId xmlns:a16="http://schemas.microsoft.com/office/drawing/2014/main" id="{1044F920-CD54-DBAF-79AC-B3D522BC8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23" y="5889875"/>
            <a:ext cx="153165" cy="14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F6C179C-5EA5-894E-26BA-73D917CBEFE2}"/>
              </a:ext>
            </a:extLst>
          </p:cNvPr>
          <p:cNvPicPr>
            <a:picLocks noChangeAspect="1"/>
          </p:cNvPicPr>
          <p:nvPr/>
        </p:nvPicPr>
        <p:blipFill>
          <a:blip r:embed="rId5"/>
          <a:stretch>
            <a:fillRect/>
          </a:stretch>
        </p:blipFill>
        <p:spPr>
          <a:xfrm>
            <a:off x="605747" y="5308296"/>
            <a:ext cx="199921" cy="107353"/>
          </a:xfrm>
          <a:prstGeom prst="rect">
            <a:avLst/>
          </a:prstGeom>
        </p:spPr>
      </p:pic>
      <p:pic>
        <p:nvPicPr>
          <p:cNvPr id="10" name="Picture 9">
            <a:extLst>
              <a:ext uri="{FF2B5EF4-FFF2-40B4-BE49-F238E27FC236}">
                <a16:creationId xmlns:a16="http://schemas.microsoft.com/office/drawing/2014/main" id="{1C23C557-4C9C-D4E3-2816-46D3B8FAD83C}"/>
              </a:ext>
            </a:extLst>
          </p:cNvPr>
          <p:cNvPicPr>
            <a:picLocks noChangeAspect="1"/>
          </p:cNvPicPr>
          <p:nvPr/>
        </p:nvPicPr>
        <p:blipFill>
          <a:blip r:embed="rId6"/>
          <a:stretch>
            <a:fillRect/>
          </a:stretch>
        </p:blipFill>
        <p:spPr>
          <a:xfrm>
            <a:off x="579422" y="5530975"/>
            <a:ext cx="252565" cy="243574"/>
          </a:xfrm>
          <a:prstGeom prst="rect">
            <a:avLst/>
          </a:prstGeom>
        </p:spPr>
      </p:pic>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p:txBody>
          <a:bodyPr>
            <a:normAutofit/>
          </a:bodyPr>
          <a:lstStyle/>
          <a:p>
            <a:pPr algn="ctr"/>
            <a:r>
              <a:rPr lang="en-IN" b="1" dirty="0">
                <a:solidFill>
                  <a:srgbClr val="FF0000"/>
                </a:solidFill>
              </a:rPr>
              <a:t>Discount vs Price</a:t>
            </a:r>
            <a:endParaRPr b="1" dirty="0">
              <a:solidFill>
                <a:srgbClr val="FF0000"/>
              </a:solidFill>
              <a:latin typeface="Androgyne" panose="05080000000003050000" pitchFamily="82" charset="0"/>
            </a:endParaRPr>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798653" y="5217179"/>
            <a:ext cx="75466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FontTx/>
              <a:buChar char="•"/>
            </a:pPr>
            <a:r>
              <a:rPr lang="en-US" dirty="0"/>
              <a:t>The scatterplot shows how discounts vary with product price. Mid-range jeans often have the highest discount percentages, while premium jeans show comparatively lower discounts. This reflects Myntra’s strategy of pushing mid-priced items with stronger offers to boost sales.</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7" name="Picture 6">
            <a:extLst>
              <a:ext uri="{FF2B5EF4-FFF2-40B4-BE49-F238E27FC236}">
                <a16:creationId xmlns:a16="http://schemas.microsoft.com/office/drawing/2014/main" id="{5D01883C-B845-FE2C-D30D-9A4243B1C952}"/>
              </a:ext>
            </a:extLst>
          </p:cNvPr>
          <p:cNvPicPr>
            <a:picLocks noChangeAspect="1"/>
          </p:cNvPicPr>
          <p:nvPr/>
        </p:nvPicPr>
        <p:blipFill>
          <a:blip r:embed="rId2"/>
          <a:stretch>
            <a:fillRect/>
          </a:stretch>
        </p:blipFill>
        <p:spPr>
          <a:xfrm>
            <a:off x="502417" y="1292352"/>
            <a:ext cx="7546693" cy="3608832"/>
          </a:xfrm>
          <a:prstGeom prst="rect">
            <a:avLst/>
          </a:prstGeom>
        </p:spPr>
      </p:pic>
    </p:spTree>
    <p:extLst>
      <p:ext uri="{BB962C8B-B14F-4D97-AF65-F5344CB8AC3E}">
        <p14:creationId xmlns:p14="http://schemas.microsoft.com/office/powerpoint/2010/main" val="300067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4A0F-2190-ABCF-045D-4F6373DEB8A6}"/>
              </a:ext>
            </a:extLst>
          </p:cNvPr>
          <p:cNvSpPr>
            <a:spLocks noGrp="1"/>
          </p:cNvSpPr>
          <p:nvPr>
            <p:ph type="title"/>
          </p:nvPr>
        </p:nvSpPr>
        <p:spPr>
          <a:xfrm>
            <a:off x="457200" y="447686"/>
            <a:ext cx="8229600" cy="1143000"/>
          </a:xfrm>
        </p:spPr>
        <p:txBody>
          <a:bodyPr/>
          <a:lstStyle/>
          <a:p>
            <a:pPr algn="ctr"/>
            <a:r>
              <a:rPr lang="en-IN" dirty="0">
                <a:solidFill>
                  <a:srgbClr val="FF0000"/>
                </a:solidFill>
                <a:latin typeface="Androgyne" panose="05080000000003050000" pitchFamily="82" charset="0"/>
              </a:rPr>
              <a:t>Dataset Observation</a:t>
            </a:r>
          </a:p>
        </p:txBody>
      </p:sp>
      <p:sp>
        <p:nvSpPr>
          <p:cNvPr id="5" name="Rectangle 2">
            <a:extLst>
              <a:ext uri="{FF2B5EF4-FFF2-40B4-BE49-F238E27FC236}">
                <a16:creationId xmlns:a16="http://schemas.microsoft.com/office/drawing/2014/main" id="{04D08A81-C303-6061-B318-77AAE787114F}"/>
              </a:ext>
            </a:extLst>
          </p:cNvPr>
          <p:cNvSpPr>
            <a:spLocks noChangeArrowheads="1"/>
          </p:cNvSpPr>
          <p:nvPr/>
        </p:nvSpPr>
        <p:spPr bwMode="auto">
          <a:xfrm>
            <a:off x="629264" y="1955866"/>
            <a:ext cx="7846141" cy="2554545"/>
          </a:xfrm>
          <a:prstGeom prst="rect">
            <a:avLst/>
          </a:prstGeom>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n-US" sz="1600" dirty="0"/>
              <a:t>When analyzing the </a:t>
            </a:r>
            <a:r>
              <a:rPr lang="en-US" sz="1600" b="1" dirty="0"/>
              <a:t>price distribution</a:t>
            </a:r>
            <a:r>
              <a:rPr lang="en-US" sz="1600" dirty="0"/>
              <a:t>, it is evident that most jeans are positioned in the mid-range category, typically between ₹749 and ₹1,393. The average price stands at around ₹1,092, while the median price is slightly lower at ₹949, showing that Myntra emphasizes affordability while still maintaining premium options.</a:t>
            </a:r>
          </a:p>
          <a:p>
            <a:pPr lvl="0" algn="just" eaLnBrk="0" fontAlgn="base" hangingPunct="0">
              <a:spcBef>
                <a:spcPct val="0"/>
              </a:spcBef>
              <a:spcAft>
                <a:spcPct val="0"/>
              </a:spcAft>
            </a:pPr>
            <a:endParaRPr lang="en-US" altLang="en-US" sz="1600" dirty="0">
              <a:latin typeface="Androgyne" panose="05080000000003050000" pitchFamily="82" charset="0"/>
            </a:endParaRPr>
          </a:p>
          <a:p>
            <a:pPr lvl="0" algn="just" eaLnBrk="0" fontAlgn="base" hangingPunct="0">
              <a:spcBef>
                <a:spcPct val="0"/>
              </a:spcBef>
              <a:spcAft>
                <a:spcPct val="0"/>
              </a:spcAft>
            </a:pPr>
            <a:r>
              <a:rPr lang="en-US" sz="1600" b="1" dirty="0"/>
              <a:t>MRP values</a:t>
            </a:r>
            <a:r>
              <a:rPr lang="en-US" sz="1600" dirty="0"/>
              <a:t> are much higher (average around ₹2,609), indicating that the platform employs aggressive discounting strategies to attract customers. In fact, the discount percentages range from 5% up to 50.88%, with an average discount of approximately 61%. This highlights Myntra’s focus on providing high visible discounts, which is a common e-commerce practice to encourage impulse purchases and boost sales.</a:t>
            </a:r>
            <a:endParaRPr lang="en-US" altLang="en-US" sz="1600" dirty="0">
              <a:latin typeface="Androgyne" panose="05080000000003050000" pitchFamily="82" charset="0"/>
            </a:endParaRPr>
          </a:p>
        </p:txBody>
      </p:sp>
    </p:spTree>
    <p:extLst>
      <p:ext uri="{BB962C8B-B14F-4D97-AF65-F5344CB8AC3E}">
        <p14:creationId xmlns:p14="http://schemas.microsoft.com/office/powerpoint/2010/main" val="1790661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974F9-EB62-6D1C-B6B6-E7DC10458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68D448-C101-8884-4EC5-0B38A632B216}"/>
              </a:ext>
            </a:extLst>
          </p:cNvPr>
          <p:cNvSpPr>
            <a:spLocks noGrp="1"/>
          </p:cNvSpPr>
          <p:nvPr>
            <p:ph type="title"/>
          </p:nvPr>
        </p:nvSpPr>
        <p:spPr>
          <a:xfrm>
            <a:off x="457200" y="447686"/>
            <a:ext cx="8229600" cy="1143000"/>
          </a:xfrm>
        </p:spPr>
        <p:txBody>
          <a:bodyPr/>
          <a:lstStyle/>
          <a:p>
            <a:pPr algn="ctr"/>
            <a:r>
              <a:rPr lang="en-IN" dirty="0">
                <a:solidFill>
                  <a:srgbClr val="FF0000"/>
                </a:solidFill>
                <a:latin typeface="Androgyne" panose="05080000000003050000" pitchFamily="82" charset="0"/>
              </a:rPr>
              <a:t>Dataset Observation</a:t>
            </a:r>
          </a:p>
        </p:txBody>
      </p:sp>
      <p:sp>
        <p:nvSpPr>
          <p:cNvPr id="6" name="TextBox 5">
            <a:extLst>
              <a:ext uri="{FF2B5EF4-FFF2-40B4-BE49-F238E27FC236}">
                <a16:creationId xmlns:a16="http://schemas.microsoft.com/office/drawing/2014/main" id="{67F47EC6-BFA3-9FA2-8433-4473C9F1A70B}"/>
              </a:ext>
            </a:extLst>
          </p:cNvPr>
          <p:cNvSpPr txBox="1"/>
          <p:nvPr/>
        </p:nvSpPr>
        <p:spPr>
          <a:xfrm>
            <a:off x="575186" y="1828910"/>
            <a:ext cx="8018207" cy="3785652"/>
          </a:xfrm>
          <a:prstGeom prst="rect">
            <a:avLst/>
          </a:prstGeom>
          <a:noFill/>
        </p:spPr>
        <p:txBody>
          <a:bodyPr wrap="square">
            <a:spAutoFit/>
          </a:bodyPr>
          <a:lstStyle/>
          <a:p>
            <a:pPr lvl="0" algn="just" eaLnBrk="0" fontAlgn="base" hangingPunct="0">
              <a:spcBef>
                <a:spcPct val="0"/>
              </a:spcBef>
              <a:spcAft>
                <a:spcPct val="0"/>
              </a:spcAft>
            </a:pPr>
            <a:r>
              <a:rPr lang="en-US" sz="1600" b="1" dirty="0"/>
              <a:t>brand-level representation</a:t>
            </a:r>
            <a:r>
              <a:rPr lang="en-US" sz="1600" dirty="0"/>
              <a:t>, Roadster emerges as the most dominant brand with 178 product listings, followed by WROGN (104), Flying Machine (80), </a:t>
            </a:r>
            <a:r>
              <a:rPr lang="en-US" sz="1600" dirty="0" err="1"/>
              <a:t>glitchez</a:t>
            </a:r>
            <a:r>
              <a:rPr lang="en-US" sz="1600" dirty="0"/>
              <a:t> (76), and Mufti (72). This suggests that Myntra’s catalog is heavily skewed towards certain youth-focused brands, which may be strategic to align with customer demand in the fashion segment.</a:t>
            </a:r>
          </a:p>
          <a:p>
            <a:pPr lvl="0" algn="just"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ndrogyne" panose="05080000000003050000" pitchFamily="82" charset="0"/>
            </a:endParaRPr>
          </a:p>
          <a:p>
            <a:pPr lvl="0" algn="just" eaLnBrk="0" fontAlgn="base" hangingPunct="0">
              <a:spcBef>
                <a:spcPct val="0"/>
              </a:spcBef>
              <a:spcAft>
                <a:spcPct val="0"/>
              </a:spcAft>
            </a:pPr>
            <a:r>
              <a:rPr lang="en-US" sz="1600" b="1" dirty="0"/>
              <a:t>customer sentiment</a:t>
            </a:r>
            <a:r>
              <a:rPr lang="en-US" sz="1600" dirty="0"/>
              <a:t>, the dataset reveals an overall positive response, with the average rating across products being 3.9 out of 5. Most products fall in the range of 3.7 to 4.2, suggesting general satisfaction among buyers. A few premium and well-marketed products achieve ratings above 4.5, reflecting higher perceived quality.</a:t>
            </a:r>
          </a:p>
          <a:p>
            <a:pPr lvl="0" algn="just"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ndrogyne" panose="05080000000003050000" pitchFamily="82" charset="0"/>
            </a:endParaRPr>
          </a:p>
          <a:p>
            <a:pPr lvl="0" algn="just" eaLnBrk="0" fontAlgn="base" hangingPunct="0">
              <a:spcBef>
                <a:spcPct val="0"/>
              </a:spcBef>
              <a:spcAft>
                <a:spcPct val="0"/>
              </a:spcAft>
            </a:pPr>
            <a:r>
              <a:rPr lang="en-US" sz="1600" b="1" dirty="0"/>
              <a:t>relationships between features</a:t>
            </a:r>
            <a:r>
              <a:rPr lang="en-US" sz="1600" dirty="0"/>
              <a:t> suggest that discounts are not the only factor driving higher sales or reviews. While products with large discounts tend to attract buyers, brand reputation and perceived quality (reflected in ratings) also play a significant role. For instance, Levis and WROGN products, despite being priced higher, enjoy strong ratings and steady demand, demonstrating that customers value quality and brand trust alongside affordability.</a:t>
            </a:r>
            <a:endParaRPr kumimoji="0" lang="en-US" altLang="en-US" sz="1600" b="0" i="0" u="none" strike="noStrike" cap="none" normalizeH="0" baseline="0" dirty="0">
              <a:ln>
                <a:noFill/>
              </a:ln>
              <a:solidFill>
                <a:schemeClr val="tx1"/>
              </a:solidFill>
              <a:effectLst/>
              <a:latin typeface="Androgyne" panose="05080000000003050000" pitchFamily="82" charset="0"/>
            </a:endParaRPr>
          </a:p>
        </p:txBody>
      </p:sp>
    </p:spTree>
    <p:extLst>
      <p:ext uri="{BB962C8B-B14F-4D97-AF65-F5344CB8AC3E}">
        <p14:creationId xmlns:p14="http://schemas.microsoft.com/office/powerpoint/2010/main" val="245768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rgbClr val="FF0000"/>
                </a:solidFill>
                <a:latin typeface="Androgyne" panose="05080000000003050000" pitchFamily="82" charset="0"/>
              </a:rPr>
              <a:t>Conclusion</a:t>
            </a:r>
          </a:p>
        </p:txBody>
      </p:sp>
      <p:sp>
        <p:nvSpPr>
          <p:cNvPr id="3" name="Content Placeholder 2"/>
          <p:cNvSpPr>
            <a:spLocks noGrp="1"/>
          </p:cNvSpPr>
          <p:nvPr>
            <p:ph idx="1"/>
          </p:nvPr>
        </p:nvSpPr>
        <p:spPr>
          <a:xfrm>
            <a:off x="822960" y="1964015"/>
            <a:ext cx="7543801" cy="4023360"/>
          </a:xfrm>
        </p:spPr>
        <p:txBody>
          <a:bodyPr>
            <a:normAutofit/>
          </a:bodyPr>
          <a:lstStyle/>
          <a:p>
            <a:pPr algn="just"/>
            <a:r>
              <a:rPr lang="en-US" sz="1800" dirty="0"/>
              <a:t>In conclusion, Myntra’s sales model appears to be heavily </a:t>
            </a:r>
            <a:r>
              <a:rPr lang="en-US" sz="1800" b="1" dirty="0"/>
              <a:t>bestseller-focused</a:t>
            </a:r>
            <a:r>
              <a:rPr lang="en-US" sz="1800" dirty="0"/>
              <a:t>, relying on discounts and strong brand presence to drive sales. For sustained growth, Myntra could work towards balancing its catalog by promoting underrepresented brands, optimizing discounts strategically rather than uniformly, and leveraging customer ratings data to enhance recommendation systems. This would ensure not only the success of top-performing products but also broader engagement across the entire product range.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325886"/>
          </a:xfrm>
        </p:spPr>
        <p:txBody>
          <a:bodyPr/>
          <a:lstStyle/>
          <a:p>
            <a:r>
              <a:rPr dirty="0">
                <a:solidFill>
                  <a:srgbClr val="FF0000"/>
                </a:solidFill>
                <a:latin typeface="Androgyne" panose="05080000000003050000" pitchFamily="82" charset="0"/>
              </a:rPr>
              <a:t>Introduction</a:t>
            </a:r>
          </a:p>
        </p:txBody>
      </p:sp>
      <p:sp>
        <p:nvSpPr>
          <p:cNvPr id="3" name="Content Placeholder 2"/>
          <p:cNvSpPr>
            <a:spLocks noGrp="1"/>
          </p:cNvSpPr>
          <p:nvPr>
            <p:ph idx="1"/>
          </p:nvPr>
        </p:nvSpPr>
        <p:spPr>
          <a:xfrm>
            <a:off x="714805" y="2002831"/>
            <a:ext cx="7543801" cy="4023360"/>
          </a:xfrm>
        </p:spPr>
        <p:txBody>
          <a:bodyPr/>
          <a:lstStyle/>
          <a:p>
            <a:pPr marL="0" indent="0">
              <a:buNone/>
            </a:pPr>
            <a:r>
              <a:rPr dirty="0">
                <a:latin typeface="Androgyne" panose="05080000000003050000" pitchFamily="82" charset="0"/>
              </a:rPr>
              <a:t>This presentation provides an analysis of </a:t>
            </a:r>
            <a:r>
              <a:rPr lang="en-IN" dirty="0">
                <a:latin typeface="Androgyne" panose="05080000000003050000" pitchFamily="82" charset="0"/>
              </a:rPr>
              <a:t>Myntra sales dataset</a:t>
            </a:r>
            <a:endParaRPr dirty="0">
              <a:latin typeface="Androgyne" panose="05080000000003050000" pitchFamily="82" charset="0"/>
            </a:endParaRPr>
          </a:p>
          <a:p>
            <a:r>
              <a:rPr dirty="0">
                <a:latin typeface="Androgyne" panose="05080000000003050000" pitchFamily="82" charset="0"/>
              </a:rPr>
              <a:t>- </a:t>
            </a:r>
            <a:r>
              <a:rPr lang="en-IN" dirty="0">
                <a:latin typeface="Androgyne" panose="05080000000003050000" pitchFamily="82" charset="0"/>
              </a:rPr>
              <a:t>Structure and Uniqueness</a:t>
            </a:r>
          </a:p>
          <a:p>
            <a:r>
              <a:rPr dirty="0">
                <a:latin typeface="Androgyne" panose="05080000000003050000" pitchFamily="82" charset="0"/>
              </a:rPr>
              <a:t>- </a:t>
            </a:r>
            <a:r>
              <a:rPr lang="en-IN" dirty="0">
                <a:latin typeface="Androgyne" panose="05080000000003050000" pitchFamily="82" charset="0"/>
              </a:rPr>
              <a:t>Brand Distribution</a:t>
            </a:r>
            <a:endParaRPr dirty="0">
              <a:latin typeface="Androgyne" panose="05080000000003050000" pitchFamily="82" charset="0"/>
            </a:endParaRPr>
          </a:p>
          <a:p>
            <a:r>
              <a:rPr dirty="0">
                <a:latin typeface="Androgyne" panose="05080000000003050000" pitchFamily="82" charset="0"/>
              </a:rPr>
              <a:t>- </a:t>
            </a:r>
            <a:r>
              <a:rPr lang="en-IN" dirty="0">
                <a:latin typeface="Androgyne" panose="05080000000003050000" pitchFamily="82" charset="0"/>
              </a:rPr>
              <a:t>Category and sub-Category Representation</a:t>
            </a:r>
          </a:p>
          <a:p>
            <a:r>
              <a:rPr lang="en-US" dirty="0">
                <a:latin typeface="Androgyne" panose="05080000000003050000" pitchFamily="82" charset="0"/>
              </a:rPr>
              <a:t>- </a:t>
            </a:r>
            <a:r>
              <a:rPr lang="en-IN" dirty="0">
                <a:latin typeface="Androgyne" panose="05080000000003050000" pitchFamily="82" charset="0"/>
              </a:rPr>
              <a:t>Price Insights</a:t>
            </a:r>
          </a:p>
          <a:p>
            <a:r>
              <a:rPr dirty="0">
                <a:latin typeface="Androgyne" panose="05080000000003050000" pitchFamily="82" charset="0"/>
              </a:rPr>
              <a:t>- </a:t>
            </a:r>
            <a:r>
              <a:rPr lang="en-IN" dirty="0">
                <a:latin typeface="Androgyne" panose="05080000000003050000" pitchFamily="82" charset="0"/>
              </a:rPr>
              <a:t>Rating and reviews patterns</a:t>
            </a:r>
          </a:p>
          <a:p>
            <a:r>
              <a:rPr lang="en-IN" dirty="0">
                <a:latin typeface="Androgyne" panose="05080000000003050000" pitchFamily="82" charset="0"/>
              </a:rPr>
              <a:t>- Availability and popularity</a:t>
            </a:r>
          </a:p>
          <a:p>
            <a:r>
              <a:rPr lang="en-IN" dirty="0">
                <a:latin typeface="Androgyne" panose="05080000000003050000" pitchFamily="82" charset="0"/>
              </a:rPr>
              <a:t>- Key relationships</a:t>
            </a:r>
            <a:endParaRPr dirty="0">
              <a:latin typeface="Androgyne" panose="05080000000003050000"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p:txBody>
          <a:bodyPr/>
          <a:lstStyle/>
          <a:p>
            <a:pPr algn="just">
              <a:buNone/>
            </a:pPr>
            <a:r>
              <a:rPr lang="en-US" dirty="0">
                <a:solidFill>
                  <a:srgbClr val="FF0000"/>
                </a:solidFill>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22960" y="2003050"/>
            <a:ext cx="7543801" cy="4023360"/>
          </a:xfrm>
        </p:spPr>
        <p:txBody>
          <a:bodyPr>
            <a:noAutofit/>
          </a:bodyPr>
          <a:lstStyle/>
          <a:p>
            <a:pPr algn="just"/>
            <a:r>
              <a:rPr lang="en-US" sz="1600" dirty="0"/>
              <a:t>The Myntra dataset provides a comprehensive view of products across brands, categories, prices, and ratings, just like the Office dataset gave insights into employees. It highlights Myntra’s diverse fashion catalog, customer engagement through ratings, and brand dominance patterns—making it useful for retail analytics, recommendation engines, and trend studies. </a:t>
            </a:r>
          </a:p>
          <a:p>
            <a:pPr algn="just"/>
            <a:r>
              <a:rPr lang="en-US" sz="1600" b="1" dirty="0"/>
              <a:t>1. Structure and Uniqueness </a:t>
            </a:r>
            <a:r>
              <a:rPr lang="en-US" sz="1600" dirty="0"/>
              <a:t>:The dataset consists of rows of products with attributes such as product ID, brand, category, sub-category, product name, price, rating, reviews, and </a:t>
            </a:r>
            <a:r>
              <a:rPr lang="en-US" sz="1600" dirty="0" err="1"/>
              <a:t>availability.Each</a:t>
            </a:r>
            <a:r>
              <a:rPr lang="en-US" sz="1600" dirty="0"/>
              <a:t> product has a unique identifier (similar to </a:t>
            </a:r>
            <a:r>
              <a:rPr lang="en-US" sz="1600" dirty="0" err="1"/>
              <a:t>employee_id</a:t>
            </a:r>
            <a:r>
              <a:rPr lang="en-US" sz="1600" dirty="0"/>
              <a:t> in the office dataset).Brand names and product names have duplicates because multiple items may fall under the same brand or style. </a:t>
            </a:r>
          </a:p>
          <a:p>
            <a:pPr algn="just"/>
            <a:r>
              <a:rPr lang="en-US" sz="1600" b="1" dirty="0"/>
              <a:t>2. Brand Distribution: </a:t>
            </a:r>
            <a:r>
              <a:rPr lang="en-US" sz="1600" dirty="0"/>
              <a:t>Several brands are represented, with top fashion brands (like Roadster, HRX, W, H&amp;M, etc.) having the highest product </a:t>
            </a:r>
            <a:r>
              <a:rPr lang="en-US" sz="1600" dirty="0" err="1"/>
              <a:t>counts.Some</a:t>
            </a:r>
            <a:r>
              <a:rPr lang="en-US" sz="1600" dirty="0"/>
              <a:t> niche brands have fewer items, showing Myntra’s mix of mainstream and specialty fashion</a:t>
            </a:r>
            <a:endParaRPr lang="en-US" sz="1600" dirty="0">
              <a:latin typeface="Androgyne" panose="05080000000003050000" pitchFamily="82" charset="0"/>
            </a:endParaRP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580104" y="766916"/>
            <a:ext cx="7786658" cy="5259494"/>
          </a:xfrm>
        </p:spPr>
        <p:txBody>
          <a:bodyPr>
            <a:noAutofit/>
          </a:bodyPr>
          <a:lstStyle/>
          <a:p>
            <a:pPr algn="just"/>
            <a:r>
              <a:rPr lang="en-US" sz="1600" b="1" dirty="0"/>
              <a:t>3. Category and Sub-Category Representation: </a:t>
            </a:r>
            <a:r>
              <a:rPr lang="en-US" sz="1600" dirty="0"/>
              <a:t>The dataset covers multiple categories: clothing, footwear, accessories, and </a:t>
            </a:r>
            <a:r>
              <a:rPr lang="en-US" sz="1600" dirty="0" err="1"/>
              <a:t>more.Sub</a:t>
            </a:r>
            <a:r>
              <a:rPr lang="en-US" sz="1600" dirty="0"/>
              <a:t> categories include specific product types like T-shirts, kurtas, dresses, sneakers, jeans, and formal </a:t>
            </a:r>
            <a:r>
              <a:rPr lang="en-US" sz="1600" dirty="0" err="1"/>
              <a:t>wear.Clothing</a:t>
            </a:r>
            <a:r>
              <a:rPr lang="en-US" sz="1600" dirty="0"/>
              <a:t> dominates the dataset (similar to HR being the largest department in the office dataset). </a:t>
            </a:r>
          </a:p>
          <a:p>
            <a:pPr algn="just"/>
            <a:endParaRPr lang="en-US" sz="1600" dirty="0"/>
          </a:p>
          <a:p>
            <a:pPr algn="just"/>
            <a:r>
              <a:rPr lang="en-US" sz="1600" b="1" dirty="0"/>
              <a:t>4. Price Insights</a:t>
            </a:r>
            <a:r>
              <a:rPr lang="en-US" sz="1600" dirty="0"/>
              <a:t>: Prices range from very low-cost items (affordable wear) to premium/high-end </a:t>
            </a:r>
            <a:r>
              <a:rPr lang="en-US" sz="1600" dirty="0" err="1"/>
              <a:t>products.The</a:t>
            </a:r>
            <a:r>
              <a:rPr lang="en-US" sz="1600" dirty="0"/>
              <a:t> average price sits in the mid-range, showing Myntra’s balance of budget and premium </a:t>
            </a:r>
            <a:r>
              <a:rPr lang="en-US" sz="1600" dirty="0" err="1"/>
              <a:t>fashion.A</a:t>
            </a:r>
            <a:r>
              <a:rPr lang="en-US" sz="1600" dirty="0"/>
              <a:t> wide standard deviation in prices indicates strong diversity in </a:t>
            </a:r>
            <a:r>
              <a:rPr lang="en-US" sz="1600" dirty="0" err="1"/>
              <a:t>affordability.Outliers</a:t>
            </a:r>
            <a:r>
              <a:rPr lang="en-US" sz="1600" dirty="0"/>
              <a:t> (very high prices) likely belong to premium international brands.</a:t>
            </a:r>
          </a:p>
          <a:p>
            <a:pPr algn="just"/>
            <a:endParaRPr lang="en-US" sz="1600" dirty="0"/>
          </a:p>
          <a:p>
            <a:pPr algn="just"/>
            <a:r>
              <a:rPr lang="en-US" sz="1600" dirty="0"/>
              <a:t> </a:t>
            </a:r>
            <a:r>
              <a:rPr lang="en-US" sz="1600" b="1" dirty="0"/>
              <a:t>5. Rating and Review Patterns: </a:t>
            </a:r>
            <a:r>
              <a:rPr lang="en-US" sz="1600" dirty="0"/>
              <a:t>Ratings generally range from 1 to 5, with most items clustered between 3.5 and 4.5, indicating good customer </a:t>
            </a:r>
            <a:r>
              <a:rPr lang="en-US" sz="1600" dirty="0" err="1"/>
              <a:t>satisfaction.Products</a:t>
            </a:r>
            <a:r>
              <a:rPr lang="en-US" sz="1600" dirty="0"/>
              <a:t> with higher reviews are usually from trusted/popular </a:t>
            </a:r>
            <a:r>
              <a:rPr lang="en-US" sz="1600" dirty="0" err="1"/>
              <a:t>brands.Some</a:t>
            </a:r>
            <a:r>
              <a:rPr lang="en-US" sz="1600" dirty="0"/>
              <a:t> products may have no ratings yet, suggesting they are newly listed</a:t>
            </a:r>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C0532-D6C8-8A56-B5C0-05792400CCE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49BF6-7843-FB89-74AF-5935B9A674B8}"/>
              </a:ext>
            </a:extLst>
          </p:cNvPr>
          <p:cNvSpPr>
            <a:spLocks noGrp="1"/>
          </p:cNvSpPr>
          <p:nvPr>
            <p:ph idx="1"/>
          </p:nvPr>
        </p:nvSpPr>
        <p:spPr>
          <a:xfrm>
            <a:off x="822960" y="2003050"/>
            <a:ext cx="7543801" cy="4023360"/>
          </a:xfrm>
        </p:spPr>
        <p:txBody>
          <a:bodyPr>
            <a:noAutofit/>
          </a:bodyPr>
          <a:lstStyle/>
          <a:p>
            <a:pPr algn="just"/>
            <a:r>
              <a:rPr lang="en-US" sz="1600" b="1" dirty="0"/>
              <a:t>6. Availability &amp; Popularity :</a:t>
            </a:r>
            <a:r>
              <a:rPr lang="en-US" sz="1600" dirty="0"/>
              <a:t>Availability indicates whether the product is in stock or out of </a:t>
            </a:r>
            <a:r>
              <a:rPr lang="en-US" sz="1600" dirty="0" err="1"/>
              <a:t>stock.Popular</a:t>
            </a:r>
            <a:r>
              <a:rPr lang="en-US" sz="1600" dirty="0"/>
              <a:t> categories (like T-shirts, casual wear, ethnic wear) show higher </a:t>
            </a:r>
            <a:r>
              <a:rPr lang="en-US" sz="1600" dirty="0" err="1"/>
              <a:t>availability.Seasonal</a:t>
            </a:r>
            <a:r>
              <a:rPr lang="en-US" sz="1600" dirty="0"/>
              <a:t> products (like winter jackets or festive ethnic wear) may show fluctuating availability. </a:t>
            </a:r>
            <a:endParaRPr lang="en-US" sz="1600" dirty="0">
              <a:latin typeface="Androgyne" panose="05080000000003050000" pitchFamily="82" charset="0"/>
            </a:endParaRPr>
          </a:p>
          <a:p>
            <a:pPr marL="0" indent="0" algn="just">
              <a:buNone/>
            </a:pPr>
            <a:endParaRPr lang="en-US" sz="1600" b="1" dirty="0"/>
          </a:p>
          <a:p>
            <a:pPr algn="just"/>
            <a:r>
              <a:rPr lang="en-US" sz="1600" b="1" dirty="0"/>
              <a:t>7. Key Relationships: </a:t>
            </a:r>
            <a:r>
              <a:rPr lang="en-US" sz="1600" dirty="0"/>
              <a:t>Price vs Rating: Premium products don’t always have the highest ratings; mid-priced products often show better </a:t>
            </a:r>
            <a:r>
              <a:rPr lang="en-US" sz="1600" dirty="0" err="1"/>
              <a:t>satisfaction.Brand</a:t>
            </a:r>
            <a:r>
              <a:rPr lang="en-US" sz="1600" dirty="0"/>
              <a:t> vs Popularity: Well-known brands (HRX, H&amp;M, Roadster) get consistently high </a:t>
            </a:r>
            <a:r>
              <a:rPr lang="en-US" sz="1600" dirty="0" err="1"/>
              <a:t>reviews.Category</a:t>
            </a:r>
            <a:r>
              <a:rPr lang="en-US" sz="1600" dirty="0"/>
              <a:t> vs Price: Accessories and casual wear are generally lower priced, while dresses, footwear, and formal wear have higher ranges</a:t>
            </a:r>
            <a:endParaRPr lang="en-US" sz="1600" dirty="0">
              <a:latin typeface="Androgyne" panose="05080000000003050000" pitchFamily="82" charset="0"/>
            </a:endParaRPr>
          </a:p>
        </p:txBody>
      </p:sp>
    </p:spTree>
    <p:extLst>
      <p:ext uri="{BB962C8B-B14F-4D97-AF65-F5344CB8AC3E}">
        <p14:creationId xmlns:p14="http://schemas.microsoft.com/office/powerpoint/2010/main" val="150925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pPr algn="ctr"/>
            <a:r>
              <a:rPr lang="en-IN" dirty="0">
                <a:solidFill>
                  <a:srgbClr val="FF0000"/>
                </a:solidFill>
                <a:latin typeface="Androgyne" panose="05080000000003050000" pitchFamily="82" charset="0"/>
              </a:rPr>
              <a:t>Price Distribution of </a:t>
            </a:r>
            <a:r>
              <a:rPr lang="en-IN" dirty="0" err="1">
                <a:solidFill>
                  <a:srgbClr val="FF0000"/>
                </a:solidFill>
                <a:latin typeface="Androgyne" panose="05080000000003050000" pitchFamily="82" charset="0"/>
              </a:rPr>
              <a:t>myntra</a:t>
            </a:r>
            <a:r>
              <a:rPr lang="en-IN" dirty="0">
                <a:solidFill>
                  <a:srgbClr val="FF0000"/>
                </a:solidFill>
                <a:latin typeface="Androgyne" panose="05080000000003050000" pitchFamily="82" charset="0"/>
              </a:rPr>
              <a:t> sales dataset</a:t>
            </a:r>
            <a:endParaRPr dirty="0">
              <a:solidFill>
                <a:srgbClr val="FF0000"/>
              </a:solidFill>
              <a:latin typeface="Androgyne" panose="05080000000003050000" pitchFamily="82" charset="0"/>
            </a:endParaRPr>
          </a:p>
        </p:txBody>
      </p:sp>
      <p:sp>
        <p:nvSpPr>
          <p:cNvPr id="4" name="TextBox 3"/>
          <p:cNvSpPr txBox="1"/>
          <p:nvPr/>
        </p:nvSpPr>
        <p:spPr>
          <a:xfrm>
            <a:off x="353962" y="5158845"/>
            <a:ext cx="8622890" cy="923330"/>
          </a:xfrm>
          <a:prstGeom prst="rect">
            <a:avLst/>
          </a:prstGeom>
          <a:noFill/>
        </p:spPr>
        <p:txBody>
          <a:bodyPr wrap="square">
            <a:spAutoFit/>
          </a:bodyPr>
          <a:lstStyle/>
          <a:p>
            <a:pPr algn="just"/>
            <a:r>
              <a:rPr lang="en-US" dirty="0"/>
              <a:t>The histogram shows how product prices are spread across the Myntra catalog. Most jeans are priced in the affordable-to-mid range between ₹700 and ₹1,400. Only a few products lie in the higher price segments, indicating Myntra’s focus on budget-friendly fashion.</a:t>
            </a:r>
          </a:p>
        </p:txBody>
      </p:sp>
      <p:pic>
        <p:nvPicPr>
          <p:cNvPr id="5" name="Picture 4">
            <a:extLst>
              <a:ext uri="{FF2B5EF4-FFF2-40B4-BE49-F238E27FC236}">
                <a16:creationId xmlns:a16="http://schemas.microsoft.com/office/drawing/2014/main" id="{DBD94FA6-6A05-8A06-3344-80BA466253CD}"/>
              </a:ext>
            </a:extLst>
          </p:cNvPr>
          <p:cNvPicPr>
            <a:picLocks noChangeAspect="1"/>
          </p:cNvPicPr>
          <p:nvPr/>
        </p:nvPicPr>
        <p:blipFill>
          <a:blip r:embed="rId2"/>
          <a:stretch>
            <a:fillRect/>
          </a:stretch>
        </p:blipFill>
        <p:spPr>
          <a:xfrm>
            <a:off x="1085363" y="1255776"/>
            <a:ext cx="6973273" cy="38648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pPr algn="ctr"/>
            <a:r>
              <a:rPr lang="en-IN" dirty="0">
                <a:solidFill>
                  <a:srgbClr val="FF0000"/>
                </a:solidFill>
                <a:latin typeface="Androgyne" panose="05080000000003050000" pitchFamily="82" charset="0"/>
              </a:rPr>
              <a:t>Brands By Product Count</a:t>
            </a:r>
            <a:endParaRPr dirty="0">
              <a:solidFill>
                <a:srgbClr val="FF0000"/>
              </a:solidFill>
              <a:latin typeface="Androgyne" panose="05080000000003050000" pitchFamily="82" charset="0"/>
            </a:endParaRPr>
          </a:p>
        </p:txBody>
      </p:sp>
      <p:sp>
        <p:nvSpPr>
          <p:cNvPr id="4" name="TextBox 3"/>
          <p:cNvSpPr txBox="1"/>
          <p:nvPr/>
        </p:nvSpPr>
        <p:spPr>
          <a:xfrm>
            <a:off x="314632" y="5136847"/>
            <a:ext cx="8829368" cy="1200329"/>
          </a:xfrm>
          <a:prstGeom prst="rect">
            <a:avLst/>
          </a:prstGeom>
          <a:noFill/>
        </p:spPr>
        <p:txBody>
          <a:bodyPr wrap="square">
            <a:spAutoFit/>
          </a:bodyPr>
          <a:lstStyle/>
          <a:p>
            <a:pPr marL="285750" indent="-285750" algn="just">
              <a:buFont typeface="Arial" panose="020B0604020202020204" pitchFamily="34" charset="0"/>
              <a:buChar char="•"/>
            </a:pPr>
            <a:r>
              <a:rPr lang="en-US" dirty="0"/>
              <a:t>This bar chart highlights the dominance of certain brands like Roadster, WROGN, and Flying Machine. These brands contribute the maximum number of listings, showing Myntra’s reliance on youth-focused fashion. Smaller brands exist but contribute less to the overall catalog diversity.</a:t>
            </a:r>
            <a:endParaRPr dirty="0">
              <a:latin typeface="Androgyne" panose="05080000000003050000" pitchFamily="82" charset="0"/>
            </a:endParaRPr>
          </a:p>
        </p:txBody>
      </p:sp>
      <p:pic>
        <p:nvPicPr>
          <p:cNvPr id="5" name="Picture 4">
            <a:extLst>
              <a:ext uri="{FF2B5EF4-FFF2-40B4-BE49-F238E27FC236}">
                <a16:creationId xmlns:a16="http://schemas.microsoft.com/office/drawing/2014/main" id="{15D3AC8B-DAAC-7F85-73CE-05C2D48D171F}"/>
              </a:ext>
            </a:extLst>
          </p:cNvPr>
          <p:cNvPicPr>
            <a:picLocks noChangeAspect="1"/>
          </p:cNvPicPr>
          <p:nvPr/>
        </p:nvPicPr>
        <p:blipFill>
          <a:blip r:embed="rId2"/>
          <a:stretch>
            <a:fillRect/>
          </a:stretch>
        </p:blipFill>
        <p:spPr>
          <a:xfrm>
            <a:off x="985337" y="1353311"/>
            <a:ext cx="7173326" cy="34381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a:xfrm>
            <a:off x="304800" y="286604"/>
            <a:ext cx="8608292" cy="1450757"/>
          </a:xfrm>
        </p:spPr>
        <p:txBody>
          <a:bodyPr>
            <a:normAutofit/>
          </a:bodyPr>
          <a:lstStyle/>
          <a:p>
            <a:pPr algn="ctr"/>
            <a:r>
              <a:rPr lang="en-US" b="1" dirty="0">
                <a:solidFill>
                  <a:srgbClr val="FF0000"/>
                </a:solidFill>
              </a:rPr>
              <a:t>Get top 5 brands </a:t>
            </a:r>
            <a:r>
              <a:rPr lang="en-US" b="1" dirty="0" err="1">
                <a:solidFill>
                  <a:srgbClr val="FF0000"/>
                </a:solidFill>
              </a:rPr>
              <a:t>Countplot</a:t>
            </a:r>
            <a:endParaRPr b="1" dirty="0">
              <a:solidFill>
                <a:srgbClr val="FF0000"/>
              </a:solidFill>
              <a:latin typeface="Androgyne" panose="05080000000003050000" pitchFamily="82" charset="0"/>
            </a:endParaRPr>
          </a:p>
        </p:txBody>
      </p:sp>
      <p:sp>
        <p:nvSpPr>
          <p:cNvPr id="8" name="Rectangle 1">
            <a:extLst>
              <a:ext uri="{FF2B5EF4-FFF2-40B4-BE49-F238E27FC236}">
                <a16:creationId xmlns:a16="http://schemas.microsoft.com/office/drawing/2014/main" id="{B6707F36-EE9B-4882-9C8C-E56E1FC2A886}"/>
              </a:ext>
            </a:extLst>
          </p:cNvPr>
          <p:cNvSpPr>
            <a:spLocks noChangeArrowheads="1"/>
          </p:cNvSpPr>
          <p:nvPr/>
        </p:nvSpPr>
        <p:spPr bwMode="auto">
          <a:xfrm>
            <a:off x="80284" y="5256371"/>
            <a:ext cx="89834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FontTx/>
              <a:buChar char="•"/>
            </a:pPr>
            <a:r>
              <a:rPr lang="en-US" dirty="0"/>
              <a:t>This visualization breaks down the number of jeans for the five most popular brands. Roadster leads significantly, followed by WROGN and Flying Machine. Such distribution shows Myntra’s heavy catalog focus on a few key brands to attract maximum customer attention.</a:t>
            </a:r>
            <a:endParaRPr lang="en-US" altLang="en-US" dirty="0">
              <a:latin typeface="Androgyne" panose="05080000000003050000" pitchFamily="82" charset="0"/>
            </a:endParaRPr>
          </a:p>
        </p:txBody>
      </p:sp>
      <p:pic>
        <p:nvPicPr>
          <p:cNvPr id="5" name="Picture 4">
            <a:extLst>
              <a:ext uri="{FF2B5EF4-FFF2-40B4-BE49-F238E27FC236}">
                <a16:creationId xmlns:a16="http://schemas.microsoft.com/office/drawing/2014/main" id="{74B99D43-BD26-C8E4-C5C5-034E1978186B}"/>
              </a:ext>
            </a:extLst>
          </p:cNvPr>
          <p:cNvPicPr>
            <a:picLocks noChangeAspect="1"/>
          </p:cNvPicPr>
          <p:nvPr/>
        </p:nvPicPr>
        <p:blipFill>
          <a:blip r:embed="rId2"/>
          <a:stretch>
            <a:fillRect/>
          </a:stretch>
        </p:blipFill>
        <p:spPr>
          <a:xfrm>
            <a:off x="985337" y="1450848"/>
            <a:ext cx="7173326" cy="3669792"/>
          </a:xfrm>
          <a:prstGeom prst="rect">
            <a:avLst/>
          </a:prstGeom>
        </p:spPr>
      </p:pic>
    </p:spTree>
    <p:extLst>
      <p:ext uri="{BB962C8B-B14F-4D97-AF65-F5344CB8AC3E}">
        <p14:creationId xmlns:p14="http://schemas.microsoft.com/office/powerpoint/2010/main" val="323748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a:xfrm>
            <a:off x="442452" y="286604"/>
            <a:ext cx="8465574" cy="1450757"/>
          </a:xfrm>
        </p:spPr>
        <p:txBody>
          <a:bodyPr>
            <a:normAutofit/>
          </a:bodyPr>
          <a:lstStyle/>
          <a:p>
            <a:pPr algn="ctr"/>
            <a:r>
              <a:rPr lang="en-IN" dirty="0">
                <a:solidFill>
                  <a:srgbClr val="FF0000"/>
                </a:solidFill>
                <a:latin typeface="Androgyne" panose="05080000000003050000" pitchFamily="82" charset="0"/>
              </a:rPr>
              <a:t>Ratings of Myntra sales</a:t>
            </a:r>
            <a:endParaRPr dirty="0">
              <a:solidFill>
                <a:srgbClr val="FF0000"/>
              </a:solidFill>
              <a:latin typeface="Androgyne" panose="05080000000003050000" pitchFamily="82" charset="0"/>
            </a:endParaRPr>
          </a:p>
        </p:txBody>
      </p:sp>
      <p:sp>
        <p:nvSpPr>
          <p:cNvPr id="6" name="Rectangle 1">
            <a:extLst>
              <a:ext uri="{FF2B5EF4-FFF2-40B4-BE49-F238E27FC236}">
                <a16:creationId xmlns:a16="http://schemas.microsoft.com/office/drawing/2014/main" id="{2B3F93EA-53EB-56AC-8846-A71BB200571C}"/>
              </a:ext>
            </a:extLst>
          </p:cNvPr>
          <p:cNvSpPr>
            <a:spLocks noChangeArrowheads="1"/>
          </p:cNvSpPr>
          <p:nvPr/>
        </p:nvSpPr>
        <p:spPr bwMode="auto">
          <a:xfrm rot="10800000" flipV="1">
            <a:off x="781663" y="5144461"/>
            <a:ext cx="78756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n-US" dirty="0"/>
              <a:t>The line plot tracks ratings across the first 50 products. It shows fluctuations in customer ratings, with most products clustered between 3.5 and 4.5 stars. This reinforces the observation that customer satisfaction is generally stable, with only minor variations.</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4" name="Picture 3">
            <a:extLst>
              <a:ext uri="{FF2B5EF4-FFF2-40B4-BE49-F238E27FC236}">
                <a16:creationId xmlns:a16="http://schemas.microsoft.com/office/drawing/2014/main" id="{8CC97AAA-6CE6-6CA0-3650-7B5049CA6190}"/>
              </a:ext>
            </a:extLst>
          </p:cNvPr>
          <p:cNvPicPr>
            <a:picLocks noChangeAspect="1"/>
          </p:cNvPicPr>
          <p:nvPr/>
        </p:nvPicPr>
        <p:blipFill>
          <a:blip r:embed="rId2"/>
          <a:stretch>
            <a:fillRect/>
          </a:stretch>
        </p:blipFill>
        <p:spPr>
          <a:xfrm>
            <a:off x="1691390" y="1542887"/>
            <a:ext cx="5761219" cy="3309530"/>
          </a:xfrm>
          <a:prstGeom prst="rect">
            <a:avLst/>
          </a:prstGeom>
        </p:spPr>
      </p:pic>
    </p:spTree>
    <p:extLst>
      <p:ext uri="{BB962C8B-B14F-4D97-AF65-F5344CB8AC3E}">
        <p14:creationId xmlns:p14="http://schemas.microsoft.com/office/powerpoint/2010/main" val="605131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1232</Words>
  <Application>Microsoft Office PowerPoint</Application>
  <PresentationFormat>On-screen Show (4:3)</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Androgyne</vt:lpstr>
      <vt:lpstr>Arial</vt:lpstr>
      <vt:lpstr>Calibri</vt:lpstr>
      <vt:lpstr>Calibri Light</vt:lpstr>
      <vt:lpstr>Office Theme</vt:lpstr>
      <vt:lpstr>  Myntra Sales Data Analysis  Source: : https://www.kaggle.com/datasets/skmewati/myntra-sales-dataset Dataset: myntra_dataset Email: srinijavarikuppala@gmail.com Phone : 8247403927 LinkedIn :https://www.linkedin.com/in/varikuppala-srinija-8117032a5/</vt:lpstr>
      <vt:lpstr>Introduction</vt:lpstr>
      <vt:lpstr>Initial Analysis of the Dataset</vt:lpstr>
      <vt:lpstr>PowerPoint Presentation</vt:lpstr>
      <vt:lpstr>PowerPoint Presentation</vt:lpstr>
      <vt:lpstr>Price Distribution of myntra sales dataset</vt:lpstr>
      <vt:lpstr>Brands By Product Count</vt:lpstr>
      <vt:lpstr>Get top 5 brands Countplot</vt:lpstr>
      <vt:lpstr>Ratings of Myntra sales</vt:lpstr>
      <vt:lpstr>Discount vs Price</vt:lpstr>
      <vt:lpstr>Dataset Observation</vt:lpstr>
      <vt:lpstr>Dataset Observation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 SATYA BHARADWAJ KOLLEPARA</dc:creator>
  <cp:keywords/>
  <dc:description>generated using python-pptx</dc:description>
  <cp:lastModifiedBy>Varikuppala Srinija</cp:lastModifiedBy>
  <cp:revision>19</cp:revision>
  <dcterms:created xsi:type="dcterms:W3CDTF">2013-01-27T09:14:16Z</dcterms:created>
  <dcterms:modified xsi:type="dcterms:W3CDTF">2025-09-30T12:01:18Z</dcterms:modified>
  <cp:category/>
</cp:coreProperties>
</file>