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5" r:id="rId4"/>
    <p:sldId id="262" r:id="rId5"/>
    <p:sldId id="270" r:id="rId6"/>
    <p:sldId id="264" r:id="rId7"/>
    <p:sldId id="271" r:id="rId8"/>
    <p:sldId id="263" r:id="rId9"/>
    <p:sldId id="266" r:id="rId10"/>
    <p:sldId id="272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0EBE-C97B-3AF5-7B9E-502161640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D4532-348A-C6EB-2D72-060A106D9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22C5-C932-0B66-3528-C9FF6593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81565-DCBB-4157-3886-32FC4BD2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12DC-F7F4-FF74-840A-7205513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7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640E-8E78-D26B-63F0-16888C54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40CCE-4444-6431-B99C-D6D807663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02B5-55F2-65CC-1EC0-E7FF8BD3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DFC8-480E-3978-2C6D-ED5C90D3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1F59-AF47-A074-98DE-DD5F50C4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BD725-7147-8101-7C35-DFF91C4AA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C7963-A8B3-C10E-D483-AAA169807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1DB3C-835E-FC81-AA7E-3209369E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FDD1-4568-89DB-BE75-8398F62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7593-2F78-BD53-F988-5B8B07A6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4943-5AE2-418B-64FD-BE06C4A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DB68-7484-7F1E-3E81-DD8A4D27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EAA7-9AA3-B413-B579-0915908A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82F90-29B8-2BEA-7D8F-D842A638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F9ACD-BFB1-B724-8A74-3672DA76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6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CD1-2018-35CB-35A9-64BAD87B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EC4A-50F9-8FA4-D5E6-402FEB4F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11AC-ACE9-CCBB-722F-CCAF651A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1799-7BF7-8143-5F11-DB13F9C8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EA4A-6372-E21D-8D56-33F07461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D926-3847-C1A0-2541-46101D25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1B6C-50F6-9941-D44D-DD703E03E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F2BB7-A15B-8A06-BEEA-BD7F728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57D3A-7582-984A-1324-309C7395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8F64-4477-167E-E5CC-2CF58BC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F14B9-406A-611D-1D69-9615B2F2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216C-A525-3E70-ED15-C2324E9E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2F38A-EB04-544E-45F8-CE5BA994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1B0A-4CBE-DBBA-B706-C60323EF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FF68B-4A16-3167-2A39-3C0B1D306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25138-E756-73EF-E14A-0A8563020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E991C-4809-0F5C-7C29-97C3B7AF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5A918-8C46-8894-3701-9DA94C0E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886B3-5031-D8EB-AEF4-4F046C3A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4DCA-2972-07EF-745B-758FECFA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FCF6A-7FBA-37FB-A257-0B9A7231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7E1BF-2BBD-7EFC-B6FF-3500F55C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B5DD1-0FFA-D9DF-4DF8-D923874B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0347D-9EF9-BC37-76FE-AAEF49E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08164-C890-528A-A198-D96AD607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08A40-54E2-4763-B5C1-8A46B917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C802-CA18-DA8A-3B7B-D99E7381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FE1A-93CE-268C-97D8-677391330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B22D5-0A59-CD95-5F6D-8F3E22F6B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AFB6B-EBB4-75B6-13A5-BE6BF612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BA782-1596-BB62-B6EE-A0F41A87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9D23-389E-874C-F95A-EB8C3E9A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5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C8F4-F5BE-88C1-1206-CD922B07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96BB7-03F0-9189-59D1-FCD027531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9146F-DF6A-7534-70BE-C4279AC7A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014E-2CF3-C003-8728-6C396F68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09AFF-8B0E-008C-C0E2-D548E474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67542-B21E-45F4-39FD-3073A0B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8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06D30-10C1-2CDE-8D8C-E56D9DD3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8792-2E58-54C7-D5C3-FBACF4D59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B48F-6BA0-C4EC-FCDE-87A4B7593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5308-795B-4B6A-ABA6-E25F619DDA3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5B29-AEBD-F5E7-6D10-BF3F5525B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0680-B1A9-4D9B-7684-2D71459A6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7F21-303A-47E4-8307-FA619618B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639BFF-B3FE-6DA1-456A-527F1CBB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5CBB1-08E4-58C1-9EDC-87E7F4ACB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101" y="678427"/>
            <a:ext cx="8791575" cy="1386347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                            </a:t>
            </a:r>
            <a:endParaRPr lang="en-US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EA7E4-E75B-498B-797C-3A9F2778D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123" y="4070556"/>
            <a:ext cx="3647766" cy="2190135"/>
          </a:xfrm>
        </p:spPr>
        <p:txBody>
          <a:bodyPr>
            <a:normAutofit/>
          </a:bodyPr>
          <a:lstStyle/>
          <a:p>
            <a:pPr marL="0" lvl="0" indent="0" algn="r" rtl="0">
              <a:spcBef>
                <a:spcPts val="705"/>
              </a:spcBef>
              <a:spcAft>
                <a:spcPts val="0"/>
              </a:spcAft>
              <a:buSzPct val="145000"/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Google Shape;144;p1">
            <a:extLst>
              <a:ext uri="{FF2B5EF4-FFF2-40B4-BE49-F238E27FC236}">
                <a16:creationId xmlns:a16="http://schemas.microsoft.com/office/drawing/2014/main" id="{65740743-30A1-A4A8-8C8D-6CEFFC0863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851" y="885062"/>
            <a:ext cx="1131947" cy="80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99B656-74F1-D319-0E1F-470B6E99C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676" y="1081707"/>
            <a:ext cx="845919" cy="75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0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434E8-F8ED-62AB-5F10-F757A157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C4195E2-799F-8F26-6891-D457C3E036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31A111-A1DB-9682-077F-E4092D55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16004"/>
            <a:ext cx="9905998" cy="586886"/>
          </a:xfrm>
        </p:spPr>
        <p:txBody>
          <a:bodyPr>
            <a:normAutofit/>
          </a:bodyPr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AI use cases in IBM Cloud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2B3778-643B-72FF-5A58-55379DDB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2890"/>
            <a:ext cx="10244343" cy="5279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Health care: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Discovery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to analyze research papers and identify potential drug targets, medical imaging analysis.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Ecommerce: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Assistant chatbot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on website to answer customer inquiries and process orders.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Marketing.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Sales.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Operations.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Finance:  Fraud detection, risk management, customer onboarding, regulatory compliance.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7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CD721-81EA-5BFC-1CAE-76BD3D4A3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C0CB47-1D23-8D33-F7D5-A6EA858A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9EEB8-2C7B-0607-C630-21561BDD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494662"/>
            <a:ext cx="9905998" cy="586886"/>
          </a:xfrm>
        </p:spPr>
        <p:txBody>
          <a:bodyPr/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Benefits of AI in Cloud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3BFE80-CFAB-30F3-F7F1-A046C35CD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Handles compute-intensive AI workloads with hybrid cloud flexibility.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 Integration with existing IBM and third-party systems.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 Powerful Tools for the Entire AI Lifecycle.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 Hybrid Cloud Capabilities with Red Hat OpenShift.</a:t>
            </a:r>
          </a:p>
          <a:p>
            <a:pPr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</a:rPr>
              <a:t> Built-in governance and compliance.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68479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7A9B-5749-9FF6-7F2A-6D980F78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14414F-16C0-C953-D610-7D3E0C1717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8A315-C814-9551-D0D5-CB6C1823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494662"/>
            <a:ext cx="9905998" cy="586886"/>
          </a:xfrm>
        </p:spPr>
        <p:txBody>
          <a:bodyPr/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Case Studies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49C2F7-77DE-3304-6256-5D358FF52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CVS Health </a:t>
            </a:r>
            <a:r>
              <a:rPr lang="en-US" sz="20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-</a:t>
            </a:r>
            <a:r>
              <a:rPr lang="en-US" sz="20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 </a:t>
            </a:r>
            <a:r>
              <a:rPr lang="en-US" sz="2000" b="0" i="1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Watson AI </a:t>
            </a:r>
            <a:r>
              <a:rPr lang="en-US" sz="20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for customer engagement.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0" i="0" u="none" strike="noStrike" cap="none" dirty="0">
              <a:latin typeface="Georgia" panose="02040502050405020303" pitchFamily="18" charset="0"/>
              <a:ea typeface="IBM Plex Sans"/>
              <a:cs typeface="IBM Plex Sans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 Camping world(Retail) – AI powered </a:t>
            </a:r>
            <a:r>
              <a:rPr lang="en-US" sz="2000" i="1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virtual assistant </a:t>
            </a:r>
            <a:r>
              <a:rPr lang="en-US" sz="20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enabled to increase agent efficiency 33% and modernize call centers. </a:t>
            </a:r>
            <a:endParaRPr lang="en-US" sz="2000" b="0" i="0" u="none" strike="noStrike" cap="none" dirty="0">
              <a:latin typeface="Georgia" panose="02040502050405020303" pitchFamily="18" charset="0"/>
              <a:ea typeface="IBM Plex Sans"/>
              <a:cs typeface="IBM Plex Sans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Georgia" panose="02040502050405020303" pitchFamily="18" charset="0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Lufthansa –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Assistant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integrated with Lufthansa’s digital platforms.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Georgia" panose="02040502050405020303" pitchFamily="18" charset="0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KPMG –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Discovery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to extract and understand complex legal and financial data.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Georgia" panose="02040502050405020303" pitchFamily="18" charset="0"/>
              <a:sym typeface="IBM Plex Sans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Regions Bank – Uses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NLU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and </a:t>
            </a:r>
            <a:r>
              <a:rPr lang="en-US" sz="2000" i="1" dirty="0">
                <a:latin typeface="Georgia" panose="02040502050405020303" pitchFamily="18" charset="0"/>
                <a:sym typeface="IBM Plex Sans"/>
              </a:rPr>
              <a:t>Watson Studio </a:t>
            </a:r>
            <a:r>
              <a:rPr lang="en-US" sz="2000" dirty="0">
                <a:latin typeface="Georgia" panose="02040502050405020303" pitchFamily="18" charset="0"/>
                <a:sym typeface="IBM Plex Sans"/>
              </a:rPr>
              <a:t>on IBM Cloud.</a:t>
            </a: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009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610E4-534D-5314-FC58-C223ABE5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B3749-F72B-AD09-B0BD-008D929F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B86771-9127-73E6-3315-696EFAE0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5400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chemeClr val="bg1"/>
                </a:solidFill>
                <a:latin typeface="Eras Bold ITC" panose="020B0907030504020204" pitchFamily="34" charset="0"/>
                <a:ea typeface="IBM Plex Sans"/>
                <a:cs typeface="IBM Plex Sans"/>
                <a:sym typeface="IBM Plex Sans"/>
              </a:rPr>
              <a:t>THANK YOU</a:t>
            </a:r>
            <a:endParaRPr lang="en-US" sz="6600" dirty="0">
              <a:solidFill>
                <a:schemeClr val="bg1"/>
              </a:solidFill>
              <a:latin typeface="Eras Bold ITC" panose="020B0907030504020204" pitchFamily="34" charset="0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02465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18BEEB-CCBA-38D1-355D-43589CA683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4124B-BE6F-33ED-A962-559798D3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22" y="382544"/>
            <a:ext cx="9905998" cy="564170"/>
          </a:xfrm>
        </p:spPr>
        <p:txBody>
          <a:bodyPr>
            <a:noAutofit/>
          </a:bodyPr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What is AI &amp; How its used </a:t>
            </a:r>
            <a:r>
              <a:rPr lang="en-US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i</a:t>
            </a:r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n IBM Cloud?</a:t>
            </a:r>
            <a:endParaRPr lang="en-US" b="1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0E867-3FAB-CD46-673E-01361F4D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0878"/>
            <a:ext cx="9905999" cy="5211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Artificial intelligence (AI) is technology that enables computers and machines to simulate human learning, comprehension, problem solving, decision making, creativity and autonomy.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SzPts val="1600"/>
              <a:buNone/>
            </a:pPr>
            <a:r>
              <a:rPr lang="en-US" sz="2000" u="sng" dirty="0">
                <a:latin typeface="Georgia" panose="02040502050405020303" pitchFamily="18" charset="0"/>
                <a:sym typeface="IBM Plex Sans"/>
              </a:rPr>
              <a:t>AI Solutions in IBM cloud: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 err="1">
                <a:latin typeface="Georgia" panose="02040502050405020303" pitchFamily="18" charset="0"/>
                <a:sym typeface="IBM Plex Sans"/>
              </a:rPr>
              <a:t>WatsonX</a:t>
            </a:r>
            <a:endParaRPr lang="en-US" sz="2000" dirty="0">
              <a:latin typeface="Georgia" panose="02040502050405020303" pitchFamily="18" charset="0"/>
              <a:sym typeface="IBM Plex Sans"/>
            </a:endParaRP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AI Assistants &amp; Agents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AI Models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AI consulting</a:t>
            </a:r>
          </a:p>
          <a:p>
            <a:pPr>
              <a:lnSpc>
                <a:spcPct val="200000"/>
              </a:lnSpc>
              <a:spcBef>
                <a:spcPts val="0"/>
              </a:spcBef>
              <a:buSzPts val="1600"/>
              <a:buFont typeface="Wingdings" panose="05000000000000000000" pitchFamily="2" charset="2"/>
              <a:buChar char="q"/>
            </a:pPr>
            <a:r>
              <a:rPr lang="en-US" sz="2000" dirty="0">
                <a:latin typeface="Georgia" panose="02040502050405020303" pitchFamily="18" charset="0"/>
                <a:sym typeface="IBM Plex Sans"/>
              </a:rPr>
              <a:t>AI Infrastructure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ED1EF0-710A-FA62-C3FE-6DC437DBF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508" y="2067592"/>
            <a:ext cx="3342969" cy="185378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EC1713-641E-202C-D122-CDAB028DF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260" y="3987324"/>
            <a:ext cx="3700690" cy="22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4B0CA-2EC0-D1E8-05FB-3682E4F90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02B04FA-B025-C7B7-E970-128C61976C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37C411-0582-D54E-B1E0-05513577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494662"/>
            <a:ext cx="9905998" cy="586886"/>
          </a:xfrm>
        </p:spPr>
        <p:txBody>
          <a:bodyPr/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What Is IBM Watson?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FD4630-7D59-BBAD-610A-2246189C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Advanced Artificial </a:t>
            </a: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I</a:t>
            </a:r>
            <a:r>
              <a:rPr lang="en-US" sz="2000" b="0" i="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ntelligence system developed by IBM (The Core of AI in IBM Cloud), designed to process and analyze large amounts of data. </a:t>
            </a:r>
            <a:r>
              <a:rPr lang="en-US" sz="2000" dirty="0" err="1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Watsonx</a:t>
            </a: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AI suite i</a:t>
            </a:r>
            <a:r>
              <a:rPr lang="en-US" sz="2000" b="0" i="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ncludes </a:t>
            </a:r>
            <a:r>
              <a:rPr lang="en-US" sz="2000" b="0" i="1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watsonx.ai, </a:t>
            </a:r>
            <a:r>
              <a:rPr lang="en-US" sz="2000" b="0" i="1" dirty="0" err="1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watsonx.data</a:t>
            </a:r>
            <a:r>
              <a:rPr lang="en-US" sz="2000" b="0" i="1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, and </a:t>
            </a:r>
            <a:r>
              <a:rPr lang="en-US" sz="2000" b="0" i="1" dirty="0" err="1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watsonx.governance</a:t>
            </a:r>
            <a:r>
              <a:rPr lang="en-US" sz="2000" b="0" i="1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.</a:t>
            </a:r>
          </a:p>
          <a:p>
            <a:pPr lvl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Font typeface="Wingdings" panose="05000000000000000000" pitchFamily="2" charset="2"/>
              <a:buChar char="q"/>
            </a:pPr>
            <a:r>
              <a:rPr lang="en-US" sz="2000" i="1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Services:  </a:t>
            </a:r>
          </a:p>
          <a:p>
            <a:pPr marL="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-Watson </a:t>
            </a:r>
            <a:r>
              <a:rPr lang="en-US" sz="2000" dirty="0" err="1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Assitant</a:t>
            </a: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 (Chatbots)</a:t>
            </a:r>
          </a:p>
          <a:p>
            <a:pPr marL="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-Watson Discovery</a:t>
            </a:r>
          </a:p>
          <a:p>
            <a:pPr marL="0" lvl="0" indent="0" algn="l" rtl="0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lang="en-US" sz="2000" dirty="0">
                <a:solidFill>
                  <a:srgbClr val="212529"/>
                </a:solidFill>
                <a:latin typeface="Georgia" panose="02040502050405020303" pitchFamily="18" charset="0"/>
                <a:ea typeface="Calibri"/>
                <a:cs typeface="Calibri"/>
                <a:sym typeface="Calibri"/>
              </a:rPr>
              <a:t>-Watson Studio (Data science platform)</a:t>
            </a:r>
          </a:p>
        </p:txBody>
      </p:sp>
      <p:pic>
        <p:nvPicPr>
          <p:cNvPr id="3" name="Google Shape;165;p4">
            <a:extLst>
              <a:ext uri="{FF2B5EF4-FFF2-40B4-BE49-F238E27FC236}">
                <a16:creationId xmlns:a16="http://schemas.microsoft.com/office/drawing/2014/main" id="{11035AC8-791B-E793-0B0E-568F55820B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4930" y="2618830"/>
            <a:ext cx="5953947" cy="36639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0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FCB29-AEE8-95EE-BB53-6E70F47D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934CE1-8758-FD41-1478-63453A9A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F52D7-5C3B-42AB-8B30-6491E472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13" y="281744"/>
            <a:ext cx="9905998" cy="586886"/>
          </a:xfrm>
        </p:spPr>
        <p:txBody>
          <a:bodyPr>
            <a:normAutofit/>
          </a:bodyPr>
          <a:lstStyle/>
          <a:p>
            <a:r>
              <a:rPr lang="en-US" sz="32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Role of AI in IBM Cloud: </a:t>
            </a:r>
            <a:r>
              <a:rPr lang="en-US" sz="3200" b="1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IBM </a:t>
            </a:r>
            <a:r>
              <a:rPr lang="en-US" sz="3200" b="1" cap="none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Watson Studio</a:t>
            </a:r>
            <a:endParaRPr lang="en-US" sz="3200" b="1" cap="none" dirty="0">
              <a:solidFill>
                <a:srgbClr val="7030A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C7C8A6-61EF-DA8B-6C9E-EA9F863F0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56" y="868630"/>
            <a:ext cx="10627800" cy="541418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Allows to train, deploy, and manage AI models, and prepare and analyze information during a single integrated environment.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en-US" sz="2000" u="sng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BE37B-E919-DD42-D951-C6FC6E1D0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9" y="1515863"/>
            <a:ext cx="9497961" cy="50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8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71C1E-8E01-679C-1703-F779FE9C1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E4E9B9-B8DB-0430-7E61-0BEACE7D7E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32D15-3CFB-0BFC-378A-8260DBF5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13" y="281744"/>
            <a:ext cx="9905998" cy="58688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IBM </a:t>
            </a:r>
            <a:r>
              <a:rPr lang="en-US" sz="3200" b="1" cap="none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Watson Assistant</a:t>
            </a:r>
            <a:endParaRPr lang="en-US" sz="3200" cap="none" dirty="0">
              <a:solidFill>
                <a:srgbClr val="7030A0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AFD7E6-5CA2-FDED-8DFB-43C54CD9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56" y="868630"/>
            <a:ext cx="10627800" cy="541418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Build and deploy conversational AI interfaces (chatbots, virtual agents) across various channels.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800" dirty="0">
              <a:latin typeface="Georgia" panose="02040502050405020303" pitchFamily="18" charset="0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600"/>
              <a:buNone/>
            </a:pPr>
            <a:endParaRPr lang="en-US" sz="2000" u="sng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5F9AF-93D3-B41B-9929-13236E54F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68" y="1337528"/>
            <a:ext cx="10676088" cy="482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0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DBAE0-AFFE-5D83-76F5-985CE501E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E472A65-46B1-FE1B-7EB2-5B65B0EC26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306F08-1865-27FA-86F6-F04600CC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45" y="494662"/>
            <a:ext cx="10054353" cy="5868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i="0" u="none" strike="noStrike" cap="none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IBM Cloud Pak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A9A76E-DCB6-8E25-E45F-C75ACD75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68" y="1081548"/>
            <a:ext cx="10481187" cy="52012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It is a Data as a Service</a:t>
            </a: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 </a:t>
            </a: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platform that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includes IBM watsonx.ai Studio.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It </a:t>
            </a:r>
            <a:r>
              <a:rPr lang="en-US" sz="1800" dirty="0">
                <a:latin typeface="Georgia" panose="02040502050405020303" pitchFamily="18" charset="0"/>
              </a:rPr>
              <a:t>Integrates data for AI with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Georgia" panose="02040502050405020303" pitchFamily="18" charset="0"/>
              </a:rPr>
              <a:t>data governance.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Georgia" panose="02040502050405020303" pitchFamily="18" charset="0"/>
              </a:rPr>
              <a:t>Software platforms: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Data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Business automation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AIOps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Integration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Network Automation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1800" dirty="0">
                <a:latin typeface="Georgia" panose="02040502050405020303" pitchFamily="18" charset="0"/>
              </a:rPr>
              <a:t>Security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  <a:endParaRPr lang="en-US" sz="1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C5526-C3D3-BE26-DB62-BC9BA801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43" y="872199"/>
            <a:ext cx="6954193" cy="50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032C2-C34C-7828-B84D-AEDCFB89F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0DF451-ED48-5493-A8DF-171A8879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72B524-F72E-11BF-0CDB-09F34B46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45" y="494662"/>
            <a:ext cx="10054353" cy="5868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i="0" u="none" strike="noStrike" cap="none" dirty="0">
                <a:solidFill>
                  <a:srgbClr val="7030A0"/>
                </a:solidFill>
                <a:latin typeface="Imprint MT Shadow" panose="04020605060303030202" pitchFamily="82" charset="0"/>
                <a:ea typeface="IBM Plex Sans"/>
                <a:cs typeface="IBM Plex Sans"/>
                <a:sym typeface="IBM Plex Sans"/>
              </a:rPr>
              <a:t>IBM Watson Discovery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ED0E53-6FC8-8006-B591-0F0CE994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68" y="1081548"/>
            <a:ext cx="10481187" cy="520126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0" i="0" u="none" strike="noStrike" cap="none" dirty="0">
              <a:solidFill>
                <a:schemeClr val="bg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AI-powered search engine and insight mining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0" i="0" u="none" strike="noStrike" cap="none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from documents and unstructured data.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0" u="none" strike="noStrike" cap="none" dirty="0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rPr>
              <a:t> </a:t>
            </a:r>
            <a:endParaRPr lang="en-US" sz="1800" dirty="0">
              <a:solidFill>
                <a:schemeClr val="bg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D9CBF-5E84-0E38-3E8E-E14C7BFE2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159" y="1528669"/>
            <a:ext cx="6089747" cy="404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CE099-712F-5BAD-261F-85FCA72B9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73" y="2544362"/>
            <a:ext cx="5315888" cy="23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164CC-01C1-781C-04CA-D78CF3CD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9BAAA9-2FAE-0005-59EF-E59A2E86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D31FA1-2A5B-9781-48F1-2BA3A401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00" y="494662"/>
            <a:ext cx="9905998" cy="586886"/>
          </a:xfrm>
        </p:spPr>
        <p:txBody>
          <a:bodyPr/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AI in IBM Cloud(</a:t>
            </a:r>
            <a:r>
              <a:rPr lang="en-US" sz="3600" b="1" cap="none" dirty="0" err="1">
                <a:solidFill>
                  <a:srgbClr val="7030A0"/>
                </a:solidFill>
                <a:latin typeface="Footlight MT Light" panose="0204060206030A020304" pitchFamily="18" charset="0"/>
              </a:rPr>
              <a:t>contd</a:t>
            </a:r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 ..)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B5C1FE-B7C1-75E7-85C2-32E784FE4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9368"/>
            <a:ext cx="10244343" cy="5073445"/>
          </a:xfrm>
        </p:spPr>
        <p:txBody>
          <a:bodyPr>
            <a:norm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sym typeface="IBM Plex Sans"/>
              </a:rPr>
              <a:t>IBM Granite model: enterprise-focused foundation models for tasks like text generation and code creation.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sym typeface="IBM Plex Sans"/>
              </a:rPr>
              <a:t>IBM Watson Machine learning.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sym typeface="IBM Plex Sans"/>
              </a:rPr>
              <a:t>IBM Watson Natural Language Understanding (NLU).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</a:rPr>
              <a:t>IBM Watson </a:t>
            </a:r>
            <a:r>
              <a:rPr lang="en-US" sz="1800" dirty="0" err="1">
                <a:latin typeface="Georgia" panose="02040502050405020303" pitchFamily="18" charset="0"/>
              </a:rPr>
              <a:t>OpenScale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IBM Watson AIOps.</a:t>
            </a:r>
            <a:endParaRPr lang="en-US" sz="1800" dirty="0">
              <a:latin typeface="Georgia" panose="02040502050405020303" pitchFamily="18" charset="0"/>
              <a:sym typeface="IBM Plex Sans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bg1"/>
              </a:solidFill>
              <a:latin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800" dirty="0">
              <a:solidFill>
                <a:schemeClr val="bg1"/>
              </a:solidFill>
              <a:latin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sz="1800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283909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65835-A917-83E0-E681-BCC74E4D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03EEA44-9918-A4B1-9C7D-E30897CF5D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609E8B-ED0C-E83E-ED7E-ABEF5CE5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16004"/>
            <a:ext cx="9905998" cy="586886"/>
          </a:xfrm>
        </p:spPr>
        <p:txBody>
          <a:bodyPr>
            <a:normAutofit fontScale="90000"/>
          </a:bodyPr>
          <a:lstStyle/>
          <a:p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Generative AI </a:t>
            </a:r>
            <a:r>
              <a:rPr lang="en-US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i</a:t>
            </a:r>
            <a:r>
              <a:rPr lang="en-US" sz="3600" b="1" cap="none" dirty="0">
                <a:solidFill>
                  <a:srgbClr val="7030A0"/>
                </a:solidFill>
                <a:latin typeface="Footlight MT Light" panose="0204060206030A020304" pitchFamily="18" charset="0"/>
              </a:rPr>
              <a:t>n IBM Cloud</a:t>
            </a:r>
            <a:endParaRPr lang="en-US" b="1" cap="none" dirty="0">
              <a:solidFill>
                <a:srgbClr val="7030A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96992C-4184-C525-2BD0-8F020419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02890"/>
            <a:ext cx="10244343" cy="5279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latin typeface="Georgia" panose="02040502050405020303" pitchFamily="18" charset="0"/>
                <a:ea typeface="IBM Plex Sans"/>
                <a:cs typeface="IBM Plex Sans"/>
                <a:sym typeface="IBM Plex Sans"/>
              </a:rPr>
              <a:t>Creates original content (text, images, code) using models like IBM Granite.</a:t>
            </a:r>
            <a:endParaRPr lang="en-US" sz="1800" b="0" i="0" u="none" strike="noStrike" cap="none" dirty="0">
              <a:latin typeface="Georgia" panose="02040502050405020303" pitchFamily="18" charset="0"/>
              <a:ea typeface="IBM Plex Sans"/>
              <a:cs typeface="IBM Plex Sans"/>
              <a:sym typeface="IBM Plex San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b="0" dirty="0">
                <a:effectLst/>
                <a:latin typeface="Georgia" panose="02040502050405020303" pitchFamily="18" charset="0"/>
              </a:rPr>
              <a:t>IBM is Expanding its Accelerated Computing Platform with NVIDIA and Red Hat to Support Generative AI Growth.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n-US" dirty="0">
              <a:solidFill>
                <a:schemeClr val="bg1"/>
              </a:solidFill>
              <a:latin typeface="IBM Plex Sans"/>
              <a:sym typeface="IBM Plex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F2CA7-2AB6-F619-1A03-5D7510E0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77" y="1956619"/>
            <a:ext cx="7402723" cy="44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499</Words>
  <Application>Microsoft Office PowerPoint</Application>
  <PresentationFormat>Widescreen</PresentationFormat>
  <Paragraphs>163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Century Gothic</vt:lpstr>
      <vt:lpstr>Eras Bold ITC</vt:lpstr>
      <vt:lpstr>Footlight MT Light</vt:lpstr>
      <vt:lpstr>Georgia</vt:lpstr>
      <vt:lpstr>IBM Plex Sans</vt:lpstr>
      <vt:lpstr>Imprint MT Shadow</vt:lpstr>
      <vt:lpstr>Wingdings</vt:lpstr>
      <vt:lpstr>Office Theme</vt:lpstr>
      <vt:lpstr>                            </vt:lpstr>
      <vt:lpstr>What is AI &amp; How its used in IBM Cloud?</vt:lpstr>
      <vt:lpstr>What Is IBM Watson?</vt:lpstr>
      <vt:lpstr>Role of AI in IBM Cloud: IBM Watson Studio</vt:lpstr>
      <vt:lpstr>IBM Watson Assistant</vt:lpstr>
      <vt:lpstr>IBM Cloud Pak</vt:lpstr>
      <vt:lpstr>IBM Watson Discovery</vt:lpstr>
      <vt:lpstr>AI in IBM Cloud(contd ..)</vt:lpstr>
      <vt:lpstr>Generative AI in IBM Cloud</vt:lpstr>
      <vt:lpstr>AI use cases in IBM Cloud</vt:lpstr>
      <vt:lpstr>Benefits of AI in Cloud</vt:lpstr>
      <vt:lpstr>Case Studies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 ASTRO</dc:creator>
  <cp:lastModifiedBy>SIRI ASTRO</cp:lastModifiedBy>
  <cp:revision>11</cp:revision>
  <dcterms:created xsi:type="dcterms:W3CDTF">2025-04-18T01:49:10Z</dcterms:created>
  <dcterms:modified xsi:type="dcterms:W3CDTF">2025-05-20T14:36:31Z</dcterms:modified>
</cp:coreProperties>
</file>