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Corbel" panose="020B0503020204020204" pitchFamily="34" charset="0"/>
      <p:regular r:id="rId9"/>
      <p:bold r:id="rId10"/>
      <p:italic r:id="rId11"/>
      <p:boldItalic r:id="rId12"/>
    </p:embeddedFont>
    <p:embeddedFont>
      <p:font typeface="NTR"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7diZOyTts3aea+ZBIwULEpVed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This CI/CD pipeline ensures an automated and structured process for deploying a Node.js application on IBM Cloud Kubernetes Service. The pipeline integrates Continuous Delivery, Container Registry, Kubernetes Deployment, and Slack Notifications to ensure a smooth software development lifecycle.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Step-by-Step Breakdown</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1. Developer Pushes Code to Git Repository</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A developer pushes new code changes to a Git repository (e.g., GitHub, GitLab, IBM Cloud Git Repos).</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This action triggers the CI/CD pipeline.</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2. Continuous Delivery (CI/CD Pipeline in IBM Cloud)</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IBM Cloud Continuous Delivery automatically starts the build process.</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The pipeline pulls the latest code, installs dependencies, and runs tests.</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3. Container Image Creation &amp; Storage in IBM Cloud Container Registry</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The CI/CD pipeline builds a Docker container image for the Node.js application.</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The image is then stored in IBM Cloud Container Registry to ensure version control and easy deployment.</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4. Deployment to IBM Cloud Kubernetes Service (Development &amp; Production)</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The containerized application is first deployed to a Kubernetes cluster for development (staging environment).</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Once testing is successful, the application is promoted to the production Kubernetes cluster.</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5. Slack Notification for Deployment Status</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The pipeline sends a Slack notification to a predefined Slack channel, informing team members about the deployment status.</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This improves collaboration and monitoring of the deployment process.</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Key Features for a High Grade</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Automated CI/CD Workflow: Ensures efficiency, consistency, and reliability in software deployment.</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Containerization with IBM Cloud: Docker-based deployment enhances portability and scalability.</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IBM Kubernetes Service for Dev &amp; Prod: Separating development and production environments improves testing and stability.</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Slack Integration for Monitoring: Provides real-time deployment updates, ensuring team awareness.</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Best Practices in DevOps: Implements key DevOps principles—automation, continuous integration, continuous deployment, and monitoring.</a:t>
            </a:r>
            <a:endParaRPr>
              <a:solidFill>
                <a:schemeClr val="dk1"/>
              </a:solidFill>
            </a:endParaRPr>
          </a:p>
          <a:p>
            <a:pPr marL="0" lvl="0" indent="0" algn="l" rtl="0">
              <a:spcBef>
                <a:spcPts val="0"/>
              </a:spcBef>
              <a:spcAft>
                <a:spcPts val="0"/>
              </a:spcAft>
              <a:buNone/>
            </a:pPr>
            <a:endParaRPr>
              <a:solidFill>
                <a:schemeClr val="dk1"/>
              </a:solidFill>
            </a:endParaRPr>
          </a:p>
        </p:txBody>
      </p:sp>
      <p:sp>
        <p:nvSpPr>
          <p:cNvPr id="154" name="Google Shape;15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t>IBM Watson is an advanced AI system developed by IBM to process and analyze large amounts of data. It offers flexibility through IBM Watson Anywhere, allowing deployment across multiple cloud platforms, including IBM Cloud, AWS, Azure, Google Cloud, Red Hat OpenShift, and OpenStack. </a:t>
            </a:r>
            <a:endParaRPr/>
          </a:p>
          <a:p>
            <a:pPr marL="0" lvl="0" indent="0" algn="l" rtl="0">
              <a:spcBef>
                <a:spcPts val="0"/>
              </a:spcBef>
              <a:spcAft>
                <a:spcPts val="0"/>
              </a:spcAft>
              <a:buClr>
                <a:schemeClr val="dk1"/>
              </a:buClr>
              <a:buSzPts val="1100"/>
              <a:buFont typeface="Arial"/>
              <a:buNone/>
            </a:pPr>
            <a:r>
              <a:rPr lang="en-US"/>
              <a:t>Watson supports AI-driven workflows with services like Watson Studio, Machine Learning, Knowledge Catalog, APIs, OpenScale, and Assistant &amp; Discovery.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By integrating with various cloud environments and open-source frameworks, IBM Watson enhances data-driven decision-making and enables businesses to leverage AI effectively.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AI and Data Integration – It aligns AI models and workflows with the data they rely on, ensuring efficient AI-driven insights.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Open Source Compatibility – Watson supports open-source AI frameworks and cloud-native technologies, allowing for customization and integration with various data frameworks.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Why is IBM Watson Important?</a:t>
            </a:r>
            <a:endParaRPr/>
          </a:p>
          <a:p>
            <a:pPr marL="0" lvl="0" indent="0" algn="l" rtl="0">
              <a:spcBef>
                <a:spcPts val="0"/>
              </a:spcBef>
              <a:spcAft>
                <a:spcPts val="0"/>
              </a:spcAft>
              <a:buClr>
                <a:schemeClr val="dk1"/>
              </a:buClr>
              <a:buSzPts val="1100"/>
              <a:buFont typeface="Arial"/>
              <a:buNone/>
            </a:pPr>
            <a:r>
              <a:rPr lang="en-US"/>
              <a:t>Enhances AI adoption across industries</a:t>
            </a:r>
            <a:endParaRPr/>
          </a:p>
          <a:p>
            <a:pPr marL="0" lvl="0" indent="0" algn="l" rtl="0">
              <a:spcBef>
                <a:spcPts val="0"/>
              </a:spcBef>
              <a:spcAft>
                <a:spcPts val="0"/>
              </a:spcAft>
              <a:buClr>
                <a:schemeClr val="dk1"/>
              </a:buClr>
              <a:buSzPts val="1100"/>
              <a:buFont typeface="Arial"/>
              <a:buNone/>
            </a:pPr>
            <a:r>
              <a:rPr lang="en-US"/>
              <a:t>Provides scalable and flexible AI solutions</a:t>
            </a:r>
            <a:endParaRPr/>
          </a:p>
          <a:p>
            <a:pPr marL="0" lvl="0" indent="0" algn="l" rtl="0">
              <a:spcBef>
                <a:spcPts val="0"/>
              </a:spcBef>
              <a:spcAft>
                <a:spcPts val="0"/>
              </a:spcAft>
              <a:buClr>
                <a:schemeClr val="dk1"/>
              </a:buClr>
              <a:buSzPts val="1100"/>
              <a:buFont typeface="Arial"/>
              <a:buNone/>
            </a:pPr>
            <a:r>
              <a:rPr lang="en-US"/>
              <a:t>Supports automation and decision-making</a:t>
            </a:r>
            <a:endParaRPr/>
          </a:p>
          <a:p>
            <a:pPr marL="0" lvl="0" indent="0" algn="l" rtl="0">
              <a:spcBef>
                <a:spcPts val="0"/>
              </a:spcBef>
              <a:spcAft>
                <a:spcPts val="0"/>
              </a:spcAft>
              <a:buClr>
                <a:schemeClr val="dk1"/>
              </a:buClr>
              <a:buSzPts val="1100"/>
              <a:buFont typeface="Arial"/>
              <a:buNone/>
            </a:pPr>
            <a:r>
              <a:rPr lang="en-US"/>
              <a:t>Integrates with various cloud services and open-source platforms</a:t>
            </a:r>
            <a:endParaRPr/>
          </a:p>
          <a:p>
            <a:pPr marL="0" lvl="0" indent="0" algn="l" rtl="0">
              <a:spcBef>
                <a:spcPts val="0"/>
              </a:spcBef>
              <a:spcAft>
                <a:spcPts val="0"/>
              </a:spcAft>
              <a:buNone/>
            </a:pPr>
            <a:endParaRPr/>
          </a:p>
        </p:txBody>
      </p:sp>
      <p:sp>
        <p:nvSpPr>
          <p:cNvPr id="161" name="Google Shape;16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b="1">
                <a:solidFill>
                  <a:schemeClr val="dk1"/>
                </a:solidFill>
                <a:latin typeface="Calibri"/>
                <a:ea typeface="Calibri"/>
                <a:cs typeface="Calibri"/>
                <a:sym typeface="Calibri"/>
              </a:rPr>
              <a:t>Introduction</a:t>
            </a:r>
            <a:endParaRPr b="1">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So, let’s talk about how IBM Watson can make CI/CD workflows smarter and faster.</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CI/CD is all about automating software delivery, and Watson brings AI magic to the process by helping teams work more efficiently and avoid common roadblocks.</a:t>
            </a:r>
            <a:endParaRPr>
              <a:solidFill>
                <a:schemeClr val="dk1"/>
              </a:solidFill>
              <a:latin typeface="Calibri"/>
              <a:ea typeface="Calibri"/>
              <a:cs typeface="Calibri"/>
              <a:sym typeface="Calibri"/>
            </a:endParaRPr>
          </a:p>
          <a:p>
            <a:pPr marL="0" lvl="0" indent="0" algn="ctr" rtl="0">
              <a:lnSpc>
                <a:spcPct val="115000"/>
              </a:lnSpc>
              <a:spcBef>
                <a:spcPts val="120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latin typeface="Calibri"/>
                <a:ea typeface="Calibri"/>
                <a:cs typeface="Calibri"/>
                <a:sym typeface="Calibri"/>
              </a:rPr>
              <a:t>Let’s talk about Key Benefits</a:t>
            </a:r>
            <a:endParaRPr b="1">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Watson automates the boring stuff, like generating test cases or analyzing logs, so your team can focus on the big-picture tasks.</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It predicts potential issues before they happen, saving you from last-minute deployment chaos.</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Plus, it offers smart insights to optimize your pipeline—helping you work smarter, not harder.</a:t>
            </a:r>
            <a:endParaRPr>
              <a:solidFill>
                <a:schemeClr val="dk1"/>
              </a:solidFill>
              <a:latin typeface="Calibri"/>
              <a:ea typeface="Calibri"/>
              <a:cs typeface="Calibri"/>
              <a:sym typeface="Calibri"/>
            </a:endParaRPr>
          </a:p>
          <a:p>
            <a:pPr marL="0" lvl="0" indent="0" algn="ctr" rtl="0">
              <a:lnSpc>
                <a:spcPct val="115000"/>
              </a:lnSpc>
              <a:spcBef>
                <a:spcPts val="120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latin typeface="Calibri"/>
                <a:ea typeface="Calibri"/>
                <a:cs typeface="Calibri"/>
                <a:sym typeface="Calibri"/>
              </a:rPr>
              <a:t>This is all fine but let’s discuss the Use Cases</a:t>
            </a:r>
            <a:endParaRPr b="1">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AutoNum type="arabicPeriod"/>
            </a:pPr>
            <a:r>
              <a:rPr lang="en-US" b="1">
                <a:solidFill>
                  <a:schemeClr val="dk1"/>
                </a:solidFill>
                <a:latin typeface="Calibri"/>
                <a:ea typeface="Calibri"/>
                <a:cs typeface="Calibri"/>
                <a:sym typeface="Calibri"/>
              </a:rPr>
              <a:t>Automated Testing</a:t>
            </a:r>
            <a:r>
              <a:rPr lang="en-US">
                <a:solidFill>
                  <a:schemeClr val="dk1"/>
                </a:solidFill>
                <a:latin typeface="Calibri"/>
                <a:ea typeface="Calibri"/>
                <a:cs typeface="Calibri"/>
                <a:sym typeface="Calibri"/>
              </a:rPr>
              <a:t>: Watson creates test cases automatically and flags problems during testing itself instead of going through final phase.</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latin typeface="Calibri"/>
                <a:ea typeface="Calibri"/>
                <a:cs typeface="Calibri"/>
                <a:sym typeface="Calibri"/>
              </a:rPr>
              <a:t>Predictive Analytics</a:t>
            </a:r>
            <a:r>
              <a:rPr lang="en-US">
                <a:solidFill>
                  <a:schemeClr val="dk1"/>
                </a:solidFill>
                <a:latin typeface="Calibri"/>
                <a:ea typeface="Calibri"/>
                <a:cs typeface="Calibri"/>
                <a:sym typeface="Calibri"/>
              </a:rPr>
              <a:t>: It predicts build failures and helps you speed up deployments.</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latin typeface="Calibri"/>
                <a:ea typeface="Calibri"/>
                <a:cs typeface="Calibri"/>
                <a:sym typeface="Calibri"/>
              </a:rPr>
              <a:t>Monitoring</a:t>
            </a:r>
            <a:r>
              <a:rPr lang="en-US">
                <a:solidFill>
                  <a:schemeClr val="dk1"/>
                </a:solidFill>
                <a:latin typeface="Calibri"/>
                <a:ea typeface="Calibri"/>
                <a:cs typeface="Calibri"/>
                <a:sym typeface="Calibri"/>
              </a:rPr>
              <a:t>: Watson analyzes logs, pinpoints issues, and even suggests fixes.</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AutoNum type="arabicPeriod"/>
            </a:pPr>
            <a:r>
              <a:rPr lang="en-US" b="1">
                <a:solidFill>
                  <a:schemeClr val="dk1"/>
                </a:solidFill>
                <a:latin typeface="Calibri"/>
                <a:ea typeface="Calibri"/>
                <a:cs typeface="Calibri"/>
                <a:sym typeface="Calibri"/>
              </a:rPr>
              <a:t>Security</a:t>
            </a:r>
            <a:r>
              <a:rPr lang="en-US">
                <a:solidFill>
                  <a:schemeClr val="dk1"/>
                </a:solidFill>
                <a:latin typeface="Calibri"/>
                <a:ea typeface="Calibri"/>
                <a:cs typeface="Calibri"/>
                <a:sym typeface="Calibri"/>
              </a:rPr>
              <a:t>: It scans your code for vulnerabilities to ensure everything’s secure.</a:t>
            </a:r>
            <a:endParaRPr>
              <a:solidFill>
                <a:schemeClr val="dk1"/>
              </a:solidFill>
              <a:latin typeface="Calibri"/>
              <a:ea typeface="Calibri"/>
              <a:cs typeface="Calibri"/>
              <a:sym typeface="Calibri"/>
            </a:endParaRPr>
          </a:p>
          <a:p>
            <a:pPr marL="0" lvl="0" indent="0" algn="ctr" rtl="0">
              <a:lnSpc>
                <a:spcPct val="115000"/>
              </a:lnSpc>
              <a:spcBef>
                <a:spcPts val="120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latin typeface="Calibri"/>
                <a:ea typeface="Calibri"/>
                <a:cs typeface="Calibri"/>
                <a:sym typeface="Calibri"/>
              </a:rPr>
              <a:t>Why It’s Game-Changing</a:t>
            </a:r>
            <a:endParaRPr b="1">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Let’s Imagine this: Watson analyzes your test results, and found a potential bug, and suggests a fix before you even notice it. Meanwhile, your team gets updates from a chatbot without having to dig through logs.</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It’s like having an AI-powered teammate that never takes a break!</a:t>
            </a:r>
            <a:endParaRPr>
              <a:solidFill>
                <a:schemeClr val="dk1"/>
              </a:solidFill>
              <a:latin typeface="Calibri"/>
              <a:ea typeface="Calibri"/>
              <a:cs typeface="Calibri"/>
              <a:sym typeface="Calibri"/>
            </a:endParaRPr>
          </a:p>
          <a:p>
            <a:pPr marL="0" lvl="0" indent="0" algn="ctr" rtl="0">
              <a:lnSpc>
                <a:spcPct val="115000"/>
              </a:lnSpc>
              <a:spcBef>
                <a:spcPts val="120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latin typeface="Calibri"/>
                <a:ea typeface="Calibri"/>
                <a:cs typeface="Calibri"/>
                <a:sym typeface="Calibri"/>
              </a:rPr>
              <a:t>Real-World Impact</a:t>
            </a:r>
            <a:endParaRPr b="1">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By automating tasks, Watson reduces delays and helps you release software faster.</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It improves software quality by catching issues early and ensures compliance with security standards.</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And the best part? It saves time and money, all while boosting collaboration within your team.</a:t>
            </a:r>
            <a:endParaRPr>
              <a:solidFill>
                <a:schemeClr val="dk1"/>
              </a:solidFill>
              <a:latin typeface="Calibri"/>
              <a:ea typeface="Calibri"/>
              <a:cs typeface="Calibri"/>
              <a:sym typeface="Calibri"/>
            </a:endParaRPr>
          </a:p>
          <a:p>
            <a:pPr marL="0" lvl="0" indent="0" algn="ctr" rtl="0">
              <a:lnSpc>
                <a:spcPct val="115000"/>
              </a:lnSpc>
              <a:spcBef>
                <a:spcPts val="120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latin typeface="Calibri"/>
                <a:ea typeface="Calibri"/>
                <a:cs typeface="Calibri"/>
                <a:sym typeface="Calibri"/>
              </a:rPr>
              <a:t>Everything seems fine but what is the catch here, not everything can be perfect.</a:t>
            </a:r>
            <a:endParaRPr b="1">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latin typeface="Calibri"/>
                <a:ea typeface="Calibri"/>
                <a:cs typeface="Calibri"/>
                <a:sym typeface="Calibri"/>
              </a:rPr>
              <a:t>Quick Considerations</a:t>
            </a:r>
            <a:endParaRPr b="1">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Of course, integrating Watson into your pipeline takes some setup and expertise.</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And yes, AI solutions like this aren’t free, but the long-term benefits—faster releases, fewer bugs, and happier teams—are worth it.</a:t>
            </a:r>
            <a:endParaRPr>
              <a:solidFill>
                <a:schemeClr val="dk1"/>
              </a:solidFill>
              <a:latin typeface="Calibri"/>
              <a:ea typeface="Calibri"/>
              <a:cs typeface="Calibri"/>
              <a:sym typeface="Calibri"/>
            </a:endParaRPr>
          </a:p>
          <a:p>
            <a:pPr marL="0" lvl="0" indent="0" algn="ctr" rtl="0">
              <a:lnSpc>
                <a:spcPct val="115000"/>
              </a:lnSpc>
              <a:spcBef>
                <a:spcPts val="1200"/>
              </a:spcBef>
              <a:spcAft>
                <a:spcPts val="0"/>
              </a:spcAft>
              <a:buClr>
                <a:schemeClr val="dk1"/>
              </a:buClr>
              <a:buSzPts val="1100"/>
              <a:buFont typeface="Arial"/>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b="1">
                <a:solidFill>
                  <a:schemeClr val="dk1"/>
                </a:solidFill>
                <a:latin typeface="Calibri"/>
                <a:ea typeface="Calibri"/>
                <a:cs typeface="Calibri"/>
                <a:sym typeface="Calibri"/>
              </a:rPr>
              <a:t>Closing</a:t>
            </a:r>
            <a:endParaRPr b="1">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US">
                <a:solidFill>
                  <a:schemeClr val="dk1"/>
                </a:solidFill>
                <a:latin typeface="Calibri"/>
                <a:ea typeface="Calibri"/>
                <a:cs typeface="Calibri"/>
                <a:sym typeface="Calibri"/>
              </a:rPr>
              <a:t>IBM Watson isn’t just a tool; it’s a game-changer for CI/CD.</a:t>
            </a:r>
            <a:endParaRPr>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With its AI-driven automation, insights, and problem-solving abilities, Watson takes software delivery to the next level.</a:t>
            </a: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168" name="Google Shape;16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8"/>
          <p:cNvGrpSpPr/>
          <p:nvPr/>
        </p:nvGrpSpPr>
        <p:grpSpPr>
          <a:xfrm>
            <a:off x="546100" y="-4763"/>
            <a:ext cx="5014912" cy="6862763"/>
            <a:chOff x="2928938" y="-4763"/>
            <a:chExt cx="5014912" cy="6862763"/>
          </a:xfrm>
        </p:grpSpPr>
        <p:sp>
          <p:nvSpPr>
            <p:cNvPr id="20" name="Google Shape;20;p8"/>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8"/>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8"/>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8"/>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8"/>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8"/>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8"/>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8"/>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8"/>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17"/>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19"/>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7" name="Google Shape;97;p19"/>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98" name="Google Shape;98;p19"/>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9"/>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19"/>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0"/>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1"/>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2" name="Google Shape;112;p21"/>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3" name="Google Shape;113;p21"/>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1"/>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1"/>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2"/>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3"/>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4"/>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9"/>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6" name="Google Shape;46;p11"/>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3" name="Google Shape;53;p12"/>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4" name="Google Shape;54;p12"/>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5" name="Google Shape;55;p12"/>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5"/>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16"/>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7"/>
          <p:cNvGrpSpPr/>
          <p:nvPr/>
        </p:nvGrpSpPr>
        <p:grpSpPr>
          <a:xfrm>
            <a:off x="150812" y="0"/>
            <a:ext cx="2436813" cy="6858001"/>
            <a:chOff x="1320800" y="0"/>
            <a:chExt cx="2436813" cy="6858001"/>
          </a:xfrm>
        </p:grpSpPr>
        <p:sp>
          <p:nvSpPr>
            <p:cNvPr id="7" name="Google Shape;7;p7"/>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7"/>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7"/>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7"/>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7"/>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7"/>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7"/>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MNx9gTWD6h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cloud.ibm.com/docs/ContinuousDelivery?topic=ContinuousDelivery-tutorial-cd-kubernet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1097280" y="758952"/>
            <a:ext cx="9718204" cy="1442923"/>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6000"/>
              <a:buFont typeface="Corbel"/>
              <a:buNone/>
            </a:pPr>
            <a:r>
              <a:rPr lang="en-US"/>
              <a:t>CI/CD workflow</a:t>
            </a:r>
            <a:endParaRPr/>
          </a:p>
        </p:txBody>
      </p:sp>
      <p:sp>
        <p:nvSpPr>
          <p:cNvPr id="143" name="Google Shape;143;p1"/>
          <p:cNvSpPr txBox="1">
            <a:spLocks noGrp="1"/>
          </p:cNvSpPr>
          <p:nvPr>
            <p:ph type="subTitle" idx="1"/>
          </p:nvPr>
        </p:nvSpPr>
        <p:spPr>
          <a:xfrm>
            <a:off x="4515377" y="3996266"/>
            <a:ext cx="7342326" cy="2102781"/>
          </a:xfrm>
          <a:prstGeom prst="rect">
            <a:avLst/>
          </a:prstGeom>
          <a:noFill/>
          <a:ln>
            <a:noFill/>
          </a:ln>
        </p:spPr>
        <p:txBody>
          <a:bodyPr spcFirstLastPara="1" wrap="square" lIns="91425" tIns="45700" rIns="91425" bIns="45700" anchor="t" anchorCtr="0">
            <a:normAutofit/>
          </a:bodyPr>
          <a:lstStyle/>
          <a:p>
            <a:pPr marL="0" lvl="0" indent="0" algn="r" rtl="0">
              <a:spcBef>
                <a:spcPts val="705"/>
              </a:spcBef>
              <a:spcAft>
                <a:spcPts val="0"/>
              </a:spcAft>
              <a:buSzPct val="145000"/>
              <a:buNone/>
            </a:pPr>
            <a:endParaRPr dirty="0"/>
          </a:p>
          <a:p>
            <a:pPr marL="0" lvl="0" indent="0" algn="r" rtl="0">
              <a:spcBef>
                <a:spcPts val="705"/>
              </a:spcBef>
              <a:spcAft>
                <a:spcPts val="0"/>
              </a:spcAft>
              <a:buSzPct val="145000"/>
              <a:buNone/>
            </a:pPr>
            <a:endParaRPr dirty="0"/>
          </a:p>
        </p:txBody>
      </p:sp>
      <p:pic>
        <p:nvPicPr>
          <p:cNvPr id="144" name="Google Shape;144;p1"/>
          <p:cNvPicPr preferRelativeResize="0"/>
          <p:nvPr/>
        </p:nvPicPr>
        <p:blipFill rotWithShape="1">
          <a:blip r:embed="rId3">
            <a:alphaModFix/>
          </a:blip>
          <a:srcRect/>
          <a:stretch/>
        </p:blipFill>
        <p:spPr>
          <a:xfrm>
            <a:off x="4983716" y="2654710"/>
            <a:ext cx="2547233" cy="16343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a:spLocks noGrp="1"/>
          </p:cNvSpPr>
          <p:nvPr>
            <p:ph type="title"/>
          </p:nvPr>
        </p:nvSpPr>
        <p:spPr>
          <a:xfrm>
            <a:off x="1484311" y="685800"/>
            <a:ext cx="10018713" cy="66121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l"/>
              <a:buNone/>
            </a:pPr>
            <a:r>
              <a:rPr lang="en-US"/>
              <a:t>What is CI/CD ?</a:t>
            </a:r>
            <a:endParaRPr/>
          </a:p>
        </p:txBody>
      </p:sp>
      <p:pic>
        <p:nvPicPr>
          <p:cNvPr id="150" name="Google Shape;150;p2"/>
          <p:cNvPicPr preferRelativeResize="0">
            <a:picLocks noGrp="1"/>
          </p:cNvPicPr>
          <p:nvPr>
            <p:ph type="body" idx="1"/>
          </p:nvPr>
        </p:nvPicPr>
        <p:blipFill rotWithShape="1">
          <a:blip r:embed="rId3">
            <a:alphaModFix/>
          </a:blip>
          <a:srcRect/>
          <a:stretch/>
        </p:blipFill>
        <p:spPr>
          <a:xfrm>
            <a:off x="2098749" y="2299175"/>
            <a:ext cx="8443200" cy="3535500"/>
          </a:xfrm>
          <a:prstGeom prst="rect">
            <a:avLst/>
          </a:prstGeom>
          <a:noFill/>
          <a:ln>
            <a:noFill/>
          </a:ln>
        </p:spPr>
      </p:pic>
      <p:sp>
        <p:nvSpPr>
          <p:cNvPr id="151" name="Google Shape;151;p2"/>
          <p:cNvSpPr txBox="1"/>
          <p:nvPr/>
        </p:nvSpPr>
        <p:spPr>
          <a:xfrm>
            <a:off x="1599725" y="1645350"/>
            <a:ext cx="9239100" cy="3555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400"/>
              </a:spcBef>
              <a:spcAft>
                <a:spcPts val="0"/>
              </a:spcAft>
              <a:buClr>
                <a:schemeClr val="dk1"/>
              </a:buClr>
              <a:buSzPts val="1600"/>
              <a:buFont typeface="Calibri"/>
              <a:buChar char="●"/>
            </a:pPr>
            <a:r>
              <a:rPr lang="en-US" sz="1600">
                <a:solidFill>
                  <a:schemeClr val="dk1"/>
                </a:solidFill>
                <a:latin typeface="Calibri"/>
                <a:ea typeface="Calibri"/>
                <a:cs typeface="Calibri"/>
                <a:sym typeface="Calibri"/>
              </a:rPr>
              <a:t>(CI/CD) pipeline is an automated DevOps workflow that streamlines the software delivery process. </a:t>
            </a:r>
            <a:endParaRPr sz="1600">
              <a:solidFill>
                <a:schemeClr val="dk1"/>
              </a:solidFill>
              <a:latin typeface="Calibri"/>
              <a:ea typeface="Calibri"/>
              <a:cs typeface="Calibri"/>
              <a:sym typeface="Calibri"/>
            </a:endParaRPr>
          </a:p>
          <a:p>
            <a:pPr marL="0" lvl="0" indent="0" algn="l" rtl="0">
              <a:spcBef>
                <a:spcPts val="600"/>
              </a:spcBef>
              <a:spcAft>
                <a:spcPts val="0"/>
              </a:spcAft>
              <a:buNone/>
            </a:pPr>
            <a:endParaRPr sz="240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1484310" y="598232"/>
            <a:ext cx="10018713" cy="661219"/>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rbel"/>
              <a:buNone/>
            </a:pPr>
            <a:r>
              <a:rPr lang="en-US"/>
              <a:t>CI/CD workflow in IBM Cloud</a:t>
            </a:r>
            <a:endParaRPr/>
          </a:p>
        </p:txBody>
      </p:sp>
      <p:sp>
        <p:nvSpPr>
          <p:cNvPr id="157" name="Google Shape;157;p3"/>
          <p:cNvSpPr txBox="1">
            <a:spLocks noGrp="1"/>
          </p:cNvSpPr>
          <p:nvPr>
            <p:ph type="body" idx="1"/>
          </p:nvPr>
        </p:nvSpPr>
        <p:spPr>
          <a:xfrm>
            <a:off x="1484310" y="1641987"/>
            <a:ext cx="10018713" cy="4149214"/>
          </a:xfrm>
          <a:prstGeom prst="rect">
            <a:avLst/>
          </a:prstGeom>
          <a:noFill/>
          <a:ln>
            <a:noFill/>
          </a:ln>
        </p:spPr>
        <p:txBody>
          <a:bodyPr spcFirstLastPara="1" wrap="square" lIns="91425" tIns="45700" rIns="91425" bIns="45700" anchor="ctr" anchorCtr="0">
            <a:normAutofit fontScale="25000" lnSpcReduction="20000"/>
          </a:bodyPr>
          <a:lstStyle/>
          <a:p>
            <a:pPr marL="285750" lvl="0" indent="-244316" algn="l" rtl="0">
              <a:spcBef>
                <a:spcPts val="0"/>
              </a:spcBef>
              <a:spcAft>
                <a:spcPts val="0"/>
              </a:spcAft>
              <a:buSzPct val="145000"/>
              <a:buNone/>
            </a:pPr>
            <a:endParaRPr sz="1800" b="0" i="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285750" lvl="0" indent="-244316"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0" lvl="0" indent="0"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0" lvl="0" indent="0" algn="l" rtl="0">
              <a:spcBef>
                <a:spcPts val="690"/>
              </a:spcBef>
              <a:spcAft>
                <a:spcPts val="0"/>
              </a:spcAft>
              <a:buSzPct val="145000"/>
              <a:buNone/>
            </a:pPr>
            <a:endParaRPr sz="1800">
              <a:solidFill>
                <a:srgbClr val="161616"/>
              </a:solidFill>
              <a:latin typeface="Calibri"/>
              <a:ea typeface="Calibri"/>
              <a:cs typeface="Calibri"/>
              <a:sym typeface="Calibri"/>
            </a:endParaRPr>
          </a:p>
          <a:p>
            <a:pPr marL="0" lvl="0" indent="0"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0" lvl="0" indent="0" algn="l" rtl="0">
              <a:spcBef>
                <a:spcPts val="690"/>
              </a:spcBef>
              <a:spcAft>
                <a:spcPts val="0"/>
              </a:spcAft>
              <a:buSzPct val="145000"/>
              <a:buNone/>
            </a:pPr>
            <a:endParaRPr sz="1800" b="0" i="0">
              <a:solidFill>
                <a:srgbClr val="161616"/>
              </a:solidFill>
              <a:latin typeface="Calibri"/>
              <a:ea typeface="Calibri"/>
              <a:cs typeface="Calibri"/>
              <a:sym typeface="Calibri"/>
            </a:endParaRPr>
          </a:p>
          <a:p>
            <a:pPr marL="0" lvl="0" indent="0" algn="l" rtl="0">
              <a:spcBef>
                <a:spcPts val="690"/>
              </a:spcBef>
              <a:spcAft>
                <a:spcPts val="0"/>
              </a:spcAft>
              <a:buSzPct val="145000"/>
              <a:buNone/>
            </a:pPr>
            <a:endParaRPr sz="1800">
              <a:solidFill>
                <a:srgbClr val="161616"/>
              </a:solidFill>
              <a:latin typeface="Calibri"/>
              <a:ea typeface="Calibri"/>
              <a:cs typeface="Calibri"/>
              <a:sym typeface="Calibri"/>
            </a:endParaRPr>
          </a:p>
          <a:p>
            <a:pPr marL="0" lvl="0" indent="0" algn="l" rtl="0">
              <a:spcBef>
                <a:spcPts val="845"/>
              </a:spcBef>
              <a:spcAft>
                <a:spcPts val="0"/>
              </a:spcAft>
              <a:buSzPct val="145000"/>
              <a:buNone/>
            </a:pPr>
            <a:endParaRPr sz="4900" b="0" i="0">
              <a:solidFill>
                <a:srgbClr val="161616"/>
              </a:solidFill>
              <a:latin typeface="Calibri"/>
              <a:ea typeface="Calibri"/>
              <a:cs typeface="Calibri"/>
              <a:sym typeface="Calibri"/>
            </a:endParaRPr>
          </a:p>
          <a:p>
            <a:pPr marL="0" lvl="0" indent="0" algn="l" rtl="0">
              <a:spcBef>
                <a:spcPts val="845"/>
              </a:spcBef>
              <a:spcAft>
                <a:spcPts val="0"/>
              </a:spcAft>
              <a:buSzPct val="145000"/>
              <a:buNone/>
            </a:pPr>
            <a:endParaRPr sz="4900" b="0" i="0">
              <a:solidFill>
                <a:srgbClr val="161616"/>
              </a:solidFill>
              <a:latin typeface="Calibri"/>
              <a:ea typeface="Calibri"/>
              <a:cs typeface="Calibri"/>
              <a:sym typeface="Calibri"/>
            </a:endParaRPr>
          </a:p>
          <a:p>
            <a:pPr marL="285750" lvl="0" indent="-285750" algn="l" rtl="0">
              <a:spcBef>
                <a:spcPts val="920"/>
              </a:spcBef>
              <a:spcAft>
                <a:spcPts val="0"/>
              </a:spcAft>
              <a:buSzPct val="145000"/>
              <a:buChar char="•"/>
            </a:pPr>
            <a:r>
              <a:rPr lang="en-US" sz="6400" b="0" i="0">
                <a:solidFill>
                  <a:srgbClr val="161616"/>
                </a:solidFill>
                <a:latin typeface="Calibri"/>
                <a:ea typeface="Calibri"/>
                <a:cs typeface="Calibri"/>
                <a:sym typeface="Calibri"/>
              </a:rPr>
              <a:t>This pipeline can build microservices-based application source code from GitHub, create multi-architecture Docker images, and deploy them to across public and private cloud environments.</a:t>
            </a:r>
            <a:endParaRPr sz="6400">
              <a:solidFill>
                <a:srgbClr val="161616"/>
              </a:solidFill>
              <a:latin typeface="Calibri"/>
              <a:ea typeface="Calibri"/>
              <a:cs typeface="Calibri"/>
              <a:sym typeface="Calibri"/>
            </a:endParaRPr>
          </a:p>
          <a:p>
            <a:pPr marL="285750" lvl="0" indent="-285750" algn="l" rtl="0">
              <a:spcBef>
                <a:spcPts val="920"/>
              </a:spcBef>
              <a:spcAft>
                <a:spcPts val="0"/>
              </a:spcAft>
              <a:buSzPct val="145000"/>
              <a:buChar char="•"/>
            </a:pPr>
            <a:r>
              <a:rPr lang="en-US" sz="6400" u="sng">
                <a:solidFill>
                  <a:schemeClr val="hlink"/>
                </a:solidFill>
                <a:latin typeface="Calibri"/>
                <a:ea typeface="Calibri"/>
                <a:cs typeface="Calibri"/>
                <a:sym typeface="Calibri"/>
                <a:hlinkClick r:id="rId3"/>
              </a:rPr>
              <a:t>How to deploy source code with IBM Cloud Code Engine</a:t>
            </a:r>
            <a:endParaRPr sz="6400">
              <a:latin typeface="Calibri"/>
              <a:ea typeface="Calibri"/>
              <a:cs typeface="Calibri"/>
              <a:sym typeface="Calibri"/>
            </a:endParaRPr>
          </a:p>
          <a:p>
            <a:pPr marL="285750" lvl="0" indent="-285750" algn="l" rtl="0">
              <a:spcBef>
                <a:spcPts val="920"/>
              </a:spcBef>
              <a:spcAft>
                <a:spcPts val="0"/>
              </a:spcAft>
              <a:buSzPct val="145000"/>
              <a:buChar char="•"/>
            </a:pPr>
            <a:r>
              <a:rPr lang="en-US" sz="6400" u="sng">
                <a:solidFill>
                  <a:schemeClr val="hlink"/>
                </a:solidFill>
                <a:latin typeface="Calibri"/>
                <a:ea typeface="Calibri"/>
                <a:cs typeface="Calibri"/>
                <a:sym typeface="Calibri"/>
                <a:hlinkClick r:id="rId4"/>
              </a:rPr>
              <a:t>Deploy an app on Kubernetes | IBM Cloud Docs</a:t>
            </a:r>
            <a:endParaRPr sz="6400">
              <a:solidFill>
                <a:srgbClr val="212529"/>
              </a:solidFill>
              <a:latin typeface="Calibri"/>
              <a:ea typeface="Calibri"/>
              <a:cs typeface="Calibri"/>
              <a:sym typeface="Calibri"/>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53523" algn="l" rtl="0">
              <a:spcBef>
                <a:spcPts val="670"/>
              </a:spcBef>
              <a:spcAft>
                <a:spcPts val="0"/>
              </a:spcAft>
              <a:buSzPct val="145000"/>
              <a:buNone/>
            </a:pPr>
            <a:endParaRPr sz="1400">
              <a:latin typeface="Calibri"/>
              <a:ea typeface="Calibri"/>
              <a:cs typeface="Calibri"/>
              <a:sym typeface="Calibri"/>
            </a:endParaRPr>
          </a:p>
        </p:txBody>
      </p:sp>
      <p:pic>
        <p:nvPicPr>
          <p:cNvPr id="158" name="Google Shape;158;p3"/>
          <p:cNvPicPr preferRelativeResize="0"/>
          <p:nvPr/>
        </p:nvPicPr>
        <p:blipFill rotWithShape="1">
          <a:blip r:embed="rId5">
            <a:alphaModFix/>
          </a:blip>
          <a:srcRect/>
          <a:stretch/>
        </p:blipFill>
        <p:spPr>
          <a:xfrm>
            <a:off x="2007515" y="1641987"/>
            <a:ext cx="8176969" cy="25681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4"/>
          <p:cNvSpPr txBox="1">
            <a:spLocks noGrp="1"/>
          </p:cNvSpPr>
          <p:nvPr>
            <p:ph type="title"/>
          </p:nvPr>
        </p:nvSpPr>
        <p:spPr>
          <a:xfrm>
            <a:off x="1484310" y="508820"/>
            <a:ext cx="10018713" cy="81853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orbel"/>
              <a:buNone/>
            </a:pPr>
            <a:r>
              <a:rPr lang="en-US" sz="3600"/>
              <a:t>What is IBM Watson?</a:t>
            </a:r>
            <a:endParaRPr sz="3600"/>
          </a:p>
        </p:txBody>
      </p:sp>
      <p:sp>
        <p:nvSpPr>
          <p:cNvPr id="164" name="Google Shape;164;p4"/>
          <p:cNvSpPr txBox="1">
            <a:spLocks noGrp="1"/>
          </p:cNvSpPr>
          <p:nvPr>
            <p:ph type="body" idx="1"/>
          </p:nvPr>
        </p:nvSpPr>
        <p:spPr>
          <a:xfrm>
            <a:off x="1484310" y="1469922"/>
            <a:ext cx="10018713" cy="4321280"/>
          </a:xfrm>
          <a:prstGeom prst="rect">
            <a:avLst/>
          </a:prstGeom>
          <a:noFill/>
          <a:ln>
            <a:noFill/>
          </a:ln>
        </p:spPr>
        <p:txBody>
          <a:bodyPr spcFirstLastPara="1" wrap="square" lIns="91425" tIns="45700" rIns="91425" bIns="45700" anchor="ctr" anchorCtr="0">
            <a:normAutofit/>
          </a:bodyPr>
          <a:lstStyle/>
          <a:p>
            <a:pPr marL="285750" lvl="0" indent="-101600" algn="l" rtl="0">
              <a:spcBef>
                <a:spcPts val="0"/>
              </a:spcBef>
              <a:spcAft>
                <a:spcPts val="0"/>
              </a:spcAft>
              <a:buSzPts val="2900"/>
              <a:buNone/>
            </a:pPr>
            <a:endParaRPr sz="2000" b="0" i="0">
              <a:solidFill>
                <a:srgbClr val="212529"/>
              </a:solidFill>
              <a:latin typeface="Calibri"/>
              <a:ea typeface="Calibri"/>
              <a:cs typeface="Calibri"/>
              <a:sym typeface="Calibri"/>
            </a:endParaRPr>
          </a:p>
          <a:p>
            <a:pPr marL="0" lvl="0" indent="0" algn="l" rtl="0">
              <a:spcBef>
                <a:spcPts val="1000"/>
              </a:spcBef>
              <a:spcAft>
                <a:spcPts val="0"/>
              </a:spcAft>
              <a:buSzPts val="2900"/>
              <a:buNone/>
            </a:pPr>
            <a:endParaRPr sz="2000" b="0" i="0">
              <a:solidFill>
                <a:srgbClr val="212529"/>
              </a:solidFill>
              <a:latin typeface="Calibri"/>
              <a:ea typeface="Calibri"/>
              <a:cs typeface="Calibri"/>
              <a:sym typeface="Calibri"/>
            </a:endParaRPr>
          </a:p>
          <a:p>
            <a:pPr marL="285750" lvl="0" indent="-285750" algn="l" rtl="0">
              <a:spcBef>
                <a:spcPts val="960"/>
              </a:spcBef>
              <a:spcAft>
                <a:spcPts val="0"/>
              </a:spcAft>
              <a:buSzPts val="2610"/>
              <a:buChar char="•"/>
            </a:pPr>
            <a:r>
              <a:rPr lang="en-US" sz="1800" b="0" i="0">
                <a:solidFill>
                  <a:srgbClr val="212529"/>
                </a:solidFill>
                <a:latin typeface="Calibri"/>
                <a:ea typeface="Calibri"/>
                <a:cs typeface="Calibri"/>
                <a:sym typeface="Calibri"/>
              </a:rPr>
              <a:t>It is an advanced artificial intelligence system developed by IBM, designed to process and analyze large amounts of data.</a:t>
            </a:r>
            <a:endParaRPr/>
          </a:p>
          <a:p>
            <a:pPr marL="0" lvl="0" indent="0" algn="l" rtl="0">
              <a:spcBef>
                <a:spcPts val="960"/>
              </a:spcBef>
              <a:spcAft>
                <a:spcPts val="0"/>
              </a:spcAft>
              <a:buSzPts val="2610"/>
              <a:buNone/>
            </a:pPr>
            <a:endParaRPr sz="1800" b="0" i="0">
              <a:solidFill>
                <a:srgbClr val="212529"/>
              </a:solidFill>
              <a:latin typeface="Calibri"/>
              <a:ea typeface="Calibri"/>
              <a:cs typeface="Calibri"/>
              <a:sym typeface="Calibri"/>
            </a:endParaRPr>
          </a:p>
          <a:p>
            <a:pPr marL="285750" lvl="0" indent="-101600" algn="l" rtl="0">
              <a:spcBef>
                <a:spcPts val="1000"/>
              </a:spcBef>
              <a:spcAft>
                <a:spcPts val="0"/>
              </a:spcAft>
              <a:buSzPts val="2900"/>
              <a:buNone/>
            </a:pPr>
            <a:endParaRPr sz="2000">
              <a:solidFill>
                <a:srgbClr val="212529"/>
              </a:solidFill>
              <a:latin typeface="Calibri"/>
              <a:ea typeface="Calibri"/>
              <a:cs typeface="Calibri"/>
              <a:sym typeface="Calibri"/>
            </a:endParaRPr>
          </a:p>
          <a:p>
            <a:pPr marL="285750" lvl="0" indent="-101600" algn="l" rtl="0">
              <a:spcBef>
                <a:spcPts val="1000"/>
              </a:spcBef>
              <a:spcAft>
                <a:spcPts val="0"/>
              </a:spcAft>
              <a:buSzPts val="2900"/>
              <a:buNone/>
            </a:pPr>
            <a:endParaRPr sz="2000">
              <a:solidFill>
                <a:srgbClr val="212529"/>
              </a:solidFill>
              <a:latin typeface="Calibri"/>
              <a:ea typeface="Calibri"/>
              <a:cs typeface="Calibri"/>
              <a:sym typeface="Calibri"/>
            </a:endParaRPr>
          </a:p>
          <a:p>
            <a:pPr marL="285750" lvl="0" indent="-184467" algn="l" rtl="0">
              <a:spcBef>
                <a:spcPts val="820"/>
              </a:spcBef>
              <a:spcAft>
                <a:spcPts val="0"/>
              </a:spcAft>
              <a:buSzPts val="1595"/>
              <a:buNone/>
            </a:pPr>
            <a:endParaRPr sz="1100">
              <a:solidFill>
                <a:srgbClr val="212529"/>
              </a:solidFill>
              <a:latin typeface="NTR"/>
              <a:ea typeface="NTR"/>
              <a:cs typeface="NTR"/>
              <a:sym typeface="NTR"/>
            </a:endParaRPr>
          </a:p>
          <a:p>
            <a:pPr marL="285750" lvl="0" indent="-184467" algn="l" rtl="0">
              <a:spcBef>
                <a:spcPts val="820"/>
              </a:spcBef>
              <a:spcAft>
                <a:spcPts val="0"/>
              </a:spcAft>
              <a:buSzPts val="1595"/>
              <a:buNone/>
            </a:pPr>
            <a:endParaRPr sz="1100">
              <a:solidFill>
                <a:srgbClr val="212529"/>
              </a:solidFill>
              <a:latin typeface="NTR"/>
              <a:ea typeface="NTR"/>
              <a:cs typeface="NTR"/>
              <a:sym typeface="NTR"/>
            </a:endParaRPr>
          </a:p>
          <a:p>
            <a:pPr marL="285750" lvl="0" indent="-184467" algn="l" rtl="0">
              <a:spcBef>
                <a:spcPts val="820"/>
              </a:spcBef>
              <a:spcAft>
                <a:spcPts val="0"/>
              </a:spcAft>
              <a:buSzPts val="1595"/>
              <a:buNone/>
            </a:pPr>
            <a:endParaRPr sz="1100">
              <a:solidFill>
                <a:srgbClr val="212529"/>
              </a:solidFill>
              <a:latin typeface="NTR"/>
              <a:ea typeface="NTR"/>
              <a:cs typeface="NTR"/>
              <a:sym typeface="NTR"/>
            </a:endParaRPr>
          </a:p>
          <a:p>
            <a:pPr marL="285750" lvl="0" indent="-184467" algn="l" rtl="0">
              <a:spcBef>
                <a:spcPts val="820"/>
              </a:spcBef>
              <a:spcAft>
                <a:spcPts val="0"/>
              </a:spcAft>
              <a:buSzPts val="1595"/>
              <a:buNone/>
            </a:pPr>
            <a:endParaRPr sz="1100">
              <a:solidFill>
                <a:srgbClr val="212529"/>
              </a:solidFill>
              <a:latin typeface="NTR"/>
              <a:ea typeface="NTR"/>
              <a:cs typeface="NTR"/>
              <a:sym typeface="NTR"/>
            </a:endParaRPr>
          </a:p>
          <a:p>
            <a:pPr marL="285750" lvl="0" indent="-184467" algn="l" rtl="0">
              <a:spcBef>
                <a:spcPts val="820"/>
              </a:spcBef>
              <a:spcAft>
                <a:spcPts val="0"/>
              </a:spcAft>
              <a:buSzPts val="1595"/>
              <a:buNone/>
            </a:pPr>
            <a:endParaRPr sz="1100">
              <a:solidFill>
                <a:srgbClr val="212529"/>
              </a:solidFill>
              <a:latin typeface="NTR"/>
              <a:ea typeface="NTR"/>
              <a:cs typeface="NTR"/>
              <a:sym typeface="NTR"/>
            </a:endParaRPr>
          </a:p>
          <a:p>
            <a:pPr marL="285750" lvl="0" indent="-184467" algn="l" rtl="0">
              <a:spcBef>
                <a:spcPts val="820"/>
              </a:spcBef>
              <a:spcAft>
                <a:spcPts val="0"/>
              </a:spcAft>
              <a:buSzPts val="1595"/>
              <a:buNone/>
            </a:pPr>
            <a:endParaRPr sz="1100">
              <a:solidFill>
                <a:srgbClr val="212529"/>
              </a:solidFill>
              <a:latin typeface="NTR"/>
              <a:ea typeface="NTR"/>
              <a:cs typeface="NTR"/>
              <a:sym typeface="NTR"/>
            </a:endParaRPr>
          </a:p>
          <a:p>
            <a:pPr marL="285750" lvl="0" indent="-184467" algn="l" rtl="0">
              <a:spcBef>
                <a:spcPts val="820"/>
              </a:spcBef>
              <a:spcAft>
                <a:spcPts val="0"/>
              </a:spcAft>
              <a:buSzPts val="1595"/>
              <a:buNone/>
            </a:pPr>
            <a:endParaRPr sz="1100">
              <a:solidFill>
                <a:srgbClr val="212529"/>
              </a:solidFill>
              <a:latin typeface="NTR"/>
              <a:ea typeface="NTR"/>
              <a:cs typeface="NTR"/>
              <a:sym typeface="NTR"/>
            </a:endParaRPr>
          </a:p>
          <a:p>
            <a:pPr marL="285750" lvl="0" indent="-184467" algn="l" rtl="0">
              <a:spcBef>
                <a:spcPts val="820"/>
              </a:spcBef>
              <a:spcAft>
                <a:spcPts val="0"/>
              </a:spcAft>
              <a:buSzPts val="1595"/>
              <a:buNone/>
            </a:pPr>
            <a:endParaRPr sz="1100">
              <a:solidFill>
                <a:srgbClr val="212529"/>
              </a:solidFill>
              <a:latin typeface="NTR"/>
              <a:ea typeface="NTR"/>
              <a:cs typeface="NTR"/>
              <a:sym typeface="NTR"/>
            </a:endParaRPr>
          </a:p>
          <a:p>
            <a:pPr marL="285750" lvl="0" indent="-184467" algn="l" rtl="0">
              <a:spcBef>
                <a:spcPts val="820"/>
              </a:spcBef>
              <a:spcAft>
                <a:spcPts val="0"/>
              </a:spcAft>
              <a:buSzPts val="1595"/>
              <a:buNone/>
            </a:pPr>
            <a:endParaRPr sz="1100">
              <a:solidFill>
                <a:srgbClr val="212529"/>
              </a:solidFill>
              <a:latin typeface="NTR"/>
              <a:ea typeface="NTR"/>
              <a:cs typeface="NTR"/>
              <a:sym typeface="NTR"/>
            </a:endParaRPr>
          </a:p>
          <a:p>
            <a:pPr marL="285750" lvl="0" indent="-156845" algn="l" rtl="0">
              <a:spcBef>
                <a:spcPts val="880"/>
              </a:spcBef>
              <a:spcAft>
                <a:spcPts val="0"/>
              </a:spcAft>
              <a:buSzPts val="2030"/>
              <a:buNone/>
            </a:pPr>
            <a:endParaRPr sz="1400">
              <a:latin typeface="Calibri"/>
              <a:ea typeface="Calibri"/>
              <a:cs typeface="Calibri"/>
              <a:sym typeface="Calibri"/>
            </a:endParaRPr>
          </a:p>
        </p:txBody>
      </p:sp>
      <p:pic>
        <p:nvPicPr>
          <p:cNvPr id="165" name="Google Shape;165;p4"/>
          <p:cNvPicPr preferRelativeResize="0"/>
          <p:nvPr/>
        </p:nvPicPr>
        <p:blipFill rotWithShape="1">
          <a:blip r:embed="rId3">
            <a:alphaModFix/>
          </a:blip>
          <a:srcRect/>
          <a:stretch/>
        </p:blipFill>
        <p:spPr>
          <a:xfrm>
            <a:off x="2999650" y="2400300"/>
            <a:ext cx="6087200" cy="4021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5"/>
          <p:cNvSpPr txBox="1">
            <a:spLocks noGrp="1"/>
          </p:cNvSpPr>
          <p:nvPr>
            <p:ph type="title"/>
          </p:nvPr>
        </p:nvSpPr>
        <p:spPr>
          <a:xfrm>
            <a:off x="1484310" y="508820"/>
            <a:ext cx="10018713" cy="81853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orbel"/>
              <a:buNone/>
            </a:pPr>
            <a:r>
              <a:rPr lang="en-US" sz="3600"/>
              <a:t>How IBM Watson useful in CI/CD?</a:t>
            </a:r>
            <a:endParaRPr sz="3600"/>
          </a:p>
        </p:txBody>
      </p:sp>
      <p:sp>
        <p:nvSpPr>
          <p:cNvPr id="171" name="Google Shape;171;p5"/>
          <p:cNvSpPr txBox="1">
            <a:spLocks noGrp="1"/>
          </p:cNvSpPr>
          <p:nvPr>
            <p:ph type="body" idx="1"/>
          </p:nvPr>
        </p:nvSpPr>
        <p:spPr>
          <a:xfrm>
            <a:off x="1484310" y="1769806"/>
            <a:ext cx="10018713" cy="4021395"/>
          </a:xfrm>
          <a:prstGeom prst="rect">
            <a:avLst/>
          </a:prstGeom>
          <a:noFill/>
          <a:ln>
            <a:noFill/>
          </a:ln>
        </p:spPr>
        <p:txBody>
          <a:bodyPr spcFirstLastPara="1" wrap="square" lIns="91425" tIns="45700" rIns="91425" bIns="45700" anchor="ctr" anchorCtr="0">
            <a:normAutofit fontScale="25000" lnSpcReduction="20000"/>
          </a:bodyPr>
          <a:lstStyle/>
          <a:p>
            <a:pPr marL="285750" lvl="0" indent="-239712" algn="l" rtl="0">
              <a:spcBef>
                <a:spcPts val="0"/>
              </a:spcBef>
              <a:spcAft>
                <a:spcPts val="0"/>
              </a:spcAft>
              <a:buSzPct val="145000"/>
              <a:buNone/>
            </a:pPr>
            <a:endParaRPr sz="2000" b="0" i="0">
              <a:solidFill>
                <a:srgbClr val="212529"/>
              </a:solidFill>
              <a:latin typeface="Calibri"/>
              <a:ea typeface="Calibri"/>
              <a:cs typeface="Calibri"/>
              <a:sym typeface="Calibri"/>
            </a:endParaRPr>
          </a:p>
          <a:p>
            <a:pPr marL="0" lvl="0" indent="0" algn="l" rtl="0">
              <a:spcBef>
                <a:spcPts val="960"/>
              </a:spcBef>
              <a:spcAft>
                <a:spcPts val="0"/>
              </a:spcAft>
              <a:buSzPct val="145000"/>
              <a:buNone/>
            </a:pPr>
            <a:endParaRPr sz="7200" b="0" i="0">
              <a:solidFill>
                <a:srgbClr val="212529"/>
              </a:solidFill>
              <a:latin typeface="Calibri"/>
              <a:ea typeface="Calibri"/>
              <a:cs typeface="Calibri"/>
              <a:sym typeface="Calibri"/>
            </a:endParaRPr>
          </a:p>
          <a:p>
            <a:pPr marL="285750" lvl="0" indent="-285750" algn="l" rtl="0">
              <a:spcBef>
                <a:spcPts val="960"/>
              </a:spcBef>
              <a:spcAft>
                <a:spcPts val="0"/>
              </a:spcAft>
              <a:buSzPct val="145000"/>
              <a:buChar char="•"/>
            </a:pPr>
            <a:r>
              <a:rPr lang="en-US" sz="7200">
                <a:solidFill>
                  <a:srgbClr val="212529"/>
                </a:solidFill>
                <a:latin typeface="Calibri"/>
                <a:ea typeface="Calibri"/>
                <a:cs typeface="Calibri"/>
                <a:sym typeface="Calibri"/>
              </a:rPr>
              <a:t>IBM Watson is helpful in cloud deployments by simplifying the process, reducing upfront costs, and allowing businesses to focus on leveraging AI for innovation.</a:t>
            </a:r>
            <a:endParaRPr/>
          </a:p>
          <a:p>
            <a:pPr marL="285750" lvl="0" indent="-285750" algn="l" rtl="0">
              <a:spcBef>
                <a:spcPts val="960"/>
              </a:spcBef>
              <a:spcAft>
                <a:spcPts val="0"/>
              </a:spcAft>
              <a:buSzPct val="145000"/>
              <a:buChar char="•"/>
            </a:pPr>
            <a:r>
              <a:rPr lang="en-US" sz="7200">
                <a:solidFill>
                  <a:srgbClr val="212529"/>
                </a:solidFill>
                <a:latin typeface="Calibri"/>
                <a:ea typeface="Calibri"/>
                <a:cs typeface="Calibri"/>
                <a:sym typeface="Calibri"/>
              </a:rPr>
              <a:t>IBM Watson can be integrated with IBM Cloud DevOps Services, such as Toolchains, to enhance the CI/CD pipeline. For example:</a:t>
            </a:r>
            <a:endParaRPr/>
          </a:p>
          <a:p>
            <a:pPr marL="457200" lvl="1" indent="0" algn="l" rtl="0">
              <a:lnSpc>
                <a:spcPct val="115000"/>
              </a:lnSpc>
              <a:spcBef>
                <a:spcPts val="960"/>
              </a:spcBef>
              <a:spcAft>
                <a:spcPts val="0"/>
              </a:spcAft>
              <a:buSzPct val="55555"/>
              <a:buNone/>
            </a:pPr>
            <a:r>
              <a:rPr lang="en-US" sz="7200" u="sng">
                <a:solidFill>
                  <a:srgbClr val="212529"/>
                </a:solidFill>
                <a:latin typeface="Calibri"/>
                <a:ea typeface="Calibri"/>
                <a:cs typeface="Calibri"/>
                <a:sym typeface="Calibri"/>
              </a:rPr>
              <a:t>IBM Cloud Continuous Delivery:</a:t>
            </a:r>
            <a:r>
              <a:rPr lang="en-US" sz="7200">
                <a:solidFill>
                  <a:srgbClr val="212529"/>
                </a:solidFill>
                <a:latin typeface="Calibri"/>
                <a:ea typeface="Calibri"/>
                <a:cs typeface="Calibri"/>
                <a:sym typeface="Calibri"/>
              </a:rPr>
              <a:t> Watson can automate tasks like code deployment, testing, and monitoring in the pipeline.</a:t>
            </a:r>
            <a:endParaRPr/>
          </a:p>
          <a:p>
            <a:pPr marL="457200" lvl="1" indent="0" algn="l" rtl="0">
              <a:lnSpc>
                <a:spcPct val="115000"/>
              </a:lnSpc>
              <a:spcBef>
                <a:spcPts val="1160"/>
              </a:spcBef>
              <a:spcAft>
                <a:spcPts val="0"/>
              </a:spcAft>
              <a:buSzPct val="55555"/>
              <a:buNone/>
            </a:pPr>
            <a:r>
              <a:rPr lang="en-US" sz="7200" u="sng">
                <a:solidFill>
                  <a:srgbClr val="212529"/>
                </a:solidFill>
                <a:latin typeface="Calibri"/>
                <a:ea typeface="Calibri"/>
                <a:cs typeface="Calibri"/>
                <a:sym typeface="Calibri"/>
              </a:rPr>
              <a:t>IBM Cloud Monitoring and Logging: </a:t>
            </a:r>
            <a:r>
              <a:rPr lang="en-US" sz="7200">
                <a:solidFill>
                  <a:srgbClr val="212529"/>
                </a:solidFill>
                <a:latin typeface="Calibri"/>
                <a:ea typeface="Calibri"/>
                <a:cs typeface="Calibri"/>
                <a:sym typeface="Calibri"/>
              </a:rPr>
              <a:t>Watson can analyze logs and performance metrics from IBM Cloud to provide insights and alerts about the application’s health.</a:t>
            </a:r>
            <a:endParaRPr/>
          </a:p>
          <a:p>
            <a:pPr marL="285750" lvl="0" indent="-239712" algn="l" rtl="0">
              <a:spcBef>
                <a:spcPts val="900"/>
              </a:spcBef>
              <a:spcAft>
                <a:spcPts val="0"/>
              </a:spcAft>
              <a:buSzPct val="145000"/>
              <a:buNone/>
            </a:pPr>
            <a:endParaRPr sz="2000">
              <a:solidFill>
                <a:srgbClr val="212529"/>
              </a:solidFill>
              <a:latin typeface="Calibri"/>
              <a:ea typeface="Calibri"/>
              <a:cs typeface="Calibri"/>
              <a:sym typeface="Calibri"/>
            </a:endParaRPr>
          </a:p>
          <a:p>
            <a:pPr marL="285750" lvl="0" indent="-239712" algn="l" rtl="0">
              <a:spcBef>
                <a:spcPts val="700"/>
              </a:spcBef>
              <a:spcAft>
                <a:spcPts val="0"/>
              </a:spcAft>
              <a:buSzPct val="145000"/>
              <a:buNone/>
            </a:pPr>
            <a:endParaRPr sz="2000">
              <a:solidFill>
                <a:srgbClr val="212529"/>
              </a:solidFill>
              <a:latin typeface="Calibri"/>
              <a:ea typeface="Calibri"/>
              <a:cs typeface="Calibri"/>
              <a:sym typeface="Calibri"/>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60429" algn="l" rtl="0">
              <a:spcBef>
                <a:spcPts val="655"/>
              </a:spcBef>
              <a:spcAft>
                <a:spcPts val="0"/>
              </a:spcAft>
              <a:buSzPct val="145000"/>
              <a:buNone/>
            </a:pPr>
            <a:endParaRPr sz="1100">
              <a:solidFill>
                <a:srgbClr val="212529"/>
              </a:solidFill>
              <a:latin typeface="NTR"/>
              <a:ea typeface="NTR"/>
              <a:cs typeface="NTR"/>
              <a:sym typeface="NTR"/>
            </a:endParaRPr>
          </a:p>
          <a:p>
            <a:pPr marL="285750" lvl="0" indent="-253523" algn="l" rtl="0">
              <a:spcBef>
                <a:spcPts val="670"/>
              </a:spcBef>
              <a:spcAft>
                <a:spcPts val="0"/>
              </a:spcAft>
              <a:buSzPct val="145000"/>
              <a:buNone/>
            </a:pPr>
            <a:endParaRPr sz="14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6"/>
          <p:cNvSpPr txBox="1">
            <a:spLocks noGrp="1"/>
          </p:cNvSpPr>
          <p:nvPr>
            <p:ph type="title"/>
          </p:nvPr>
        </p:nvSpPr>
        <p:spPr>
          <a:xfrm>
            <a:off x="1097280" y="1742884"/>
            <a:ext cx="10058400" cy="131943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a:t>THANK YOU</a:t>
            </a:r>
            <a:endParaRPr/>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1124</Words>
  <Application>Microsoft Office PowerPoint</Application>
  <PresentationFormat>Widescreen</PresentationFormat>
  <Paragraphs>132</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NTR</vt:lpstr>
      <vt:lpstr>Arial</vt:lpstr>
      <vt:lpstr>Calibri</vt:lpstr>
      <vt:lpstr>Corbel</vt:lpstr>
      <vt:lpstr>Parallax</vt:lpstr>
      <vt:lpstr>CI/CD workflow</vt:lpstr>
      <vt:lpstr>What is CI/CD ?</vt:lpstr>
      <vt:lpstr>CI/CD workflow in IBM Cloud</vt:lpstr>
      <vt:lpstr>What is IBM Watson?</vt:lpstr>
      <vt:lpstr>How IBM Watson useful in CI/CD?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Swaroop Sai</dc:creator>
  <cp:lastModifiedBy>SIRI ASTRO</cp:lastModifiedBy>
  <cp:revision>1</cp:revision>
  <dcterms:created xsi:type="dcterms:W3CDTF">2025-01-27T01:36:44Z</dcterms:created>
  <dcterms:modified xsi:type="dcterms:W3CDTF">2025-05-20T14:36:43Z</dcterms:modified>
</cp:coreProperties>
</file>