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Raleway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Source Sans Pro" panose="020B0503030403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Nf1d4sRhA9zOt/2CUBkWQMKoO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Faster Time-to-Market – IBM Cloud DevOps automates CI/CD pipelines, enabling rapid application development, testing, and deployment. This speeds up software releases and reduces time-to-market.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Cost Efficiency – By leveraging IBM Cloud services, organizations can optimize infrastructure costs, reduce manual efforts, and improve resource utilization. Pay-as-you-go models further enhance cost savings.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Scalability &amp; Flexibility – IBM Cloud’s scalable architecture supports dynamic workloads, allowing teams to adapt to changing demands effortlessly. Kubernetes and OpenShift further enhance containerized deployments.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Enhanced Security – IBM integrates security best practices into DevOps workflows, offering built-in security tools like vulnerability scanning, compliance monitoring, and access controls to ensure robust application security.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Real-Time Monitoring – IBM Cloud DevOps provides advanced monitoring and logging tools, such as Instana and Log Analysis, which help track system health, detect anomalies, and enhance performance.</a:t>
            </a: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*Why Choose IBM Cloud DevOps?*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IBM Cloud DevOps is a robust and efficient solution for modern software development. Here’s why it stands out: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1. *AI-Powered Automation: IBM Cloud DevOps uses **artificial intelligence* to automate critical processes like testing, monitoring, and deployment. This reduces the manual effort required and speeds up the development cycle, allowing teams to focus on more strategic tasks.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2. *Seamless Integration: With IBM Cloud DevOps, you can easily integrate with popular development tools like **Jenkins, **Kubernetes, and **GitHub*. This makes it easier for teams to adopt DevOps practices without disrupting their existing workflows.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3. *Enterprise-Grade Security: Security is built into the platform, with **compliance features, **encryption, and **real-time threat detection*. This ensures your applications and data are always protected, which is critical for businesses dealing with sensitive information.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4. *Scalable and Flexible: IBM Cloud DevOps is designed to grow with your business. Whether you're building a small application or managing large-scale enterprise systems, the platform is **highly scalable* and adaptable to your needs.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5. *Proven Industry Use Cases: IBM Cloud DevOps has been adopted across various industries like **finance, healthcare, and retail*. Its proven track record in delivering reliable, high-performance applications makes it a trusted choice for businesses around the world.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In short, IBM Cloud DevOps provides a powerful, secure, and flexible platform that helps companies automate, integrate, and scale their development processes efficiently. Whether you're a small startup or a large enterprise, it can help you stay ahead in today’s fast-paced, competitive environment.</a:t>
            </a:r>
            <a:endParaRPr sz="1200">
              <a:solidFill>
                <a:srgbClr val="E8EAE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2e6efc844_0_491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g342e6efc844_0_491"/>
          <p:cNvSpPr txBox="1">
            <a:spLocks noGrp="1"/>
          </p:cNvSpPr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g342e6efc844_0_491"/>
          <p:cNvSpPr txBox="1">
            <a:spLocks noGrp="1"/>
          </p:cNvSpPr>
          <p:nvPr>
            <p:ph type="subTitle" idx="1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3" name="Google Shape;13;g342e6efc844_0_491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42e6efc844_0_529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342e6efc844_0_529"/>
          <p:cNvSpPr txBox="1">
            <a:spLocks noGrp="1"/>
          </p:cNvSpPr>
          <p:nvPr>
            <p:ph type="title" hasCustomPrompt="1"/>
          </p:nvPr>
        </p:nvSpPr>
        <p:spPr>
          <a:xfrm>
            <a:off x="415600" y="990668"/>
            <a:ext cx="11360700" cy="2675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342e6efc844_0_529"/>
          <p:cNvSpPr txBox="1">
            <a:spLocks noGrp="1"/>
          </p:cNvSpPr>
          <p:nvPr>
            <p:ph type="body" idx="1"/>
          </p:nvPr>
        </p:nvSpPr>
        <p:spPr>
          <a:xfrm>
            <a:off x="415600" y="3793576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342e6efc844_0_529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2e6efc844_0_534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2e6efc844_0_536"/>
          <p:cNvSpPr txBox="1">
            <a:spLocks noGrp="1"/>
          </p:cNvSpPr>
          <p:nvPr>
            <p:ph type="title"/>
          </p:nvPr>
        </p:nvSpPr>
        <p:spPr>
          <a:xfrm>
            <a:off x="458694" y="36576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342e6efc844_0_536"/>
          <p:cNvSpPr txBox="1">
            <a:spLocks noGrp="1"/>
          </p:cNvSpPr>
          <p:nvPr>
            <p:ph type="body" idx="1"/>
          </p:nvPr>
        </p:nvSpPr>
        <p:spPr>
          <a:xfrm>
            <a:off x="458694" y="1949450"/>
            <a:ext cx="112746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342e6efc844_0_536"/>
          <p:cNvSpPr txBox="1">
            <a:spLocks noGrp="1"/>
          </p:cNvSpPr>
          <p:nvPr>
            <p:ph type="dt" idx="10"/>
          </p:nvPr>
        </p:nvSpPr>
        <p:spPr>
          <a:xfrm>
            <a:off x="458694" y="64166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342e6efc844_0_536"/>
          <p:cNvSpPr txBox="1">
            <a:spLocks noGrp="1"/>
          </p:cNvSpPr>
          <p:nvPr>
            <p:ph type="ftr" idx="11"/>
          </p:nvPr>
        </p:nvSpPr>
        <p:spPr>
          <a:xfrm>
            <a:off x="4038600" y="64166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342e6efc844_0_536"/>
          <p:cNvSpPr txBox="1">
            <a:spLocks noGrp="1"/>
          </p:cNvSpPr>
          <p:nvPr>
            <p:ph type="sldNum" idx="12"/>
          </p:nvPr>
        </p:nvSpPr>
        <p:spPr>
          <a:xfrm>
            <a:off x="8990106" y="64166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42e6efc844_0_496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g342e6efc844_0_496"/>
          <p:cNvSpPr txBox="1">
            <a:spLocks noGrp="1"/>
          </p:cNvSpPr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g342e6efc844_0_496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42e6efc844_0_50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342e6efc844_0_50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342e6efc844_0_500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42e6efc844_0_50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342e6efc844_0_50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g342e6efc844_0_50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g342e6efc844_0_504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42e6efc844_0_50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342e6efc844_0_509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2e6efc844_0_51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g342e6efc844_0_51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342e6efc844_0_512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42e6efc844_0_516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342e6efc844_0_516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42e6efc844_0_519"/>
          <p:cNvSpPr/>
          <p:nvPr/>
        </p:nvSpPr>
        <p:spPr>
          <a:xfrm>
            <a:off x="6182400" y="107600"/>
            <a:ext cx="59019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g342e6efc844_0_51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g342e6efc844_0_519"/>
          <p:cNvSpPr txBox="1">
            <a:spLocks noGrp="1"/>
          </p:cNvSpPr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41" name="Google Shape;41;g342e6efc844_0_51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g342e6efc844_0_51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g342e6efc844_0_519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2e6efc844_0_52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>
            <a:endParaRPr/>
          </a:p>
        </p:txBody>
      </p:sp>
      <p:sp>
        <p:nvSpPr>
          <p:cNvPr id="46" name="Google Shape;46;g342e6efc844_0_526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2e6efc844_0_48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sz="4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g342e6efc844_0_48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g342e6efc844_0_487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8534400" y="0"/>
            <a:ext cx="3654612" cy="457534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8" name="Google Shape;68;p1"/>
          <p:cNvGrpSpPr/>
          <p:nvPr/>
        </p:nvGrpSpPr>
        <p:grpSpPr>
          <a:xfrm>
            <a:off x="0" y="0"/>
            <a:ext cx="5236971" cy="6858001"/>
            <a:chOff x="20829" y="0"/>
            <a:chExt cx="5236971" cy="6858000"/>
          </a:xfrm>
        </p:grpSpPr>
        <p:pic>
          <p:nvPicPr>
            <p:cNvPr id="69" name="Google Shape;69;p1"/>
            <p:cNvPicPr preferRelativeResize="0"/>
            <p:nvPr/>
          </p:nvPicPr>
          <p:blipFill rotWithShape="1">
            <a:blip r:embed="rId4">
              <a:alphaModFix amt="15000"/>
            </a:blip>
            <a:srcRect/>
            <a:stretch/>
          </p:blipFill>
          <p:spPr>
            <a:xfrm>
              <a:off x="20829" y="692703"/>
              <a:ext cx="5236971" cy="6165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"/>
            <p:cNvPicPr preferRelativeResize="0"/>
            <p:nvPr/>
          </p:nvPicPr>
          <p:blipFill rotWithShape="1">
            <a:blip r:embed="rId4">
              <a:alphaModFix amt="8000"/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"/>
          <p:cNvSpPr/>
          <p:nvPr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690372" y="678897"/>
            <a:ext cx="10820400" cy="54864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143000" y="1066800"/>
            <a:ext cx="6972000" cy="7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 sz="3800"/>
              <a:t>IBM Cloud DevOps</a:t>
            </a:r>
            <a:endParaRPr sz="5800"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8970525" y="3498850"/>
            <a:ext cx="1839600" cy="22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1143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endParaRPr sz="1800" dirty="0"/>
          </a:p>
        </p:txBody>
      </p:sp>
      <p:pic>
        <p:nvPicPr>
          <p:cNvPr id="75" name="Google Shape;75;p1" descr="A logo of a cloud and a logo of a cloud"/>
          <p:cNvPicPr preferRelativeResize="0"/>
          <p:nvPr/>
        </p:nvPicPr>
        <p:blipFill rotWithShape="1">
          <a:blip r:embed="rId5">
            <a:alphaModFix/>
          </a:blip>
          <a:srcRect t="9450" r="1" b="1"/>
          <a:stretch/>
        </p:blipFill>
        <p:spPr>
          <a:xfrm>
            <a:off x="1449875" y="2128000"/>
            <a:ext cx="5236975" cy="3352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E0E3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3">
              <a:alphaModFix amt="15000"/>
            </a:blip>
            <a:srcRect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"/>
            <p:cNvPicPr preferRelativeResize="0"/>
            <p:nvPr/>
          </p:nvPicPr>
          <p:blipFill rotWithShape="1">
            <a:blip r:embed="rId4">
              <a:alphaModFix amt="7000"/>
            </a:blip>
            <a:srcRect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"/>
          <p:cNvSpPr txBox="1">
            <a:spLocks noGrp="1"/>
          </p:cNvSpPr>
          <p:nvPr>
            <p:ph type="body" idx="1"/>
          </p:nvPr>
        </p:nvSpPr>
        <p:spPr>
          <a:xfrm>
            <a:off x="758525" y="1327700"/>
            <a:ext cx="5867100" cy="44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Accelerating Innovation &amp; Automation</a:t>
            </a:r>
            <a:endParaRPr sz="2600">
              <a:solidFill>
                <a:schemeClr val="dk2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800" b="1">
                <a:solidFill>
                  <a:schemeClr val="dk2"/>
                </a:solidFill>
              </a:rPr>
              <a:t>Automate</a:t>
            </a:r>
            <a:r>
              <a:rPr lang="en-US" sz="1800">
                <a:solidFill>
                  <a:schemeClr val="dk2"/>
                </a:solidFill>
              </a:rPr>
              <a:t> – Faster, reliable releases with CI/CD.</a:t>
            </a:r>
            <a:endParaRPr sz="2600">
              <a:solidFill>
                <a:schemeClr val="dk2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800" b="1">
                <a:solidFill>
                  <a:schemeClr val="dk2"/>
                </a:solidFill>
              </a:rPr>
              <a:t>Collaborate</a:t>
            </a:r>
            <a:r>
              <a:rPr lang="en-US" sz="1800">
                <a:solidFill>
                  <a:schemeClr val="dk2"/>
                </a:solidFill>
              </a:rPr>
              <a:t> – Bridge the gap between Dev &amp; Ops.</a:t>
            </a:r>
            <a:endParaRPr sz="2600">
              <a:solidFill>
                <a:schemeClr val="dk2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800" b="1">
                <a:solidFill>
                  <a:schemeClr val="dk2"/>
                </a:solidFill>
              </a:rPr>
              <a:t>Optimize</a:t>
            </a:r>
            <a:r>
              <a:rPr lang="en-US" sz="1800">
                <a:solidFill>
                  <a:schemeClr val="dk2"/>
                </a:solidFill>
              </a:rPr>
              <a:t> – Boost performance &amp; resource efficiency.</a:t>
            </a:r>
            <a:endParaRPr sz="2600">
              <a:solidFill>
                <a:schemeClr val="dk2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800" b="1">
                <a:solidFill>
                  <a:schemeClr val="dk2"/>
                </a:solidFill>
              </a:rPr>
              <a:t>Secure</a:t>
            </a:r>
            <a:r>
              <a:rPr lang="en-US" sz="1800">
                <a:solidFill>
                  <a:schemeClr val="dk2"/>
                </a:solidFill>
              </a:rPr>
              <a:t> – Embed security at every stage (</a:t>
            </a:r>
            <a:r>
              <a:rPr lang="en-US" sz="1800" b="1">
                <a:solidFill>
                  <a:schemeClr val="dk2"/>
                </a:solidFill>
              </a:rPr>
              <a:t>DevSecOps</a:t>
            </a:r>
            <a:r>
              <a:rPr lang="en-US" sz="1800">
                <a:solidFill>
                  <a:schemeClr val="dk2"/>
                </a:solidFill>
              </a:rPr>
              <a:t>).</a:t>
            </a:r>
            <a:endParaRPr sz="1800">
              <a:solidFill>
                <a:schemeClr val="dk2"/>
              </a:solidFill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2"/>
                </a:solidFill>
              </a:rPr>
              <a:t>Impact on IT Operations:</a:t>
            </a:r>
            <a:endParaRPr sz="2600">
              <a:solidFill>
                <a:schemeClr val="dk2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Faster app delivery 🚀</a:t>
            </a:r>
            <a:endParaRPr sz="2600">
              <a:solidFill>
                <a:schemeClr val="dk2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Higher reliability &amp; stability 🔄</a:t>
            </a:r>
            <a:endParaRPr sz="2600">
              <a:solidFill>
                <a:schemeClr val="dk2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Cost &amp; efficiency gains 💰</a:t>
            </a:r>
            <a:endParaRPr sz="2600">
              <a:solidFill>
                <a:schemeClr val="dk2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Stronger security posture 🔒</a:t>
            </a:r>
            <a:endParaRPr sz="2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300"/>
              <a:buNone/>
            </a:pPr>
            <a:endParaRPr sz="1300"/>
          </a:p>
        </p:txBody>
      </p:sp>
      <p:pic>
        <p:nvPicPr>
          <p:cNvPr id="86" name="Google Shape;86;p2" descr="A diagram of a software development proces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6372" y="1230363"/>
            <a:ext cx="4153028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758525" y="362150"/>
            <a:ext cx="7724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latin typeface="Source Sans Pro"/>
                <a:ea typeface="Source Sans Pro"/>
                <a:cs typeface="Source Sans Pro"/>
                <a:sym typeface="Source Sans Pro"/>
              </a:rPr>
              <a:t>DevOps</a:t>
            </a:r>
            <a:endParaRPr sz="38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95" name="Google Shape;95;p3"/>
            <p:cNvPicPr preferRelativeResize="0"/>
            <p:nvPr/>
          </p:nvPicPr>
          <p:blipFill rotWithShape="1">
            <a:blip r:embed="rId3">
              <a:alphaModFix amt="15000"/>
            </a:blip>
            <a:srcRect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3"/>
            <p:cNvPicPr preferRelativeResize="0"/>
            <p:nvPr/>
          </p:nvPicPr>
          <p:blipFill rotWithShape="1">
            <a:blip r:embed="rId4">
              <a:alphaModFix amt="7000"/>
            </a:blip>
            <a:srcRect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2000" y="1387425"/>
            <a:ext cx="4744500" cy="4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4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A cloud-native DevOps approach for IBM Cloud.</a:t>
            </a:r>
            <a:endParaRPr sz="2700">
              <a:solidFill>
                <a:schemeClr val="dk2"/>
              </a:solidFill>
            </a:endParaRPr>
          </a:p>
          <a:p>
            <a:pPr marL="228600" lvl="0" indent="-247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Automatic continuous integration (CI) &amp; continuous delivery (CD) workflows.</a:t>
            </a:r>
            <a:endParaRPr sz="2700">
              <a:solidFill>
                <a:schemeClr val="dk2"/>
              </a:solidFill>
            </a:endParaRPr>
          </a:p>
          <a:p>
            <a:pPr marL="228600" lvl="0" indent="-247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Uses AI-driven automation, monitoring, and security tools.</a:t>
            </a:r>
            <a:endParaRPr sz="2700">
              <a:solidFill>
                <a:schemeClr val="dk2"/>
              </a:solidFill>
            </a:endParaRPr>
          </a:p>
          <a:p>
            <a:pPr marL="228600" lvl="0" indent="-247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Supports hybrid &amp; multi-cloud environments.</a:t>
            </a:r>
            <a:endParaRPr sz="1900">
              <a:solidFill>
                <a:schemeClr val="dk2"/>
              </a:solidFill>
            </a:endParaRPr>
          </a:p>
          <a:p>
            <a:pPr marL="228600" lvl="0" indent="-247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DevOps automation creates a better software delivery experience. </a:t>
            </a:r>
            <a:endParaRPr sz="1900">
              <a:solidFill>
                <a:schemeClr val="dk2"/>
              </a:solidFill>
            </a:endParaRPr>
          </a:p>
          <a:p>
            <a:pPr marL="228600" lvl="0" indent="-133350" algn="l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500"/>
              <a:buNone/>
            </a:pPr>
            <a:endParaRPr sz="1500"/>
          </a:p>
        </p:txBody>
      </p:sp>
      <p:pic>
        <p:nvPicPr>
          <p:cNvPr id="98" name="Google Shape;98;p3" descr="A diagram of a cloud computing proces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85650" y="963675"/>
            <a:ext cx="3837800" cy="20860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658700" y="305125"/>
            <a:ext cx="9410100" cy="9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IBM Cloud DevOps</a:t>
            </a:r>
            <a:endParaRPr sz="3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412" y="3303675"/>
            <a:ext cx="5864424" cy="25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7" name="Google Shape;107;p4"/>
          <p:cNvGrpSpPr/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3">
              <a:alphaModFix amt="15000"/>
            </a:blip>
            <a:srcRect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4"/>
            <p:cNvPicPr preferRelativeResize="0"/>
            <p:nvPr/>
          </p:nvPicPr>
          <p:blipFill rotWithShape="1">
            <a:blip r:embed="rId4">
              <a:alphaModFix amt="7000"/>
            </a:blip>
            <a:srcRect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747728" y="1816212"/>
            <a:ext cx="4190730" cy="307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76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Faster Time-to-Market</a:t>
            </a:r>
            <a:endParaRPr sz="1900">
              <a:solidFill>
                <a:schemeClr val="dk2"/>
              </a:solidFill>
            </a:endParaRPr>
          </a:p>
          <a:p>
            <a:pPr marL="228600" lvl="0" indent="-2476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Cost Efficiency</a:t>
            </a:r>
            <a:endParaRPr sz="1900">
              <a:solidFill>
                <a:schemeClr val="dk2"/>
              </a:solidFill>
            </a:endParaRPr>
          </a:p>
          <a:p>
            <a:pPr marL="228600" lvl="0" indent="-2476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Scalability &amp; Flexibility</a:t>
            </a:r>
            <a:endParaRPr sz="1900">
              <a:solidFill>
                <a:schemeClr val="dk2"/>
              </a:solidFill>
            </a:endParaRPr>
          </a:p>
          <a:p>
            <a:pPr marL="228600" lvl="0" indent="-2476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Enhanced Security</a:t>
            </a:r>
            <a:endParaRPr sz="1900">
              <a:solidFill>
                <a:schemeClr val="dk2"/>
              </a:solidFill>
            </a:endParaRPr>
          </a:p>
          <a:p>
            <a:pPr marL="228600" lvl="0" indent="-247650" algn="l" rtl="0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Real-Time Monitoring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11" name="Google Shape;111;p4" descr="A blue background with text and icons&#10;&#10;AI-generated content may be incorrect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2600" y="1816213"/>
            <a:ext cx="5881672" cy="307317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701475" y="390675"/>
            <a:ext cx="8554800" cy="7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Benefits of IBM Cloud DevOps</a:t>
            </a:r>
            <a:endParaRPr sz="3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9" name="Google Shape;119;p5"/>
          <p:cNvGrpSpPr/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20" name="Google Shape;120;p5"/>
            <p:cNvPicPr preferRelativeResize="0"/>
            <p:nvPr/>
          </p:nvPicPr>
          <p:blipFill rotWithShape="1">
            <a:blip r:embed="rId3">
              <a:alphaModFix amt="15000"/>
            </a:blip>
            <a:srcRect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5"/>
            <p:cNvPicPr preferRelativeResize="0"/>
            <p:nvPr/>
          </p:nvPicPr>
          <p:blipFill rotWithShape="1">
            <a:blip r:embed="rId4">
              <a:alphaModFix amt="7000"/>
            </a:blip>
            <a:srcRect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894155" y="1691227"/>
            <a:ext cx="4190730" cy="332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Cloud Continuous Delivery</a:t>
            </a:r>
            <a:endParaRPr sz="1900">
              <a:solidFill>
                <a:schemeClr val="dk2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Cloud Kubernetes Service</a:t>
            </a:r>
            <a:endParaRPr sz="1900">
              <a:solidFill>
                <a:schemeClr val="dk2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Red Hat OpenShift on IBM Cloud</a:t>
            </a:r>
            <a:endParaRPr sz="1900">
              <a:solidFill>
                <a:schemeClr val="dk2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Cloud Code Engine</a:t>
            </a:r>
            <a:endParaRPr sz="1900">
              <a:solidFill>
                <a:schemeClr val="dk2"/>
              </a:solidFill>
            </a:endParaRPr>
          </a:p>
          <a:p>
            <a:pPr marL="228600" lvl="0" indent="-241300" algn="l" rtl="0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Cloud Log Analysis &amp; Monitoring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23" name="Google Shape;123;p5" descr="A diagram of a applica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62600" y="1691228"/>
            <a:ext cx="5881672" cy="332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801300" y="404925"/>
            <a:ext cx="9025200" cy="6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IBM Cloud DevOps Key Tools &amp; Services</a:t>
            </a:r>
            <a:endParaRPr sz="3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1" name="Google Shape;131;p6"/>
          <p:cNvGrpSpPr/>
          <p:nvPr/>
        </p:nvGrpSpPr>
        <p:grpSpPr>
          <a:xfrm rot="10800000" flipH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32" name="Google Shape;132;p6"/>
            <p:cNvPicPr preferRelativeResize="0"/>
            <p:nvPr/>
          </p:nvPicPr>
          <p:blipFill rotWithShape="1">
            <a:blip r:embed="rId3">
              <a:alphaModFix amt="7000"/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6"/>
            <p:cNvPicPr preferRelativeResize="0"/>
            <p:nvPr/>
          </p:nvPicPr>
          <p:blipFill rotWithShape="1">
            <a:blip r:embed="rId3">
              <a:alphaModFix amt="15000"/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1040200" y="1500475"/>
            <a:ext cx="4647900" cy="3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349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AI-Powered Automation </a:t>
            </a:r>
            <a:endParaRPr sz="1900">
              <a:solidFill>
                <a:schemeClr val="dk2"/>
              </a:solidFill>
            </a:endParaRPr>
          </a:p>
          <a:p>
            <a:pPr marL="228600" lvl="0" indent="-2349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Seamless Integration </a:t>
            </a:r>
            <a:endParaRPr sz="1900">
              <a:solidFill>
                <a:schemeClr val="dk2"/>
              </a:solidFill>
            </a:endParaRPr>
          </a:p>
          <a:p>
            <a:pPr marL="228600" lvl="0" indent="-2349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Enterprise-Grade Security </a:t>
            </a:r>
            <a:endParaRPr sz="1900">
              <a:solidFill>
                <a:schemeClr val="dk2"/>
              </a:solidFill>
            </a:endParaRPr>
          </a:p>
          <a:p>
            <a:pPr marL="228600" lvl="0" indent="-2349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Scalable &amp; Flexible </a:t>
            </a:r>
            <a:endParaRPr sz="1900">
              <a:solidFill>
                <a:schemeClr val="dk2"/>
              </a:solidFill>
            </a:endParaRPr>
          </a:p>
          <a:p>
            <a:pPr marL="228600" lvl="0" indent="-234950" algn="l" rtl="0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Proven Industry Use Cases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id="135" name="Google Shape;135;p6" descr="A diagram of a software process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r="17690" b="2"/>
          <a:stretch/>
        </p:blipFill>
        <p:spPr>
          <a:xfrm>
            <a:off x="6709411" y="1500377"/>
            <a:ext cx="4817466" cy="3423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687225" y="362150"/>
            <a:ext cx="92961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Choose IBM Cloud DevOps?</a:t>
            </a:r>
            <a:endParaRPr sz="3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ctr" rtl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6500" b="1">
                <a:solidFill>
                  <a:schemeClr val="dk2"/>
                </a:solidFill>
              </a:rPr>
              <a:t>Thank you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Widescreen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Source Sans Pro</vt:lpstr>
      <vt:lpstr>Arial</vt:lpstr>
      <vt:lpstr>Raleway</vt:lpstr>
      <vt:lpstr>Roboto</vt:lpstr>
      <vt:lpstr>EB Garamond</vt:lpstr>
      <vt:lpstr>Avenir</vt:lpstr>
      <vt:lpstr>Plum</vt:lpstr>
      <vt:lpstr>IBM Cloud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Swaroop Sai</dc:creator>
  <cp:lastModifiedBy>SIRI ASTRO</cp:lastModifiedBy>
  <cp:revision>2</cp:revision>
  <dcterms:created xsi:type="dcterms:W3CDTF">2025-03-21T19:45:38Z</dcterms:created>
  <dcterms:modified xsi:type="dcterms:W3CDTF">2025-05-20T14:37:51Z</dcterms:modified>
</cp:coreProperties>
</file>