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2" r:id="rId6"/>
    <p:sldId id="269" r:id="rId7"/>
    <p:sldId id="272" r:id="rId8"/>
    <p:sldId id="276" r:id="rId9"/>
    <p:sldId id="277" r:id="rId10"/>
    <p:sldId id="278" r:id="rId11"/>
    <p:sldId id="279" r:id="rId12"/>
    <p:sldId id="280" r:id="rId13"/>
    <p:sldId id="281" r:id="rId14"/>
    <p:sldId id="282" r:id="rId15"/>
    <p:sldId id="257" r:id="rId16"/>
    <p:sldId id="263" r:id="rId17"/>
    <p:sldId id="267" r:id="rId18"/>
    <p:sldId id="268" r:id="rId19"/>
    <p:sldId id="274" r:id="rId20"/>
    <p:sldId id="270" r:id="rId21"/>
    <p:sldId id="283" r:id="rId22"/>
    <p:sldId id="271"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1954473-2320-4669-A826-CAEB4BB33564}" type="datetimeFigureOut">
              <a:rPr lang="en-US" smtClean="0"/>
              <a:t>12/11/2024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419683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54473-2320-4669-A826-CAEB4BB3356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397295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1954473-2320-4669-A826-CAEB4BB33564}" type="datetimeFigureOut">
              <a:rPr lang="en-US" smtClean="0"/>
              <a:t>12/11/2024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3771453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1954473-2320-4669-A826-CAEB4BB33564}" type="datetimeFigureOut">
              <a:rPr lang="en-US" smtClean="0"/>
              <a:t>12/11/2024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D691F79-6264-4EE3-A5A5-0CC588D3CEE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7146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1954473-2320-4669-A826-CAEB4BB33564}" type="datetimeFigureOut">
              <a:rPr lang="en-US" smtClean="0"/>
              <a:t>12/11/2024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2669679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954473-2320-4669-A826-CAEB4BB33564}"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1920346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954473-2320-4669-A826-CAEB4BB33564}"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654437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54473-2320-4669-A826-CAEB4BB3356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814136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1954473-2320-4669-A826-CAEB4BB33564}" type="datetimeFigureOut">
              <a:rPr lang="en-US" smtClean="0"/>
              <a:t>12/11/2024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324338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54473-2320-4669-A826-CAEB4BB3356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98445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1954473-2320-4669-A826-CAEB4BB33564}" type="datetimeFigureOut">
              <a:rPr lang="en-US" smtClean="0"/>
              <a:t>12/11/2024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1539333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54473-2320-4669-A826-CAEB4BB3356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354207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54473-2320-4669-A826-CAEB4BB33564}"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386200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54473-2320-4669-A826-CAEB4BB33564}"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190080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54473-2320-4669-A826-CAEB4BB33564}"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210112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54473-2320-4669-A826-CAEB4BB3356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416769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54473-2320-4669-A826-CAEB4BB3356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91F79-6264-4EE3-A5A5-0CC588D3CEEA}" type="slidenum">
              <a:rPr lang="en-US" smtClean="0"/>
              <a:t>‹#›</a:t>
            </a:fld>
            <a:endParaRPr lang="en-US"/>
          </a:p>
        </p:txBody>
      </p:sp>
    </p:spTree>
    <p:extLst>
      <p:ext uri="{BB962C8B-B14F-4D97-AF65-F5344CB8AC3E}">
        <p14:creationId xmlns:p14="http://schemas.microsoft.com/office/powerpoint/2010/main" val="325167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954473-2320-4669-A826-CAEB4BB33564}" type="datetimeFigureOut">
              <a:rPr lang="en-US" smtClean="0"/>
              <a:t>12/11/2024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691F79-6264-4EE3-A5A5-0CC588D3CEEA}" type="slidenum">
              <a:rPr lang="en-US" smtClean="0"/>
              <a:t>‹#›</a:t>
            </a:fld>
            <a:endParaRPr lang="en-US"/>
          </a:p>
        </p:txBody>
      </p:sp>
    </p:spTree>
    <p:extLst>
      <p:ext uri="{BB962C8B-B14F-4D97-AF65-F5344CB8AC3E}">
        <p14:creationId xmlns:p14="http://schemas.microsoft.com/office/powerpoint/2010/main" val="15282003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E3E41C-BA0D-3ADF-4974-E4215BE297CD}"/>
              </a:ext>
            </a:extLst>
          </p:cNvPr>
          <p:cNvPicPr>
            <a:picLocks noChangeAspect="1"/>
          </p:cNvPicPr>
          <p:nvPr/>
        </p:nvPicPr>
        <p:blipFill>
          <a:blip r:embed="rId2">
            <a:alphaModFix amt="64000"/>
            <a:extLst>
              <a:ext uri="{28A0092B-C50C-407E-A947-70E740481C1C}">
                <a14:useLocalDpi xmlns:a14="http://schemas.microsoft.com/office/drawing/2010/main" val="0"/>
              </a:ext>
            </a:extLst>
          </a:blip>
          <a:stretch>
            <a:fillRect/>
          </a:stretch>
        </p:blipFill>
        <p:spPr>
          <a:xfrm>
            <a:off x="0" y="9832"/>
            <a:ext cx="12192000" cy="6858000"/>
          </a:xfrm>
          <a:prstGeom prst="rect">
            <a:avLst/>
          </a:prstGeom>
        </p:spPr>
      </p:pic>
      <p:sp>
        <p:nvSpPr>
          <p:cNvPr id="2" name="Title 1">
            <a:extLst>
              <a:ext uri="{FF2B5EF4-FFF2-40B4-BE49-F238E27FC236}">
                <a16:creationId xmlns:a16="http://schemas.microsoft.com/office/drawing/2014/main" id="{F3D15FBA-B7D0-D2F0-A363-BA1FAE5C2617}"/>
              </a:ext>
            </a:extLst>
          </p:cNvPr>
          <p:cNvSpPr>
            <a:spLocks noGrp="1"/>
          </p:cNvSpPr>
          <p:nvPr>
            <p:ph type="ctrTitle"/>
          </p:nvPr>
        </p:nvSpPr>
        <p:spPr>
          <a:xfrm>
            <a:off x="2064773" y="387560"/>
            <a:ext cx="8539317" cy="1028285"/>
          </a:xfrm>
        </p:spPr>
        <p:txBody>
          <a:bodyPr>
            <a:normAutofit/>
          </a:bodyPr>
          <a:lstStyle/>
          <a:p>
            <a:r>
              <a:rPr lang="en-IN" sz="5400" b="1" dirty="0"/>
              <a:t>CAR PRICE PREDICTION</a:t>
            </a:r>
            <a:endParaRPr lang="en-US" sz="5400" b="1" dirty="0"/>
          </a:p>
        </p:txBody>
      </p:sp>
      <p:sp>
        <p:nvSpPr>
          <p:cNvPr id="3" name="Subtitle 2">
            <a:extLst>
              <a:ext uri="{FF2B5EF4-FFF2-40B4-BE49-F238E27FC236}">
                <a16:creationId xmlns:a16="http://schemas.microsoft.com/office/drawing/2014/main" id="{7B1A82BC-55AA-364B-16F3-B54A636A92E1}"/>
              </a:ext>
            </a:extLst>
          </p:cNvPr>
          <p:cNvSpPr>
            <a:spLocks noGrp="1"/>
          </p:cNvSpPr>
          <p:nvPr>
            <p:ph type="subTitle" idx="1"/>
          </p:nvPr>
        </p:nvSpPr>
        <p:spPr>
          <a:xfrm>
            <a:off x="1084005" y="4019760"/>
            <a:ext cx="10500852" cy="2838240"/>
          </a:xfrm>
        </p:spPr>
        <p:txBody>
          <a:bodyPr/>
          <a:lstStyle/>
          <a:p>
            <a:pPr algn="r"/>
            <a:r>
              <a:rPr lang="en-IN" dirty="0"/>
              <a:t>								</a:t>
            </a:r>
            <a:r>
              <a:rPr lang="en-IN" sz="1800" dirty="0">
                <a:solidFill>
                  <a:srgbClr val="FF0000"/>
                </a:solidFill>
              </a:rPr>
              <a:t>        </a:t>
            </a:r>
            <a:r>
              <a:rPr lang="en-IN" sz="1800" b="1" dirty="0"/>
              <a:t>PRESENTED BY,</a:t>
            </a:r>
          </a:p>
          <a:p>
            <a:pPr algn="r"/>
            <a:r>
              <a:rPr lang="en-IN" sz="1800" b="1" dirty="0"/>
              <a:t>									   GROUP 8</a:t>
            </a:r>
          </a:p>
          <a:p>
            <a:pPr algn="r"/>
            <a:r>
              <a:rPr lang="en-IN" sz="1800" b="1" dirty="0"/>
              <a:t>							            SRINIJA BEESAGOUNI</a:t>
            </a:r>
          </a:p>
          <a:p>
            <a:pPr algn="r"/>
            <a:r>
              <a:rPr lang="en-IN" sz="1800" b="1" dirty="0"/>
              <a:t>                                                                                                                              PUNIT KUMAR</a:t>
            </a:r>
          </a:p>
          <a:p>
            <a:pPr algn="r"/>
            <a:r>
              <a:rPr lang="en-IN" sz="1800" b="1" dirty="0"/>
              <a:t>                                                                                                                            SIDDU BELLAM</a:t>
            </a:r>
          </a:p>
          <a:p>
            <a:pPr algn="r"/>
            <a:r>
              <a:rPr lang="en-US" sz="1800" b="1" dirty="0"/>
              <a:t>                                                                                                                       KEERTHI KAMTAM</a:t>
            </a:r>
            <a:endParaRPr lang="en-IN" sz="1800" b="1" dirty="0"/>
          </a:p>
        </p:txBody>
      </p:sp>
    </p:spTree>
    <p:extLst>
      <p:ext uri="{BB962C8B-B14F-4D97-AF65-F5344CB8AC3E}">
        <p14:creationId xmlns:p14="http://schemas.microsoft.com/office/powerpoint/2010/main" val="3974976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D6064-EBF6-9D3D-5302-C628CB039C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99303E-D492-05CB-94B6-FC820759ED00}"/>
              </a:ext>
            </a:extLst>
          </p:cNvPr>
          <p:cNvSpPr>
            <a:spLocks noGrp="1"/>
          </p:cNvSpPr>
          <p:nvPr>
            <p:ph type="ctrTitle"/>
          </p:nvPr>
        </p:nvSpPr>
        <p:spPr>
          <a:xfrm>
            <a:off x="526024" y="306038"/>
            <a:ext cx="10830233" cy="458014"/>
          </a:xfrm>
          <a:noFill/>
        </p:spPr>
        <p:txBody>
          <a:bodyPr>
            <a:noAutofit/>
          </a:bodyPr>
          <a:lstStyle/>
          <a:p>
            <a:r>
              <a:rPr lang="en-IN" sz="2800" dirty="0"/>
              <a:t>Key findings</a:t>
            </a:r>
            <a:endParaRPr lang="en-US" sz="2800" dirty="0"/>
          </a:p>
        </p:txBody>
      </p:sp>
      <p:sp useBgFill="1">
        <p:nvSpPr>
          <p:cNvPr id="3" name="Subtitle 2">
            <a:extLst>
              <a:ext uri="{FF2B5EF4-FFF2-40B4-BE49-F238E27FC236}">
                <a16:creationId xmlns:a16="http://schemas.microsoft.com/office/drawing/2014/main" id="{E7D993D0-15EB-B38E-212C-1B9FF5B15177}"/>
              </a:ext>
            </a:extLst>
          </p:cNvPr>
          <p:cNvSpPr>
            <a:spLocks noGrp="1"/>
          </p:cNvSpPr>
          <p:nvPr>
            <p:ph type="subTitle" idx="1"/>
          </p:nvPr>
        </p:nvSpPr>
        <p:spPr>
          <a:xfrm>
            <a:off x="412954" y="894735"/>
            <a:ext cx="11366091" cy="5657227"/>
          </a:xfrm>
        </p:spPr>
        <p:txBody>
          <a:bodyPr>
            <a:normAutofit/>
          </a:bodyPr>
          <a:lstStyle/>
          <a:p>
            <a:pPr marL="342900" indent="-342900" algn="l">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Significant Predictors</a:t>
            </a:r>
          </a:p>
          <a:p>
            <a:pPr marL="742950" lvl="1" indent="-285750" algn="l" eaLnBrk="0" fontAlgn="base" hangingPunct="0">
              <a:lnSpc>
                <a:spcPct val="10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rgbClr val="ECECEC"/>
                </a:solidFill>
                <a:effectLst/>
                <a:latin typeface="Calibri" panose="020F0502020204030204" pitchFamily="34" charset="0"/>
                <a:ea typeface="Calibri" panose="020F0502020204030204" pitchFamily="34" charset="0"/>
                <a:cs typeface="Calibri" panose="020F0502020204030204" pitchFamily="34" charset="0"/>
              </a:rPr>
              <a:t>Variables like </a:t>
            </a:r>
            <a:r>
              <a:rPr lang="en-US" sz="1600" dirty="0">
                <a:latin typeface="Calibri" panose="020F0502020204030204" pitchFamily="34" charset="0"/>
                <a:ea typeface="Calibri" panose="020F0502020204030204" pitchFamily="34" charset="0"/>
                <a:cs typeface="Calibri" panose="020F0502020204030204" pitchFamily="34" charset="0"/>
              </a:rPr>
              <a:t>Wheelbase , </a:t>
            </a:r>
            <a:r>
              <a:rPr lang="en-US" sz="1600" dirty="0" err="1">
                <a:latin typeface="Calibri" panose="020F0502020204030204" pitchFamily="34" charset="0"/>
                <a:ea typeface="Calibri" panose="020F0502020204030204" pitchFamily="34" charset="0"/>
                <a:cs typeface="Calibri" panose="020F0502020204030204" pitchFamily="34" charset="0"/>
              </a:rPr>
              <a:t>Carwidth</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Curbweight</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enginesize</a:t>
            </a:r>
            <a:r>
              <a:rPr lang="en-US" sz="1600" dirty="0">
                <a:latin typeface="Calibri" panose="020F0502020204030204" pitchFamily="34" charset="0"/>
                <a:ea typeface="Calibri" panose="020F0502020204030204" pitchFamily="34" charset="0"/>
                <a:cs typeface="Calibri" panose="020F0502020204030204" pitchFamily="34" charset="0"/>
              </a:rPr>
              <a:t>, horsepower, </a:t>
            </a:r>
            <a:r>
              <a:rPr lang="en-US" sz="1600" dirty="0" err="1">
                <a:latin typeface="Calibri" panose="020F0502020204030204" pitchFamily="34" charset="0"/>
                <a:ea typeface="Calibri" panose="020F0502020204030204" pitchFamily="34" charset="0"/>
                <a:cs typeface="Calibri" panose="020F0502020204030204" pitchFamily="34" charset="0"/>
              </a:rPr>
              <a:t>highwaympg</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drivewheel</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enginelocation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enginetype</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cylindernumber</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drivewheel</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enginelocation</a:t>
            </a:r>
            <a:r>
              <a:rPr lang="en-US" sz="1600" dirty="0">
                <a:latin typeface="Calibri" panose="020F0502020204030204" pitchFamily="34" charset="0"/>
                <a:ea typeface="Calibri" panose="020F0502020204030204" pitchFamily="34" charset="0"/>
                <a:cs typeface="Calibri" panose="020F0502020204030204" pitchFamily="34" charset="0"/>
              </a:rPr>
              <a:t>, wheelbase with </a:t>
            </a:r>
            <a:r>
              <a:rPr lang="en-US" sz="1600" dirty="0" err="1">
                <a:latin typeface="Calibri" panose="020F0502020204030204" pitchFamily="34" charset="0"/>
                <a:ea typeface="Calibri" panose="020F0502020204030204" pitchFamily="34" charset="0"/>
                <a:cs typeface="Calibri" panose="020F0502020204030204" pitchFamily="34" charset="0"/>
              </a:rPr>
              <a:t>boreratio</a:t>
            </a:r>
            <a:r>
              <a:rPr lang="en-US" sz="1600" dirty="0">
                <a:latin typeface="Calibri" panose="020F0502020204030204" pitchFamily="34" charset="0"/>
                <a:ea typeface="Calibri" panose="020F0502020204030204" pitchFamily="34" charset="0"/>
                <a:cs typeface="Calibri" panose="020F0502020204030204" pitchFamily="34" charset="0"/>
              </a:rPr>
              <a:t>, wheelbase with </a:t>
            </a:r>
            <a:r>
              <a:rPr lang="en-US" sz="1600" dirty="0" err="1">
                <a:latin typeface="Calibri" panose="020F0502020204030204" pitchFamily="34" charset="0"/>
                <a:ea typeface="Calibri" panose="020F0502020204030204" pitchFamily="34" charset="0"/>
                <a:cs typeface="Calibri" panose="020F0502020204030204" pitchFamily="34" charset="0"/>
              </a:rPr>
              <a:t>citympg</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enginesize</a:t>
            </a:r>
            <a:r>
              <a:rPr lang="en-US" sz="1600" dirty="0">
                <a:latin typeface="Calibri" panose="020F0502020204030204" pitchFamily="34" charset="0"/>
                <a:ea typeface="Calibri" panose="020F0502020204030204" pitchFamily="34" charset="0"/>
                <a:cs typeface="Calibri" panose="020F0502020204030204" pitchFamily="34" charset="0"/>
              </a:rPr>
              <a:t> with horsepower are </a:t>
            </a:r>
            <a:r>
              <a:rPr lang="en-US" altLang="en-US" sz="1600" dirty="0">
                <a:solidFill>
                  <a:srgbClr val="ECECEC"/>
                </a:solidFill>
                <a:latin typeface="Calibri" panose="020F0502020204030204" pitchFamily="34" charset="0"/>
                <a:ea typeface="Calibri" panose="020F0502020204030204" pitchFamily="34" charset="0"/>
                <a:cs typeface="Calibri" panose="020F0502020204030204" pitchFamily="34" charset="0"/>
              </a:rPr>
              <a:t>significantly influence car </a:t>
            </a:r>
            <a:r>
              <a:rPr kumimoji="0" lang="en-US" altLang="en-US" sz="1600" b="0" i="0" u="none" strike="noStrike" cap="none" normalizeH="0" baseline="0" dirty="0">
                <a:ln>
                  <a:noFill/>
                </a:ln>
                <a:solidFill>
                  <a:srgbClr val="ECECEC"/>
                </a:solidFill>
                <a:effectLst/>
                <a:latin typeface="Calibri" panose="020F0502020204030204" pitchFamily="34" charset="0"/>
                <a:ea typeface="Calibri" panose="020F0502020204030204" pitchFamily="34" charset="0"/>
                <a:cs typeface="Calibri" panose="020F0502020204030204" pitchFamily="34" charset="0"/>
              </a:rPr>
              <a:t>prices prediction.</a:t>
            </a:r>
          </a:p>
          <a:p>
            <a:pPr lvl="1" algn="l" eaLnBrk="0" fontAlgn="base" hangingPunct="0">
              <a:lnSpc>
                <a:spcPct val="100000"/>
              </a:lnSpc>
              <a:spcBef>
                <a:spcPct val="0"/>
              </a:spcBef>
              <a:spcAft>
                <a:spcPct val="0"/>
              </a:spcAft>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Outliers</a:t>
            </a:r>
          </a:p>
          <a:p>
            <a:pPr marL="742950" lvl="1" indent="-285750" algn="l">
              <a:buFont typeface="Wingdings" panose="05000000000000000000" pitchFamily="2" charset="2"/>
              <a:buChar char="Ø"/>
            </a:pPr>
            <a:r>
              <a:rPr lang="en-US" sz="16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20 influential cases were identified with </a:t>
            </a:r>
            <a:r>
              <a:rPr lang="en-US" sz="1600" dirty="0">
                <a:solidFill>
                  <a:srgbClr val="ECECEC"/>
                </a:solidFill>
                <a:latin typeface="Calibri" panose="020F0502020204030204" pitchFamily="34" charset="0"/>
                <a:ea typeface="Calibri" panose="020F0502020204030204" pitchFamily="34" charset="0"/>
                <a:cs typeface="Calibri" panose="020F0502020204030204" pitchFamily="34" charset="0"/>
              </a:rPr>
              <a:t>C</a:t>
            </a:r>
            <a:r>
              <a:rPr lang="en-US" sz="16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ook’s distance above the threshold of 0.02 were removed. Heteroscedasticity </a:t>
            </a:r>
            <a:r>
              <a:rPr lang="en-US" sz="1600" dirty="0">
                <a:solidFill>
                  <a:srgbClr val="ECECEC"/>
                </a:solidFill>
                <a:latin typeface="Calibri" panose="020F0502020204030204" pitchFamily="34" charset="0"/>
                <a:ea typeface="Calibri" panose="020F0502020204030204" pitchFamily="34" charset="0"/>
                <a:cs typeface="Calibri" panose="020F0502020204030204" pitchFamily="34" charset="0"/>
              </a:rPr>
              <a:t>i</a:t>
            </a:r>
            <a:r>
              <a:rPr lang="en-US" sz="16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s handled so the residuals have constant variance across all values of the independent variable(s).</a:t>
            </a:r>
          </a:p>
          <a:p>
            <a:pPr lvl="1" algn="l"/>
            <a:endParaRPr lang="en-US" sz="16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Multicollinearity</a:t>
            </a:r>
          </a:p>
          <a:p>
            <a:pPr marL="742950" lvl="1" indent="-285750" algn="l">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Variables such as </a:t>
            </a:r>
            <a:r>
              <a:rPr lang="en-US" sz="1600" b="1" dirty="0" err="1">
                <a:latin typeface="Calibri" panose="020F0502020204030204" pitchFamily="34" charset="0"/>
                <a:ea typeface="Calibri" panose="020F0502020204030204" pitchFamily="34" charset="0"/>
                <a:cs typeface="Calibri" panose="020F0502020204030204" pitchFamily="34" charset="0"/>
              </a:rPr>
              <a:t>curbweight</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b="1" dirty="0" err="1">
                <a:latin typeface="Calibri" panose="020F0502020204030204" pitchFamily="34" charset="0"/>
                <a:ea typeface="Calibri" panose="020F0502020204030204" pitchFamily="34" charset="0"/>
                <a:cs typeface="Calibri" panose="020F0502020204030204" pitchFamily="34" charset="0"/>
              </a:rPr>
              <a:t>citympg</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and </a:t>
            </a:r>
            <a:r>
              <a:rPr lang="en-US" sz="1600" b="1" dirty="0" err="1">
                <a:latin typeface="Calibri" panose="020F0502020204030204" pitchFamily="34" charset="0"/>
                <a:ea typeface="Calibri" panose="020F0502020204030204" pitchFamily="34" charset="0"/>
                <a:cs typeface="Calibri" panose="020F0502020204030204" pitchFamily="34" charset="0"/>
              </a:rPr>
              <a:t>highwaympg</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exhibited multicollinearity, as detected through high VIF values.</a:t>
            </a:r>
          </a:p>
          <a:p>
            <a:pPr marL="742950" lvl="1" indent="-285750" algn="l">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Ridge regression effectively mitigated multicollinearity and improved model stability.</a:t>
            </a:r>
          </a:p>
          <a:p>
            <a:pPr lvl="1" algn="l"/>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Model Validation</a:t>
            </a:r>
          </a:p>
          <a:p>
            <a:pPr marL="800100" lvl="1" indent="-342900" algn="l">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 train-test split (75% training, 25% testing) confirmed the model’s generalizability. Prediction on the validation dataset showed improvements over the training dataset.</a:t>
            </a:r>
          </a:p>
          <a:p>
            <a:pPr marL="800100" lvl="1" indent="-342900" algn="l">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Around 93% of the variability observed in the target variables is explained by the regression model.</a:t>
            </a:r>
          </a:p>
          <a:p>
            <a:pPr marL="800100" lvl="1" indent="-342900" algn="l">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algn="l"/>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114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061EF-1B44-0193-1BB3-CFCF74E095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F5713-E796-A624-CF9C-A2CE488E7FD7}"/>
              </a:ext>
            </a:extLst>
          </p:cNvPr>
          <p:cNvSpPr>
            <a:spLocks noGrp="1"/>
          </p:cNvSpPr>
          <p:nvPr>
            <p:ph type="ctrTitle"/>
          </p:nvPr>
        </p:nvSpPr>
        <p:spPr>
          <a:xfrm>
            <a:off x="526024" y="306038"/>
            <a:ext cx="10830233" cy="458014"/>
          </a:xfrm>
          <a:noFill/>
        </p:spPr>
        <p:txBody>
          <a:bodyPr>
            <a:noAutofit/>
          </a:bodyPr>
          <a:lstStyle/>
          <a:p>
            <a:r>
              <a:rPr lang="en-IN" sz="2800" dirty="0"/>
              <a:t>recommendations</a:t>
            </a:r>
            <a:endParaRPr lang="en-US" sz="2800" dirty="0"/>
          </a:p>
        </p:txBody>
      </p:sp>
      <p:sp useBgFill="1">
        <p:nvSpPr>
          <p:cNvPr id="3" name="Subtitle 2">
            <a:extLst>
              <a:ext uri="{FF2B5EF4-FFF2-40B4-BE49-F238E27FC236}">
                <a16:creationId xmlns:a16="http://schemas.microsoft.com/office/drawing/2014/main" id="{399E37F7-4643-C60C-DC35-2F887A177962}"/>
              </a:ext>
            </a:extLst>
          </p:cNvPr>
          <p:cNvSpPr>
            <a:spLocks noGrp="1"/>
          </p:cNvSpPr>
          <p:nvPr>
            <p:ph type="subTitle" idx="1"/>
          </p:nvPr>
        </p:nvSpPr>
        <p:spPr>
          <a:xfrm>
            <a:off x="412954" y="894735"/>
            <a:ext cx="11366091" cy="5657227"/>
          </a:xfrm>
        </p:spPr>
        <p:txBody>
          <a:bodyPr>
            <a:normAutofit/>
          </a:bodyPr>
          <a:lstStyle/>
          <a:p>
            <a:pPr algn="l"/>
            <a:endParaRPr lang="en-IN" sz="18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Feature Engineering</a:t>
            </a:r>
          </a:p>
          <a:p>
            <a:pPr marL="742950" lvl="1" indent="-285750" algn="l">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Since there is much collinearity observed in the variables , its better to consider some additional valuable variables for the predictions of car price.</a:t>
            </a:r>
          </a:p>
          <a:p>
            <a:pPr lvl="1" algn="l" eaLnBrk="0" fontAlgn="base" hangingPunct="0">
              <a:lnSpc>
                <a:spcPct val="100000"/>
              </a:lnSpc>
              <a:spcBef>
                <a:spcPct val="0"/>
              </a:spcBef>
              <a:spcAft>
                <a:spcPct val="0"/>
              </a:spcAft>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Data Quality</a:t>
            </a:r>
          </a:p>
          <a:p>
            <a:pPr marL="742950" lvl="1" indent="-285750" algn="l">
              <a:buFont typeface="Wingdings" panose="05000000000000000000" pitchFamily="2" charset="2"/>
              <a:buChar char="Ø"/>
            </a:pPr>
            <a:r>
              <a:rPr lang="en-US" sz="16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Address influential outliers in future datasets through robust cleaning methods to prevent their impact on model performance.</a:t>
            </a:r>
          </a:p>
          <a:p>
            <a:pPr lvl="1" algn="l"/>
            <a:endParaRPr lang="en-US" sz="16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Model Validation</a:t>
            </a:r>
          </a:p>
          <a:p>
            <a:pPr marL="742950" lvl="1" indent="-285750" algn="l">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Maintain the train-test split for future validation, ensuring predictive accuracy across diverse datasets.</a:t>
            </a:r>
          </a:p>
          <a:p>
            <a:pPr lvl="1" algn="l"/>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Business Strategy</a:t>
            </a:r>
          </a:p>
          <a:p>
            <a:pPr marL="800100" lvl="1" indent="-342900" algn="l">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Utilize insights from the model to optimize car designs by prioritizing features that significantly influence pricing.</a:t>
            </a:r>
          </a:p>
          <a:p>
            <a:pPr marL="800100" lvl="1" indent="-342900" algn="l">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Target marketing efforts toward segments with the highest price impact (e.g., premium cars with high </a:t>
            </a:r>
            <a:r>
              <a:rPr lang="en-US" sz="1600" b="1" dirty="0" err="1">
                <a:latin typeface="Calibri" panose="020F0502020204030204" pitchFamily="34" charset="0"/>
                <a:ea typeface="Calibri" panose="020F0502020204030204" pitchFamily="34" charset="0"/>
                <a:cs typeface="Calibri" panose="020F0502020204030204" pitchFamily="34" charset="0"/>
              </a:rPr>
              <a:t>enginesize</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and </a:t>
            </a:r>
            <a:r>
              <a:rPr lang="en-US" sz="1600" b="1" dirty="0">
                <a:latin typeface="Calibri" panose="020F0502020204030204" pitchFamily="34" charset="0"/>
                <a:ea typeface="Calibri" panose="020F0502020204030204" pitchFamily="34" charset="0"/>
                <a:cs typeface="Calibri" panose="020F0502020204030204" pitchFamily="34" charset="0"/>
              </a:rPr>
              <a:t>horsepower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95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88327-7072-A819-BDAF-9853CBF432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3010F0-05C5-BD38-405C-39D52BB179A3}"/>
              </a:ext>
            </a:extLst>
          </p:cNvPr>
          <p:cNvSpPr>
            <a:spLocks noGrp="1"/>
          </p:cNvSpPr>
          <p:nvPr>
            <p:ph type="ctrTitle"/>
          </p:nvPr>
        </p:nvSpPr>
        <p:spPr>
          <a:xfrm>
            <a:off x="526024" y="306038"/>
            <a:ext cx="10830233" cy="458014"/>
          </a:xfrm>
          <a:noFill/>
        </p:spPr>
        <p:txBody>
          <a:bodyPr>
            <a:noAutofit/>
          </a:bodyPr>
          <a:lstStyle/>
          <a:p>
            <a:r>
              <a:rPr lang="en-IN" sz="2800" dirty="0"/>
              <a:t>conclusion</a:t>
            </a:r>
            <a:endParaRPr lang="en-US" sz="2800" dirty="0"/>
          </a:p>
        </p:txBody>
      </p:sp>
      <p:sp useBgFill="1">
        <p:nvSpPr>
          <p:cNvPr id="3" name="Subtitle 2">
            <a:extLst>
              <a:ext uri="{FF2B5EF4-FFF2-40B4-BE49-F238E27FC236}">
                <a16:creationId xmlns:a16="http://schemas.microsoft.com/office/drawing/2014/main" id="{9F1E8F46-E914-A940-0DB2-AD356621AEF3}"/>
              </a:ext>
            </a:extLst>
          </p:cNvPr>
          <p:cNvSpPr>
            <a:spLocks noGrp="1"/>
          </p:cNvSpPr>
          <p:nvPr>
            <p:ph type="subTitle" idx="1"/>
          </p:nvPr>
        </p:nvSpPr>
        <p:spPr>
          <a:xfrm>
            <a:off x="412954" y="894735"/>
            <a:ext cx="11366091" cy="5657227"/>
          </a:xfrm>
        </p:spPr>
        <p:txBody>
          <a:bodyPr>
            <a:normAutofit/>
          </a:bodyPr>
          <a:lstStyle/>
          <a:p>
            <a:pPr algn="l"/>
            <a:endParaRPr lang="en-IN" sz="1800" dirty="0">
              <a:latin typeface="Calibri" panose="020F0502020204030204" pitchFamily="34" charset="0"/>
              <a:ea typeface="Calibri" panose="020F0502020204030204" pitchFamily="34" charset="0"/>
              <a:cs typeface="Calibri" panose="020F0502020204030204" pitchFamily="34" charset="0"/>
            </a:endParaRPr>
          </a:p>
          <a:p>
            <a:pPr algn="just"/>
            <a:r>
              <a:rPr kumimoji="0" lang="en-US" altLang="en-US" sz="1800" b="0" i="0" u="none" strike="noStrike" cap="none" normalizeH="0" baseline="0" dirty="0">
                <a:ln>
                  <a:noFill/>
                </a:ln>
                <a:solidFill>
                  <a:srgbClr val="ECECEC"/>
                </a:solidFill>
                <a:effectLst/>
                <a:latin typeface="Calibri" panose="020F0502020204030204" pitchFamily="34" charset="0"/>
                <a:ea typeface="Calibri" panose="020F0502020204030204" pitchFamily="34" charset="0"/>
                <a:cs typeface="Calibri" panose="020F0502020204030204" pitchFamily="34" charset="0"/>
              </a:rPr>
              <a:t>The analysis highlights the key factors affecting car prices, with significant contributions from variables such as </a:t>
            </a:r>
            <a:r>
              <a:rPr kumimoji="0" lang="en-US" altLang="en-US" sz="1800" b="1" i="0" u="none" strike="noStrike" cap="none" normalizeH="0" baseline="0" dirty="0" err="1">
                <a:ln>
                  <a:noFill/>
                </a:ln>
                <a:solidFill>
                  <a:srgbClr val="ECECEC"/>
                </a:solidFill>
                <a:effectLst/>
                <a:latin typeface="Calibri" panose="020F0502020204030204" pitchFamily="34" charset="0"/>
                <a:ea typeface="Calibri" panose="020F0502020204030204" pitchFamily="34" charset="0"/>
                <a:cs typeface="Calibri" panose="020F0502020204030204" pitchFamily="34" charset="0"/>
              </a:rPr>
              <a:t>enginesize</a:t>
            </a:r>
            <a:r>
              <a:rPr kumimoji="0" lang="en-US" altLang="en-US" sz="1800" b="0" i="0" u="none" strike="noStrike" cap="none" normalizeH="0" baseline="0" dirty="0">
                <a:ln>
                  <a:noFill/>
                </a:ln>
                <a:solidFill>
                  <a:srgbClr val="ECECEC"/>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1" i="0" u="none" strike="noStrike" cap="none" normalizeH="0" baseline="0" dirty="0">
                <a:ln>
                  <a:noFill/>
                </a:ln>
                <a:solidFill>
                  <a:srgbClr val="ECECEC"/>
                </a:solidFill>
                <a:effectLst/>
                <a:latin typeface="Calibri" panose="020F0502020204030204" pitchFamily="34" charset="0"/>
                <a:ea typeface="Calibri" panose="020F0502020204030204" pitchFamily="34" charset="0"/>
                <a:cs typeface="Calibri" panose="020F0502020204030204" pitchFamily="34" charset="0"/>
              </a:rPr>
              <a:t>horsepower</a:t>
            </a:r>
            <a:r>
              <a:rPr kumimoji="0" lang="en-US" altLang="en-US" sz="1800" b="0" i="0" u="none" strike="noStrike" cap="none" normalizeH="0" baseline="0" dirty="0">
                <a:ln>
                  <a:noFill/>
                </a:ln>
                <a:solidFill>
                  <a:srgbClr val="ECECEC"/>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800" b="1" i="0" u="none" strike="noStrike" cap="none" normalizeH="0" baseline="0" dirty="0" err="1">
                <a:ln>
                  <a:noFill/>
                </a:ln>
                <a:solidFill>
                  <a:srgbClr val="ECECEC"/>
                </a:solidFill>
                <a:effectLst/>
                <a:latin typeface="Calibri" panose="020F0502020204030204" pitchFamily="34" charset="0"/>
                <a:ea typeface="Calibri" panose="020F0502020204030204" pitchFamily="34" charset="0"/>
                <a:cs typeface="Calibri" panose="020F0502020204030204" pitchFamily="34" charset="0"/>
              </a:rPr>
              <a:t>curbweight</a:t>
            </a:r>
            <a:r>
              <a:rPr kumimoji="0" lang="en-US" altLang="en-US" sz="1800" b="0" i="0" u="none" strike="noStrike" cap="none" normalizeH="0" baseline="0" dirty="0">
                <a:ln>
                  <a:noFill/>
                </a:ln>
                <a:solidFill>
                  <a:srgbClr val="ECECEC"/>
                </a:solidFill>
                <a:effectLst/>
                <a:latin typeface="Calibri" panose="020F0502020204030204" pitchFamily="34" charset="0"/>
                <a:ea typeface="Calibri" panose="020F0502020204030204" pitchFamily="34" charset="0"/>
                <a:cs typeface="Calibri" panose="020F0502020204030204" pitchFamily="34" charset="0"/>
              </a:rPr>
              <a:t>. Addressing multicollinearity and incorporating interaction terms enhanced the model's predictive accuracy. By refining the regression model through feature selection and validation, we provide a reliable tool for predicting car prices. These insights are valuable for both manufacturers and consumers, aiding in strategic decision-making and aligning with market trends.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AA09F-3C38-2798-DCA6-D49A8369C3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C5AE41-84F9-0CA7-6A0C-3FED1ADA96EF}"/>
              </a:ext>
            </a:extLst>
          </p:cNvPr>
          <p:cNvSpPr>
            <a:spLocks noGrp="1"/>
          </p:cNvSpPr>
          <p:nvPr>
            <p:ph type="ctrTitle"/>
          </p:nvPr>
        </p:nvSpPr>
        <p:spPr>
          <a:xfrm>
            <a:off x="526024" y="306038"/>
            <a:ext cx="10830233" cy="458014"/>
          </a:xfrm>
          <a:noFill/>
        </p:spPr>
        <p:txBody>
          <a:bodyPr>
            <a:noAutofit/>
          </a:bodyPr>
          <a:lstStyle/>
          <a:p>
            <a:r>
              <a:rPr lang="en-IN" sz="2800" dirty="0"/>
              <a:t>references</a:t>
            </a:r>
            <a:endParaRPr lang="en-US" sz="2800" dirty="0"/>
          </a:p>
        </p:txBody>
      </p:sp>
      <p:sp useBgFill="1">
        <p:nvSpPr>
          <p:cNvPr id="3" name="Subtitle 2">
            <a:extLst>
              <a:ext uri="{FF2B5EF4-FFF2-40B4-BE49-F238E27FC236}">
                <a16:creationId xmlns:a16="http://schemas.microsoft.com/office/drawing/2014/main" id="{381BA221-BBEA-E08F-86CE-51FFEEC9106A}"/>
              </a:ext>
            </a:extLst>
          </p:cNvPr>
          <p:cNvSpPr>
            <a:spLocks noGrp="1"/>
          </p:cNvSpPr>
          <p:nvPr>
            <p:ph type="subTitle" idx="1"/>
          </p:nvPr>
        </p:nvSpPr>
        <p:spPr>
          <a:xfrm>
            <a:off x="412954" y="894735"/>
            <a:ext cx="11366091" cy="5657227"/>
          </a:xfrm>
        </p:spPr>
        <p:txBody>
          <a:bodyPr>
            <a:normAutofit/>
          </a:bodyPr>
          <a:lstStyle/>
          <a:p>
            <a:pPr marL="342900" indent="-342900" algn="l">
              <a:buFont typeface="+mj-lt"/>
              <a:buAutoNum type="arabicPeriod"/>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ea typeface="Calibri" panose="020F0502020204030204" pitchFamily="34" charset="0"/>
                <a:cs typeface="Arial" panose="020B0604020202020204" pitchFamily="34" charset="0"/>
              </a:rPr>
              <a:t>Applied linear regression models.—4th ed. / Michael H. Kutner, Christopher J. </a:t>
            </a:r>
            <a:r>
              <a:rPr lang="en-US" sz="1800" dirty="0" err="1">
                <a:latin typeface="Calibri" panose="020F0502020204030204" pitchFamily="34" charset="0"/>
                <a:ea typeface="Calibri" panose="020F0502020204030204" pitchFamily="34" charset="0"/>
                <a:cs typeface="Arial" panose="020B0604020202020204" pitchFamily="34" charset="0"/>
              </a:rPr>
              <a:t>Nachtsheim</a:t>
            </a:r>
            <a:r>
              <a:rPr lang="en-US" sz="1800" dirty="0">
                <a:latin typeface="Calibri" panose="020F0502020204030204" pitchFamily="34" charset="0"/>
                <a:ea typeface="Calibri" panose="020F0502020204030204" pitchFamily="34" charset="0"/>
                <a:cs typeface="Arial" panose="020B0604020202020204" pitchFamily="34" charset="0"/>
              </a:rPr>
              <a:t>, John </a:t>
            </a:r>
            <a:r>
              <a:rPr lang="en-US" sz="1800" dirty="0" err="1">
                <a:latin typeface="Calibri" panose="020F0502020204030204" pitchFamily="34" charset="0"/>
                <a:ea typeface="Calibri" panose="020F0502020204030204" pitchFamily="34" charset="0"/>
                <a:cs typeface="Arial" panose="020B0604020202020204" pitchFamily="34" charset="0"/>
              </a:rPr>
              <a:t>Neter</a:t>
            </a:r>
            <a:r>
              <a:rPr lang="en-US" sz="1800" dirty="0">
                <a:latin typeface="Calibri" panose="020F0502020204030204" pitchFamily="34" charset="0"/>
                <a:ea typeface="Calibri" panose="020F0502020204030204" pitchFamily="34" charset="0"/>
                <a:cs typeface="Arial" panose="020B0604020202020204" pitchFamily="34" charset="0"/>
              </a:rPr>
              <a:t>. p. cm.</a:t>
            </a:r>
          </a:p>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Cook, R. D. (1977). Detection of influential observation in linear regression. </a:t>
            </a:r>
            <a:r>
              <a:rPr lang="en-US" sz="1800" dirty="0" err="1">
                <a:effectLst/>
                <a:latin typeface="Calibri" panose="020F0502020204030204" pitchFamily="34" charset="0"/>
                <a:ea typeface="Calibri" panose="020F0502020204030204" pitchFamily="34" charset="0"/>
                <a:cs typeface="Calibri" panose="020F0502020204030204" pitchFamily="34" charset="0"/>
              </a:rPr>
              <a:t>Technometrics</a:t>
            </a:r>
            <a:r>
              <a:rPr lang="en-US" sz="1800" dirty="0">
                <a:effectLst/>
                <a:latin typeface="Calibri" panose="020F0502020204030204" pitchFamily="34" charset="0"/>
                <a:ea typeface="Calibri" panose="020F0502020204030204" pitchFamily="34" charset="0"/>
                <a:cs typeface="Calibri" panose="020F0502020204030204" pitchFamily="34" charset="0"/>
              </a:rPr>
              <a:t>, 19(1), 15-18.</a:t>
            </a:r>
          </a:p>
          <a:p>
            <a:pPr marL="342900" indent="-342900">
              <a:buFont typeface="+mj-lt"/>
              <a:buAutoNum type="arabicPeriod"/>
            </a:pPr>
            <a:r>
              <a:rPr lang="en-US" sz="1800" dirty="0" err="1">
                <a:effectLst/>
                <a:latin typeface="Calibri" panose="020F0502020204030204" pitchFamily="34" charset="0"/>
                <a:ea typeface="Calibri" panose="020F0502020204030204" pitchFamily="34" charset="0"/>
                <a:cs typeface="Calibri" panose="020F0502020204030204" pitchFamily="34" charset="0"/>
              </a:rPr>
              <a:t>Goldfeld</a:t>
            </a:r>
            <a:r>
              <a:rPr lang="en-US" sz="1800" dirty="0">
                <a:effectLst/>
                <a:latin typeface="Calibri" panose="020F0502020204030204" pitchFamily="34" charset="0"/>
                <a:ea typeface="Calibri" panose="020F0502020204030204" pitchFamily="34" charset="0"/>
                <a:cs typeface="Calibri" panose="020F0502020204030204" pitchFamily="34" charset="0"/>
              </a:rPr>
              <a:t>, Stephen M.; Quandt, Richard E. (1972) Nonlinear Methods in Econometrics, Amsterdam: North Holland Publishing Company, pp. 93–94. Referred to in: Gujarati, Damodar (1988) Basic Econometrics (2nd Edition), New York: McGraw-</a:t>
            </a:r>
            <a:r>
              <a:rPr lang="en-US" sz="1800" dirty="0" err="1">
                <a:effectLst/>
                <a:latin typeface="Calibri" panose="020F0502020204030204" pitchFamily="34" charset="0"/>
                <a:ea typeface="Calibri" panose="020F0502020204030204" pitchFamily="34" charset="0"/>
                <a:cs typeface="Calibri" panose="020F0502020204030204" pitchFamily="34" charset="0"/>
              </a:rPr>
              <a:t>Hill,p</a:t>
            </a:r>
            <a:r>
              <a:rPr lang="en-US" sz="1800" dirty="0">
                <a:effectLst/>
                <a:latin typeface="Calibri" panose="020F0502020204030204" pitchFamily="34" charset="0"/>
                <a:ea typeface="Calibri" panose="020F0502020204030204" pitchFamily="34" charset="0"/>
                <a:cs typeface="Calibri" panose="020F0502020204030204" pitchFamily="34" charset="0"/>
              </a:rPr>
              <a:t>. 329.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l">
              <a:buFont typeface="+mj-lt"/>
              <a:buAutoNum type="arabicPeriod"/>
            </a:pPr>
            <a:r>
              <a:rPr lang="en-US" sz="1800" dirty="0">
                <a:effectLst/>
                <a:latin typeface="Calibri" panose="020F0502020204030204" pitchFamily="34" charset="0"/>
                <a:ea typeface="Calibri" panose="020F0502020204030204" pitchFamily="34" charset="0"/>
              </a:rPr>
              <a:t>Berenguer-Rico , V., &amp; Wilms, I. (2021). Heteroscedasticity testing after outlier removal. Econometric Reviews, 40(1), 51-85. </a:t>
            </a:r>
          </a:p>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Raza, Muhammad &amp; Ahmed, Mumtaz &amp; Razzaque, Shahid &amp; Hina, Hafsa. (2023). Testing for Heteroskedasticity in The Presence of Outliers. Journal of Education and Social Studies. 4. 313-329. 10.52223/jess.2023.4209.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l">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mj-lt"/>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64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6D03F-99A5-8B11-3CCA-CAEC061271DA}"/>
            </a:ext>
          </a:extLst>
        </p:cNvPr>
        <p:cNvGrpSpPr/>
        <p:nvPr/>
      </p:nvGrpSpPr>
      <p:grpSpPr>
        <a:xfrm>
          <a:off x="0" y="0"/>
          <a:ext cx="0" cy="0"/>
          <a:chOff x="0" y="0"/>
          <a:chExt cx="0" cy="0"/>
        </a:xfrm>
      </p:grpSpPr>
      <p:sp useBgFill="1">
        <p:nvSpPr>
          <p:cNvPr id="3" name="Subtitle 2">
            <a:extLst>
              <a:ext uri="{FF2B5EF4-FFF2-40B4-BE49-F238E27FC236}">
                <a16:creationId xmlns:a16="http://schemas.microsoft.com/office/drawing/2014/main" id="{89D2313C-491A-307E-BD7A-C834B3DF864A}"/>
              </a:ext>
            </a:extLst>
          </p:cNvPr>
          <p:cNvSpPr>
            <a:spLocks noGrp="1"/>
          </p:cNvSpPr>
          <p:nvPr>
            <p:ph type="subTitle" idx="1"/>
          </p:nvPr>
        </p:nvSpPr>
        <p:spPr>
          <a:xfrm>
            <a:off x="412954" y="894735"/>
            <a:ext cx="11366091" cy="5657227"/>
          </a:xfrm>
        </p:spPr>
        <p:txBody>
          <a:bodyPr>
            <a:normAutofit/>
          </a:bodyPr>
          <a:lstStyle/>
          <a:p>
            <a:pPr algn="l"/>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FFB058A0-0990-5618-A117-C559B7C5E82A}"/>
              </a:ext>
            </a:extLst>
          </p:cNvPr>
          <p:cNvSpPr>
            <a:spLocks noGrp="1"/>
          </p:cNvSpPr>
          <p:nvPr>
            <p:ph type="ctrTitle"/>
          </p:nvPr>
        </p:nvSpPr>
        <p:spPr/>
        <p:txBody>
          <a:bodyPr/>
          <a:lstStyle/>
          <a:p>
            <a:pPr algn="ctr"/>
            <a:r>
              <a:rPr lang="en-IN" dirty="0"/>
              <a:t>THANK YOU</a:t>
            </a:r>
            <a:endParaRPr lang="en-US" dirty="0"/>
          </a:p>
        </p:txBody>
      </p:sp>
    </p:spTree>
    <p:extLst>
      <p:ext uri="{BB962C8B-B14F-4D97-AF65-F5344CB8AC3E}">
        <p14:creationId xmlns:p14="http://schemas.microsoft.com/office/powerpoint/2010/main" val="164179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A75F-EF7A-C3BA-5088-F22596E4230C}"/>
              </a:ext>
            </a:extLst>
          </p:cNvPr>
          <p:cNvSpPr>
            <a:spLocks noGrp="1"/>
          </p:cNvSpPr>
          <p:nvPr>
            <p:ph type="title"/>
          </p:nvPr>
        </p:nvSpPr>
        <p:spPr>
          <a:xfrm>
            <a:off x="462117" y="282592"/>
            <a:ext cx="11307096" cy="621976"/>
          </a:xfrm>
        </p:spPr>
        <p:txBody>
          <a:bodyPr>
            <a:normAutofit/>
          </a:bodyPr>
          <a:lstStyle/>
          <a:p>
            <a:pPr algn="l"/>
            <a:r>
              <a:rPr lang="en-IN" sz="2800" dirty="0"/>
              <a:t>Section 2.1</a:t>
            </a:r>
            <a:endParaRPr lang="en-US" sz="2800" dirty="0"/>
          </a:p>
        </p:txBody>
      </p:sp>
      <p:sp>
        <p:nvSpPr>
          <p:cNvPr id="3" name="Content Placeholder 2">
            <a:extLst>
              <a:ext uri="{FF2B5EF4-FFF2-40B4-BE49-F238E27FC236}">
                <a16:creationId xmlns:a16="http://schemas.microsoft.com/office/drawing/2014/main" id="{DB1BEC7B-E9DA-D514-8ECD-831C19357059}"/>
              </a:ext>
            </a:extLst>
          </p:cNvPr>
          <p:cNvSpPr>
            <a:spLocks noGrp="1"/>
          </p:cNvSpPr>
          <p:nvPr>
            <p:ph idx="1"/>
          </p:nvPr>
        </p:nvSpPr>
        <p:spPr>
          <a:xfrm>
            <a:off x="462117" y="983225"/>
            <a:ext cx="11307096" cy="5466735"/>
          </a:xfrm>
        </p:spPr>
        <p:txBody>
          <a:bodyPr>
            <a:normAutofit fontScale="70000" lnSpcReduction="20000"/>
          </a:bodyPr>
          <a:lstStyle/>
          <a:p>
            <a:pPr marL="0" indent="0">
              <a:buNone/>
            </a:pPr>
            <a:r>
              <a:rPr lang="en-US" sz="1400" dirty="0"/>
              <a:t>Dataset contains </a:t>
            </a:r>
            <a:r>
              <a:rPr lang="en-US" sz="1400" dirty="0">
                <a:latin typeface="Calibri" panose="020F0502020204030204" pitchFamily="34" charset="0"/>
                <a:ea typeface="Calibri" panose="020F0502020204030204" pitchFamily="34" charset="0"/>
                <a:cs typeface="Calibri" panose="020F0502020204030204" pitchFamily="34" charset="0"/>
              </a:rPr>
              <a:t>25 variables (11 qualitative, 14 quantitative) , 205 observations. </a:t>
            </a:r>
          </a:p>
          <a:p>
            <a:r>
              <a:rPr lang="en-US" sz="1400" dirty="0" err="1"/>
              <a:t>Symboling</a:t>
            </a:r>
            <a:r>
              <a:rPr lang="en-US" sz="1400" dirty="0"/>
              <a:t>: A risk factor assigned to the car (-3 to +3), where higher values indicate more risky cars.</a:t>
            </a:r>
          </a:p>
          <a:p>
            <a:r>
              <a:rPr lang="en-US" sz="1400" dirty="0" err="1"/>
              <a:t>carName</a:t>
            </a:r>
            <a:r>
              <a:rPr lang="en-US" sz="1400" dirty="0"/>
              <a:t>: Name of the car (brand and model).  </a:t>
            </a:r>
          </a:p>
          <a:p>
            <a:r>
              <a:rPr lang="en-US" sz="1400" dirty="0" err="1"/>
              <a:t>fueltype</a:t>
            </a:r>
            <a:r>
              <a:rPr lang="en-US" sz="1400" dirty="0"/>
              <a:t>: Type of fuel (e.g., 1- gas , 0-diesel).  [X10]</a:t>
            </a:r>
          </a:p>
          <a:p>
            <a:r>
              <a:rPr lang="en-US" sz="1400" dirty="0"/>
              <a:t>aspiration: Type of aspiration (e.g., 1-standard , 0-turbocharged),  Door number: Number of doors. (e.g., 0-two-door, 1-four-door).   [X11]</a:t>
            </a:r>
          </a:p>
          <a:p>
            <a:r>
              <a:rPr lang="en-US" sz="1400" dirty="0" err="1"/>
              <a:t>carbody</a:t>
            </a:r>
            <a:r>
              <a:rPr lang="en-US" sz="1400" dirty="0"/>
              <a:t>: Type of car body (e.g., sedan, hatchback).  [X13]</a:t>
            </a:r>
          </a:p>
          <a:p>
            <a:r>
              <a:rPr lang="en-US" sz="1400" dirty="0" err="1"/>
              <a:t>drivewheel</a:t>
            </a:r>
            <a:r>
              <a:rPr lang="en-US" sz="1400" dirty="0"/>
              <a:t>: Type of drive wheel (e.g., front-wheel drive).  [X14]	</a:t>
            </a:r>
          </a:p>
          <a:p>
            <a:r>
              <a:rPr lang="en-US" sz="1400" dirty="0" err="1"/>
              <a:t>enginelocation</a:t>
            </a:r>
            <a:r>
              <a:rPr lang="en-US" sz="1400" dirty="0"/>
              <a:t>: Location of the engine. (e.g., 1-front, 0-rear). [X15]</a:t>
            </a:r>
          </a:p>
          <a:p>
            <a:r>
              <a:rPr lang="en-US" sz="1400" dirty="0"/>
              <a:t>wheelbase: The distance between the front and rear axles of the car, typically measured in inches or millimeters.  [X1]</a:t>
            </a:r>
          </a:p>
          <a:p>
            <a:r>
              <a:rPr lang="en-US" sz="1400" dirty="0" err="1"/>
              <a:t>carlength</a:t>
            </a:r>
            <a:r>
              <a:rPr lang="en-US" sz="1400" dirty="0"/>
              <a:t>, </a:t>
            </a:r>
            <a:r>
              <a:rPr lang="en-US" sz="1400" dirty="0" err="1"/>
              <a:t>carwidth</a:t>
            </a:r>
            <a:r>
              <a:rPr lang="en-US" sz="1400" dirty="0"/>
              <a:t>, </a:t>
            </a:r>
            <a:r>
              <a:rPr lang="en-US" sz="1400" dirty="0" err="1"/>
              <a:t>carheight</a:t>
            </a:r>
            <a:r>
              <a:rPr lang="en-US" sz="1400" dirty="0"/>
              <a:t> : Length, width, height of the car.  [X2, X3]</a:t>
            </a:r>
          </a:p>
          <a:p>
            <a:r>
              <a:rPr lang="en-US" sz="1400" dirty="0" err="1"/>
              <a:t>curbweight</a:t>
            </a:r>
            <a:r>
              <a:rPr lang="en-US" sz="1400" dirty="0"/>
              <a:t>: combines weight of the car  [X4]</a:t>
            </a:r>
          </a:p>
          <a:p>
            <a:r>
              <a:rPr lang="en-US" sz="1400" dirty="0"/>
              <a:t> </a:t>
            </a:r>
            <a:r>
              <a:rPr lang="en-US" sz="1400" dirty="0" err="1"/>
              <a:t>enginetype</a:t>
            </a:r>
            <a:r>
              <a:rPr lang="en-US" sz="1400" dirty="0"/>
              <a:t>: Type of the engine (e.g., Turbo charged, Turbo engine, Buick, Internal combustion engine, Flat engine, V8 engine SBC , rotary)  [X16]</a:t>
            </a:r>
          </a:p>
          <a:p>
            <a:r>
              <a:rPr lang="en-US" sz="1400" dirty="0" err="1"/>
              <a:t>cylindernumber</a:t>
            </a:r>
            <a:r>
              <a:rPr lang="en-US" sz="1400" dirty="0"/>
              <a:t>: Number of cylinders.  [X17]</a:t>
            </a:r>
          </a:p>
          <a:p>
            <a:r>
              <a:rPr lang="en-US" sz="1400" dirty="0" err="1"/>
              <a:t>enginesize</a:t>
            </a:r>
            <a:r>
              <a:rPr lang="en-US" sz="1400" dirty="0"/>
              <a:t>: size of the engine in cubic cm.  [X5]</a:t>
            </a:r>
          </a:p>
          <a:p>
            <a:r>
              <a:rPr lang="en-US" sz="1400" dirty="0" err="1"/>
              <a:t>fuelsystem</a:t>
            </a:r>
            <a:r>
              <a:rPr lang="en-US" sz="1400" dirty="0"/>
              <a:t>: system that delivers the proper amount of fuel to the engine.   [X18]</a:t>
            </a:r>
          </a:p>
          <a:p>
            <a:r>
              <a:rPr lang="en-US" sz="1400" dirty="0" err="1"/>
              <a:t>boreratio</a:t>
            </a:r>
            <a:r>
              <a:rPr lang="en-US" sz="1400" dirty="0"/>
              <a:t>: determines engine’s power &amp; torque characteristics.  [X6]</a:t>
            </a:r>
          </a:p>
          <a:p>
            <a:r>
              <a:rPr lang="en-US" sz="1400" dirty="0"/>
              <a:t>stroke: movement of piston in the cylinder.</a:t>
            </a:r>
          </a:p>
          <a:p>
            <a:r>
              <a:rPr lang="en-US" sz="1400" dirty="0" err="1"/>
              <a:t>compressionratio</a:t>
            </a:r>
            <a:r>
              <a:rPr lang="en-US" sz="1400" dirty="0"/>
              <a:t>: minimum to maximum cylinder volume.</a:t>
            </a:r>
          </a:p>
          <a:p>
            <a:r>
              <a:rPr lang="en-US" sz="1400" dirty="0"/>
              <a:t>horsepower: measurement of engine power.   [X7]</a:t>
            </a:r>
          </a:p>
          <a:p>
            <a:r>
              <a:rPr lang="en-US" sz="1400" dirty="0" err="1"/>
              <a:t>peakrpm</a:t>
            </a:r>
            <a:r>
              <a:rPr lang="en-US" sz="1400" dirty="0"/>
              <a:t>: speak of the car in revolution per minute.</a:t>
            </a:r>
          </a:p>
          <a:p>
            <a:r>
              <a:rPr lang="en-US" sz="1400" dirty="0" err="1"/>
              <a:t>citympg</a:t>
            </a:r>
            <a:r>
              <a:rPr lang="en-US" sz="1400" dirty="0"/>
              <a:t>: mileage in cities   [X8]</a:t>
            </a:r>
          </a:p>
          <a:p>
            <a:r>
              <a:rPr lang="en-US" sz="1400" dirty="0" err="1"/>
              <a:t>highwaympg</a:t>
            </a:r>
            <a:r>
              <a:rPr lang="en-US" sz="1400" dirty="0"/>
              <a:t>: mileage on highway roads.   [X9]</a:t>
            </a:r>
          </a:p>
          <a:p>
            <a:r>
              <a:rPr lang="en-US" sz="1400" dirty="0"/>
              <a:t>price: price of the car. [Y]</a:t>
            </a:r>
          </a:p>
        </p:txBody>
      </p:sp>
    </p:spTree>
    <p:extLst>
      <p:ext uri="{BB962C8B-B14F-4D97-AF65-F5344CB8AC3E}">
        <p14:creationId xmlns:p14="http://schemas.microsoft.com/office/powerpoint/2010/main" val="418259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C440C-5093-52E4-7693-2676276E3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A0CC28-F21F-2FAC-911A-3EA43B3E53FB}"/>
              </a:ext>
            </a:extLst>
          </p:cNvPr>
          <p:cNvSpPr>
            <a:spLocks noGrp="1"/>
          </p:cNvSpPr>
          <p:nvPr>
            <p:ph type="title"/>
          </p:nvPr>
        </p:nvSpPr>
        <p:spPr>
          <a:xfrm>
            <a:off x="462117" y="282592"/>
            <a:ext cx="11307096" cy="621976"/>
          </a:xfrm>
        </p:spPr>
        <p:txBody>
          <a:bodyPr>
            <a:normAutofit/>
          </a:bodyPr>
          <a:lstStyle/>
          <a:p>
            <a:pPr algn="l"/>
            <a:r>
              <a:rPr lang="en-IN" sz="2800" dirty="0"/>
              <a:t>Section 2.2</a:t>
            </a:r>
            <a:endParaRPr lang="en-US"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705B34-6F25-C6D8-7CA4-99D65A628DD3}"/>
                  </a:ext>
                </a:extLst>
              </p:cNvPr>
              <p:cNvSpPr>
                <a:spLocks noGrp="1"/>
              </p:cNvSpPr>
              <p:nvPr>
                <p:ph idx="1"/>
              </p:nvPr>
            </p:nvSpPr>
            <p:spPr>
              <a:xfrm>
                <a:off x="462117" y="983226"/>
                <a:ext cx="11307096" cy="5235460"/>
              </a:xfrm>
            </p:spPr>
            <p:txBody>
              <a:bodyPr>
                <a:normAutofit/>
              </a:bodyPr>
              <a:lstStyle/>
              <a:p>
                <a:pPr>
                  <a:buFont typeface="Wingdings" panose="05000000000000000000" pitchFamily="2" charset="2"/>
                  <a:buChar char="§"/>
                </a:pPr>
                <a:r>
                  <a:rPr lang="en-IN" sz="1800" dirty="0"/>
                  <a:t>Category variable correlation                                                 Significant category variables</a:t>
                </a:r>
              </a:p>
              <a:p>
                <a:pPr marL="0" indent="0">
                  <a:buNone/>
                </a:pPr>
                <a:endParaRPr lang="en-IN" sz="1800" dirty="0"/>
              </a:p>
              <a:p>
                <a:endParaRPr lang="en-IN" sz="1800" dirty="0"/>
              </a:p>
              <a:p>
                <a:endParaRPr lang="en-IN" sz="1800" dirty="0"/>
              </a:p>
              <a:p>
                <a:endParaRPr lang="en-IN" sz="1800" dirty="0"/>
              </a:p>
              <a:p>
                <a:endParaRPr lang="en-IN" sz="1800" dirty="0"/>
              </a:p>
              <a:p>
                <a:endParaRPr lang="en-IN" sz="1800" dirty="0"/>
              </a:p>
              <a:p>
                <a:pPr marL="0" indent="0">
                  <a:buNone/>
                </a:pPr>
                <a:r>
                  <a:rPr lang="en-IN" sz="1800" dirty="0"/>
                  <a:t>Hypothesis test                                                                             </a:t>
                </a:r>
              </a:p>
              <a:p>
                <a:pPr marL="0" indent="0">
                  <a:buNone/>
                </a:pPr>
                <a:r>
                  <a:rPr lang="en-IN" sz="1800" dirty="0"/>
                  <a:t>                                                                                                            Is Polynomial regression required?</a:t>
                </a:r>
              </a:p>
              <a:p>
                <a:pPr marL="0" indent="0">
                  <a:buNone/>
                </a:pPr>
                <a:r>
                  <a:rPr lang="en-IN" sz="1800" dirty="0"/>
                  <a:t>F* = 67.6503, R2 =  0.86272,   R2a = 0.849 , r= 0.92 , </a:t>
                </a:r>
              </a:p>
              <a:p>
                <a:pPr marL="0" indent="0">
                  <a:buNone/>
                </a:pPr>
                <a:r>
                  <a:rPr lang="en-IN" sz="1800" dirty="0"/>
                  <a:t>   F*&gt;1.67 </a:t>
                </a:r>
                <a:r>
                  <a:rPr lang="en-US" sz="1800" dirty="0">
                    <a:effectLst/>
                    <a:latin typeface="Calibri" panose="020F0502020204030204" pitchFamily="34" charset="0"/>
                    <a:ea typeface="Calibri" panose="020F0502020204030204" pitchFamily="34" charset="0"/>
                    <a:cs typeface="Arial" panose="020B0604020202020204" pitchFamily="34" charset="0"/>
                  </a:rPr>
                  <a:t>, we reject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𝐻</m:t>
                        </m:r>
                      </m:e>
                      <m:sub>
                        <m:r>
                          <a:rPr lang="en-US" sz="1800" i="1">
                            <a:effectLst/>
                            <a:latin typeface="Cambria Math" panose="02040503050406030204" pitchFamily="18" charset="0"/>
                            <a:ea typeface="Calibri" panose="020F0502020204030204" pitchFamily="34" charset="0"/>
                            <a:cs typeface="Arial" panose="020B0604020202020204" pitchFamily="34" charset="0"/>
                          </a:rPr>
                          <m:t>0</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and conclude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𝐻</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𝑎</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p>
              <a:p>
                <a:pPr marL="0" indent="0">
                  <a:buNone/>
                </a:pPr>
                <a:r>
                  <a:rPr lang="en-IN" sz="1800" dirty="0"/>
                  <a:t>                   </a:t>
                </a:r>
              </a:p>
              <a:p>
                <a:endParaRPr lang="en-IN" sz="1800" dirty="0"/>
              </a:p>
              <a:p>
                <a:pPr marL="0" indent="0">
                  <a:buNone/>
                </a:pPr>
                <a:endParaRPr lang="en-IN"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8D705B34-6F25-C6D8-7CA4-99D65A628DD3}"/>
                  </a:ext>
                </a:extLst>
              </p:cNvPr>
              <p:cNvSpPr>
                <a:spLocks noGrp="1" noRot="1" noChangeAspect="1" noMove="1" noResize="1" noEditPoints="1" noAdjustHandles="1" noChangeArrowheads="1" noChangeShapeType="1" noTextEdit="1"/>
              </p:cNvSpPr>
              <p:nvPr>
                <p:ph idx="1"/>
              </p:nvPr>
            </p:nvSpPr>
            <p:spPr>
              <a:xfrm>
                <a:off x="462117" y="983226"/>
                <a:ext cx="11307096" cy="5235460"/>
              </a:xfrm>
              <a:blipFill>
                <a:blip r:embed="rId2"/>
                <a:stretch>
                  <a:fillRect l="-485" t="-116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E3E93B9-1075-3C66-40F4-69454686AF5D}"/>
              </a:ext>
            </a:extLst>
          </p:cNvPr>
          <p:cNvPicPr>
            <a:picLocks noChangeAspect="1"/>
          </p:cNvPicPr>
          <p:nvPr/>
        </p:nvPicPr>
        <p:blipFill>
          <a:blip r:embed="rId3"/>
          <a:stretch>
            <a:fillRect/>
          </a:stretch>
        </p:blipFill>
        <p:spPr>
          <a:xfrm>
            <a:off x="6412846" y="4310002"/>
            <a:ext cx="5356367" cy="1828958"/>
          </a:xfrm>
          <a:prstGeom prst="rect">
            <a:avLst/>
          </a:prstGeom>
        </p:spPr>
      </p:pic>
      <p:pic>
        <p:nvPicPr>
          <p:cNvPr id="7" name="Picture 6">
            <a:extLst>
              <a:ext uri="{FF2B5EF4-FFF2-40B4-BE49-F238E27FC236}">
                <a16:creationId xmlns:a16="http://schemas.microsoft.com/office/drawing/2014/main" id="{A7052CF1-6353-264D-EC26-3BC898E68471}"/>
              </a:ext>
            </a:extLst>
          </p:cNvPr>
          <p:cNvPicPr>
            <a:picLocks noChangeAspect="1"/>
          </p:cNvPicPr>
          <p:nvPr/>
        </p:nvPicPr>
        <p:blipFill>
          <a:blip r:embed="rId4"/>
          <a:stretch>
            <a:fillRect/>
          </a:stretch>
        </p:blipFill>
        <p:spPr>
          <a:xfrm>
            <a:off x="696494" y="1274885"/>
            <a:ext cx="5639289" cy="1928027"/>
          </a:xfrm>
          <a:prstGeom prst="rect">
            <a:avLst/>
          </a:prstGeom>
        </p:spPr>
      </p:pic>
      <p:pic>
        <p:nvPicPr>
          <p:cNvPr id="9" name="Picture 8">
            <a:extLst>
              <a:ext uri="{FF2B5EF4-FFF2-40B4-BE49-F238E27FC236}">
                <a16:creationId xmlns:a16="http://schemas.microsoft.com/office/drawing/2014/main" id="{0991866B-3795-F6A8-24AD-F87E17CB9596}"/>
              </a:ext>
            </a:extLst>
          </p:cNvPr>
          <p:cNvPicPr>
            <a:picLocks noChangeAspect="1"/>
          </p:cNvPicPr>
          <p:nvPr/>
        </p:nvPicPr>
        <p:blipFill>
          <a:blip r:embed="rId5"/>
          <a:stretch>
            <a:fillRect/>
          </a:stretch>
        </p:blipFill>
        <p:spPr>
          <a:xfrm>
            <a:off x="6992176" y="1337620"/>
            <a:ext cx="4633362" cy="2263336"/>
          </a:xfrm>
          <a:prstGeom prst="rect">
            <a:avLst/>
          </a:prstGeom>
        </p:spPr>
      </p:pic>
      <p:pic>
        <p:nvPicPr>
          <p:cNvPr id="4" name="Picture 3">
            <a:extLst>
              <a:ext uri="{FF2B5EF4-FFF2-40B4-BE49-F238E27FC236}">
                <a16:creationId xmlns:a16="http://schemas.microsoft.com/office/drawing/2014/main" id="{ED865E00-55BA-7A3D-A609-98E41E615951}"/>
              </a:ext>
            </a:extLst>
          </p:cNvPr>
          <p:cNvPicPr>
            <a:picLocks noChangeAspect="1"/>
          </p:cNvPicPr>
          <p:nvPr/>
        </p:nvPicPr>
        <p:blipFill>
          <a:blip r:embed="rId6"/>
          <a:stretch>
            <a:fillRect/>
          </a:stretch>
        </p:blipFill>
        <p:spPr>
          <a:xfrm>
            <a:off x="1408334" y="5123997"/>
            <a:ext cx="3710355" cy="1386348"/>
          </a:xfrm>
          <a:prstGeom prst="rect">
            <a:avLst/>
          </a:prstGeom>
        </p:spPr>
      </p:pic>
    </p:spTree>
    <p:extLst>
      <p:ext uri="{BB962C8B-B14F-4D97-AF65-F5344CB8AC3E}">
        <p14:creationId xmlns:p14="http://schemas.microsoft.com/office/powerpoint/2010/main" val="126075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D9647-10CC-DC17-1357-0E70E7C4D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3FBA50-4C7F-6E94-1EEB-8F073BA3F586}"/>
              </a:ext>
            </a:extLst>
          </p:cNvPr>
          <p:cNvSpPr>
            <a:spLocks noGrp="1"/>
          </p:cNvSpPr>
          <p:nvPr>
            <p:ph type="title"/>
          </p:nvPr>
        </p:nvSpPr>
        <p:spPr>
          <a:xfrm>
            <a:off x="462117" y="282592"/>
            <a:ext cx="11307096" cy="621976"/>
          </a:xfrm>
        </p:spPr>
        <p:txBody>
          <a:bodyPr>
            <a:normAutofit/>
          </a:bodyPr>
          <a:lstStyle/>
          <a:p>
            <a:pPr algn="l"/>
            <a:r>
              <a:rPr lang="en-IN" sz="2800" dirty="0"/>
              <a:t>Section 3.1&amp; 3.2</a:t>
            </a:r>
            <a:endParaRPr lang="en-US"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104387-2DA1-4C12-F5CE-3E9601243134}"/>
                  </a:ext>
                </a:extLst>
              </p:cNvPr>
              <p:cNvSpPr>
                <a:spLocks noGrp="1"/>
              </p:cNvSpPr>
              <p:nvPr>
                <p:ph idx="1"/>
              </p:nvPr>
            </p:nvSpPr>
            <p:spPr>
              <a:xfrm>
                <a:off x="462116" y="983226"/>
                <a:ext cx="11484077" cy="5235460"/>
              </a:xfrm>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Using non linear variables(X8-citympg, X9-highwaympg) as polynomial terms in regression model, if they are not significant through stepwise model will be removed.</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Hypothesis test on Interaction &amp; </a:t>
                </a:r>
                <a:r>
                  <a:rPr lang="en-US" sz="1800" dirty="0" err="1">
                    <a:effectLst/>
                    <a:latin typeface="Calibri" panose="020F0502020204030204" pitchFamily="34" charset="0"/>
                    <a:ea typeface="Calibri" panose="020F0502020204030204" pitchFamily="34" charset="0"/>
                    <a:cs typeface="Arial" panose="020B0604020202020204" pitchFamily="34" charset="0"/>
                  </a:rPr>
                  <a:t>additictive</a:t>
                </a:r>
                <a:r>
                  <a:rPr lang="en-US" sz="1800" dirty="0">
                    <a:effectLst/>
                    <a:latin typeface="Calibri" panose="020F0502020204030204" pitchFamily="34" charset="0"/>
                    <a:ea typeface="Calibri" panose="020F0502020204030204" pitchFamily="34" charset="0"/>
                    <a:cs typeface="Arial" panose="020B0604020202020204" pitchFamily="34" charset="0"/>
                  </a:rPr>
                  <a:t> model - F*&gt; F (6.5576 &gt; 1.678) , We reject the null hypothesis and conclude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𝐻</a:t>
                </a:r>
                <a:r>
                  <a:rPr lang="en-US" sz="1800" dirty="0">
                    <a:effectLst/>
                    <a:latin typeface="Calibri" panose="020F0502020204030204" pitchFamily="34" charset="0"/>
                    <a:ea typeface="Calibri" panose="020F0502020204030204" pitchFamily="34" charset="0"/>
                    <a:cs typeface="Arial" panose="020B0604020202020204" pitchFamily="34" charset="0"/>
                  </a:rPr>
                  <a:t>a . This means all interaction terms are not zero for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𝛼</a:t>
                </a:r>
                <a:r>
                  <a:rPr lang="en-US" sz="1800" dirty="0">
                    <a:effectLst/>
                    <a:latin typeface="Calibri" panose="020F0502020204030204" pitchFamily="34" charset="0"/>
                    <a:ea typeface="Calibri" panose="020F0502020204030204" pitchFamily="34" charset="0"/>
                    <a:cs typeface="Arial" panose="020B0604020202020204" pitchFamily="34" charset="0"/>
                  </a:rPr>
                  <a:t> = 0.05. </a:t>
                </a:r>
                <a:endParaRPr lang="en-IN" sz="1800" dirty="0"/>
              </a:p>
              <a:p>
                <a:endParaRPr lang="en-IN" sz="1800" dirty="0"/>
              </a:p>
              <a:p>
                <a:endParaRPr lang="en-IN" sz="1800" dirty="0"/>
              </a:p>
              <a:p>
                <a:endParaRPr lang="en-IN" sz="1800" dirty="0"/>
              </a:p>
              <a:p>
                <a:endParaRPr lang="en-IN" sz="1800" dirty="0"/>
              </a:p>
              <a:p>
                <a:endParaRPr lang="en-IN" sz="1800" dirty="0"/>
              </a:p>
              <a:p>
                <a:r>
                  <a:rPr lang="en-IN" sz="1800" dirty="0">
                    <a:latin typeface="Calibri" panose="020F0502020204030204" pitchFamily="34" charset="0"/>
                    <a:ea typeface="Calibri" panose="020F0502020204030204" pitchFamily="34" charset="0"/>
                    <a:cs typeface="Calibri" panose="020F0502020204030204" pitchFamily="34" charset="0"/>
                  </a:rPr>
                  <a:t>Best 2 models created by leaps &amp; bounds with least </a:t>
                </a:r>
                <a:r>
                  <a:rPr lang="en-IN" sz="1800" dirty="0" err="1">
                    <a:latin typeface="Calibri" panose="020F0502020204030204" pitchFamily="34" charset="0"/>
                    <a:ea typeface="Calibri" panose="020F0502020204030204" pitchFamily="34" charset="0"/>
                    <a:cs typeface="Calibri" panose="020F0502020204030204" pitchFamily="34" charset="0"/>
                  </a:rPr>
                  <a:t>BICp</a:t>
                </a:r>
                <a:r>
                  <a:rPr lang="en-IN" sz="1800" dirty="0">
                    <a:latin typeface="Calibri" panose="020F0502020204030204" pitchFamily="34" charset="0"/>
                    <a:ea typeface="Calibri" panose="020F0502020204030204" pitchFamily="34" charset="0"/>
                    <a:cs typeface="Calibri" panose="020F0502020204030204" pitchFamily="34" charset="0"/>
                  </a:rPr>
                  <a:t> , Cp and large </a:t>
                </a:r>
                <a14:m>
                  <m:oMath xmlns:m="http://schemas.openxmlformats.org/officeDocument/2006/math">
                    <m:sSup>
                      <m:sSupPr>
                        <m:ctrlPr>
                          <a:rPr lang="en-IN" sz="1800" i="1" smtClean="0">
                            <a:latin typeface="Cambria Math" panose="02040503050406030204" pitchFamily="18" charset="0"/>
                            <a:ea typeface="Calibri" panose="020F0502020204030204" pitchFamily="34" charset="0"/>
                            <a:cs typeface="Calibri" panose="020F0502020204030204" pitchFamily="34" charset="0"/>
                          </a:rPr>
                        </m:ctrlPr>
                      </m:sSupPr>
                      <m:e>
                        <m:r>
                          <a:rPr lang="en-IN" sz="1800" b="0" i="1" smtClean="0">
                            <a:latin typeface="Cambria Math" panose="02040503050406030204" pitchFamily="18" charset="0"/>
                            <a:ea typeface="Calibri" panose="020F0502020204030204" pitchFamily="34" charset="0"/>
                            <a:cs typeface="Calibri" panose="020F0502020204030204" pitchFamily="34" charset="0"/>
                          </a:rPr>
                          <m:t>𝑅</m:t>
                        </m:r>
                      </m:e>
                      <m:sup>
                        <m:r>
                          <a:rPr lang="en-IN" sz="1800" b="0" i="1" smtClean="0">
                            <a:latin typeface="Cambria Math" panose="02040503050406030204" pitchFamily="18" charset="0"/>
                            <a:ea typeface="Calibri" panose="020F0502020204030204" pitchFamily="34" charset="0"/>
                            <a:cs typeface="Calibri" panose="020F0502020204030204" pitchFamily="34" charset="0"/>
                          </a:rPr>
                          <m:t>2</m:t>
                        </m:r>
                      </m:sup>
                    </m:sSup>
                  </m:oMath>
                </a14:m>
                <a:r>
                  <a:rPr lang="en-IN" sz="1800" dirty="0">
                    <a:latin typeface="Calibri" panose="020F0502020204030204" pitchFamily="34" charset="0"/>
                    <a:ea typeface="Calibri" panose="020F0502020204030204" pitchFamily="34" charset="0"/>
                    <a:cs typeface="Calibri" panose="020F0502020204030204" pitchFamily="34" charset="0"/>
                  </a:rPr>
                  <a:t>.</a:t>
                </a:r>
              </a:p>
              <a:p>
                <a:endParaRPr lang="en-IN" sz="1800" dirty="0"/>
              </a:p>
              <a:p>
                <a:pPr marL="0" indent="0">
                  <a:buNone/>
                </a:pPr>
                <a:endParaRPr lang="en-IN"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56104387-2DA1-4C12-F5CE-3E9601243134}"/>
                  </a:ext>
                </a:extLst>
              </p:cNvPr>
              <p:cNvSpPr>
                <a:spLocks noGrp="1" noRot="1" noChangeAspect="1" noMove="1" noResize="1" noEditPoints="1" noAdjustHandles="1" noChangeArrowheads="1" noChangeShapeType="1" noTextEdit="1"/>
              </p:cNvSpPr>
              <p:nvPr>
                <p:ph idx="1"/>
              </p:nvPr>
            </p:nvSpPr>
            <p:spPr>
              <a:xfrm>
                <a:off x="462116" y="983226"/>
                <a:ext cx="11484077" cy="5235460"/>
              </a:xfrm>
              <a:blipFill>
                <a:blip r:embed="rId2"/>
                <a:stretch>
                  <a:fillRect l="-372" t="-466" r="-79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878F965-9980-A141-D92A-12DFA8B38BB9}"/>
              </a:ext>
            </a:extLst>
          </p:cNvPr>
          <p:cNvPicPr>
            <a:picLocks noChangeAspect="1"/>
          </p:cNvPicPr>
          <p:nvPr/>
        </p:nvPicPr>
        <p:blipFill>
          <a:blip r:embed="rId3"/>
          <a:stretch>
            <a:fillRect/>
          </a:stretch>
        </p:blipFill>
        <p:spPr>
          <a:xfrm>
            <a:off x="4004928" y="2484038"/>
            <a:ext cx="5578323" cy="1889924"/>
          </a:xfrm>
          <a:prstGeom prst="rect">
            <a:avLst/>
          </a:prstGeom>
        </p:spPr>
      </p:pic>
    </p:spTree>
    <p:extLst>
      <p:ext uri="{BB962C8B-B14F-4D97-AF65-F5344CB8AC3E}">
        <p14:creationId xmlns:p14="http://schemas.microsoft.com/office/powerpoint/2010/main" val="205038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847B9-AB18-8E62-2502-2EEBD9BE12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E2934-CD19-775B-7526-5DE71F0F089D}"/>
              </a:ext>
            </a:extLst>
          </p:cNvPr>
          <p:cNvSpPr>
            <a:spLocks noGrp="1"/>
          </p:cNvSpPr>
          <p:nvPr>
            <p:ph type="title"/>
          </p:nvPr>
        </p:nvSpPr>
        <p:spPr>
          <a:xfrm>
            <a:off x="462117" y="282592"/>
            <a:ext cx="11307096" cy="621976"/>
          </a:xfrm>
        </p:spPr>
        <p:txBody>
          <a:bodyPr>
            <a:normAutofit/>
          </a:bodyPr>
          <a:lstStyle/>
          <a:p>
            <a:pPr algn="l"/>
            <a:r>
              <a:rPr lang="en-IN" sz="2800" dirty="0"/>
              <a:t>Section 3.1&amp; 3.2</a:t>
            </a:r>
            <a:endParaRPr lang="en-US"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995ABF-281A-7DB0-549E-7492D3C1DAE7}"/>
                  </a:ext>
                </a:extLst>
              </p:cNvPr>
              <p:cNvSpPr>
                <a:spLocks noGrp="1"/>
              </p:cNvSpPr>
              <p:nvPr>
                <p:ph idx="1"/>
              </p:nvPr>
            </p:nvSpPr>
            <p:spPr>
              <a:xfrm>
                <a:off x="462116" y="983226"/>
                <a:ext cx="11484077" cy="5235460"/>
              </a:xfrm>
            </p:spPr>
            <p:txBody>
              <a:bodyPr>
                <a:normAutofit/>
              </a:bodyPr>
              <a:lstStyle/>
              <a:p>
                <a:r>
                  <a:rPr lang="en-IN" sz="1800" dirty="0"/>
                  <a:t>    Backward model					     </a:t>
                </a:r>
                <a:r>
                  <a:rPr lang="en-IN" sz="1800" b="1" dirty="0">
                    <a:solidFill>
                      <a:srgbClr val="00B0F0"/>
                    </a:solidFill>
                  </a:rPr>
                  <a:t>Forward model</a:t>
                </a:r>
              </a:p>
              <a:p>
                <a:endParaRPr lang="en-IN" sz="1800" dirty="0"/>
              </a:p>
              <a:p>
                <a:pPr marL="0" indent="0">
                  <a:buNone/>
                </a:pPr>
                <a:endParaRPr lang="en-IN"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a:lnSpc>
                    <a:spcPct val="107000"/>
                  </a:lnSpc>
                  <a:spcAft>
                    <a:spcPts val="800"/>
                  </a:spcAft>
                </a:pPr>
                <a:r>
                  <a:rPr lang="en-US" sz="1800" dirty="0"/>
                  <a:t>The best model is </a:t>
                </a:r>
                <a:r>
                  <a:rPr lang="en-US" sz="1800" dirty="0">
                    <a:effectLst/>
                    <a:latin typeface="Calibri" panose="020F0502020204030204" pitchFamily="34" charset="0"/>
                    <a:ea typeface="Calibri" panose="020F0502020204030204" pitchFamily="34" charset="0"/>
                    <a:cs typeface="Arial" panose="020B0604020202020204" pitchFamily="34" charset="0"/>
                  </a:rPr>
                  <a:t>E(</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𝑌</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0</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1</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5</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1</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17</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2</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16</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3</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5</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7</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4</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4</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5</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13</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6</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18</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7</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14</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8</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7</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9</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3</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r>
                  <a:rPr lang="en-US" sz="1800" dirty="0">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10</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8</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11</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10</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12</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15</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13</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6</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14</m:t>
                        </m:r>
                      </m:sub>
                    </m:sSub>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8</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bSup>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15</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8</m:t>
                        </m:r>
                      </m:sub>
                    </m:sSub>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Hypothesis test- Model is significant with F-test</a:t>
                </a:r>
              </a:p>
              <a:p>
                <a:endParaRPr lang="en-IN" sz="1800" dirty="0"/>
              </a:p>
              <a:p>
                <a:endParaRPr lang="en-US" sz="1800" dirty="0"/>
              </a:p>
            </p:txBody>
          </p:sp>
        </mc:Choice>
        <mc:Fallback xmlns="">
          <p:sp>
            <p:nvSpPr>
              <p:cNvPr id="3" name="Content Placeholder 2">
                <a:extLst>
                  <a:ext uri="{FF2B5EF4-FFF2-40B4-BE49-F238E27FC236}">
                    <a16:creationId xmlns:a16="http://schemas.microsoft.com/office/drawing/2014/main" id="{F9995ABF-281A-7DB0-549E-7492D3C1DAE7}"/>
                  </a:ext>
                </a:extLst>
              </p:cNvPr>
              <p:cNvSpPr>
                <a:spLocks noGrp="1" noRot="1" noChangeAspect="1" noMove="1" noResize="1" noEditPoints="1" noAdjustHandles="1" noChangeArrowheads="1" noChangeShapeType="1" noTextEdit="1"/>
              </p:cNvSpPr>
              <p:nvPr>
                <p:ph idx="1"/>
              </p:nvPr>
            </p:nvSpPr>
            <p:spPr>
              <a:xfrm>
                <a:off x="462116" y="983226"/>
                <a:ext cx="11484077" cy="5235460"/>
              </a:xfrm>
              <a:blipFill>
                <a:blip r:embed="rId2"/>
                <a:stretch>
                  <a:fillRect l="-372" t="-116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DE83D21-2A2D-BEE4-676D-C4AA1F1B136D}"/>
              </a:ext>
            </a:extLst>
          </p:cNvPr>
          <p:cNvPicPr>
            <a:picLocks noChangeAspect="1"/>
          </p:cNvPicPr>
          <p:nvPr/>
        </p:nvPicPr>
        <p:blipFill>
          <a:blip r:embed="rId3"/>
          <a:stretch>
            <a:fillRect/>
          </a:stretch>
        </p:blipFill>
        <p:spPr>
          <a:xfrm>
            <a:off x="742581" y="1409700"/>
            <a:ext cx="4709160" cy="2819400"/>
          </a:xfrm>
          <a:prstGeom prst="rect">
            <a:avLst/>
          </a:prstGeom>
        </p:spPr>
      </p:pic>
      <p:pic>
        <p:nvPicPr>
          <p:cNvPr id="11" name="Picture 10">
            <a:extLst>
              <a:ext uri="{FF2B5EF4-FFF2-40B4-BE49-F238E27FC236}">
                <a16:creationId xmlns:a16="http://schemas.microsoft.com/office/drawing/2014/main" id="{B6AB5990-77BF-1CB8-03C5-DCDD63CB7B7F}"/>
              </a:ext>
            </a:extLst>
          </p:cNvPr>
          <p:cNvPicPr>
            <a:picLocks noChangeAspect="1"/>
          </p:cNvPicPr>
          <p:nvPr/>
        </p:nvPicPr>
        <p:blipFill>
          <a:blip r:embed="rId4"/>
          <a:stretch>
            <a:fillRect/>
          </a:stretch>
        </p:blipFill>
        <p:spPr>
          <a:xfrm>
            <a:off x="6596381" y="1324658"/>
            <a:ext cx="4701947" cy="2674852"/>
          </a:xfrm>
          <a:prstGeom prst="rect">
            <a:avLst/>
          </a:prstGeom>
        </p:spPr>
      </p:pic>
      <p:pic>
        <p:nvPicPr>
          <p:cNvPr id="6" name="Picture 5">
            <a:extLst>
              <a:ext uri="{FF2B5EF4-FFF2-40B4-BE49-F238E27FC236}">
                <a16:creationId xmlns:a16="http://schemas.microsoft.com/office/drawing/2014/main" id="{5812E876-2227-BF51-DA6D-5A3A90208CC0}"/>
              </a:ext>
            </a:extLst>
          </p:cNvPr>
          <p:cNvPicPr>
            <a:picLocks noChangeAspect="1"/>
          </p:cNvPicPr>
          <p:nvPr/>
        </p:nvPicPr>
        <p:blipFill>
          <a:blip r:embed="rId5"/>
          <a:stretch>
            <a:fillRect/>
          </a:stretch>
        </p:blipFill>
        <p:spPr>
          <a:xfrm>
            <a:off x="5610163" y="5106274"/>
            <a:ext cx="4747260" cy="624840"/>
          </a:xfrm>
          <a:prstGeom prst="rect">
            <a:avLst/>
          </a:prstGeom>
        </p:spPr>
      </p:pic>
    </p:spTree>
    <p:extLst>
      <p:ext uri="{BB962C8B-B14F-4D97-AF65-F5344CB8AC3E}">
        <p14:creationId xmlns:p14="http://schemas.microsoft.com/office/powerpoint/2010/main" val="2596921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2237B-4B8F-2265-88A2-F71DE3352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998E73-AA9A-595B-5D1B-A58C67CD472F}"/>
              </a:ext>
            </a:extLst>
          </p:cNvPr>
          <p:cNvSpPr>
            <a:spLocks noGrp="1"/>
          </p:cNvSpPr>
          <p:nvPr>
            <p:ph type="title"/>
          </p:nvPr>
        </p:nvSpPr>
        <p:spPr>
          <a:xfrm>
            <a:off x="462117" y="282592"/>
            <a:ext cx="11307096" cy="621976"/>
          </a:xfrm>
        </p:spPr>
        <p:txBody>
          <a:bodyPr>
            <a:normAutofit/>
          </a:bodyPr>
          <a:lstStyle/>
          <a:p>
            <a:pPr algn="l"/>
            <a:r>
              <a:rPr lang="en-IN" sz="2800" dirty="0"/>
              <a:t>SECTION 3.3 Model  Validation(gen model)</a:t>
            </a:r>
            <a:endParaRPr lang="en-US" sz="2800" dirty="0"/>
          </a:p>
        </p:txBody>
      </p:sp>
      <p:sp>
        <p:nvSpPr>
          <p:cNvPr id="3" name="Content Placeholder 2">
            <a:extLst>
              <a:ext uri="{FF2B5EF4-FFF2-40B4-BE49-F238E27FC236}">
                <a16:creationId xmlns:a16="http://schemas.microsoft.com/office/drawing/2014/main" id="{8698BD6A-1E5A-DE18-485D-665C04DF356A}"/>
              </a:ext>
            </a:extLst>
          </p:cNvPr>
          <p:cNvSpPr>
            <a:spLocks noGrp="1"/>
          </p:cNvSpPr>
          <p:nvPr>
            <p:ph idx="1"/>
          </p:nvPr>
        </p:nvSpPr>
        <p:spPr>
          <a:xfrm>
            <a:off x="462116" y="983226"/>
            <a:ext cx="11484077" cy="5235460"/>
          </a:xfrm>
        </p:spPr>
        <p:txBody>
          <a:bodyPr>
            <a:normAutofit/>
          </a:bodyPr>
          <a:lstStyle/>
          <a:p>
            <a:pPr marL="285750" indent="-285750" algn="l">
              <a:buFont typeface="Wingdings" panose="05000000000000000000" pitchFamily="2" charset="2"/>
              <a:buChar char="Ø"/>
            </a:pPr>
            <a:r>
              <a:rPr lang="en-IN" sz="1800" dirty="0"/>
              <a:t>    </a:t>
            </a:r>
            <a:r>
              <a:rPr lang="en-IN" sz="1800" dirty="0">
                <a:latin typeface="Calibri" panose="020F0502020204030204" pitchFamily="34" charset="0"/>
                <a:ea typeface="Calibri" panose="020F0502020204030204" pitchFamily="34" charset="0"/>
                <a:cs typeface="Calibri" panose="020F0502020204030204" pitchFamily="34" charset="0"/>
              </a:rPr>
              <a:t>Train &amp;  Validation split for model validation with 75%, 25% performed with variables finalised with regression procedure.</a:t>
            </a:r>
          </a:p>
          <a:p>
            <a:pPr marL="285750" indent="-285750" algn="l">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p>
          <a:p>
            <a:pPr marL="0" indent="0">
              <a:buNone/>
            </a:pPr>
            <a:endParaRPr lang="en-IN"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p>
        </p:txBody>
      </p:sp>
      <p:pic>
        <p:nvPicPr>
          <p:cNvPr id="5" name="Picture 4">
            <a:extLst>
              <a:ext uri="{FF2B5EF4-FFF2-40B4-BE49-F238E27FC236}">
                <a16:creationId xmlns:a16="http://schemas.microsoft.com/office/drawing/2014/main" id="{51EE4C0F-8012-AA21-AFBD-D675818F36B3}"/>
              </a:ext>
            </a:extLst>
          </p:cNvPr>
          <p:cNvPicPr>
            <a:picLocks noChangeAspect="1"/>
          </p:cNvPicPr>
          <p:nvPr/>
        </p:nvPicPr>
        <p:blipFill>
          <a:blip r:embed="rId2"/>
          <a:stretch>
            <a:fillRect/>
          </a:stretch>
        </p:blipFill>
        <p:spPr>
          <a:xfrm>
            <a:off x="1089225" y="1573934"/>
            <a:ext cx="5311600" cy="1044030"/>
          </a:xfrm>
          <a:prstGeom prst="rect">
            <a:avLst/>
          </a:prstGeom>
        </p:spPr>
      </p:pic>
      <p:pic>
        <p:nvPicPr>
          <p:cNvPr id="6" name="Picture 5">
            <a:extLst>
              <a:ext uri="{FF2B5EF4-FFF2-40B4-BE49-F238E27FC236}">
                <a16:creationId xmlns:a16="http://schemas.microsoft.com/office/drawing/2014/main" id="{FD37D9B8-FB73-0250-B652-DE3E64F762A1}"/>
              </a:ext>
            </a:extLst>
          </p:cNvPr>
          <p:cNvPicPr>
            <a:picLocks noChangeAspect="1"/>
          </p:cNvPicPr>
          <p:nvPr/>
        </p:nvPicPr>
        <p:blipFill>
          <a:blip r:embed="rId3"/>
          <a:stretch>
            <a:fillRect/>
          </a:stretch>
        </p:blipFill>
        <p:spPr>
          <a:xfrm>
            <a:off x="1089225" y="2933784"/>
            <a:ext cx="4701947" cy="510584"/>
          </a:xfrm>
          <a:prstGeom prst="rect">
            <a:avLst/>
          </a:prstGeom>
        </p:spPr>
      </p:pic>
      <p:pic>
        <p:nvPicPr>
          <p:cNvPr id="7" name="Picture 6">
            <a:extLst>
              <a:ext uri="{FF2B5EF4-FFF2-40B4-BE49-F238E27FC236}">
                <a16:creationId xmlns:a16="http://schemas.microsoft.com/office/drawing/2014/main" id="{71B00108-9879-0E29-F481-419A029AD2AE}"/>
              </a:ext>
            </a:extLst>
          </p:cNvPr>
          <p:cNvPicPr>
            <a:picLocks noChangeAspect="1"/>
          </p:cNvPicPr>
          <p:nvPr/>
        </p:nvPicPr>
        <p:blipFill>
          <a:blip r:embed="rId4"/>
          <a:stretch>
            <a:fillRect/>
          </a:stretch>
        </p:blipFill>
        <p:spPr>
          <a:xfrm>
            <a:off x="6250862" y="2865198"/>
            <a:ext cx="4618120" cy="579170"/>
          </a:xfrm>
          <a:prstGeom prst="rect">
            <a:avLst/>
          </a:prstGeom>
        </p:spPr>
      </p:pic>
      <p:pic>
        <p:nvPicPr>
          <p:cNvPr id="8" name="Picture 7">
            <a:extLst>
              <a:ext uri="{FF2B5EF4-FFF2-40B4-BE49-F238E27FC236}">
                <a16:creationId xmlns:a16="http://schemas.microsoft.com/office/drawing/2014/main" id="{9E455B9A-89A9-9D3D-DCA0-C6F84F6F599F}"/>
              </a:ext>
            </a:extLst>
          </p:cNvPr>
          <p:cNvPicPr>
            <a:picLocks noChangeAspect="1"/>
          </p:cNvPicPr>
          <p:nvPr/>
        </p:nvPicPr>
        <p:blipFill>
          <a:blip r:embed="rId5"/>
          <a:stretch>
            <a:fillRect/>
          </a:stretch>
        </p:blipFill>
        <p:spPr>
          <a:xfrm>
            <a:off x="1285901" y="3843015"/>
            <a:ext cx="1196340" cy="1150620"/>
          </a:xfrm>
          <a:prstGeom prst="rect">
            <a:avLst/>
          </a:prstGeom>
        </p:spPr>
      </p:pic>
    </p:spTree>
    <p:extLst>
      <p:ext uri="{BB962C8B-B14F-4D97-AF65-F5344CB8AC3E}">
        <p14:creationId xmlns:p14="http://schemas.microsoft.com/office/powerpoint/2010/main" val="181850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234FA-D5BB-99A7-E794-AF39ED62EF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DA502-5806-AEE8-39EE-2C02249D12B9}"/>
              </a:ext>
            </a:extLst>
          </p:cNvPr>
          <p:cNvSpPr>
            <a:spLocks noGrp="1"/>
          </p:cNvSpPr>
          <p:nvPr>
            <p:ph type="ctrTitle"/>
          </p:nvPr>
        </p:nvSpPr>
        <p:spPr>
          <a:xfrm>
            <a:off x="545689" y="318329"/>
            <a:ext cx="10830233" cy="458014"/>
          </a:xfrm>
          <a:noFill/>
        </p:spPr>
        <p:txBody>
          <a:bodyPr>
            <a:noAutofit/>
          </a:bodyPr>
          <a:lstStyle/>
          <a:p>
            <a:r>
              <a:rPr lang="en-IN" sz="2800" dirty="0"/>
              <a:t>AGENDA</a:t>
            </a:r>
            <a:endParaRPr lang="en-US" sz="2800" dirty="0"/>
          </a:p>
        </p:txBody>
      </p:sp>
      <p:sp useBgFill="1">
        <p:nvSpPr>
          <p:cNvPr id="3" name="Subtitle 2">
            <a:extLst>
              <a:ext uri="{FF2B5EF4-FFF2-40B4-BE49-F238E27FC236}">
                <a16:creationId xmlns:a16="http://schemas.microsoft.com/office/drawing/2014/main" id="{7D887977-42BC-DFCB-75CA-97EA579B72E7}"/>
              </a:ext>
            </a:extLst>
          </p:cNvPr>
          <p:cNvSpPr>
            <a:spLocks noGrp="1"/>
          </p:cNvSpPr>
          <p:nvPr>
            <p:ph type="subTitle" idx="1"/>
          </p:nvPr>
        </p:nvSpPr>
        <p:spPr>
          <a:xfrm>
            <a:off x="412954" y="865240"/>
            <a:ext cx="11366091" cy="5674432"/>
          </a:xfrm>
        </p:spPr>
        <p:txBody>
          <a:bodyPr>
            <a:normAutofit fontScale="92500" lnSpcReduction="10000"/>
          </a:bodyPr>
          <a:lstStyle/>
          <a:p>
            <a:pPr marL="342900" indent="-342900">
              <a:buFont typeface="+mj-lt"/>
              <a:buAutoNum type="arabicPeriod"/>
            </a:pPr>
            <a:r>
              <a:rPr lang="en-IN" sz="1900" dirty="0">
                <a:latin typeface="Calibri" panose="020F0502020204030204" pitchFamily="34" charset="0"/>
                <a:ea typeface="Calibri" panose="020F0502020204030204" pitchFamily="34" charset="0"/>
                <a:cs typeface="Calibri" panose="020F0502020204030204" pitchFamily="34" charset="0"/>
              </a:rPr>
              <a:t>Objective</a:t>
            </a:r>
          </a:p>
          <a:p>
            <a:pPr marL="342900" indent="-342900">
              <a:buFont typeface="+mj-lt"/>
              <a:buAutoNum type="arabicPeriod"/>
            </a:pPr>
            <a:r>
              <a:rPr lang="en-IN" sz="1900" dirty="0">
                <a:latin typeface="Calibri" panose="020F0502020204030204" pitchFamily="34" charset="0"/>
                <a:ea typeface="Calibri" panose="020F0502020204030204" pitchFamily="34" charset="0"/>
                <a:cs typeface="Calibri" panose="020F0502020204030204" pitchFamily="34" charset="0"/>
              </a:rPr>
              <a:t>EDA (Exploratory Data Analysis)</a:t>
            </a:r>
          </a:p>
          <a:p>
            <a:pPr marL="742950" lvl="1" indent="-285750" algn="l">
              <a:buFont typeface="Arial" panose="020B0604020202020204" pitchFamily="34" charset="0"/>
              <a:buChar char="•"/>
            </a:pPr>
            <a:r>
              <a:rPr lang="en-IN" sz="1900" dirty="0">
                <a:latin typeface="Calibri" panose="020F0502020204030204" pitchFamily="34" charset="0"/>
                <a:ea typeface="Calibri" panose="020F0502020204030204" pitchFamily="34" charset="0"/>
                <a:cs typeface="Calibri" panose="020F0502020204030204" pitchFamily="34" charset="0"/>
              </a:rPr>
              <a:t>Dataset overview</a:t>
            </a:r>
          </a:p>
          <a:p>
            <a:pPr marL="742950" lvl="1" indent="-285750" algn="l">
              <a:buFont typeface="Arial" panose="020B0604020202020204" pitchFamily="34" charset="0"/>
              <a:buChar char="•"/>
            </a:pPr>
            <a:r>
              <a:rPr lang="en-IN" sz="1900" dirty="0">
                <a:latin typeface="Calibri" panose="020F0502020204030204" pitchFamily="34" charset="0"/>
                <a:ea typeface="Calibri" panose="020F0502020204030204" pitchFamily="34" charset="0"/>
                <a:cs typeface="Calibri" panose="020F0502020204030204" pitchFamily="34" charset="0"/>
              </a:rPr>
              <a:t>Variables Correlation</a:t>
            </a:r>
          </a:p>
          <a:p>
            <a:r>
              <a:rPr lang="en-IN" sz="1900" dirty="0">
                <a:latin typeface="Calibri" panose="020F0502020204030204" pitchFamily="34" charset="0"/>
                <a:ea typeface="Calibri" panose="020F0502020204030204" pitchFamily="34" charset="0"/>
                <a:cs typeface="Calibri" panose="020F0502020204030204" pitchFamily="34" charset="0"/>
              </a:rPr>
              <a:t>3. Model Building</a:t>
            </a:r>
          </a:p>
          <a:p>
            <a:pPr marL="742950" lvl="1" indent="-285750" algn="l">
              <a:buFont typeface="Arial" panose="020B0604020202020204" pitchFamily="34" charset="0"/>
              <a:buChar char="•"/>
            </a:pPr>
            <a:r>
              <a:rPr lang="en-IN" sz="1900" dirty="0">
                <a:latin typeface="Calibri" panose="020F0502020204030204" pitchFamily="34" charset="0"/>
                <a:ea typeface="Calibri" panose="020F0502020204030204" pitchFamily="34" charset="0"/>
                <a:cs typeface="Calibri" panose="020F0502020204030204" pitchFamily="34" charset="0"/>
              </a:rPr>
              <a:t>Model Selection</a:t>
            </a:r>
          </a:p>
          <a:p>
            <a:pPr marL="742950" lvl="1" indent="-285750" algn="l">
              <a:buFont typeface="Arial" panose="020B0604020202020204" pitchFamily="34" charset="0"/>
              <a:buChar char="•"/>
            </a:pPr>
            <a:r>
              <a:rPr lang="en-IN" sz="1900" dirty="0">
                <a:latin typeface="Calibri" panose="020F0502020204030204" pitchFamily="34" charset="0"/>
                <a:ea typeface="Calibri" panose="020F0502020204030204" pitchFamily="34" charset="0"/>
                <a:cs typeface="Calibri" panose="020F0502020204030204" pitchFamily="34" charset="0"/>
              </a:rPr>
              <a:t>Hypothesis test on MLR model</a:t>
            </a:r>
          </a:p>
          <a:p>
            <a:r>
              <a:rPr lang="en-IN" sz="1900" dirty="0">
                <a:latin typeface="Calibri" panose="020F0502020204030204" pitchFamily="34" charset="0"/>
                <a:ea typeface="Calibri" panose="020F0502020204030204" pitchFamily="34" charset="0"/>
                <a:cs typeface="Calibri" panose="020F0502020204030204" pitchFamily="34" charset="0"/>
              </a:rPr>
              <a:t>4. Outlier Diagnostics</a:t>
            </a:r>
          </a:p>
          <a:p>
            <a:pPr marL="742950" lvl="1" indent="-285750" algn="l">
              <a:buFont typeface="Arial" panose="020B0604020202020204" pitchFamily="34" charset="0"/>
              <a:buChar char="•"/>
            </a:pPr>
            <a:r>
              <a:rPr lang="en-IN" sz="1900" dirty="0">
                <a:latin typeface="Calibri" panose="020F0502020204030204" pitchFamily="34" charset="0"/>
                <a:ea typeface="Calibri" panose="020F0502020204030204" pitchFamily="34" charset="0"/>
                <a:cs typeface="Calibri" panose="020F0502020204030204" pitchFamily="34" charset="0"/>
              </a:rPr>
              <a:t>Residual analysis</a:t>
            </a:r>
          </a:p>
          <a:p>
            <a:pPr marL="742950" lvl="1" indent="-285750" algn="l">
              <a:buFont typeface="Arial" panose="020B0604020202020204" pitchFamily="34" charset="0"/>
              <a:buChar char="•"/>
            </a:pPr>
            <a:r>
              <a:rPr lang="en-IN" sz="1900" dirty="0">
                <a:latin typeface="Calibri" panose="020F0502020204030204" pitchFamily="34" charset="0"/>
                <a:ea typeface="Calibri" panose="020F0502020204030204" pitchFamily="34" charset="0"/>
                <a:cs typeface="Calibri" panose="020F0502020204030204" pitchFamily="34" charset="0"/>
              </a:rPr>
              <a:t>Model assumptions (test for Homoscedasticity, Polynomial regression)</a:t>
            </a:r>
          </a:p>
          <a:p>
            <a:r>
              <a:rPr lang="en-IN" sz="1900" dirty="0">
                <a:latin typeface="Calibri" panose="020F0502020204030204" pitchFamily="34" charset="0"/>
                <a:ea typeface="Calibri" panose="020F0502020204030204" pitchFamily="34" charset="0"/>
                <a:cs typeface="Calibri" panose="020F0502020204030204" pitchFamily="34" charset="0"/>
              </a:rPr>
              <a:t>5. Multicollinearity Diagnostics</a:t>
            </a:r>
          </a:p>
          <a:p>
            <a:pPr marL="742950" lvl="1" indent="-285750" algn="l">
              <a:buFont typeface="Arial" panose="020B0604020202020204" pitchFamily="34" charset="0"/>
              <a:buChar char="•"/>
            </a:pPr>
            <a:r>
              <a:rPr lang="en-IN" sz="1900" dirty="0">
                <a:latin typeface="Calibri" panose="020F0502020204030204" pitchFamily="34" charset="0"/>
                <a:ea typeface="Calibri" panose="020F0502020204030204" pitchFamily="34" charset="0"/>
                <a:cs typeface="Calibri" panose="020F0502020204030204" pitchFamily="34" charset="0"/>
              </a:rPr>
              <a:t>Effects of Multicollinearity</a:t>
            </a:r>
          </a:p>
          <a:p>
            <a:pPr marL="742950" lvl="1" indent="-285750" algn="l">
              <a:buFont typeface="Arial" panose="020B0604020202020204" pitchFamily="34" charset="0"/>
              <a:buChar char="•"/>
            </a:pPr>
            <a:r>
              <a:rPr lang="en-IN" sz="1900" dirty="0">
                <a:latin typeface="Calibri" panose="020F0502020204030204" pitchFamily="34" charset="0"/>
                <a:ea typeface="Calibri" panose="020F0502020204030204" pitchFamily="34" charset="0"/>
                <a:cs typeface="Calibri" panose="020F0502020204030204" pitchFamily="34" charset="0"/>
              </a:rPr>
              <a:t>Handle multicollinearity</a:t>
            </a:r>
          </a:p>
          <a:p>
            <a:r>
              <a:rPr lang="en-IN" sz="1900" dirty="0">
                <a:latin typeface="Calibri" panose="020F0502020204030204" pitchFamily="34" charset="0"/>
                <a:ea typeface="Calibri" panose="020F0502020204030204" pitchFamily="34" charset="0"/>
                <a:cs typeface="Calibri" panose="020F0502020204030204" pitchFamily="34" charset="0"/>
              </a:rPr>
              <a:t>6. Final model</a:t>
            </a:r>
          </a:p>
          <a:p>
            <a:pPr marL="742950" lvl="1" indent="-285750" algn="l">
              <a:buFont typeface="Arial" panose="020B0604020202020204" pitchFamily="34" charset="0"/>
              <a:buChar char="•"/>
            </a:pPr>
            <a:r>
              <a:rPr lang="en-IN" sz="1900" dirty="0">
                <a:latin typeface="Calibri" panose="020F0502020204030204" pitchFamily="34" charset="0"/>
                <a:ea typeface="Calibri" panose="020F0502020204030204" pitchFamily="34" charset="0"/>
                <a:cs typeface="Calibri" panose="020F0502020204030204" pitchFamily="34" charset="0"/>
              </a:rPr>
              <a:t>Model Validation &amp; Predictions on train , test dataset.</a:t>
            </a:r>
          </a:p>
          <a:p>
            <a:r>
              <a:rPr lang="en-IN" sz="1900" dirty="0">
                <a:latin typeface="Calibri" panose="020F0502020204030204" pitchFamily="34" charset="0"/>
                <a:ea typeface="Calibri" panose="020F0502020204030204" pitchFamily="34" charset="0"/>
                <a:cs typeface="Calibri" panose="020F0502020204030204" pitchFamily="34" charset="0"/>
              </a:rPr>
              <a:t>7. Key findings &amp; Recommendations</a:t>
            </a:r>
          </a:p>
          <a:p>
            <a:r>
              <a:rPr lang="en-IN" sz="1900" dirty="0">
                <a:latin typeface="Calibri" panose="020F0502020204030204" pitchFamily="34" charset="0"/>
                <a:ea typeface="Calibri" panose="020F0502020204030204" pitchFamily="34" charset="0"/>
                <a:cs typeface="Calibri" panose="020F0502020204030204" pitchFamily="34" charset="0"/>
              </a:rPr>
              <a:t>8. Conclusion</a:t>
            </a:r>
          </a:p>
          <a:p>
            <a:r>
              <a:rPr lang="en-IN" sz="1900" dirty="0">
                <a:latin typeface="Calibri" panose="020F0502020204030204" pitchFamily="34" charset="0"/>
                <a:ea typeface="Calibri" panose="020F0502020204030204" pitchFamily="34" charset="0"/>
                <a:cs typeface="Calibri" panose="020F0502020204030204" pitchFamily="34" charset="0"/>
              </a:rPr>
              <a:t>9. References</a:t>
            </a:r>
          </a:p>
          <a:p>
            <a:pPr marL="342900" indent="-342900">
              <a:buFont typeface="+mj-lt"/>
              <a:buAutoNum type="arabicPeriod"/>
            </a:pPr>
            <a:endParaRPr lang="en-US" sz="1800" dirty="0"/>
          </a:p>
        </p:txBody>
      </p:sp>
    </p:spTree>
    <p:extLst>
      <p:ext uri="{BB962C8B-B14F-4D97-AF65-F5344CB8AC3E}">
        <p14:creationId xmlns:p14="http://schemas.microsoft.com/office/powerpoint/2010/main" val="1394026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66D3F-4C30-FA4E-2F18-AF0FDDB3B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F26F13-2F48-FF4A-5330-9D6DFABDFEC5}"/>
              </a:ext>
            </a:extLst>
          </p:cNvPr>
          <p:cNvSpPr>
            <a:spLocks noGrp="1"/>
          </p:cNvSpPr>
          <p:nvPr>
            <p:ph type="title"/>
          </p:nvPr>
        </p:nvSpPr>
        <p:spPr>
          <a:xfrm>
            <a:off x="462117" y="282592"/>
            <a:ext cx="11307096" cy="621976"/>
          </a:xfrm>
        </p:spPr>
        <p:txBody>
          <a:bodyPr>
            <a:normAutofit/>
          </a:bodyPr>
          <a:lstStyle/>
          <a:p>
            <a:pPr algn="l"/>
            <a:r>
              <a:rPr lang="en-IN" sz="2800" dirty="0"/>
              <a:t>Section 4.1</a:t>
            </a:r>
            <a:endParaRPr lang="en-US" sz="2800" dirty="0"/>
          </a:p>
        </p:txBody>
      </p:sp>
      <p:sp>
        <p:nvSpPr>
          <p:cNvPr id="3" name="Content Placeholder 2">
            <a:extLst>
              <a:ext uri="{FF2B5EF4-FFF2-40B4-BE49-F238E27FC236}">
                <a16:creationId xmlns:a16="http://schemas.microsoft.com/office/drawing/2014/main" id="{5D65CB02-B88D-6B2A-E5F4-33CEBFEF0ACA}"/>
              </a:ext>
            </a:extLst>
          </p:cNvPr>
          <p:cNvSpPr>
            <a:spLocks noGrp="1"/>
          </p:cNvSpPr>
          <p:nvPr>
            <p:ph idx="1"/>
          </p:nvPr>
        </p:nvSpPr>
        <p:spPr>
          <a:xfrm>
            <a:off x="462116" y="983226"/>
            <a:ext cx="11484077" cy="5235460"/>
          </a:xfrm>
        </p:spPr>
        <p:txBody>
          <a:bodyPr>
            <a:normAutofit/>
          </a:bodyPr>
          <a:lstStyle/>
          <a:p>
            <a:r>
              <a:rPr lang="en-IN" sz="1800" dirty="0"/>
              <a:t>No Y observations, several X observations	</a:t>
            </a:r>
          </a:p>
          <a:p>
            <a:r>
              <a:rPr lang="en-IN" sz="1800" dirty="0"/>
              <a:t>Cooks distance                                                          Influential cases</a:t>
            </a:r>
          </a:p>
          <a:p>
            <a:pPr marL="0" indent="0">
              <a:buNone/>
            </a:pPr>
            <a:r>
              <a:rPr lang="en-IN" sz="1800" dirty="0"/>
              <a:t>		</a:t>
            </a:r>
          </a:p>
          <a:p>
            <a:pPr marL="0" indent="0">
              <a:buNone/>
            </a:pPr>
            <a:endParaRPr lang="en-IN"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a:t>
            </a:r>
          </a:p>
          <a:p>
            <a:pPr marL="0" indent="0">
              <a:buNone/>
            </a:pPr>
            <a:r>
              <a:rPr lang="en-US" sz="1800" dirty="0"/>
              <a:t>                                                                                        New model with cleaned dataset</a:t>
            </a:r>
          </a:p>
          <a:p>
            <a:pPr marL="0" indent="0">
              <a:buNone/>
            </a:pPr>
            <a:endParaRPr lang="en-US" sz="1800" dirty="0"/>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p>
        </p:txBody>
      </p:sp>
      <p:pic>
        <p:nvPicPr>
          <p:cNvPr id="6" name="Picture 5">
            <a:extLst>
              <a:ext uri="{FF2B5EF4-FFF2-40B4-BE49-F238E27FC236}">
                <a16:creationId xmlns:a16="http://schemas.microsoft.com/office/drawing/2014/main" id="{B38B7C0D-2058-9F85-C2BA-E2EC49A55AED}"/>
              </a:ext>
            </a:extLst>
          </p:cNvPr>
          <p:cNvPicPr>
            <a:picLocks noChangeAspect="1"/>
          </p:cNvPicPr>
          <p:nvPr/>
        </p:nvPicPr>
        <p:blipFill>
          <a:blip r:embed="rId2"/>
          <a:stretch>
            <a:fillRect/>
          </a:stretch>
        </p:blipFill>
        <p:spPr>
          <a:xfrm>
            <a:off x="888716" y="1726273"/>
            <a:ext cx="4686174" cy="3749365"/>
          </a:xfrm>
          <a:prstGeom prst="rect">
            <a:avLst/>
          </a:prstGeom>
        </p:spPr>
      </p:pic>
      <p:pic>
        <p:nvPicPr>
          <p:cNvPr id="4" name="Picture 3">
            <a:extLst>
              <a:ext uri="{FF2B5EF4-FFF2-40B4-BE49-F238E27FC236}">
                <a16:creationId xmlns:a16="http://schemas.microsoft.com/office/drawing/2014/main" id="{4B136FD0-E591-024A-D8A9-7A66D2B99F37}"/>
              </a:ext>
            </a:extLst>
          </p:cNvPr>
          <p:cNvPicPr>
            <a:picLocks noChangeAspect="1"/>
          </p:cNvPicPr>
          <p:nvPr/>
        </p:nvPicPr>
        <p:blipFill>
          <a:blip r:embed="rId3"/>
          <a:stretch>
            <a:fillRect/>
          </a:stretch>
        </p:blipFill>
        <p:spPr>
          <a:xfrm>
            <a:off x="6096000" y="4694847"/>
            <a:ext cx="5037257" cy="746825"/>
          </a:xfrm>
          <a:prstGeom prst="rect">
            <a:avLst/>
          </a:prstGeom>
        </p:spPr>
      </p:pic>
      <p:pic>
        <p:nvPicPr>
          <p:cNvPr id="5" name="Picture 4">
            <a:extLst>
              <a:ext uri="{FF2B5EF4-FFF2-40B4-BE49-F238E27FC236}">
                <a16:creationId xmlns:a16="http://schemas.microsoft.com/office/drawing/2014/main" id="{A0594F5A-404F-4B92-FDEB-D873EC3EE09B}"/>
              </a:ext>
            </a:extLst>
          </p:cNvPr>
          <p:cNvPicPr>
            <a:picLocks noChangeAspect="1"/>
          </p:cNvPicPr>
          <p:nvPr/>
        </p:nvPicPr>
        <p:blipFill>
          <a:blip r:embed="rId4"/>
          <a:stretch>
            <a:fillRect/>
          </a:stretch>
        </p:blipFill>
        <p:spPr>
          <a:xfrm>
            <a:off x="6115665" y="5520330"/>
            <a:ext cx="4839119" cy="541067"/>
          </a:xfrm>
          <a:prstGeom prst="rect">
            <a:avLst/>
          </a:prstGeom>
        </p:spPr>
      </p:pic>
      <p:pic>
        <p:nvPicPr>
          <p:cNvPr id="8" name="Picture 7">
            <a:extLst>
              <a:ext uri="{FF2B5EF4-FFF2-40B4-BE49-F238E27FC236}">
                <a16:creationId xmlns:a16="http://schemas.microsoft.com/office/drawing/2014/main" id="{C3B29457-EDC6-CCF4-51F1-53E7F27812A5}"/>
              </a:ext>
            </a:extLst>
          </p:cNvPr>
          <p:cNvPicPr>
            <a:picLocks noChangeAspect="1"/>
          </p:cNvPicPr>
          <p:nvPr/>
        </p:nvPicPr>
        <p:blipFill>
          <a:blip r:embed="rId5"/>
          <a:stretch>
            <a:fillRect/>
          </a:stretch>
        </p:blipFill>
        <p:spPr>
          <a:xfrm>
            <a:off x="6115665" y="1726273"/>
            <a:ext cx="4686174" cy="2303470"/>
          </a:xfrm>
          <a:prstGeom prst="rect">
            <a:avLst/>
          </a:prstGeom>
        </p:spPr>
      </p:pic>
    </p:spTree>
    <p:extLst>
      <p:ext uri="{BB962C8B-B14F-4D97-AF65-F5344CB8AC3E}">
        <p14:creationId xmlns:p14="http://schemas.microsoft.com/office/powerpoint/2010/main" val="133328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F2621-9366-3578-3570-C2C0EE781D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8780E-42B9-C0F4-4AC5-A86F20625694}"/>
              </a:ext>
            </a:extLst>
          </p:cNvPr>
          <p:cNvSpPr>
            <a:spLocks noGrp="1"/>
          </p:cNvSpPr>
          <p:nvPr>
            <p:ph type="title"/>
          </p:nvPr>
        </p:nvSpPr>
        <p:spPr>
          <a:xfrm>
            <a:off x="462117" y="282592"/>
            <a:ext cx="11307096" cy="621976"/>
          </a:xfrm>
        </p:spPr>
        <p:txBody>
          <a:bodyPr>
            <a:normAutofit/>
          </a:bodyPr>
          <a:lstStyle/>
          <a:p>
            <a:pPr algn="l"/>
            <a:r>
              <a:rPr lang="en-IN" sz="2800" dirty="0"/>
              <a:t>Section 4.2</a:t>
            </a:r>
            <a:endParaRPr lang="en-US" sz="2800" dirty="0"/>
          </a:p>
        </p:txBody>
      </p:sp>
      <p:sp>
        <p:nvSpPr>
          <p:cNvPr id="3" name="Content Placeholder 2">
            <a:extLst>
              <a:ext uri="{FF2B5EF4-FFF2-40B4-BE49-F238E27FC236}">
                <a16:creationId xmlns:a16="http://schemas.microsoft.com/office/drawing/2014/main" id="{2413FFDB-1158-7DF7-C3CA-7C9413CFB2D2}"/>
              </a:ext>
            </a:extLst>
          </p:cNvPr>
          <p:cNvSpPr>
            <a:spLocks noGrp="1"/>
          </p:cNvSpPr>
          <p:nvPr>
            <p:ph idx="1"/>
          </p:nvPr>
        </p:nvSpPr>
        <p:spPr>
          <a:xfrm>
            <a:off x="462116" y="983226"/>
            <a:ext cx="11484077" cy="5235460"/>
          </a:xfrm>
        </p:spPr>
        <p:txBody>
          <a:bodyPr>
            <a:normAutofit/>
          </a:bodyPr>
          <a:lstStyle/>
          <a:p>
            <a:r>
              <a:rPr lang="en-IN" sz="1800" dirty="0"/>
              <a:t>Cleaned dataset model		</a:t>
            </a:r>
          </a:p>
          <a:p>
            <a:pPr marL="0" indent="0">
              <a:buNone/>
            </a:pPr>
            <a:endParaRPr lang="en-IN"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a:t>
            </a:r>
          </a:p>
          <a:p>
            <a:pPr marL="0" indent="0">
              <a:buNone/>
            </a:pPr>
            <a:r>
              <a:rPr lang="en-US" sz="1800" dirty="0"/>
              <a:t>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p>
        </p:txBody>
      </p:sp>
      <p:pic>
        <p:nvPicPr>
          <p:cNvPr id="7" name="Picture 6">
            <a:extLst>
              <a:ext uri="{FF2B5EF4-FFF2-40B4-BE49-F238E27FC236}">
                <a16:creationId xmlns:a16="http://schemas.microsoft.com/office/drawing/2014/main" id="{A2A6DDAB-850C-4BEB-0308-372AC5C6961E}"/>
              </a:ext>
            </a:extLst>
          </p:cNvPr>
          <p:cNvPicPr>
            <a:picLocks noChangeAspect="1"/>
          </p:cNvPicPr>
          <p:nvPr/>
        </p:nvPicPr>
        <p:blipFill>
          <a:blip r:embed="rId2"/>
          <a:stretch>
            <a:fillRect/>
          </a:stretch>
        </p:blipFill>
        <p:spPr>
          <a:xfrm>
            <a:off x="1947770" y="3195483"/>
            <a:ext cx="4945600" cy="2920181"/>
          </a:xfrm>
          <a:prstGeom prst="rect">
            <a:avLst/>
          </a:prstGeom>
        </p:spPr>
      </p:pic>
      <p:pic>
        <p:nvPicPr>
          <p:cNvPr id="5" name="Picture 4">
            <a:extLst>
              <a:ext uri="{FF2B5EF4-FFF2-40B4-BE49-F238E27FC236}">
                <a16:creationId xmlns:a16="http://schemas.microsoft.com/office/drawing/2014/main" id="{ACA072C8-544B-B8F8-CDAB-6E2CCA95F686}"/>
              </a:ext>
            </a:extLst>
          </p:cNvPr>
          <p:cNvPicPr>
            <a:picLocks noChangeAspect="1"/>
          </p:cNvPicPr>
          <p:nvPr/>
        </p:nvPicPr>
        <p:blipFill>
          <a:blip r:embed="rId3"/>
          <a:stretch>
            <a:fillRect/>
          </a:stretch>
        </p:blipFill>
        <p:spPr>
          <a:xfrm>
            <a:off x="1818010" y="1490659"/>
            <a:ext cx="5075360" cy="769687"/>
          </a:xfrm>
          <a:prstGeom prst="rect">
            <a:avLst/>
          </a:prstGeom>
        </p:spPr>
      </p:pic>
      <p:pic>
        <p:nvPicPr>
          <p:cNvPr id="8" name="Picture 7">
            <a:extLst>
              <a:ext uri="{FF2B5EF4-FFF2-40B4-BE49-F238E27FC236}">
                <a16:creationId xmlns:a16="http://schemas.microsoft.com/office/drawing/2014/main" id="{2AF01A9A-39F5-7D38-3B7B-A93C6718D4D6}"/>
              </a:ext>
            </a:extLst>
          </p:cNvPr>
          <p:cNvPicPr>
            <a:picLocks noChangeAspect="1"/>
          </p:cNvPicPr>
          <p:nvPr/>
        </p:nvPicPr>
        <p:blipFill>
          <a:blip r:embed="rId4"/>
          <a:stretch>
            <a:fillRect/>
          </a:stretch>
        </p:blipFill>
        <p:spPr>
          <a:xfrm>
            <a:off x="1947770" y="2513713"/>
            <a:ext cx="4595258" cy="586791"/>
          </a:xfrm>
          <a:prstGeom prst="rect">
            <a:avLst/>
          </a:prstGeom>
        </p:spPr>
      </p:pic>
    </p:spTree>
    <p:extLst>
      <p:ext uri="{BB962C8B-B14F-4D97-AF65-F5344CB8AC3E}">
        <p14:creationId xmlns:p14="http://schemas.microsoft.com/office/powerpoint/2010/main" val="2897883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3F0A3-F6B7-70D0-5F60-8F44DE70A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91CDA9-E009-46B8-A4E1-D0AB2BCA2476}"/>
              </a:ext>
            </a:extLst>
          </p:cNvPr>
          <p:cNvSpPr>
            <a:spLocks noGrp="1"/>
          </p:cNvSpPr>
          <p:nvPr>
            <p:ph type="title"/>
          </p:nvPr>
        </p:nvSpPr>
        <p:spPr>
          <a:xfrm>
            <a:off x="462116" y="207302"/>
            <a:ext cx="11307096" cy="621976"/>
          </a:xfrm>
        </p:spPr>
        <p:txBody>
          <a:bodyPr>
            <a:normAutofit/>
          </a:bodyPr>
          <a:lstStyle/>
          <a:p>
            <a:pPr algn="l"/>
            <a:r>
              <a:rPr lang="en-IN" sz="2800" dirty="0"/>
              <a:t>Section 5.1</a:t>
            </a:r>
            <a:endParaRPr lang="en-US" sz="2800" dirty="0"/>
          </a:p>
        </p:txBody>
      </p:sp>
      <p:sp>
        <p:nvSpPr>
          <p:cNvPr id="3" name="Content Placeholder 2">
            <a:extLst>
              <a:ext uri="{FF2B5EF4-FFF2-40B4-BE49-F238E27FC236}">
                <a16:creationId xmlns:a16="http://schemas.microsoft.com/office/drawing/2014/main" id="{F0623DDA-0DF2-CC6A-9D60-68547B58F168}"/>
              </a:ext>
            </a:extLst>
          </p:cNvPr>
          <p:cNvSpPr>
            <a:spLocks noGrp="1"/>
          </p:cNvSpPr>
          <p:nvPr>
            <p:ph idx="1"/>
          </p:nvPr>
        </p:nvSpPr>
        <p:spPr>
          <a:xfrm>
            <a:off x="462116" y="794788"/>
            <a:ext cx="11484077" cy="5780620"/>
          </a:xfrm>
        </p:spPr>
        <p:txBody>
          <a:bodyPr>
            <a:no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Correlation matrix	</a:t>
            </a:r>
          </a:p>
          <a:p>
            <a:pPr marL="0"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Ridge model, cross validation ridge </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As we can see from the graph above, for low values of Lambda, the Mean Squared Error is quite low. On the contrary, as the value of Lambda increases, the Mean Squared Error also increases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88CAF7E-0888-A963-0A50-6250616A41CB}"/>
              </a:ext>
            </a:extLst>
          </p:cNvPr>
          <p:cNvPicPr>
            <a:picLocks noChangeAspect="1"/>
          </p:cNvPicPr>
          <p:nvPr/>
        </p:nvPicPr>
        <p:blipFill>
          <a:blip r:embed="rId2"/>
          <a:stretch>
            <a:fillRect/>
          </a:stretch>
        </p:blipFill>
        <p:spPr>
          <a:xfrm>
            <a:off x="952773" y="1164493"/>
            <a:ext cx="5731510" cy="1414647"/>
          </a:xfrm>
          <a:prstGeom prst="rect">
            <a:avLst/>
          </a:prstGeom>
        </p:spPr>
      </p:pic>
      <p:pic>
        <p:nvPicPr>
          <p:cNvPr id="6" name="Picture 5">
            <a:extLst>
              <a:ext uri="{FF2B5EF4-FFF2-40B4-BE49-F238E27FC236}">
                <a16:creationId xmlns:a16="http://schemas.microsoft.com/office/drawing/2014/main" id="{FFAB7A4B-A1DE-CA31-13E8-CA1D682575C2}"/>
              </a:ext>
            </a:extLst>
          </p:cNvPr>
          <p:cNvPicPr>
            <a:picLocks noChangeAspect="1"/>
          </p:cNvPicPr>
          <p:nvPr/>
        </p:nvPicPr>
        <p:blipFill>
          <a:blip r:embed="rId3"/>
          <a:stretch>
            <a:fillRect/>
          </a:stretch>
        </p:blipFill>
        <p:spPr>
          <a:xfrm>
            <a:off x="778624" y="3124201"/>
            <a:ext cx="5349704" cy="2598173"/>
          </a:xfrm>
          <a:prstGeom prst="rect">
            <a:avLst/>
          </a:prstGeom>
        </p:spPr>
      </p:pic>
      <p:pic>
        <p:nvPicPr>
          <p:cNvPr id="8" name="Picture 7">
            <a:extLst>
              <a:ext uri="{FF2B5EF4-FFF2-40B4-BE49-F238E27FC236}">
                <a16:creationId xmlns:a16="http://schemas.microsoft.com/office/drawing/2014/main" id="{2C9148E2-799D-ADEE-3CDE-E53C1E4D9F29}"/>
              </a:ext>
            </a:extLst>
          </p:cNvPr>
          <p:cNvPicPr>
            <a:picLocks noChangeAspect="1"/>
          </p:cNvPicPr>
          <p:nvPr/>
        </p:nvPicPr>
        <p:blipFill>
          <a:blip r:embed="rId4"/>
          <a:stretch>
            <a:fillRect/>
          </a:stretch>
        </p:blipFill>
        <p:spPr>
          <a:xfrm>
            <a:off x="6343302" y="3025879"/>
            <a:ext cx="5425910" cy="2598173"/>
          </a:xfrm>
          <a:prstGeom prst="rect">
            <a:avLst/>
          </a:prstGeom>
        </p:spPr>
      </p:pic>
    </p:spTree>
    <p:extLst>
      <p:ext uri="{BB962C8B-B14F-4D97-AF65-F5344CB8AC3E}">
        <p14:creationId xmlns:p14="http://schemas.microsoft.com/office/powerpoint/2010/main" val="2673063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E7471-6627-9285-8167-74C4A97CF7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1BFC9-3829-F30C-2623-50B120A1E501}"/>
              </a:ext>
            </a:extLst>
          </p:cNvPr>
          <p:cNvSpPr>
            <a:spLocks noGrp="1"/>
          </p:cNvSpPr>
          <p:nvPr>
            <p:ph type="title"/>
          </p:nvPr>
        </p:nvSpPr>
        <p:spPr>
          <a:xfrm>
            <a:off x="462116" y="207302"/>
            <a:ext cx="11307096" cy="621976"/>
          </a:xfrm>
        </p:spPr>
        <p:txBody>
          <a:bodyPr>
            <a:normAutofit/>
          </a:bodyPr>
          <a:lstStyle/>
          <a:p>
            <a:pPr algn="l"/>
            <a:r>
              <a:rPr lang="en-IN" sz="2800" dirty="0"/>
              <a:t>Section 5.2</a:t>
            </a:r>
            <a:endParaRPr lang="en-US" sz="2800" dirty="0"/>
          </a:p>
        </p:txBody>
      </p:sp>
      <p:sp>
        <p:nvSpPr>
          <p:cNvPr id="3" name="Content Placeholder 2">
            <a:extLst>
              <a:ext uri="{FF2B5EF4-FFF2-40B4-BE49-F238E27FC236}">
                <a16:creationId xmlns:a16="http://schemas.microsoft.com/office/drawing/2014/main" id="{04527EE5-7385-1D10-7DE8-5A84BDFB0A29}"/>
              </a:ext>
            </a:extLst>
          </p:cNvPr>
          <p:cNvSpPr>
            <a:spLocks noGrp="1"/>
          </p:cNvSpPr>
          <p:nvPr>
            <p:ph idx="1"/>
          </p:nvPr>
        </p:nvSpPr>
        <p:spPr>
          <a:xfrm>
            <a:off x="462116" y="794788"/>
            <a:ext cx="11484077" cy="5780620"/>
          </a:xfrm>
        </p:spPr>
        <p:txBody>
          <a:bodyPr>
            <a:no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Actual Vs  Predicted plot on prediction test.</a:t>
            </a:r>
          </a:p>
          <a:p>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2F463CA-643F-ED85-8E87-F935A5DFF2E1}"/>
              </a:ext>
            </a:extLst>
          </p:cNvPr>
          <p:cNvPicPr>
            <a:picLocks noChangeAspect="1"/>
          </p:cNvPicPr>
          <p:nvPr/>
        </p:nvPicPr>
        <p:blipFill>
          <a:blip r:embed="rId2"/>
          <a:stretch>
            <a:fillRect/>
          </a:stretch>
        </p:blipFill>
        <p:spPr>
          <a:xfrm>
            <a:off x="1690297" y="1340113"/>
            <a:ext cx="5448772" cy="3391194"/>
          </a:xfrm>
          <a:prstGeom prst="rect">
            <a:avLst/>
          </a:prstGeom>
        </p:spPr>
      </p:pic>
    </p:spTree>
    <p:extLst>
      <p:ext uri="{BB962C8B-B14F-4D97-AF65-F5344CB8AC3E}">
        <p14:creationId xmlns:p14="http://schemas.microsoft.com/office/powerpoint/2010/main" val="101196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DFDBF-3DD3-0B6D-8D30-338E5156B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1D25AE-4CA0-54D0-E257-F68E707A3A41}"/>
              </a:ext>
            </a:extLst>
          </p:cNvPr>
          <p:cNvSpPr>
            <a:spLocks noGrp="1"/>
          </p:cNvSpPr>
          <p:nvPr>
            <p:ph type="ctrTitle"/>
          </p:nvPr>
        </p:nvSpPr>
        <p:spPr>
          <a:xfrm>
            <a:off x="526024" y="306038"/>
            <a:ext cx="10830233" cy="458014"/>
          </a:xfrm>
          <a:noFill/>
        </p:spPr>
        <p:txBody>
          <a:bodyPr>
            <a:noAutofit/>
          </a:bodyPr>
          <a:lstStyle/>
          <a:p>
            <a:r>
              <a:rPr lang="en-IN" sz="2800" dirty="0"/>
              <a:t>objective</a:t>
            </a:r>
            <a:endParaRPr lang="en-US" sz="2800" dirty="0"/>
          </a:p>
        </p:txBody>
      </p:sp>
      <p:sp useBgFill="1">
        <p:nvSpPr>
          <p:cNvPr id="3" name="Subtitle 2">
            <a:extLst>
              <a:ext uri="{FF2B5EF4-FFF2-40B4-BE49-F238E27FC236}">
                <a16:creationId xmlns:a16="http://schemas.microsoft.com/office/drawing/2014/main" id="{7E7F1C9D-FE62-1B86-5804-6A92D7ADC1DE}"/>
              </a:ext>
            </a:extLst>
          </p:cNvPr>
          <p:cNvSpPr>
            <a:spLocks noGrp="1"/>
          </p:cNvSpPr>
          <p:nvPr>
            <p:ph type="subTitle" idx="1"/>
          </p:nvPr>
        </p:nvSpPr>
        <p:spPr>
          <a:xfrm>
            <a:off x="412954" y="1012722"/>
            <a:ext cx="11366091" cy="5526949"/>
          </a:xfrm>
        </p:spPr>
        <p:txBody>
          <a:bodyPr>
            <a:normAutofit/>
          </a:bodyPr>
          <a:lstStyle/>
          <a:p>
            <a:pPr algn="l"/>
            <a:endParaRPr lang="en-US" sz="1800" b="0" i="0" u="none" strike="noStrike" baseline="0" dirty="0">
              <a:latin typeface="Times New Roman" panose="02020603050405020304" pitchFamily="18" charset="0"/>
            </a:endParaRPr>
          </a:p>
          <a:p>
            <a:pPr marL="285750" indent="-285750">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If we look at car companies, we see that they set different prices of cars based on a few set of factors .</a:t>
            </a:r>
          </a:p>
          <a:p>
            <a:pPr marL="285750" indent="-285750">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 If a new company is planning to invest in manufacturing cars, it would be really useful for the company to understand some of the factors that affect the prices of the car respectively. Not only new company, if any customer planning to purchas</a:t>
            </a:r>
            <a:r>
              <a:rPr lang="en-US" sz="1800" dirty="0">
                <a:latin typeface="Calibri" panose="020F0502020204030204" pitchFamily="34" charset="0"/>
                <a:ea typeface="Calibri" panose="020F0502020204030204" pitchFamily="34" charset="0"/>
                <a:cs typeface="Calibri" panose="020F0502020204030204" pitchFamily="34" charset="0"/>
              </a:rPr>
              <a:t>e car they must predict price based on car features and decide on purchasing as per market trend.</a:t>
            </a: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This project aims to predict car prices based on various car features . A model will help us understand the exact relationship between different variables and how these variables are used to predict the result.</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6148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DE523-0F82-3405-436D-1C757D283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D899E0-E6AA-4DEC-7339-A246234D25BC}"/>
              </a:ext>
            </a:extLst>
          </p:cNvPr>
          <p:cNvSpPr>
            <a:spLocks noGrp="1"/>
          </p:cNvSpPr>
          <p:nvPr>
            <p:ph type="ctrTitle"/>
          </p:nvPr>
        </p:nvSpPr>
        <p:spPr>
          <a:xfrm>
            <a:off x="526024" y="306038"/>
            <a:ext cx="10830233" cy="458014"/>
          </a:xfrm>
          <a:noFill/>
        </p:spPr>
        <p:txBody>
          <a:bodyPr>
            <a:noAutofit/>
          </a:bodyPr>
          <a:lstStyle/>
          <a:p>
            <a:r>
              <a:rPr lang="en-IN" sz="2800" dirty="0"/>
              <a:t>EDA</a:t>
            </a:r>
            <a:endParaRPr lang="en-US" sz="2800" dirty="0"/>
          </a:p>
        </p:txBody>
      </p:sp>
      <p:sp useBgFill="1">
        <p:nvSpPr>
          <p:cNvPr id="3" name="Subtitle 2">
            <a:extLst>
              <a:ext uri="{FF2B5EF4-FFF2-40B4-BE49-F238E27FC236}">
                <a16:creationId xmlns:a16="http://schemas.microsoft.com/office/drawing/2014/main" id="{5E850B54-8E3F-B397-E84B-37A13760A302}"/>
              </a:ext>
            </a:extLst>
          </p:cNvPr>
          <p:cNvSpPr>
            <a:spLocks noGrp="1"/>
          </p:cNvSpPr>
          <p:nvPr>
            <p:ph type="subTitle" idx="1"/>
          </p:nvPr>
        </p:nvSpPr>
        <p:spPr>
          <a:xfrm>
            <a:off x="412954" y="894735"/>
            <a:ext cx="11366091" cy="5732207"/>
          </a:xfrm>
        </p:spPr>
        <p:txBody>
          <a:bodyPr>
            <a:normAutofit/>
          </a:bodyPr>
          <a:lstStyle/>
          <a:p>
            <a:pPr marL="285750" indent="-285750" algn="l">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After performing Exploratory data analysis final dataset has 25 variables(11 qualitative, 14 quantitative) , 201 observations. (</a:t>
            </a:r>
            <a:r>
              <a:rPr lang="en-US" sz="1800" i="1" dirty="0">
                <a:latin typeface="Calibri" panose="020F0502020204030204" pitchFamily="34" charset="0"/>
                <a:ea typeface="Calibri" panose="020F0502020204030204" pitchFamily="34" charset="0"/>
                <a:cs typeface="Calibri" panose="020F0502020204030204" pitchFamily="34" charset="0"/>
              </a:rPr>
              <a:t>refer section 2.1 for dataset overview</a:t>
            </a:r>
            <a:r>
              <a:rPr lang="en-US" sz="1800" dirty="0">
                <a:latin typeface="Calibri" panose="020F0502020204030204" pitchFamily="34" charset="0"/>
                <a:ea typeface="Calibri" panose="020F0502020204030204" pitchFamily="34" charset="0"/>
                <a:cs typeface="Calibri" panose="020F0502020204030204" pitchFamily="34" charset="0"/>
              </a:rPr>
              <a:t>)</a:t>
            </a:r>
          </a:p>
          <a:p>
            <a:pPr algn="l"/>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i="1" dirty="0">
                <a:latin typeface="Calibri" panose="020F0502020204030204" pitchFamily="34" charset="0"/>
                <a:ea typeface="Calibri" panose="020F0502020204030204" pitchFamily="34" charset="0"/>
                <a:cs typeface="Calibri" panose="020F0502020204030204" pitchFamily="34" charset="0"/>
              </a:rPr>
              <a:t>Scatter plot of numerical variables</a:t>
            </a:r>
          </a:p>
        </p:txBody>
      </p:sp>
      <p:pic>
        <p:nvPicPr>
          <p:cNvPr id="5" name="Picture 4">
            <a:extLst>
              <a:ext uri="{FF2B5EF4-FFF2-40B4-BE49-F238E27FC236}">
                <a16:creationId xmlns:a16="http://schemas.microsoft.com/office/drawing/2014/main" id="{A8C805B5-2295-84AA-57FA-18B75B9091B6}"/>
              </a:ext>
            </a:extLst>
          </p:cNvPr>
          <p:cNvPicPr>
            <a:picLocks noChangeAspect="1"/>
          </p:cNvPicPr>
          <p:nvPr/>
        </p:nvPicPr>
        <p:blipFill>
          <a:blip r:embed="rId2"/>
          <a:stretch>
            <a:fillRect/>
          </a:stretch>
        </p:blipFill>
        <p:spPr>
          <a:xfrm>
            <a:off x="1632153" y="1838634"/>
            <a:ext cx="8927691" cy="4640826"/>
          </a:xfrm>
          <a:prstGeom prst="rect">
            <a:avLst/>
          </a:prstGeom>
        </p:spPr>
      </p:pic>
    </p:spTree>
    <p:extLst>
      <p:ext uri="{BB962C8B-B14F-4D97-AF65-F5344CB8AC3E}">
        <p14:creationId xmlns:p14="http://schemas.microsoft.com/office/powerpoint/2010/main" val="228710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CD0AD-96FF-91B3-85CD-E18D49437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C57695-6237-BA6E-D4D2-B4D525BB8F80}"/>
              </a:ext>
            </a:extLst>
          </p:cNvPr>
          <p:cNvSpPr>
            <a:spLocks noGrp="1"/>
          </p:cNvSpPr>
          <p:nvPr>
            <p:ph type="ctrTitle"/>
          </p:nvPr>
        </p:nvSpPr>
        <p:spPr>
          <a:xfrm>
            <a:off x="526024" y="306038"/>
            <a:ext cx="10830233" cy="458014"/>
          </a:xfrm>
          <a:noFill/>
        </p:spPr>
        <p:txBody>
          <a:bodyPr>
            <a:noAutofit/>
          </a:bodyPr>
          <a:lstStyle/>
          <a:p>
            <a:r>
              <a:rPr lang="en-IN" sz="2800" dirty="0"/>
              <a:t>Model  building</a:t>
            </a:r>
            <a:endParaRPr lang="en-US" sz="2800" dirty="0"/>
          </a:p>
        </p:txBody>
      </p:sp>
      <p:sp useBgFill="1">
        <p:nvSpPr>
          <p:cNvPr id="3" name="Subtitle 2">
            <a:extLst>
              <a:ext uri="{FF2B5EF4-FFF2-40B4-BE49-F238E27FC236}">
                <a16:creationId xmlns:a16="http://schemas.microsoft.com/office/drawing/2014/main" id="{38B1120D-9AC8-349F-38C6-54B4D56D8F87}"/>
              </a:ext>
            </a:extLst>
          </p:cNvPr>
          <p:cNvSpPr>
            <a:spLocks noGrp="1"/>
          </p:cNvSpPr>
          <p:nvPr>
            <p:ph type="subTitle" idx="1"/>
          </p:nvPr>
        </p:nvSpPr>
        <p:spPr>
          <a:xfrm>
            <a:off x="412954" y="894735"/>
            <a:ext cx="11366091" cy="5657227"/>
          </a:xfrm>
        </p:spPr>
        <p:txBody>
          <a:bodyPr>
            <a:normAutofit/>
          </a:bodyPr>
          <a:lstStyle/>
          <a:p>
            <a:pPr marL="285750" indent="-285750" algn="l">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Coefficients of full model is verified.  (</a:t>
            </a:r>
            <a:r>
              <a:rPr lang="en-IN" sz="1800" i="1" dirty="0">
                <a:latin typeface="Calibri" panose="020F0502020204030204" pitchFamily="34" charset="0"/>
                <a:ea typeface="Calibri" panose="020F0502020204030204" pitchFamily="34" charset="0"/>
                <a:cs typeface="Calibri" panose="020F0502020204030204" pitchFamily="34" charset="0"/>
              </a:rPr>
              <a:t>refer section3.1</a:t>
            </a:r>
            <a:r>
              <a:rPr lang="en-IN" sz="1800" dirty="0">
                <a:latin typeface="Calibri" panose="020F0502020204030204" pitchFamily="34" charset="0"/>
                <a:ea typeface="Calibri" panose="020F0502020204030204" pitchFamily="34" charset="0"/>
                <a:cs typeface="Calibri" panose="020F0502020204030204" pitchFamily="34" charset="0"/>
              </a:rPr>
              <a:t>)</a:t>
            </a:r>
          </a:p>
          <a:p>
            <a:pPr marL="285750" indent="-285750" algn="l">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Analysis on variance table is performed to check interaction terms significance for model building.  </a:t>
            </a:r>
          </a:p>
          <a:p>
            <a:pPr marL="285750" indent="-285750">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Stepwise selections methods are used to select subset model , final variables (20) based on best forward model with low AIC value  are    </a:t>
            </a:r>
            <a:r>
              <a:rPr lang="en-US" sz="1800" dirty="0">
                <a:effectLst/>
                <a:latin typeface="Calibri" panose="020F0502020204030204" pitchFamily="34" charset="0"/>
                <a:ea typeface="Calibri" panose="020F0502020204030204" pitchFamily="34" charset="0"/>
                <a:cs typeface="Arial" panose="020B0604020202020204" pitchFamily="34" charset="0"/>
              </a:rPr>
              <a:t>X5(</a:t>
            </a:r>
            <a:r>
              <a:rPr lang="en-US" sz="1800" dirty="0" err="1">
                <a:effectLst/>
                <a:latin typeface="Calibri" panose="020F0502020204030204" pitchFamily="34" charset="0"/>
                <a:ea typeface="Calibri" panose="020F0502020204030204" pitchFamily="34" charset="0"/>
                <a:cs typeface="Arial" panose="020B0604020202020204" pitchFamily="34" charset="0"/>
              </a:rPr>
              <a:t>enginesize</a:t>
            </a:r>
            <a:r>
              <a:rPr lang="en-US" sz="1800" dirty="0">
                <a:effectLst/>
                <a:latin typeface="Calibri" panose="020F0502020204030204" pitchFamily="34" charset="0"/>
                <a:ea typeface="Calibri" panose="020F0502020204030204" pitchFamily="34" charset="0"/>
                <a:cs typeface="Arial" panose="020B0604020202020204" pitchFamily="34" charset="0"/>
              </a:rPr>
              <a:t>) , X17(</a:t>
            </a:r>
            <a:r>
              <a:rPr lang="en-US" sz="1800" dirty="0" err="1">
                <a:effectLst/>
                <a:latin typeface="Calibri" panose="020F0502020204030204" pitchFamily="34" charset="0"/>
                <a:ea typeface="Calibri" panose="020F0502020204030204" pitchFamily="34" charset="0"/>
                <a:cs typeface="Arial" panose="020B0604020202020204" pitchFamily="34" charset="0"/>
              </a:rPr>
              <a:t>cylindernum</a:t>
            </a:r>
            <a:r>
              <a:rPr lang="en-US" sz="1800" dirty="0">
                <a:effectLst/>
                <a:latin typeface="Calibri" panose="020F0502020204030204" pitchFamily="34" charset="0"/>
                <a:ea typeface="Calibri" panose="020F0502020204030204" pitchFamily="34" charset="0"/>
                <a:cs typeface="Arial" panose="020B0604020202020204" pitchFamily="34" charset="0"/>
              </a:rPr>
              <a:t>) , X16(</a:t>
            </a:r>
            <a:r>
              <a:rPr lang="en-US" sz="1800" dirty="0" err="1">
                <a:effectLst/>
                <a:latin typeface="Calibri" panose="020F0502020204030204" pitchFamily="34" charset="0"/>
                <a:ea typeface="Calibri" panose="020F0502020204030204" pitchFamily="34" charset="0"/>
                <a:cs typeface="Arial" panose="020B0604020202020204" pitchFamily="34" charset="0"/>
              </a:rPr>
              <a:t>enginetype</a:t>
            </a:r>
            <a:r>
              <a:rPr lang="en-US" sz="1800" dirty="0">
                <a:effectLst/>
                <a:latin typeface="Calibri" panose="020F0502020204030204" pitchFamily="34" charset="0"/>
                <a:ea typeface="Calibri" panose="020F0502020204030204" pitchFamily="34" charset="0"/>
                <a:cs typeface="Arial" panose="020B0604020202020204" pitchFamily="34" charset="0"/>
              </a:rPr>
              <a:t>) , X5X7 , X4(</a:t>
            </a:r>
            <a:r>
              <a:rPr lang="en-US" sz="1800" dirty="0" err="1">
                <a:effectLst/>
                <a:latin typeface="Calibri" panose="020F0502020204030204" pitchFamily="34" charset="0"/>
                <a:ea typeface="Calibri" panose="020F0502020204030204" pitchFamily="34" charset="0"/>
                <a:cs typeface="Arial" panose="020B0604020202020204" pitchFamily="34" charset="0"/>
              </a:rPr>
              <a:t>curbweight</a:t>
            </a:r>
            <a:r>
              <a:rPr lang="en-US" sz="1800" dirty="0">
                <a:effectLst/>
                <a:latin typeface="Calibri" panose="020F0502020204030204" pitchFamily="34" charset="0"/>
                <a:ea typeface="Calibri" panose="020F0502020204030204" pitchFamily="34" charset="0"/>
                <a:cs typeface="Arial" panose="020B0604020202020204" pitchFamily="34" charset="0"/>
              </a:rPr>
              <a:t>) , X13 (</a:t>
            </a:r>
            <a:r>
              <a:rPr lang="en-US" sz="1800" dirty="0" err="1">
                <a:effectLst/>
                <a:latin typeface="Calibri" panose="020F0502020204030204" pitchFamily="34" charset="0"/>
                <a:ea typeface="Calibri" panose="020F0502020204030204" pitchFamily="34" charset="0"/>
                <a:cs typeface="Arial" panose="020B0604020202020204" pitchFamily="34" charset="0"/>
              </a:rPr>
              <a:t>carbody</a:t>
            </a:r>
            <a:r>
              <a:rPr lang="en-US" sz="1800" dirty="0">
                <a:effectLst/>
                <a:latin typeface="Calibri" panose="020F0502020204030204" pitchFamily="34" charset="0"/>
                <a:ea typeface="Calibri" panose="020F0502020204030204" pitchFamily="34" charset="0"/>
                <a:cs typeface="Arial" panose="020B0604020202020204" pitchFamily="34" charset="0"/>
              </a:rPr>
              <a:t>), X18(</a:t>
            </a:r>
            <a:r>
              <a:rPr lang="en-US" sz="1800" dirty="0" err="1">
                <a:effectLst/>
                <a:latin typeface="Calibri" panose="020F0502020204030204" pitchFamily="34" charset="0"/>
                <a:ea typeface="Calibri" panose="020F0502020204030204" pitchFamily="34" charset="0"/>
                <a:cs typeface="Arial" panose="020B0604020202020204" pitchFamily="34" charset="0"/>
              </a:rPr>
              <a:t>fuelsystem</a:t>
            </a:r>
            <a:r>
              <a:rPr lang="en-US" sz="1800" dirty="0">
                <a:effectLst/>
                <a:latin typeface="Calibri" panose="020F0502020204030204" pitchFamily="34" charset="0"/>
                <a:ea typeface="Calibri" panose="020F0502020204030204" pitchFamily="34" charset="0"/>
                <a:cs typeface="Arial" panose="020B0604020202020204" pitchFamily="34" charset="0"/>
              </a:rPr>
              <a:t>) ,X14(</a:t>
            </a:r>
            <a:r>
              <a:rPr lang="en-US" sz="1800" dirty="0" err="1">
                <a:effectLst/>
                <a:latin typeface="Calibri" panose="020F0502020204030204" pitchFamily="34" charset="0"/>
                <a:ea typeface="Calibri" panose="020F0502020204030204" pitchFamily="34" charset="0"/>
                <a:cs typeface="Arial" panose="020B0604020202020204" pitchFamily="34" charset="0"/>
              </a:rPr>
              <a:t>drivewheel</a:t>
            </a:r>
            <a:r>
              <a:rPr lang="en-US" sz="1800" dirty="0">
                <a:effectLst/>
                <a:latin typeface="Calibri" panose="020F0502020204030204" pitchFamily="34" charset="0"/>
                <a:ea typeface="Calibri" panose="020F0502020204030204" pitchFamily="34" charset="0"/>
                <a:cs typeface="Arial" panose="020B0604020202020204" pitchFamily="34" charset="0"/>
              </a:rPr>
              <a:t>) , X7(horsepower) ,X3(</a:t>
            </a:r>
            <a:r>
              <a:rPr lang="en-US" sz="1800" dirty="0" err="1">
                <a:effectLst/>
                <a:latin typeface="Calibri" panose="020F0502020204030204" pitchFamily="34" charset="0"/>
                <a:ea typeface="Calibri" panose="020F0502020204030204" pitchFamily="34" charset="0"/>
                <a:cs typeface="Arial" panose="020B0604020202020204" pitchFamily="34" charset="0"/>
              </a:rPr>
              <a:t>carwidth</a:t>
            </a:r>
            <a:r>
              <a:rPr lang="en-US" sz="1800" dirty="0">
                <a:effectLst/>
                <a:latin typeface="Calibri" panose="020F0502020204030204" pitchFamily="34" charset="0"/>
                <a:ea typeface="Calibri" panose="020F0502020204030204" pitchFamily="34" charset="0"/>
                <a:cs typeface="Arial" panose="020B0604020202020204" pitchFamily="34" charset="0"/>
              </a:rPr>
              <a:t>) ,  X1X8 , X10X9 , X15(</a:t>
            </a:r>
            <a:r>
              <a:rPr lang="en-US" sz="1800" dirty="0" err="1">
                <a:effectLst/>
                <a:latin typeface="Calibri" panose="020F0502020204030204" pitchFamily="34" charset="0"/>
                <a:ea typeface="Calibri" panose="020F0502020204030204" pitchFamily="34" charset="0"/>
                <a:cs typeface="Arial" panose="020B0604020202020204" pitchFamily="34" charset="0"/>
              </a:rPr>
              <a:t>enginelocation</a:t>
            </a:r>
            <a:r>
              <a:rPr lang="en-US" sz="1800" dirty="0">
                <a:effectLst/>
                <a:latin typeface="Calibri" panose="020F0502020204030204" pitchFamily="34" charset="0"/>
                <a:ea typeface="Calibri" panose="020F0502020204030204" pitchFamily="34" charset="0"/>
                <a:cs typeface="Arial" panose="020B0604020202020204" pitchFamily="34" charset="0"/>
              </a:rPr>
              <a:t>) , X1X6 ,I(X8^2) , X8 (</a:t>
            </a:r>
            <a:r>
              <a:rPr lang="en-US" sz="1800" dirty="0" err="1">
                <a:effectLst/>
                <a:latin typeface="Calibri" panose="020F0502020204030204" pitchFamily="34" charset="0"/>
                <a:ea typeface="Calibri" panose="020F0502020204030204" pitchFamily="34" charset="0"/>
                <a:cs typeface="Arial" panose="020B0604020202020204" pitchFamily="34" charset="0"/>
              </a:rPr>
              <a:t>citympg</a:t>
            </a:r>
            <a:r>
              <a:rPr lang="en-US" sz="1800" dirty="0">
                <a:effectLst/>
                <a:latin typeface="Calibri" panose="020F0502020204030204" pitchFamily="34" charset="0"/>
                <a:ea typeface="Calibri" panose="020F0502020204030204" pitchFamily="34" charset="0"/>
                <a:cs typeface="Arial" panose="020B0604020202020204" pitchFamily="34" charset="0"/>
              </a:rPr>
              <a:t>), X1(wheelbase) , X6(</a:t>
            </a:r>
            <a:r>
              <a:rPr lang="en-US" sz="1800" dirty="0" err="1">
                <a:effectLst/>
                <a:latin typeface="Calibri" panose="020F0502020204030204" pitchFamily="34" charset="0"/>
                <a:ea typeface="Calibri" panose="020F0502020204030204" pitchFamily="34" charset="0"/>
                <a:cs typeface="Arial" panose="020B0604020202020204" pitchFamily="34" charset="0"/>
              </a:rPr>
              <a:t>boreratio</a:t>
            </a:r>
            <a:r>
              <a:rPr lang="en-US" sz="1800" dirty="0">
                <a:effectLst/>
                <a:latin typeface="Calibri" panose="020F0502020204030204" pitchFamily="34" charset="0"/>
                <a:ea typeface="Calibri" panose="020F0502020204030204" pitchFamily="34" charset="0"/>
                <a:cs typeface="Arial" panose="020B0604020202020204" pitchFamily="34" charset="0"/>
              </a:rPr>
              <a:t>), X9(</a:t>
            </a:r>
            <a:r>
              <a:rPr lang="en-US" sz="1800" dirty="0" err="1">
                <a:effectLst/>
                <a:latin typeface="Calibri" panose="020F0502020204030204" pitchFamily="34" charset="0"/>
                <a:ea typeface="Calibri" panose="020F0502020204030204" pitchFamily="34" charset="0"/>
                <a:cs typeface="Arial" panose="020B0604020202020204" pitchFamily="34" charset="0"/>
              </a:rPr>
              <a:t>highwaympg</a:t>
            </a:r>
            <a:r>
              <a:rPr lang="en-US" sz="1800" dirty="0">
                <a:effectLst/>
                <a:latin typeface="Calibri" panose="020F0502020204030204" pitchFamily="34" charset="0"/>
                <a:ea typeface="Calibri" panose="020F0502020204030204" pitchFamily="34" charset="0"/>
                <a:cs typeface="Arial" panose="020B0604020202020204" pitchFamily="34" charset="0"/>
              </a:rPr>
              <a:t>), X10(</a:t>
            </a:r>
            <a:r>
              <a:rPr lang="en-US" sz="1800" dirty="0" err="1">
                <a:effectLst/>
                <a:latin typeface="Calibri" panose="020F0502020204030204" pitchFamily="34" charset="0"/>
                <a:ea typeface="Calibri" panose="020F0502020204030204" pitchFamily="34" charset="0"/>
                <a:cs typeface="Arial" panose="020B0604020202020204" pitchFamily="34" charset="0"/>
              </a:rPr>
              <a:t>fueltype</a:t>
            </a:r>
            <a:r>
              <a:rPr lang="en-US" sz="1800" dirty="0">
                <a:effectLst/>
                <a:latin typeface="Calibri" panose="020F0502020204030204" pitchFamily="34" charset="0"/>
                <a:ea typeface="Calibri" panose="020F0502020204030204" pitchFamily="34" charset="0"/>
                <a:cs typeface="Arial" panose="020B0604020202020204" pitchFamily="34" charset="0"/>
              </a:rPr>
              <a:t>) out of 29 variables.	</a:t>
            </a:r>
          </a:p>
          <a:p>
            <a:pPr algn="l"/>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algn="l"/>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Train &amp;  Validation split for model validation with 75%, 25%, Validation model has better improvement than Train model. (</a:t>
            </a:r>
            <a:r>
              <a:rPr lang="en-IN" sz="1800" i="1" dirty="0">
                <a:latin typeface="Calibri" panose="020F0502020204030204" pitchFamily="34" charset="0"/>
                <a:ea typeface="Calibri" panose="020F0502020204030204" pitchFamily="34" charset="0"/>
                <a:cs typeface="Calibri" panose="020F0502020204030204" pitchFamily="34" charset="0"/>
              </a:rPr>
              <a:t>refer section 3.3</a:t>
            </a:r>
            <a:r>
              <a:rPr lang="en-IN" sz="1800" dirty="0">
                <a:latin typeface="Calibri" panose="020F0502020204030204" pitchFamily="34" charset="0"/>
                <a:ea typeface="Calibri" panose="020F0502020204030204" pitchFamily="34" charset="0"/>
                <a:cs typeface="Calibri" panose="020F0502020204030204" pitchFamily="34" charset="0"/>
              </a:rPr>
              <a:t>)</a:t>
            </a:r>
          </a:p>
          <a:p>
            <a:pPr algn="l"/>
            <a:r>
              <a:rPr lang="en-IN" sz="1800" dirty="0">
                <a:latin typeface="Calibri" panose="020F0502020204030204" pitchFamily="34" charset="0"/>
                <a:ea typeface="Calibri" panose="020F0502020204030204" pitchFamily="34" charset="0"/>
                <a:cs typeface="Calibri" panose="020F0502020204030204" pitchFamily="34" charset="0"/>
              </a:rPr>
              <a:t>                                                                                                                                                                                                                                                                                                                                                                                                                                                                                                                                                                                                                                                                                                                                                                                                                                                                                                                                                                                                                                                                                                                                                                                                                                                                                                                                                                                                                                                                                                                                                                                                                                                                                                                                                                                                                                                                                                                                                                                                                                                                                                                                                                                                                                                                                                                                                                                                                                                                                                                                                                                                                                                                                                                                                                                                                                                                                                                                                                                                                                                                                                                                                                                                                                                                                                                                                                                                                                                                                                                                                                                                                                                                                                                                                                                                                                                                                                                                                                                                                                                                                                                                                                                                                                                                                                                                                                                                                                                                                                                                                                                                                                                                                                                                                                                                                                                                                                                                                                                                                                                                                                                                                                                                                                                                                                                                                                                                                                                                                                                                                                                                                                                                                                                                                                                                                                                                                                                                                                                                                                                                                                                                                                                                                                                                                                                                                                                                                                                                                                                                                                                                                                                                                                                                                                                                                                                                                                                                                                                                                                                                                                                                                                                                                                                                                                                                                                                                                                                                                                                                                                                                                                                                                                                                                                                                                                                                                                                                                                                                                                                                                                                                                                                                                                                                                                                                                                                                                                                                                                                                                                                                                                                                                                                                                                                                                                                                                                                                                                                                                                                                                                                                                                                                                                                                                                                                                                                                                                                                                                                                                                                                                                                                                                                                                                                                                                                                                                                                                                                                                                                                                                                                                                                                                                                                                                                                                                                                                                                                                                                                                                                                                                                                                                                                                                                                                                                                                                                                                                                                                                                                                                                                                                                                                                                                                                                                                                                                                                                                                                                                                                                                                                                                                                                                                                                                                                                                                                                                                                                                                                                                                                                                                                                                                                                                                                                                                                                                                                                                                                                                                                                                                                                                                                                                                                                                                                                                                                                                                                                                                                                                                                                                                                                                                                                                                                                                                                                                                                                                                                                                                                                                                                                                                                                                                                                                                                                                                                                                                                                                                                                                                                                                                                                                                                                                                                                                                                                                                                                                                                                                                                                                                                                                                                                                                                                                                                                                                                                                                                                                                                                                                                                                                                                                                                                                                                                                                                                                                                                                                                                                                                                                                                                                                                                                                                                                                                                                                                                                                                                                                                                                                                                                                                                                                                                                                                                                                                                                                                                                                                                                                                                                                                                                                                                                                                                                                                                                                                                                                                                                                                                                                                                                                                                                                                                                                                                                                                                                                                                                                                                                                                                                                                                                                                                                                                                                                                                                                                                                                                                                                                                                                                                                                                                                                                                                                                                                                                                                                                                                                                                                                                                                                                                                                                                                                                                                                                                                                                                                                                                                                                                                                                                                                                                                                                                                                                                                                                                                                                                                                                                                                                                                                                                                                                                                                                                                                                                                                                                                                                                                                                                                                                                                                                                                                                                                                                                                                                                                                                                                                                                                                                                                                                                                                                                                                                                                                                                                                                                                                                                                                                                                                                                                                                                                                                                                                                                                                                                                                                                                                                                                                                                                                                                                                                                                                                                                                                                                                                                                                                                                                                                                                                                                                                                                                                                                                                                                                                                                                                                                                                                                                                                                                                                                                                                                                                                                                                                                                                                                                                                                                                                                                                                                                                                                                                                                                                                                                                                                                                                                                                                                                                                                                                                                                                                                                                                                                                                                                                                                                                                                                                                                                                                                                                                                                                                                                                                                                                                                                                                                                                                                                                                                                                                                                                                                                                                                                                                                                                                                                                                                                                                                                                                                                                                                                                                                                                                                                                                                                                                                                                                                                                                                                                                                                                                                                                                                                                                                                                                                                                                                                                                                                                                                                                                                                                                                                                                                                                                                                                                                                                                                                                                                                                                                                                                                                                                                                                                                                                                                                                                                                                                                                                                                                                                                                                                                                                                                                                                                                                                                                                                                                                                                                                                                                                                                                                                                                                                                                                                                                                                                                                                                                                                                                                                                                                                                                                                                                                                                                                                                                                                                                                                                                                                                                                                                                                                                                                                                                                                                                                                                                                                                                                                                                                                                                                                                                                                                                                                                                                                                                                                                                                                                                                                                                                                                                                                                                                                                                                                                                                                                                                                                                                                                                                                                                                                                                                                                                                                                                                                                                                                                                                                                                                                                                                                                                                                                                                                                                                                                                                                                                                                                                                                                                                                                                                                                                                                                                                                                                                                                                                                                                                                                                                                                                                                                                                                                                                                                                                                                                                                                                                                                                                                                                                                                                                                                                                                                                                                                                                                                                                                                                                                                                                                                                                                                                                                                                                                                                                                                                                                                                                                                                                                                                                                                                                                                                                                                                                                                                                                                                                                                                                                                                                                                                                                                                                                                                                                                                                                                                                                                                                                                                                                                                                                                                                                                                                                                                                                                                                                                                                                                                                                                                                                                                                                                                                                                                                                                                                                                                                                                                                                                                                                                                                                                                                                                                                                                                                                                                                                                                                                                                                                                                                                                                                                                                                                                                                                                                                                                                                                                                                                                                                                                                                                                                                                                                                                                                                                                                                                                                                                                                                                                                                                                                                                                                                                                                                                                                                                                                                                                                                                                                                                                                                                                                                                                                                                                                                                                                                                                                                                                                                                                                                                                                                                                                                                                                                                                                                                                                                                                                                                                                                                                                                                                                                                                                                                                                                                                                                                                                                                                                                                                                                                                                                                                                                                                                                                                                                                                                                                                                                                                                                                                                                                                                                                                                                                                                                                                                                                                                                                                                                                                                                                                                                                                                                                                                                                                                                                                                                                                                                                                                                                                                                                                                                                                                                                                                                                                                                                                                                                                                                                                                                                                                                                                                                                                                                                                                                                                                                                                                                                                                                                                                                                                                                                                                                                                                                                                                                                                                                                                                                                                                                                                                                                                                                                                                                                                                                                                                                                                                                                                                                                                                                                                                                                                                                                                                                                                                                                                                                                                                                                                                                                                                                                                                                                                                                                                                                                                                                                                                                                                                                                                                                                                                                                                                                                                                                                                                                                                                                                                                                                                                                                                                                                                                                                                                                                                                                                                                                                                                                                                                                                                                                                                                                                                                                                                                                                                                                                                                                                                                                                                                                                                                                                                                                                                                                                                                                                                                                                                                                                                                                                                                                                                                                                                                                                                                                                                                                                                                                                                                                                                                                                                                                                                                                                                                                                                                                                                                                                                                                                                                                                                                                                                                                                                                                                                                                                                                                                                                                                                                                                                                                                                                                                                                                                                                                                                                                                                                                                                                                                                                                                                                                                                                                                                                                                                                                                                                                                                                                                                                                                                                                                                                                                                                                                                                                                                                                                                                                                                                                                                                                                                                                                                                                                                                                                                                                                                                                                                                                                                                                                                                                                                                                                                                                                                                                                                                                                                                                                                                                                                                                                                                                                                                                                                                                                                                                                                                                                                                                                                                                                                                                                                                                                                                                                                                                                                                                                                                                                                                                                                                                                                                                                                                                                                                                                                                                                                                                                                                                                                                                                                                                                                                                                                                                                                                                                                                                                                                                                                                                                                                                                                                                                                                                                                                                                                                                                                                                                                                                                                                                                                                                                                                                                                                                                                                                                                                                                                                                                                                                                                                                                                                                                                                                                                                                                                                                                                                                                                                                                                                                                                                                                                                                                                                                                                                                                                                                                                                                                                                                                                                                                                                                                                                                                                                                                                                                                                                                                                                                                                                                                                                                                                                                                                                                                                                                                                                                                                                                                                                                                                                                                                                                                                                                                                                                                                                                                                                                                                                                                                                                                                                                                                                                                                                                                                                                                                                                                                                                                                                                                                                                                                                                                                                                                                                                                                                                                                                                                                                                                                                                                                                                                                                                                                                                                                                                                                                                                                                                                                                                                                                                                                                                                                                                                                                                                                                                                                                                                                                                                                                                                                                                                                                                                                                                                                                                                                                                                                                                                                                                                                                                                                                                                                                                                                                                                                                                                                                                                                                                                                                                                                                                                                                                                                                                                                                                                                                                                                                                                                                                                                                                                                                                                                                                                                                                                                                                                                                                                                                                                                                                                                                                                                                                                                                                                                                                                                                                                                                                                                                                                                                                                                                                                                                                                                                                                                                                                                                                                                                                                                                                                                                                                                                                                                                                                                                                                                                                                                                                                                                                                                                                                                                                                                                                                                                                                                                                                                                                                                                                                                                                                                                                                                                                                                                                                                                                                                                                                                                                                                                                                                                                                                                                                                                                                                                                                                                                                                                                                                                                                                                                                                                                                                                                                                                                                                                                                                                                                                                                                                                                                                                                                                                                                                                                                                                                                                                                                                                                                                                                                                                                                                                                                                                                                                                                                                                                                                                                                                                                                                                                                                                                                                                                                                                                                                                                                                                                                                                                                                                                                                                                                                                                                                                                                                                                                                                                                                                                                                                                                                                                                                                                                                                                                                                                                                                                                                                                                                                                                                                                                                                                                                                                                                                                                                                                                                                                                                                                                                                                                                                                                                                                                                                                                                                                                                                                                                                                                                                                                                                                                                                                                                                                                                                                                                                                                                                                                                                                                                                                                                                                                                                                                                                                                                                                                                                                                                                                                                                                                                                                                                                                                                                                                                                                                                                                                                                                                                                                                                                                                                                                                                                                                                                                                                                                                                                                                                                                                                                                                                                                                                                                                                                                                                                                                                                                                                                                                                                                                                                                                                                                                                                                                                                                                                                                                                                                                                                                                                                                                                                                                                                                                                                                                                                                                                                                                                                                                                                                                                                                                                                                                                                                                                                                                                                                                                                                                                                                                                                                                                                                                                                                                                                                                                                                                                                                                                                                                                                                                                                                                                                                                                                                                                                                                                                                                                                                                                                                                                                                                                                                                                                                                                                                                                                                                                                                                                                                                                                                                                                                                                                                                                                                                                                                                                                                                                                                                                                                                                                                                                                                                                                                                                                                                                                                                                                                                                                                                                                                                                                                                                                                                                                                                                                                                                                                                                                                                                                                                                                                                                                                                                                                                                                                                                                                                                                                                                                                                                                                                                                                                                                                                                                                                                                                                                                                                                                                                                                                                                                                                                                                                                                                                                                                                                                                                                                                                                                                                                                                                                                                                                                                                                                                                                                                                                                                                                                                                                                                                                                                                                                                                                                                                                                                                                                                                                                                                                                                                                                                                                                                                                                                                                                                                                                                                                                                                                                                                                                                                                                                                                                                                                                                                                                                                                                                                                                                                                                                                                                                                                                                                                                                                                                                                                                                                                                                                                                                                                                                                                                                                                                                                                                                                                                                                                                                                                                                                                                                                                                                                                                                                                                                                                                                                                                                                                                                                                                                                                                                                                                                                                                                                                                                                                                                                                                                                                                                                                                                                                                                                                                                                                                                                                                                                                                                                                                                                                                                                                                                                                                                                                                                                                                                                                                                                                                                                                                                                                                                                                                                                                                                                                                                                                                                                                                                                                                                                                                                                                                                                                                                                                                                                                                                                                                                                                                                                                                                                                                                                                                                                                                                                                                                                                                                                                                                                                                                                                                                                                                                                                                                                                                                                                                                                                                                                                                                                                                                                                                                                                                                                                                                                                                                                                                                                                                                                                                                                                                                                                                                                                                                                                                                                                                                                                                                                                                                                                                                                                                                                                                                                                                                                                                                                                                                                                                                                                                                                                                                                                                                                                                                                                                                                                                                                                                                                                                                                                                                                                                                                                                                                                                                                                                                                                                                                                                                                                                                                                                                                                                                                                                                                                                                                                                                                                                                                                                                                                                                                                                                                                                                                                                                                                                                                                                                                                                                                                                                                                                                                                                                                                                                                                                                                                                                                                                                                                                                                                                                                                                                                                                                                                                                                                                                                                                                                                                                                                                                                                                                                                                                                                                                                                                                                                                                                                                                                                                                                                                                                                                                                                                                                                                                                                                                                                                                                                                                                                                                                                                                                                                                                                                                                                                                                                                                                                                                                                                                                                                                                                                                                                                                                                                                                                                                                                                                                                                                                                                                                                                                                                                                                                                                                                                                                                                                                                                                                                                                                                                                                                                                                                                                                                                                                                                                                                                                                                                                                                                                                                                                                                                                                                                                                                                                                                                                                                                                                                                                                                                                                                                                                                                                                                                                                                                                                                                                                                                                                                                                                                                                                                                                                                                                                                                                                                                                                                                                                                                                                                                                                                                                                                                                                                                                                                                                                                                                                                                                                                                                                                                                                                                                                                                                                                                                                                                                                                                                                                                                                                                                                                                                                                                                                                                                                                                                                                                                                                                                                                                                                                                                                                                                                                                                                                                                                                                                                                                                                                                                                                                                                                                                                                                                                                                                                                                                                                                                                                                                                                                                                                                                                                                                                                                                                                                                                                                                                                                                                                                                                                                                                                                                                                                                                                                                                                                                                                                                                                                                                                                                                                                                                                                                                                                                                                                                                                                                                                                                                                                                                                                                                                                                                                                                                                                                                                                                                                                                                                                                                                                                                                                                                                                                                                                                                                                                                                                                                                                                                                                                                                                                                                                                                                                                                                                                                                                                                                                                                                                                                                                                                                                                                                                                                                                                                                                                                                                                                                                                                                                                                                                                                                                                                                                                                                                                                                                                                                                                                                                                                                                                                                                                                                                                                                                                                                                                                                                                                                                                                                                                                                                                                                                                                                                                                                                                                                                                                                                                                                                                                                                                                                                                                                                                                                                                                                                                                                                                                                                                                                                                                                                                                                                                                                                                                                                                                                                                                                                                                                                                                                                                                                                                                                                                                                                                                                                                                                                                                                                                                                                                                                                                                                                                                                                                                                                                                                                                                                                                                                                                                                                                                                                                                                                                                                                                                                                                                                                                                                                                                                                                                                                                                                                                                                                                                                                                                                                                                                                                                                                                                                                                                                                                                                                                                                                                                                                                                                                                                                                                                                                                                                                                                                                                                                                                                                                                                                                                                                                                                                                                                                                                                                                                                                                                                                                                                                                                                                                                                                                                                                                                                                                                                                                                                                                                                                                                                                                                                                                                                                                                                                                                                                                                                                                                                                                                                                                                                                                                                                                                                                                                                                                                                                                                                                                                                                                                                                                                                                                                                                                                                                                                                                                                                                                                                                                                                                                                                                                                                                                                                                                                                                                                                                                                                                                                                                                                                                                                                                                                                                                                                                                                                                                                                                                                                                                                                                                                                                                                                                                                                                                                                                                                                                                                                                                                                                                                                                                                                                                                                                                                                                                                                                                                                                                                                                                                                                                                                                                                                                                                                                                                                                                                                                                                                                                                                                                                                                                                                                                                                                                                                                                                                                                                                                                                                                                                                                                                                                                                                                                                                                                                                                                                                                                                                                                                                                                                                                                                                                                                                                                                                                                                                                                                                                                                                                                                                                                                                                                                                                                                                                                                                                                                                                                                                                                                                                                                                                                                                                                                                                                                                                                                                                                                                                                                                                                                                                                                                                                                                                                                                                                                                                                                                                                                                                                                                                                                                                                                                                                                                                                                                                                                                                                                                                                                                                                                                                                                                                                                                                                                                                                                                                                                                                                                                                                                                                                                                                                                                                                                                                                                                                                                                                                                                                                                                                                                                                                                                                                                                                                                                                                                                                                                                                                                                                                                                                                                                                                                                                                                                                                                                                                                                                                                                                                                                                                                                                                                                                                                                                                                                                                                                                                                                                                                                                                                                                                                                                                                                                                                                                                                                                                                                                                                                                                                                                                                                                                                                                                                                                                                                                                                                                                                                                                                                                                                                                                                                                                                                                                                                                                                                                                                                                                                                                                                                                                                                                                                                                                                                                                                                                                                                                                                                                                                                                                                                                                                                                                                                                                                                                                                                                                                                                                                                                                                                                                                                                                                                                                                                                                                                                                                                                                                                                                                                                                                                                                                                                                                                                                                                                                                                                                                                                                                                                                                                                                                                                                                                                                                                                                                                                                                                                                                                                                                                                                                                                                                                                                                                                                                                                                                                                                                                                                                                                                                                                                                                                                                                                                                                                                                                                                                                                                                                                                                                                                                                                                                                                                                                                                                                                                                                                                                                                                                                                                                                                                                                                                                                                                                                                                                                                                                                                                                                                                                                                                                                                                                                                                                                                                                                                                                                                                                                                                                                                                                                                                                                                                                                                                                                                                                                                                                                                                                                                                                                                                                                                                                                                                                                                                                                                                                                                                                                                                                                                                                                                                                                                                                                                                                                                                                                                                                                                                                                                                                                                                                                                                                                                                                                                                                                                                                                                                                                                                                                                                                                                                                                                                                                                                                                                                                                                                                                                                                                                                                                                                                                                                                                                                                                                                                                                                                                                                                                                                                                                                                                                                                                                                                                                                                                                                                                                                                                                                                                                                                                                                                                                                                                                                                                                                                                                                                                                                                                                                                                                                                                                                                                                                                                                                                                                                                                                                                                                                                                                                                                                                                                                                                                                                                                                                                                                                                                                                                                                                                                                                                                                                                                                  </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D856E50-5124-897F-1AB6-A905CB1E1970}"/>
              </a:ext>
            </a:extLst>
          </p:cNvPr>
          <p:cNvPicPr>
            <a:picLocks noChangeAspect="1"/>
          </p:cNvPicPr>
          <p:nvPr/>
        </p:nvPicPr>
        <p:blipFill>
          <a:blip r:embed="rId2"/>
          <a:stretch>
            <a:fillRect/>
          </a:stretch>
        </p:blipFill>
        <p:spPr>
          <a:xfrm>
            <a:off x="3495613" y="2986794"/>
            <a:ext cx="4648200" cy="1371600"/>
          </a:xfrm>
          <a:prstGeom prst="rect">
            <a:avLst/>
          </a:prstGeom>
        </p:spPr>
      </p:pic>
      <p:pic>
        <p:nvPicPr>
          <p:cNvPr id="5" name="Picture 4">
            <a:extLst>
              <a:ext uri="{FF2B5EF4-FFF2-40B4-BE49-F238E27FC236}">
                <a16:creationId xmlns:a16="http://schemas.microsoft.com/office/drawing/2014/main" id="{715843F9-225C-AA3F-9E35-39E1DC067434}"/>
              </a:ext>
            </a:extLst>
          </p:cNvPr>
          <p:cNvPicPr>
            <a:picLocks noChangeAspect="1"/>
          </p:cNvPicPr>
          <p:nvPr/>
        </p:nvPicPr>
        <p:blipFill>
          <a:blip r:embed="rId3"/>
          <a:stretch>
            <a:fillRect/>
          </a:stretch>
        </p:blipFill>
        <p:spPr>
          <a:xfrm>
            <a:off x="3465132" y="4517918"/>
            <a:ext cx="4709161" cy="624840"/>
          </a:xfrm>
          <a:prstGeom prst="rect">
            <a:avLst/>
          </a:prstGeom>
        </p:spPr>
      </p:pic>
    </p:spTree>
    <p:extLst>
      <p:ext uri="{BB962C8B-B14F-4D97-AF65-F5344CB8AC3E}">
        <p14:creationId xmlns:p14="http://schemas.microsoft.com/office/powerpoint/2010/main" val="244098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F4226-687C-038F-3BEB-5729101047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BE3B9-03E3-C3EE-C198-1DADA41DE8E0}"/>
              </a:ext>
            </a:extLst>
          </p:cNvPr>
          <p:cNvSpPr>
            <a:spLocks noGrp="1"/>
          </p:cNvSpPr>
          <p:nvPr>
            <p:ph type="ctrTitle"/>
          </p:nvPr>
        </p:nvSpPr>
        <p:spPr>
          <a:xfrm>
            <a:off x="526024" y="306038"/>
            <a:ext cx="10830233" cy="458014"/>
          </a:xfrm>
          <a:noFill/>
        </p:spPr>
        <p:txBody>
          <a:bodyPr>
            <a:noAutofit/>
          </a:bodyPr>
          <a:lstStyle/>
          <a:p>
            <a:r>
              <a:rPr lang="en-IN" sz="2800" dirty="0"/>
              <a:t>OUTLIER DIAGNOSTICS</a:t>
            </a:r>
            <a:endParaRPr lang="en-US" sz="2800" dirty="0"/>
          </a:p>
        </p:txBody>
      </p:sp>
      <p:sp useBgFill="1">
        <p:nvSpPr>
          <p:cNvPr id="3" name="Subtitle 2">
            <a:extLst>
              <a:ext uri="{FF2B5EF4-FFF2-40B4-BE49-F238E27FC236}">
                <a16:creationId xmlns:a16="http://schemas.microsoft.com/office/drawing/2014/main" id="{EDE28427-D748-27B6-072B-0FE708FD52E8}"/>
              </a:ext>
            </a:extLst>
          </p:cNvPr>
          <p:cNvSpPr>
            <a:spLocks noGrp="1"/>
          </p:cNvSpPr>
          <p:nvPr>
            <p:ph type="subTitle" idx="1"/>
          </p:nvPr>
        </p:nvSpPr>
        <p:spPr>
          <a:xfrm>
            <a:off x="412954" y="894735"/>
            <a:ext cx="11366091" cy="5657227"/>
          </a:xfrm>
        </p:spPr>
        <p:txBody>
          <a:bodyPr>
            <a:normAutofit/>
          </a:bodyPr>
          <a:lstStyle/>
          <a:p>
            <a:pPr marL="285750" indent="-285750" algn="l">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Residual plots</a:t>
            </a:r>
          </a:p>
          <a:p>
            <a:pPr marL="285750" indent="-285750" algn="l">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Cooks distance threshold = 0.02, 20 influential cases found more than threshold.(</a:t>
            </a:r>
            <a:r>
              <a:rPr lang="en-US" sz="1800" i="1" dirty="0">
                <a:latin typeface="Calibri" panose="020F0502020204030204" pitchFamily="34" charset="0"/>
                <a:ea typeface="Calibri" panose="020F0502020204030204" pitchFamily="34" charset="0"/>
                <a:cs typeface="Calibri" panose="020F0502020204030204" pitchFamily="34" charset="0"/>
              </a:rPr>
              <a:t>refer section 4.1</a:t>
            </a:r>
            <a:r>
              <a:rPr lang="en-US" sz="1800" dirty="0">
                <a:latin typeface="Calibri" panose="020F0502020204030204" pitchFamily="34" charset="0"/>
                <a:ea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5707EA7C-FBAE-A35C-45A6-E28AF665B9F0}"/>
              </a:ext>
            </a:extLst>
          </p:cNvPr>
          <p:cNvPicPr>
            <a:picLocks noChangeAspect="1"/>
          </p:cNvPicPr>
          <p:nvPr/>
        </p:nvPicPr>
        <p:blipFill>
          <a:blip r:embed="rId2"/>
          <a:stretch>
            <a:fillRect/>
          </a:stretch>
        </p:blipFill>
        <p:spPr>
          <a:xfrm>
            <a:off x="836463" y="1317523"/>
            <a:ext cx="7108002" cy="4257367"/>
          </a:xfrm>
          <a:prstGeom prst="rect">
            <a:avLst/>
          </a:prstGeom>
        </p:spPr>
      </p:pic>
      <p:sp>
        <p:nvSpPr>
          <p:cNvPr id="7" name="TextBox 6">
            <a:extLst>
              <a:ext uri="{FF2B5EF4-FFF2-40B4-BE49-F238E27FC236}">
                <a16:creationId xmlns:a16="http://schemas.microsoft.com/office/drawing/2014/main" id="{351A971C-E7B3-8B93-12ED-D1C7B044EC93}"/>
              </a:ext>
            </a:extLst>
          </p:cNvPr>
          <p:cNvSpPr txBox="1"/>
          <p:nvPr/>
        </p:nvSpPr>
        <p:spPr>
          <a:xfrm>
            <a:off x="8180438" y="2153688"/>
            <a:ext cx="3598607" cy="1569660"/>
          </a:xfrm>
          <a:prstGeom prst="rect">
            <a:avLst/>
          </a:prstGeom>
          <a:noFill/>
        </p:spPr>
        <p:txBody>
          <a:bodyPr wrap="square" rtlCol="0">
            <a:spAutoFit/>
          </a:bodyPr>
          <a:lstStyle/>
          <a:p>
            <a:r>
              <a:rPr lang="en-IN" sz="2400" dirty="0"/>
              <a:t>Heteroscedasticity?</a:t>
            </a:r>
          </a:p>
          <a:p>
            <a:endParaRPr lang="en-IN" sz="2400" dirty="0"/>
          </a:p>
          <a:p>
            <a:r>
              <a:rPr lang="en-IN" sz="2400" dirty="0"/>
              <a:t>Polynomial regression model?</a:t>
            </a:r>
            <a:endParaRPr lang="en-US" sz="2400" dirty="0"/>
          </a:p>
        </p:txBody>
      </p:sp>
    </p:spTree>
    <p:extLst>
      <p:ext uri="{BB962C8B-B14F-4D97-AF65-F5344CB8AC3E}">
        <p14:creationId xmlns:p14="http://schemas.microsoft.com/office/powerpoint/2010/main" val="361455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07A85-952C-FE1A-FC70-488DB1CFD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471680-4ADC-6A9F-F3AB-3696AD7EA8F4}"/>
              </a:ext>
            </a:extLst>
          </p:cNvPr>
          <p:cNvSpPr>
            <a:spLocks noGrp="1"/>
          </p:cNvSpPr>
          <p:nvPr>
            <p:ph type="ctrTitle"/>
          </p:nvPr>
        </p:nvSpPr>
        <p:spPr>
          <a:xfrm>
            <a:off x="526024" y="306038"/>
            <a:ext cx="10830233" cy="458014"/>
          </a:xfrm>
          <a:noFill/>
        </p:spPr>
        <p:txBody>
          <a:bodyPr>
            <a:noAutofit/>
          </a:bodyPr>
          <a:lstStyle/>
          <a:p>
            <a:r>
              <a:rPr lang="en-IN" sz="2800" dirty="0"/>
              <a:t>OUTLIER DIAGNOSTICS(Contd..)</a:t>
            </a:r>
            <a:endParaRPr lang="en-US" sz="2800" dirty="0"/>
          </a:p>
        </p:txBody>
      </p:sp>
      <mc:AlternateContent xmlns:mc="http://schemas.openxmlformats.org/markup-compatibility/2006" xmlns:a14="http://schemas.microsoft.com/office/drawing/2010/main">
        <mc:Choice Requires="a14">
          <p:sp useBgFill="1">
            <p:nvSpPr>
              <p:cNvPr id="3" name="Subtitle 2">
                <a:extLst>
                  <a:ext uri="{FF2B5EF4-FFF2-40B4-BE49-F238E27FC236}">
                    <a16:creationId xmlns:a16="http://schemas.microsoft.com/office/drawing/2014/main" id="{80D0AA4F-0F69-6239-3F23-F7ED36CB7EA2}"/>
                  </a:ext>
                </a:extLst>
              </p:cNvPr>
              <p:cNvSpPr>
                <a:spLocks noGrp="1"/>
              </p:cNvSpPr>
              <p:nvPr>
                <p:ph type="subTitle" idx="1"/>
              </p:nvPr>
            </p:nvSpPr>
            <p:spPr>
              <a:xfrm>
                <a:off x="412954" y="894735"/>
                <a:ext cx="11366091" cy="5657227"/>
              </a:xfrm>
            </p:spPr>
            <p:txBody>
              <a:bodyPr>
                <a:normAutofit/>
              </a:bodyPr>
              <a:lstStyle/>
              <a:p>
                <a:pPr marL="285750" indent="-285750">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Arial" panose="020B0604020202020204" pitchFamily="34" charset="0"/>
                  </a:rPr>
                  <a:t>Outliers can also alter the results of regression models and cause heteroscedasticity i.e., outlying observations can often lead to non-constant variance of residuals. So, removing outliers before tests.</a:t>
                </a:r>
              </a:p>
              <a:p>
                <a:pPr marL="285750" indent="-285750" algn="l">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Arial" panose="020B0604020202020204" pitchFamily="34" charset="0"/>
                  </a:rPr>
                  <a:t>Model build with cleaned dataset having 181 observations. </a:t>
                </a:r>
                <a:r>
                  <a:rPr lang="en-IN" sz="1800" dirty="0">
                    <a:latin typeface="Calibri" panose="020F0502020204030204" pitchFamily="34" charset="0"/>
                    <a:ea typeface="Calibri" panose="020F0502020204030204" pitchFamily="34" charset="0"/>
                    <a:cs typeface="Calibri" panose="020F0502020204030204" pitchFamily="34" charset="0"/>
                  </a:rPr>
                  <a:t>Tests for Heteroscedasticity-  Breusch Pagan test on cleaned dataset. </a:t>
                </a:r>
              </a:p>
              <a:p>
                <a:endParaRPr lang="en-US" sz="1800" dirty="0">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q"/>
                </a:pPr>
                <a:endParaRPr lang="en-US" sz="1800" dirty="0">
                  <a:latin typeface="Calibri" panose="020F0502020204030204" pitchFamily="34" charset="0"/>
                  <a:ea typeface="Calibri" panose="020F0502020204030204" pitchFamily="34" charset="0"/>
                  <a:cs typeface="Arial" panose="020B0604020202020204" pitchFamily="34" charset="0"/>
                </a:endParaRPr>
              </a:p>
              <a:p>
                <a:pPr algn="l"/>
                <a:r>
                  <a:rPr lang="en-US" sz="1800" dirty="0">
                    <a:effectLst/>
                    <a:latin typeface="Cambria Math" panose="02040503050406030204" pitchFamily="18" charset="0"/>
                    <a:ea typeface="Calibri" panose="020F0502020204030204" pitchFamily="34" charset="0"/>
                    <a:cs typeface="Cambria Math" panose="02040503050406030204" pitchFamily="18" charset="0"/>
                  </a:rPr>
                  <a:t>𝒑</a:t>
                </a:r>
                <a:r>
                  <a:rPr lang="en-US" sz="1800" dirty="0">
                    <a:effectLst/>
                    <a:latin typeface="Calibri" panose="020F0502020204030204" pitchFamily="34" charset="0"/>
                    <a:ea typeface="Calibri" panose="020F0502020204030204" pitchFamily="34" charset="0"/>
                    <a:cs typeface="Arial" panose="020B0604020202020204" pitchFamily="34" charset="0"/>
                  </a:rPr>
                  <a:t> &lt;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𝜶</a:t>
                </a:r>
                <a:r>
                  <a:rPr lang="en-US" sz="1800" dirty="0">
                    <a:effectLst/>
                    <a:latin typeface="Calibri" panose="020F0502020204030204" pitchFamily="34" charset="0"/>
                    <a:ea typeface="Calibri" panose="020F0502020204030204" pitchFamily="34" charset="0"/>
                    <a:cs typeface="Arial" panose="020B0604020202020204" pitchFamily="34" charset="0"/>
                  </a:rPr>
                  <a:t>, we reject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𝐻</a:t>
                </a:r>
                <a:r>
                  <a:rPr lang="en-US" sz="1800" dirty="0">
                    <a:effectLst/>
                    <a:latin typeface="Calibri" panose="020F0502020204030204" pitchFamily="34" charset="0"/>
                    <a:ea typeface="Calibri" panose="020F0502020204030204" pitchFamily="34" charset="0"/>
                    <a:cs typeface="Arial" panose="020B0604020202020204" pitchFamily="34" charset="0"/>
                  </a:rPr>
                  <a:t>0 and conclude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𝐻𝑎</a:t>
                </a:r>
                <a:r>
                  <a:rPr lang="en-US" sz="1800" dirty="0">
                    <a:effectLst/>
                    <a:latin typeface="Calibri" panose="020F0502020204030204" pitchFamily="34" charset="0"/>
                    <a:ea typeface="Calibri" panose="020F0502020204030204" pitchFamily="34" charset="0"/>
                    <a:cs typeface="Arial" panose="020B0604020202020204" pitchFamily="34" charset="0"/>
                  </a:rPr>
                  <a:t>, and data set is </a:t>
                </a:r>
                <a:r>
                  <a:rPr lang="en-US" sz="1800" b="1" dirty="0">
                    <a:effectLst/>
                    <a:latin typeface="Calibri" panose="020F0502020204030204" pitchFamily="34" charset="0"/>
                    <a:ea typeface="Calibri" panose="020F0502020204030204" pitchFamily="34" charset="0"/>
                    <a:cs typeface="Arial" panose="020B0604020202020204" pitchFamily="34" charset="0"/>
                  </a:rPr>
                  <a:t>inconsistent </a:t>
                </a:r>
                <a:r>
                  <a:rPr lang="en-US" sz="1800" dirty="0">
                    <a:effectLst/>
                    <a:latin typeface="Calibri" panose="020F0502020204030204" pitchFamily="34" charset="0"/>
                    <a:ea typeface="Calibri" panose="020F0502020204030204" pitchFamily="34" charset="0"/>
                    <a:cs typeface="Arial" panose="020B0604020202020204" pitchFamily="34" charset="0"/>
                  </a:rPr>
                  <a:t>of constant variance or Heteroscedasticity is present.</a:t>
                </a:r>
              </a:p>
              <a:p>
                <a:pPr marL="285750" indent="-285750" algn="l">
                  <a:buFont typeface="Wingdings" panose="05000000000000000000" pitchFamily="2" charset="2"/>
                  <a:buChar char="q"/>
                </a:pPr>
                <a:r>
                  <a:rPr lang="en-IN" sz="1800" dirty="0">
                    <a:latin typeface="Calibri" panose="020F0502020204030204" pitchFamily="34" charset="0"/>
                    <a:ea typeface="Calibri" panose="020F0502020204030204" pitchFamily="34" charset="0"/>
                    <a:cs typeface="Calibri" panose="020F0502020204030204" pitchFamily="34" charset="0"/>
                  </a:rPr>
                  <a:t>After transformation of dependent variable ,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𝒑</a:t>
                </a:r>
                <a:r>
                  <a:rPr lang="en-US" sz="1800" dirty="0">
                    <a:effectLst/>
                    <a:latin typeface="Calibri" panose="020F0502020204030204" pitchFamily="34" charset="0"/>
                    <a:ea typeface="Calibri" panose="020F0502020204030204" pitchFamily="34" charset="0"/>
                    <a:cs typeface="Arial" panose="020B0604020202020204" pitchFamily="34" charset="0"/>
                  </a:rPr>
                  <a:t> &gt;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𝜶 fail to reject </a:t>
                </a:r>
                <a14:m>
                  <m:oMath xmlns:m="http://schemas.openxmlformats.org/officeDocument/2006/math">
                    <m:sSub>
                      <m:sSubPr>
                        <m:ctrlPr>
                          <a:rPr lang="en-IN" sz="1800" i="1" dirty="0" smtClean="0">
                            <a:solidFill>
                              <a:srgbClr val="836967"/>
                            </a:solidFill>
                            <a:latin typeface="Cambria Math" panose="02040503050406030204" pitchFamily="18" charset="0"/>
                          </a:rPr>
                        </m:ctrlPr>
                      </m:sSubPr>
                      <m:e>
                        <m:r>
                          <a:rPr lang="en-IN" sz="1800" i="1" dirty="0">
                            <a:latin typeface="Cambria Math" panose="02040503050406030204" pitchFamily="18" charset="0"/>
                          </a:rPr>
                          <m:t>𝐻</m:t>
                        </m:r>
                      </m:e>
                      <m:sub>
                        <m:r>
                          <a:rPr lang="en-IN" sz="1800" i="0" dirty="0">
                            <a:latin typeface="Cambria Math" panose="02040503050406030204" pitchFamily="18" charset="0"/>
                          </a:rPr>
                          <m:t>0</m:t>
                        </m:r>
                      </m:sub>
                    </m:sSub>
                  </m:oMath>
                </a14:m>
                <a:r>
                  <a:rPr lang="en-IN" sz="1800" dirty="0">
                    <a:latin typeface="Calibri" panose="020F0502020204030204" pitchFamily="34" charset="0"/>
                    <a:ea typeface="Calibri" panose="020F0502020204030204" pitchFamily="34" charset="0"/>
                    <a:cs typeface="Calibri" panose="020F0502020204030204" pitchFamily="34" charset="0"/>
                  </a:rPr>
                  <a:t>, data has constant variance of Homoscedasticity assumption.</a:t>
                </a:r>
              </a:p>
              <a:p>
                <a:pPr algn="l"/>
                <a:endParaRPr lang="en-IN"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useBgFill="1">
            <p:nvSpPr>
              <p:cNvPr id="3" name="Subtitle 2">
                <a:extLst>
                  <a:ext uri="{FF2B5EF4-FFF2-40B4-BE49-F238E27FC236}">
                    <a16:creationId xmlns:a16="http://schemas.microsoft.com/office/drawing/2014/main" id="{80D0AA4F-0F69-6239-3F23-F7ED36CB7EA2}"/>
                  </a:ext>
                </a:extLst>
              </p:cNvPr>
              <p:cNvSpPr>
                <a:spLocks noGrp="1" noRot="1" noChangeAspect="1" noMove="1" noResize="1" noEditPoints="1" noAdjustHandles="1" noChangeArrowheads="1" noChangeShapeType="1" noTextEdit="1"/>
              </p:cNvSpPr>
              <p:nvPr>
                <p:ph type="subTitle" idx="1"/>
              </p:nvPr>
            </p:nvSpPr>
            <p:spPr>
              <a:xfrm>
                <a:off x="412954" y="894735"/>
                <a:ext cx="11366091" cy="5657227"/>
              </a:xfrm>
              <a:blipFill>
                <a:blip r:embed="rId2"/>
                <a:stretch>
                  <a:fillRect l="-483" t="-107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BE8459-A7BF-BD25-32AB-0EE15EEFBFCA}"/>
              </a:ext>
            </a:extLst>
          </p:cNvPr>
          <p:cNvPicPr>
            <a:picLocks noChangeAspect="1"/>
          </p:cNvPicPr>
          <p:nvPr/>
        </p:nvPicPr>
        <p:blipFill>
          <a:blip r:embed="rId3"/>
          <a:stretch>
            <a:fillRect/>
          </a:stretch>
        </p:blipFill>
        <p:spPr>
          <a:xfrm>
            <a:off x="3057832" y="2066232"/>
            <a:ext cx="3215919" cy="765458"/>
          </a:xfrm>
          <a:prstGeom prst="rect">
            <a:avLst/>
          </a:prstGeom>
        </p:spPr>
      </p:pic>
      <p:pic>
        <p:nvPicPr>
          <p:cNvPr id="9" name="Picture 8">
            <a:extLst>
              <a:ext uri="{FF2B5EF4-FFF2-40B4-BE49-F238E27FC236}">
                <a16:creationId xmlns:a16="http://schemas.microsoft.com/office/drawing/2014/main" id="{CB3BD112-41D4-0546-C6C9-1813177AFC55}"/>
              </a:ext>
            </a:extLst>
          </p:cNvPr>
          <p:cNvPicPr>
            <a:picLocks noChangeAspect="1"/>
          </p:cNvPicPr>
          <p:nvPr/>
        </p:nvPicPr>
        <p:blipFill>
          <a:blip r:embed="rId4"/>
          <a:stretch>
            <a:fillRect/>
          </a:stretch>
        </p:blipFill>
        <p:spPr>
          <a:xfrm>
            <a:off x="5702710" y="3805084"/>
            <a:ext cx="5906012" cy="2383085"/>
          </a:xfrm>
          <a:prstGeom prst="rect">
            <a:avLst/>
          </a:prstGeom>
        </p:spPr>
      </p:pic>
      <p:pic>
        <p:nvPicPr>
          <p:cNvPr id="10" name="Picture 9">
            <a:extLst>
              <a:ext uri="{FF2B5EF4-FFF2-40B4-BE49-F238E27FC236}">
                <a16:creationId xmlns:a16="http://schemas.microsoft.com/office/drawing/2014/main" id="{9C2CDF98-8673-C28C-609B-D706FDC733B5}"/>
              </a:ext>
            </a:extLst>
          </p:cNvPr>
          <p:cNvPicPr>
            <a:picLocks noChangeAspect="1"/>
          </p:cNvPicPr>
          <p:nvPr/>
        </p:nvPicPr>
        <p:blipFill>
          <a:blip r:embed="rId5"/>
          <a:stretch>
            <a:fillRect/>
          </a:stretch>
        </p:blipFill>
        <p:spPr>
          <a:xfrm>
            <a:off x="1396672" y="4026311"/>
            <a:ext cx="3322320" cy="1074420"/>
          </a:xfrm>
          <a:prstGeom prst="rect">
            <a:avLst/>
          </a:prstGeom>
        </p:spPr>
      </p:pic>
    </p:spTree>
    <p:extLst>
      <p:ext uri="{BB962C8B-B14F-4D97-AF65-F5344CB8AC3E}">
        <p14:creationId xmlns:p14="http://schemas.microsoft.com/office/powerpoint/2010/main" val="48536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8044E-0AB7-0428-0675-C79714976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DE362-98F0-2ECF-3FBF-D507F6FD8B61}"/>
              </a:ext>
            </a:extLst>
          </p:cNvPr>
          <p:cNvSpPr>
            <a:spLocks noGrp="1"/>
          </p:cNvSpPr>
          <p:nvPr>
            <p:ph type="ctrTitle"/>
          </p:nvPr>
        </p:nvSpPr>
        <p:spPr>
          <a:xfrm>
            <a:off x="526024" y="306038"/>
            <a:ext cx="10830233" cy="458014"/>
          </a:xfrm>
          <a:noFill/>
        </p:spPr>
        <p:txBody>
          <a:bodyPr>
            <a:noAutofit/>
          </a:bodyPr>
          <a:lstStyle/>
          <a:p>
            <a:r>
              <a:rPr lang="en-IN" sz="2800" dirty="0"/>
              <a:t>MULTICOLLINEARITY DIAGNOSTICS</a:t>
            </a:r>
            <a:endParaRPr lang="en-US" sz="2800" dirty="0"/>
          </a:p>
        </p:txBody>
      </p:sp>
      <p:sp useBgFill="1">
        <p:nvSpPr>
          <p:cNvPr id="3" name="Subtitle 2">
            <a:extLst>
              <a:ext uri="{FF2B5EF4-FFF2-40B4-BE49-F238E27FC236}">
                <a16:creationId xmlns:a16="http://schemas.microsoft.com/office/drawing/2014/main" id="{8ABC67FC-1E48-18A6-1261-1F593FC8D5A9}"/>
              </a:ext>
            </a:extLst>
          </p:cNvPr>
          <p:cNvSpPr>
            <a:spLocks noGrp="1"/>
          </p:cNvSpPr>
          <p:nvPr>
            <p:ph type="subTitle" idx="1"/>
          </p:nvPr>
        </p:nvSpPr>
        <p:spPr>
          <a:xfrm>
            <a:off x="412954" y="894735"/>
            <a:ext cx="11366091" cy="5657227"/>
          </a:xfrm>
        </p:spPr>
        <p:txBody>
          <a:bodyPr>
            <a:normAutofit lnSpcReduction="10000"/>
          </a:bodyPr>
          <a:lstStyle/>
          <a:p>
            <a:pPr marL="285750" indent="-285750">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Correlation matrix of numerical variables &amp; VIF of independent variables (</a:t>
            </a:r>
            <a:r>
              <a:rPr lang="en-IN" sz="1800" dirty="0" err="1">
                <a:latin typeface="Calibri" panose="020F0502020204030204" pitchFamily="34" charset="0"/>
                <a:ea typeface="Calibri" panose="020F0502020204030204" pitchFamily="34" charset="0"/>
                <a:cs typeface="Calibri" panose="020F0502020204030204" pitchFamily="34" charset="0"/>
              </a:rPr>
              <a:t>Curbweight</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Citympg</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Highwaympg</a:t>
            </a:r>
            <a:r>
              <a:rPr lang="en-IN" sz="1800" dirty="0">
                <a:latin typeface="Calibri" panose="020F0502020204030204" pitchFamily="34" charset="0"/>
                <a:ea typeface="Calibri" panose="020F0502020204030204" pitchFamily="34" charset="0"/>
                <a:cs typeface="Calibri" panose="020F0502020204030204" pitchFamily="34" charset="0"/>
              </a:rPr>
              <a:t>)</a:t>
            </a:r>
          </a:p>
          <a:p>
            <a:pPr marL="285750" indent="-285750" algn="l">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algn="l"/>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Effects of multicollinearity on t-test to check significance of highly correlated variables. </a:t>
            </a:r>
          </a:p>
          <a:p>
            <a:pPr marL="285750" indent="-285750" algn="l">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algn="l"/>
            <a:endParaRPr lang="en-IN" sz="1800" dirty="0">
              <a:latin typeface="Calibri" panose="020F0502020204030204" pitchFamily="34" charset="0"/>
              <a:ea typeface="Calibri" panose="020F0502020204030204" pitchFamily="34" charset="0"/>
              <a:cs typeface="Calibri" panose="020F0502020204030204" pitchFamily="34" charset="0"/>
            </a:endParaRPr>
          </a:p>
          <a:p>
            <a:pPr algn="l"/>
            <a:endParaRPr lang="en-IN" sz="1800" dirty="0">
              <a:latin typeface="Calibri" panose="020F0502020204030204" pitchFamily="34" charset="0"/>
              <a:ea typeface="Calibri" panose="020F0502020204030204" pitchFamily="34" charset="0"/>
              <a:cs typeface="Calibri" panose="020F0502020204030204" pitchFamily="34" charset="0"/>
            </a:endParaRPr>
          </a:p>
          <a:p>
            <a:pPr algn="l"/>
            <a:br>
              <a:rPr lang="en-IN" sz="1800" dirty="0">
                <a:latin typeface="Calibri" panose="020F0502020204030204" pitchFamily="34" charset="0"/>
                <a:ea typeface="Calibri" panose="020F0502020204030204" pitchFamily="34" charset="0"/>
                <a:cs typeface="Calibri" panose="020F0502020204030204" pitchFamily="34" charset="0"/>
              </a:rPr>
            </a:br>
            <a:endParaRPr lang="en-IN" sz="1800" dirty="0">
              <a:latin typeface="Calibri" panose="020F0502020204030204" pitchFamily="34" charset="0"/>
              <a:ea typeface="Calibri" panose="020F0502020204030204" pitchFamily="34" charset="0"/>
              <a:cs typeface="Calibri" panose="020F0502020204030204" pitchFamily="34" charset="0"/>
            </a:endParaRPr>
          </a:p>
          <a:p>
            <a:pPr algn="l"/>
            <a:endParaRPr lang="en-IN" sz="1800" dirty="0">
              <a:latin typeface="Calibri" panose="020F0502020204030204" pitchFamily="34" charset="0"/>
              <a:ea typeface="Calibri" panose="020F0502020204030204" pitchFamily="34" charset="0"/>
              <a:cs typeface="Calibri" panose="020F0502020204030204" pitchFamily="34" charset="0"/>
            </a:endParaRPr>
          </a:p>
          <a:p>
            <a:pPr algn="l"/>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Handling Multicollinearity- Performed </a:t>
            </a:r>
            <a:r>
              <a:rPr lang="en-US" sz="1800" dirty="0">
                <a:latin typeface="Calibri" panose="020F0502020204030204" pitchFamily="34" charset="0"/>
                <a:ea typeface="Calibri" panose="020F0502020204030204" pitchFamily="34" charset="0"/>
                <a:cs typeface="Calibri" panose="020F0502020204030204" pitchFamily="34" charset="0"/>
              </a:rPr>
              <a:t>Ridge regression on cleaned dataset with transformation  and all coefficients of ridge model is near to 0.</a:t>
            </a:r>
          </a:p>
          <a:p>
            <a:pPr marL="285750" indent="-285750" algn="l">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Predictions on Validation set with standardized predictors R-square = 0.938.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F848806-5184-1FA0-B449-79E1036C2671}"/>
              </a:ext>
            </a:extLst>
          </p:cNvPr>
          <p:cNvPicPr>
            <a:picLocks noChangeAspect="1"/>
          </p:cNvPicPr>
          <p:nvPr/>
        </p:nvPicPr>
        <p:blipFill>
          <a:blip r:embed="rId2"/>
          <a:stretch>
            <a:fillRect/>
          </a:stretch>
        </p:blipFill>
        <p:spPr>
          <a:xfrm>
            <a:off x="924848" y="3044190"/>
            <a:ext cx="3939540" cy="769620"/>
          </a:xfrm>
          <a:prstGeom prst="rect">
            <a:avLst/>
          </a:prstGeom>
        </p:spPr>
      </p:pic>
      <p:pic>
        <p:nvPicPr>
          <p:cNvPr id="16" name="Picture 15">
            <a:extLst>
              <a:ext uri="{FF2B5EF4-FFF2-40B4-BE49-F238E27FC236}">
                <a16:creationId xmlns:a16="http://schemas.microsoft.com/office/drawing/2014/main" id="{59059A3F-8676-53A1-3C0C-D33D5EFDC5A4}"/>
              </a:ext>
            </a:extLst>
          </p:cNvPr>
          <p:cNvPicPr>
            <a:picLocks noChangeAspect="1"/>
          </p:cNvPicPr>
          <p:nvPr/>
        </p:nvPicPr>
        <p:blipFill>
          <a:blip r:embed="rId3"/>
          <a:stretch>
            <a:fillRect/>
          </a:stretch>
        </p:blipFill>
        <p:spPr>
          <a:xfrm>
            <a:off x="826526" y="1224330"/>
            <a:ext cx="4827022" cy="1380972"/>
          </a:xfrm>
          <a:prstGeom prst="rect">
            <a:avLst/>
          </a:prstGeom>
        </p:spPr>
      </p:pic>
      <p:pic>
        <p:nvPicPr>
          <p:cNvPr id="17" name="Picture 16">
            <a:extLst>
              <a:ext uri="{FF2B5EF4-FFF2-40B4-BE49-F238E27FC236}">
                <a16:creationId xmlns:a16="http://schemas.microsoft.com/office/drawing/2014/main" id="{E76ECD3F-BABA-2D1D-3DE9-EBB23F1C779F}"/>
              </a:ext>
            </a:extLst>
          </p:cNvPr>
          <p:cNvPicPr>
            <a:picLocks noChangeAspect="1"/>
          </p:cNvPicPr>
          <p:nvPr/>
        </p:nvPicPr>
        <p:blipFill>
          <a:blip r:embed="rId4"/>
          <a:stretch>
            <a:fillRect/>
          </a:stretch>
        </p:blipFill>
        <p:spPr>
          <a:xfrm>
            <a:off x="5726185" y="2934897"/>
            <a:ext cx="5639289" cy="1928027"/>
          </a:xfrm>
          <a:prstGeom prst="rect">
            <a:avLst/>
          </a:prstGeom>
        </p:spPr>
      </p:pic>
      <p:pic>
        <p:nvPicPr>
          <p:cNvPr id="19" name="Picture 18">
            <a:extLst>
              <a:ext uri="{FF2B5EF4-FFF2-40B4-BE49-F238E27FC236}">
                <a16:creationId xmlns:a16="http://schemas.microsoft.com/office/drawing/2014/main" id="{4DA34611-AD11-91A5-C69E-536B870DC427}"/>
              </a:ext>
            </a:extLst>
          </p:cNvPr>
          <p:cNvPicPr>
            <a:picLocks noChangeAspect="1"/>
          </p:cNvPicPr>
          <p:nvPr/>
        </p:nvPicPr>
        <p:blipFill>
          <a:blip r:embed="rId5"/>
          <a:stretch>
            <a:fillRect/>
          </a:stretch>
        </p:blipFill>
        <p:spPr>
          <a:xfrm>
            <a:off x="6095998" y="1173104"/>
            <a:ext cx="4827021" cy="1432198"/>
          </a:xfrm>
          <a:prstGeom prst="rect">
            <a:avLst/>
          </a:prstGeom>
        </p:spPr>
      </p:pic>
    </p:spTree>
    <p:extLst>
      <p:ext uri="{BB962C8B-B14F-4D97-AF65-F5344CB8AC3E}">
        <p14:creationId xmlns:p14="http://schemas.microsoft.com/office/powerpoint/2010/main" val="109131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6DC29-86C9-43D5-63DC-5C87562D7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1AD2B7-6145-B757-A96E-FF3751A60C6D}"/>
              </a:ext>
            </a:extLst>
          </p:cNvPr>
          <p:cNvSpPr>
            <a:spLocks noGrp="1"/>
          </p:cNvSpPr>
          <p:nvPr>
            <p:ph type="ctrTitle"/>
          </p:nvPr>
        </p:nvSpPr>
        <p:spPr>
          <a:xfrm>
            <a:off x="526024" y="306038"/>
            <a:ext cx="10830233" cy="458014"/>
          </a:xfrm>
          <a:noFill/>
        </p:spPr>
        <p:txBody>
          <a:bodyPr>
            <a:noAutofit/>
          </a:bodyPr>
          <a:lstStyle/>
          <a:p>
            <a:r>
              <a:rPr lang="en-IN" sz="2800" dirty="0"/>
              <a:t>Final model &amp; validation</a:t>
            </a:r>
            <a:endParaRPr lang="en-US" sz="2800" dirty="0"/>
          </a:p>
        </p:txBody>
      </p:sp>
      <p:sp useBgFill="1">
        <p:nvSpPr>
          <p:cNvPr id="3" name="Subtitle 2">
            <a:extLst>
              <a:ext uri="{FF2B5EF4-FFF2-40B4-BE49-F238E27FC236}">
                <a16:creationId xmlns:a16="http://schemas.microsoft.com/office/drawing/2014/main" id="{A33A006D-442C-5D48-EAEB-CA30318387D9}"/>
              </a:ext>
            </a:extLst>
          </p:cNvPr>
          <p:cNvSpPr>
            <a:spLocks noGrp="1"/>
          </p:cNvSpPr>
          <p:nvPr>
            <p:ph type="subTitle" idx="1"/>
          </p:nvPr>
        </p:nvSpPr>
        <p:spPr>
          <a:xfrm>
            <a:off x="412954" y="894735"/>
            <a:ext cx="11366091" cy="5657227"/>
          </a:xfrm>
        </p:spPr>
        <p:txBody>
          <a:bodyPr>
            <a:normAutofit/>
          </a:bodyPr>
          <a:lstStyle/>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Mean square prediction error on Validation test </a:t>
            </a:r>
            <a:r>
              <a:rPr lang="en-US" sz="1800">
                <a:latin typeface="Calibri" panose="020F0502020204030204" pitchFamily="34" charset="0"/>
                <a:ea typeface="Calibri" panose="020F0502020204030204" pitchFamily="34" charset="0"/>
                <a:cs typeface="Calibri" panose="020F0502020204030204" pitchFamily="34" charset="0"/>
              </a:rPr>
              <a:t>of ridge model.</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l"/>
            <a:r>
              <a:rPr lang="en-US" sz="1800" dirty="0">
                <a:solidFill>
                  <a:srgbClr val="000000"/>
                </a:solidFill>
                <a:latin typeface="Palatino Linotype" panose="02040502050505030304" pitchFamily="18" charset="0"/>
              </a:rPr>
              <a:t> </a:t>
            </a:r>
            <a:endParaRPr lang="en-US" sz="1800" b="0" i="0" u="none" strike="noStrike" baseline="0" dirty="0">
              <a:solidFill>
                <a:srgbClr val="000000"/>
              </a:solidFill>
              <a:latin typeface="Palatino Linotype" panose="02040502050505030304" pitchFamily="18" charset="0"/>
            </a:endParaRPr>
          </a:p>
          <a:p>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The ratio is 0.89, which is less than 1. This indicates that our model performs slightly better on the validation set than on the training set, suggesting good generalization and a low risk of overfitting.</a:t>
            </a:r>
          </a:p>
          <a:p>
            <a:pPr marL="285750" indent="-285750">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Used Ridge regression model on both Train &amp; Test datasets, below are the key metrics.</a:t>
            </a: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494E289C-0617-997B-219E-D182FB04A884}"/>
              </a:ext>
            </a:extLst>
          </p:cNvPr>
          <p:cNvPicPr>
            <a:picLocks noChangeAspect="1"/>
          </p:cNvPicPr>
          <p:nvPr/>
        </p:nvPicPr>
        <p:blipFill>
          <a:blip r:embed="rId2"/>
          <a:stretch>
            <a:fillRect/>
          </a:stretch>
        </p:blipFill>
        <p:spPr>
          <a:xfrm>
            <a:off x="5930327" y="3989213"/>
            <a:ext cx="3985605" cy="975445"/>
          </a:xfrm>
          <a:prstGeom prst="rect">
            <a:avLst/>
          </a:prstGeom>
        </p:spPr>
      </p:pic>
      <p:pic>
        <p:nvPicPr>
          <p:cNvPr id="11" name="Picture 10">
            <a:extLst>
              <a:ext uri="{FF2B5EF4-FFF2-40B4-BE49-F238E27FC236}">
                <a16:creationId xmlns:a16="http://schemas.microsoft.com/office/drawing/2014/main" id="{3834E79A-A291-247E-B6E5-5FBC6EC4F5DD}"/>
              </a:ext>
            </a:extLst>
          </p:cNvPr>
          <p:cNvPicPr>
            <a:picLocks noChangeAspect="1"/>
          </p:cNvPicPr>
          <p:nvPr/>
        </p:nvPicPr>
        <p:blipFill>
          <a:blip r:embed="rId3"/>
          <a:stretch>
            <a:fillRect/>
          </a:stretch>
        </p:blipFill>
        <p:spPr>
          <a:xfrm>
            <a:off x="1245686" y="4012074"/>
            <a:ext cx="4244708" cy="929721"/>
          </a:xfrm>
          <a:prstGeom prst="rect">
            <a:avLst/>
          </a:prstGeom>
        </p:spPr>
      </p:pic>
      <p:pic>
        <p:nvPicPr>
          <p:cNvPr id="13" name="Picture 12">
            <a:extLst>
              <a:ext uri="{FF2B5EF4-FFF2-40B4-BE49-F238E27FC236}">
                <a16:creationId xmlns:a16="http://schemas.microsoft.com/office/drawing/2014/main" id="{7B8CAE65-B453-064D-38A6-72ED3ED99276}"/>
              </a:ext>
            </a:extLst>
          </p:cNvPr>
          <p:cNvPicPr>
            <a:picLocks noChangeAspect="1"/>
          </p:cNvPicPr>
          <p:nvPr/>
        </p:nvPicPr>
        <p:blipFill>
          <a:blip r:embed="rId4"/>
          <a:stretch>
            <a:fillRect/>
          </a:stretch>
        </p:blipFill>
        <p:spPr>
          <a:xfrm>
            <a:off x="1451549" y="1645874"/>
            <a:ext cx="1409822" cy="1066892"/>
          </a:xfrm>
          <a:prstGeom prst="rect">
            <a:avLst/>
          </a:prstGeom>
        </p:spPr>
      </p:pic>
    </p:spTree>
    <p:extLst>
      <p:ext uri="{BB962C8B-B14F-4D97-AF65-F5344CB8AC3E}">
        <p14:creationId xmlns:p14="http://schemas.microsoft.com/office/powerpoint/2010/main" val="35694571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1509</TotalTime>
  <Words>1950</Words>
  <Application>Microsoft Office PowerPoint</Application>
  <PresentationFormat>Widescreen</PresentationFormat>
  <Paragraphs>318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 Math</vt:lpstr>
      <vt:lpstr>Century Gothic</vt:lpstr>
      <vt:lpstr>Palatino Linotype</vt:lpstr>
      <vt:lpstr>Times New Roman</vt:lpstr>
      <vt:lpstr>Wingdings</vt:lpstr>
      <vt:lpstr>Vapor Trail</vt:lpstr>
      <vt:lpstr>CAR PRICE PREDICTION</vt:lpstr>
      <vt:lpstr>AGENDA</vt:lpstr>
      <vt:lpstr>objective</vt:lpstr>
      <vt:lpstr>EDA</vt:lpstr>
      <vt:lpstr>Model  building</vt:lpstr>
      <vt:lpstr>OUTLIER DIAGNOSTICS</vt:lpstr>
      <vt:lpstr>OUTLIER DIAGNOSTICS(Contd..)</vt:lpstr>
      <vt:lpstr>MULTICOLLINEARITY DIAGNOSTICS</vt:lpstr>
      <vt:lpstr>Final model &amp; validation</vt:lpstr>
      <vt:lpstr>Key findings</vt:lpstr>
      <vt:lpstr>recommendations</vt:lpstr>
      <vt:lpstr>conclusion</vt:lpstr>
      <vt:lpstr>references</vt:lpstr>
      <vt:lpstr>THANK YOU</vt:lpstr>
      <vt:lpstr>Section 2.1</vt:lpstr>
      <vt:lpstr>Section 2.2</vt:lpstr>
      <vt:lpstr>Section 3.1&amp; 3.2</vt:lpstr>
      <vt:lpstr>Section 3.1&amp; 3.2</vt:lpstr>
      <vt:lpstr>SECTION 3.3 Model  Validation(gen model)</vt:lpstr>
      <vt:lpstr>Section 4.1</vt:lpstr>
      <vt:lpstr>Section 4.2</vt:lpstr>
      <vt:lpstr>Section 5.1</vt:lpstr>
      <vt:lpstr>Section 5.2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SIRI ASTRO</dc:creator>
  <cp:lastModifiedBy>SIRI ASTRO</cp:lastModifiedBy>
  <cp:revision>21</cp:revision>
  <dcterms:created xsi:type="dcterms:W3CDTF">2024-12-08T23:24:44Z</dcterms:created>
  <dcterms:modified xsi:type="dcterms:W3CDTF">2024-12-12T03:42:25Z</dcterms:modified>
</cp:coreProperties>
</file>