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60" r:id="rId3"/>
    <p:sldId id="257" r:id="rId4"/>
    <p:sldId id="261" r:id="rId5"/>
    <p:sldId id="259" r:id="rId6"/>
    <p:sldId id="263" r:id="rId7"/>
    <p:sldId id="262" r:id="rId8"/>
    <p:sldId id="269" r:id="rId9"/>
    <p:sldId id="258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3699"/>
  </p:normalViewPr>
  <p:slideViewPr>
    <p:cSldViewPr snapToGrid="0" snapToObjects="1">
      <p:cViewPr varScale="1">
        <p:scale>
          <a:sx n="90" d="100"/>
          <a:sy n="90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rinijanalluri/Desktop/AMS%20530/Runtime%20Analysis%20Project%2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rinijanalluri/Desktop/AMS%20530/Runtime%20Analysis%20Project%204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Runtime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Sheet1!$B$16:$B$18</c:f>
              <c:numCache>
                <c:formatCode>General</c:formatCode>
                <c:ptCount val="3"/>
                <c:pt idx="0">
                  <c:v>28</c:v>
                </c:pt>
                <c:pt idx="1">
                  <c:v>56</c:v>
                </c:pt>
                <c:pt idx="2">
                  <c:v>112</c:v>
                </c:pt>
              </c:numCache>
            </c:numRef>
          </c:xVal>
          <c:yVal>
            <c:numRef>
              <c:f>Sheet1!$C$16:$C$18</c:f>
              <c:numCache>
                <c:formatCode>General</c:formatCode>
                <c:ptCount val="3"/>
                <c:pt idx="0">
                  <c:v>3.5977132055488892</c:v>
                </c:pt>
                <c:pt idx="1">
                  <c:v>1.8268217510655553</c:v>
                </c:pt>
                <c:pt idx="2">
                  <c:v>1.3731104532877778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F0-884C-97D0-9C9097868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8711648"/>
        <c:axId val="1171963456"/>
      </c:scatterChart>
      <c:valAx>
        <c:axId val="1168711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963456"/>
        <c:crosses val="autoZero"/>
        <c:crossBetween val="midCat"/>
      </c:valAx>
      <c:valAx>
        <c:axId val="117196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711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Runtime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Sheet1!$B$16:$B$18</c:f>
              <c:numCache>
                <c:formatCode>General</c:formatCode>
                <c:ptCount val="3"/>
                <c:pt idx="0">
                  <c:v>28</c:v>
                </c:pt>
                <c:pt idx="1">
                  <c:v>56</c:v>
                </c:pt>
                <c:pt idx="2">
                  <c:v>112</c:v>
                </c:pt>
              </c:numCache>
            </c:numRef>
          </c:xVal>
          <c:yVal>
            <c:numRef>
              <c:f>Sheet1!$C$16:$C$18</c:f>
              <c:numCache>
                <c:formatCode>General</c:formatCode>
                <c:ptCount val="3"/>
                <c:pt idx="0">
                  <c:v>3.5977132055488892</c:v>
                </c:pt>
                <c:pt idx="1">
                  <c:v>1.8268217510655553</c:v>
                </c:pt>
                <c:pt idx="2">
                  <c:v>1.3731104532877778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1F8-0A4E-AE46-E29F8BCCC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8711648"/>
        <c:axId val="1171963456"/>
      </c:scatterChart>
      <c:valAx>
        <c:axId val="1168711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963456"/>
        <c:crosses val="autoZero"/>
        <c:crossBetween val="midCat"/>
      </c:valAx>
      <c:valAx>
        <c:axId val="117196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711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0.8442</cdr:x>
      <cdr:y>0.44449</cdr:y>
    </cdr:from>
    <cdr:to>
      <cdr:x>1</cdr:x>
      <cdr:y>0.53753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A5CA9E5F-6AE6-0E40-B86A-02E19BCEC0C5}"/>
            </a:ext>
          </a:extLst>
        </cdr:cNvPr>
        <cdr:cNvSpPr txBox="1"/>
      </cdr:nvSpPr>
      <cdr:spPr>
        <a:xfrm xmlns:a="http://schemas.openxmlformats.org/drawingml/2006/main">
          <a:off x="4438648" y="1470343"/>
          <a:ext cx="819151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/>
            <a:t>P = 112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432E4-FBF2-3B4B-B444-D1D4CF8C063F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0D28B-73DD-CD4B-A74E-E92A32E6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8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Particles can be atoms or molecules </a:t>
            </a:r>
          </a:p>
          <a:p>
            <a:r>
              <a:rPr lang="en-US" dirty="0"/>
              <a:t>The interaction between two non-bonding particles based on their distance of separation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0D28B-73DD-CD4B-A74E-E92A32E6D4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0D28B-73DD-CD4B-A74E-E92A32E6D4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9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0D28B-73DD-CD4B-A74E-E92A32E6D4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88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0D28B-73DD-CD4B-A74E-E92A32E6D4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8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0D28B-73DD-CD4B-A74E-E92A32E6D4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5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0D28B-73DD-CD4B-A74E-E92A32E6D4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3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MPI_Recv</a:t>
            </a:r>
            <a:r>
              <a:rPr lang="en-US" dirty="0"/>
              <a:t> and </a:t>
            </a:r>
            <a:r>
              <a:rPr lang="en-US" dirty="0" err="1"/>
              <a:t>MPI_Send</a:t>
            </a:r>
            <a:r>
              <a:rPr lang="en-US" dirty="0"/>
              <a:t> is called N/P times so if you increase the number of cores, the amount of times </a:t>
            </a:r>
            <a:r>
              <a:rPr lang="en-US" dirty="0" err="1"/>
              <a:t>MPI_Send</a:t>
            </a:r>
            <a:r>
              <a:rPr lang="en-US" dirty="0"/>
              <a:t>() and </a:t>
            </a:r>
            <a:r>
              <a:rPr lang="en-US" dirty="0" err="1"/>
              <a:t>MPI_Recv</a:t>
            </a:r>
            <a:r>
              <a:rPr lang="en-US" dirty="0"/>
              <a:t>() decreases, therefore reducing the runtime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0D28B-73DD-CD4B-A74E-E92A32E6D4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22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Spatial - Communication is restricted to nearby processors and it great for reducing communication between processors and reduces memory usage . Disadvantage is load imbalance and difficult implementation </a:t>
            </a:r>
          </a:p>
          <a:p>
            <a:r>
              <a:rPr lang="en-US" dirty="0"/>
              <a:t>Particle Decomposition – Each particle gets N/P particles and stores each particle in an associated bin and then each processor calculates LJ Force on its particles after the all-gather. Do not need to loop through all the particles because LJ force is only calculated within the processor bins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0D28B-73DD-CD4B-A74E-E92A32E6D4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F2A7-C70F-5C42-8F6B-F0E07BFB0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7676B-45AA-5549-BEF8-3C3FF9EA3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1F951-909E-E54B-93EB-02E3F85A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C40-504E-A349-8AC0-769571E63ED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B241D-F182-EA49-84C4-43252BFD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D28E-8024-BA45-8BDE-B2BCD5F5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3AAA-606D-4A45-A972-5503D999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0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498B-3EEB-F849-BB60-BF62795D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F5920-0AA1-DA46-AF2D-54D029472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6E53C-57A0-014B-A971-8DAB1F76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C40-504E-A349-8AC0-769571E63ED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89B0E-E2FC-7B43-8D17-5516D26B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627CE-337E-FB47-B494-005D2202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3AAA-606D-4A45-A972-5503D999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2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D3ED1-5FB9-1F48-9926-E5C573FA7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AF72D-77B2-F142-A8B3-9883BB028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C154E-0814-3448-8E74-123071CF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C40-504E-A349-8AC0-769571E63ED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8C9E-4D3B-D345-B932-D4EBDEA2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8DF8-15D6-A741-83CF-E1C69209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3AAA-606D-4A45-A972-5503D999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9D35-CB5E-C747-9688-D4ED208F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94894-85F1-E841-8A6D-2470957E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1144-E3DF-914B-8CC5-F5D2A25A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C40-504E-A349-8AC0-769571E63ED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8051-7136-BC4D-837C-CCE45C9D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A6BDA-3677-3D4B-944D-D7CA80EF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3AAA-606D-4A45-A972-5503D999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9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F801-A73C-BB42-84D0-EC9F091A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88512-CD74-284A-A893-0BF8C359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3F81-88FA-B64A-9B45-66F40F5D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C40-504E-A349-8AC0-769571E63ED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E2898-54A9-4E4F-A1F3-3E1FC0DC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1DF45-E3F0-5A47-8AA5-9983BE6A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3AAA-606D-4A45-A972-5503D999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EF00-F9BF-DC43-B894-A361484E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E36B-CDBE-4947-AB8F-FB80FB04E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29EB-963D-AD4C-986B-3961A0393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017DC-C1C3-CE43-9EBC-56093E8A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C40-504E-A349-8AC0-769571E63ED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55027-4ED3-1F48-8EEE-9355DD06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D8072-CDD1-584F-838B-6A587CFF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3AAA-606D-4A45-A972-5503D999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2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61E9-EFDF-4F44-B728-C42523F6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0B8B2-B73B-9645-84DE-A61BB2873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D0C48-C805-5149-B91A-06AA03086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E61A9-DA5D-4E42-9107-F3EDF99B9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E4F0F-D2B0-2E43-8CB4-20D301376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A6954-3C82-ED46-8593-04E779C7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C40-504E-A349-8AC0-769571E63ED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C729B-D8EF-074D-98D7-14703241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AFA9C-E7C5-D34F-BCFD-4AC00014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3AAA-606D-4A45-A972-5503D999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0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96D7-C919-4C4D-9F4A-57226BC8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7C4B7-1A8E-4C48-ABC4-5CAC78A9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C40-504E-A349-8AC0-769571E63ED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D476A-0778-3F44-A0C4-C5F3F356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2A25-CAD1-CE44-8B05-D55575AC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3AAA-606D-4A45-A972-5503D999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8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76BD7-59A4-E64B-AF45-0AFC38B8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C40-504E-A349-8AC0-769571E63ED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67FF8-5287-3D42-8C63-A8179481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136BB-8C48-694D-B510-89AF4B23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3AAA-606D-4A45-A972-5503D999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6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0DFB-15CD-0347-86E2-87D16968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F1ED-A255-6343-97BF-FD133710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3D9BB-4465-E64D-AF26-804A355BF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4DB0C-10CA-9E41-BF1E-43BACB18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C40-504E-A349-8AC0-769571E63ED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FA3CC-A01B-DB4B-A733-47264537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A7ED4-6959-8D43-A736-1671DA48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3AAA-606D-4A45-A972-5503D999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1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DD4B-6DCD-F142-88FF-ED90D8C5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CD4C7-2831-CA4A-999C-BE3334878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B5661-2DE5-FA4B-B32C-716CC88BB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591AB-3780-9F4F-B507-12225861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C40-504E-A349-8AC0-769571E63ED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0F6A6-6631-A545-BCCA-428182F2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EE3CF-B2B5-0848-BBD1-BADC9509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3AAA-606D-4A45-A972-5503D999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6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4CEDB-2BC6-1848-9AEF-19B17BC1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14626-8103-F143-9A84-AB75FA34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55D7D-0E3A-D341-9352-5EDA456C3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62C40-504E-A349-8AC0-769571E63ED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065C-F117-0C4E-95DF-2F0AEAAA5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4A8A4-BF4F-D74F-B5C8-E8CB2C438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3AAA-606D-4A45-A972-5503D999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m.libretexts.org/Bookshelves/Physical_and_Theoretical_Chemistry_Textbook_Maps/Supplemental_Modules_(Physical_and_Theoretical_Chemistry)/Physical_Properties_of_Matter/Atomic_and_Molecular_Properties/Intermolecular_Forces/Specific_Interactions/Lennard-Jones_Potentia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DFC4-7000-C541-9CCA-698FCEC47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Computing:</a:t>
            </a:r>
            <a:br>
              <a:rPr lang="en-US" dirty="0"/>
            </a:br>
            <a:r>
              <a:rPr lang="en-US" dirty="0"/>
              <a:t>Molecular Dynamics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41161-F3BA-F648-9F25-4861B5122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Srinija Nalluri </a:t>
            </a:r>
          </a:p>
        </p:txBody>
      </p:sp>
    </p:spTree>
    <p:extLst>
      <p:ext uri="{BB962C8B-B14F-4D97-AF65-F5344CB8AC3E}">
        <p14:creationId xmlns:p14="http://schemas.microsoft.com/office/powerpoint/2010/main" val="32504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12ED-A48F-9E4E-87F2-C15801C4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Lenard-Jones Potential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46D8-9BB8-C64A-910D-6ABC720B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6">
                <a:extLst>
                  <a:ext uri="{FF2B5EF4-FFF2-40B4-BE49-F238E27FC236}">
                    <a16:creationId xmlns:a16="http://schemas.microsoft.com/office/drawing/2014/main" id="{0775EE0C-E7D0-FF4D-87A5-B53A3B20E65D}"/>
                  </a:ext>
                </a:extLst>
              </p:cNvPr>
              <p:cNvSpPr txBox="1"/>
              <p:nvPr/>
            </p:nvSpPr>
            <p:spPr>
              <a:xfrm>
                <a:off x="2028824" y="2127249"/>
                <a:ext cx="7786689" cy="280193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Second,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bSup>
                        </m:den>
                      </m:f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8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stored in an array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=[</m:t>
                    </m:r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15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16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17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18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 Box 6">
                <a:extLst>
                  <a:ext uri="{FF2B5EF4-FFF2-40B4-BE49-F238E27FC236}">
                    <a16:creationId xmlns:a16="http://schemas.microsoft.com/office/drawing/2014/main" id="{0775EE0C-E7D0-FF4D-87A5-B53A3B20E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4" y="2127249"/>
                <a:ext cx="7786689" cy="2801939"/>
              </a:xfrm>
              <a:prstGeom prst="rect">
                <a:avLst/>
              </a:prstGeom>
              <a:blipFill>
                <a:blip r:embed="rId2"/>
                <a:stretch>
                  <a:fillRect l="-1626" t="-1345"/>
                </a:stretch>
              </a:blipFill>
              <a:ln w="6350">
                <a:solidFill>
                  <a:prstClr val="black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81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F83A-1049-F546-89D9-7E1D8E70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– Total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7AB1-9575-2846-83B8-D0F34F92F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7">
                <a:extLst>
                  <a:ext uri="{FF2B5EF4-FFF2-40B4-BE49-F238E27FC236}">
                    <a16:creationId xmlns:a16="http://schemas.microsoft.com/office/drawing/2014/main" id="{469D63E1-C4A0-F24C-9D1D-5B613CE48E74}"/>
                  </a:ext>
                </a:extLst>
              </p:cNvPr>
              <p:cNvSpPr txBox="1"/>
              <p:nvPr/>
            </p:nvSpPr>
            <p:spPr>
              <a:xfrm>
                <a:off x="2295524" y="2556668"/>
                <a:ext cx="7248525" cy="211534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Third,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 Box 7">
                <a:extLst>
                  <a:ext uri="{FF2B5EF4-FFF2-40B4-BE49-F238E27FC236}">
                    <a16:creationId xmlns:a16="http://schemas.microsoft.com/office/drawing/2014/main" id="{469D63E1-C4A0-F24C-9D1D-5B613CE48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24" y="2556668"/>
                <a:ext cx="7248525" cy="2115345"/>
              </a:xfrm>
              <a:prstGeom prst="rect">
                <a:avLst/>
              </a:prstGeom>
              <a:blipFill>
                <a:blip r:embed="rId2"/>
                <a:stretch>
                  <a:fillRect l="-2098" t="-49112" b="-104142"/>
                </a:stretch>
              </a:blipFill>
              <a:ln w="6350">
                <a:solidFill>
                  <a:prstClr val="black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34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C849-B169-CF4F-B69C-98C8067A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– Total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30B3-7953-4144-9AC6-81A29E9A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8">
                <a:extLst>
                  <a:ext uri="{FF2B5EF4-FFF2-40B4-BE49-F238E27FC236}">
                    <a16:creationId xmlns:a16="http://schemas.microsoft.com/office/drawing/2014/main" id="{070DD5A2-DD99-6D48-8C69-73B631A509F6}"/>
                  </a:ext>
                </a:extLst>
              </p:cNvPr>
              <p:cNvSpPr txBox="1"/>
              <p:nvPr/>
            </p:nvSpPr>
            <p:spPr>
              <a:xfrm>
                <a:off x="2357437" y="1659731"/>
                <a:ext cx="7477125" cy="468312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Lastly,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∇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𝐢</m:t>
                        </m:r>
                      </m:e>
                    </m:acc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𝐣</m:t>
                        </m:r>
                      </m:e>
                    </m:acc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𝐤</m:t>
                        </m:r>
                      </m:e>
                    </m:acc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+∆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+∆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,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,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+∆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b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∆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∆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stored in a 1D array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=[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 Box 8">
                <a:extLst>
                  <a:ext uri="{FF2B5EF4-FFF2-40B4-BE49-F238E27FC236}">
                    <a16:creationId xmlns:a16="http://schemas.microsoft.com/office/drawing/2014/main" id="{070DD5A2-DD99-6D48-8C69-73B631A50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37" y="1659731"/>
                <a:ext cx="7477125" cy="4683125"/>
              </a:xfrm>
              <a:prstGeom prst="rect">
                <a:avLst/>
              </a:prstGeom>
              <a:blipFill>
                <a:blip r:embed="rId3"/>
                <a:stretch>
                  <a:fillRect l="-847" t="-541"/>
                </a:stretch>
              </a:blipFill>
              <a:ln w="6350">
                <a:solidFill>
                  <a:prstClr val="black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8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1812-A7FC-8846-AF8A-0D71225E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89B341-07E1-3347-8F0D-B71843DCDF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08" y="1027906"/>
            <a:ext cx="5255017" cy="5512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F0DB7-21A6-584D-925F-6ACD30DEA258}"/>
              </a:ext>
            </a:extLst>
          </p:cNvPr>
          <p:cNvSpPr txBox="1"/>
          <p:nvPr/>
        </p:nvSpPr>
        <p:spPr>
          <a:xfrm>
            <a:off x="8839200" y="927893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2</a:t>
            </a:r>
            <a:r>
              <a:rPr lang="en-US" baseline="30000" dirty="0"/>
              <a:t>6</a:t>
            </a:r>
            <a:r>
              <a:rPr lang="en-US" dirty="0"/>
              <a:t> x 28 </a:t>
            </a:r>
          </a:p>
          <a:p>
            <a:r>
              <a:rPr lang="en-US" dirty="0"/>
              <a:t>P = 2</a:t>
            </a:r>
            <a:r>
              <a:rPr lang="en-US" baseline="30000" dirty="0"/>
              <a:t>0</a:t>
            </a:r>
            <a:r>
              <a:rPr lang="en-US" dirty="0"/>
              <a:t> x 28 </a:t>
            </a:r>
          </a:p>
        </p:txBody>
      </p:sp>
    </p:spTree>
    <p:extLst>
      <p:ext uri="{BB962C8B-B14F-4D97-AF65-F5344CB8AC3E}">
        <p14:creationId xmlns:p14="http://schemas.microsoft.com/office/powerpoint/2010/main" val="205913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ACB8-9FAE-204B-AF3D-16397FCC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– Force Vectors </a:t>
            </a:r>
            <a:endParaRPr lang="en-US" dirty="0"/>
          </a:p>
        </p:txBody>
      </p:sp>
      <p:pic>
        <p:nvPicPr>
          <p:cNvPr id="4" name="Content Placeholder 3" descr="A picture containing sky&#10;&#10;Description automatically generated">
            <a:extLst>
              <a:ext uri="{FF2B5EF4-FFF2-40B4-BE49-F238E27FC236}">
                <a16:creationId xmlns:a16="http://schemas.microsoft.com/office/drawing/2014/main" id="{CCC3BEFE-FDA0-BA40-906B-3B45BA8C25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268413"/>
            <a:ext cx="5910206" cy="483235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D2F35C-8EC5-7244-83B8-351BFF82C4A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/>
        </p:blipFill>
        <p:spPr>
          <a:xfrm>
            <a:off x="5891268" y="1931988"/>
            <a:ext cx="5910207" cy="27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6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167A-C1CE-9244-87D7-249D66EA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Runtime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015F-5D48-BF41-A0EF-7174621A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trials were performed for P = 28, 56, and 112 </a:t>
            </a:r>
          </a:p>
          <a:p>
            <a:r>
              <a:rPr lang="en-US" dirty="0"/>
              <a:t>In each trial the program was run 10 times and runtime was averaged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CE3A2A-F014-2148-9B81-ED2F770DA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98532"/>
              </p:ext>
            </p:extLst>
          </p:nvPr>
        </p:nvGraphicFramePr>
        <p:xfrm>
          <a:off x="838200" y="3003945"/>
          <a:ext cx="5257800" cy="3173017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8031702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87859327"/>
                    </a:ext>
                  </a:extLst>
                </a:gridCol>
              </a:tblGrid>
              <a:tr h="8884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Number of Cores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Average Runtime (s)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940063"/>
                  </a:ext>
                </a:extLst>
              </a:tr>
              <a:tr h="7615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3.597713206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764922"/>
                  </a:ext>
                </a:extLst>
              </a:tr>
              <a:tr h="7615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1.826821751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6163202"/>
                  </a:ext>
                </a:extLst>
              </a:tr>
              <a:tr h="7615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1.373110453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86166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50F59BC-215A-BF43-948D-78DE76F03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118705"/>
              </p:ext>
            </p:extLst>
          </p:nvPr>
        </p:nvGraphicFramePr>
        <p:xfrm>
          <a:off x="6438899" y="2936475"/>
          <a:ext cx="5257799" cy="3307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532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21F7-2415-904A-85F0-CC1B8E7B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9157-8EAD-E24A-B5DA-8C8EB443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6088B5B6-1416-6C41-9375-7BD422890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1" y="1293910"/>
            <a:ext cx="4660899" cy="4645466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25875BCD-7491-0943-85FC-844008867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02045"/>
            <a:ext cx="4502150" cy="4269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8A8ED3-8B26-2743-A88B-A4525DBF2E62}"/>
              </a:ext>
            </a:extLst>
          </p:cNvPr>
          <p:cNvSpPr txBox="1"/>
          <p:nvPr/>
        </p:nvSpPr>
        <p:spPr>
          <a:xfrm>
            <a:off x="1586706" y="5934670"/>
            <a:ext cx="3185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Spatial Decomposition – Communication is restricted to nearby processors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387C2-020F-6F4A-9E0A-142DE259D0CD}"/>
              </a:ext>
            </a:extLst>
          </p:cNvPr>
          <p:cNvSpPr txBox="1"/>
          <p:nvPr/>
        </p:nvSpPr>
        <p:spPr>
          <a:xfrm>
            <a:off x="7154068" y="5942568"/>
            <a:ext cx="2675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 Decomposition – Each processor receives N/P particles</a:t>
            </a:r>
          </a:p>
        </p:txBody>
      </p:sp>
    </p:spTree>
    <p:extLst>
      <p:ext uri="{BB962C8B-B14F-4D97-AF65-F5344CB8AC3E}">
        <p14:creationId xmlns:p14="http://schemas.microsoft.com/office/powerpoint/2010/main" val="34090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E162-F8CE-4C4D-8BF7-01A5CC6C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C32B2E-57D7-C749-9486-C346E35F1C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302165"/>
              </p:ext>
            </p:extLst>
          </p:nvPr>
        </p:nvGraphicFramePr>
        <p:xfrm>
          <a:off x="1023995" y="1504532"/>
          <a:ext cx="5257799" cy="3307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Content Placeholder 3" descr="A picture containing sky&#10;&#10;Description automatically generated">
            <a:extLst>
              <a:ext uri="{FF2B5EF4-FFF2-40B4-BE49-F238E27FC236}">
                <a16:creationId xmlns:a16="http://schemas.microsoft.com/office/drawing/2014/main" id="{CA9A56C7-37A6-534D-8B19-3A2508DB167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94" y="1660525"/>
            <a:ext cx="5910206" cy="48323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51D88C1-3721-7B4E-AB90-35CB49CC3ABE}"/>
              </a:ext>
            </a:extLst>
          </p:cNvPr>
          <p:cNvSpPr/>
          <p:nvPr/>
        </p:nvSpPr>
        <p:spPr>
          <a:xfrm>
            <a:off x="5438775" y="3300413"/>
            <a:ext cx="657225" cy="84296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577FB-19DD-1C46-8833-E4A32A4AA917}"/>
              </a:ext>
            </a:extLst>
          </p:cNvPr>
          <p:cNvSpPr txBox="1"/>
          <p:nvPr/>
        </p:nvSpPr>
        <p:spPr>
          <a:xfrm>
            <a:off x="8453437" y="143716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Force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DE0E1-8CA4-F942-A85C-1BAE5E5E86CE}"/>
              </a:ext>
            </a:extLst>
          </p:cNvPr>
          <p:cNvSpPr txBox="1"/>
          <p:nvPr/>
        </p:nvSpPr>
        <p:spPr>
          <a:xfrm>
            <a:off x="2578979" y="4859435"/>
            <a:ext cx="214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1792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A9E5F-6AE6-0E40-B86A-02E19BCEC0C5}"/>
              </a:ext>
            </a:extLst>
          </p:cNvPr>
          <p:cNvSpPr txBox="1"/>
          <p:nvPr/>
        </p:nvSpPr>
        <p:spPr>
          <a:xfrm>
            <a:off x="2578979" y="1922302"/>
            <a:ext cx="81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 = 28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9C3E3-9EEE-6B4A-A7F4-4858A8FAE13A}"/>
              </a:ext>
            </a:extLst>
          </p:cNvPr>
          <p:cNvSpPr txBox="1"/>
          <p:nvPr/>
        </p:nvSpPr>
        <p:spPr>
          <a:xfrm>
            <a:off x="3613702" y="2774146"/>
            <a:ext cx="81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 = 56</a:t>
            </a:r>
          </a:p>
        </p:txBody>
      </p:sp>
    </p:spTree>
    <p:extLst>
      <p:ext uri="{BB962C8B-B14F-4D97-AF65-F5344CB8AC3E}">
        <p14:creationId xmlns:p14="http://schemas.microsoft.com/office/powerpoint/2010/main" val="285089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7E59-5512-4849-8834-801D5440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Lenard Jones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A9A3-606F-7A45-B7C1-C37D8C1FF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potential energy between two non-bonding particles can be described using the Lenard Jones potential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D6145C2-934C-9249-A2B0-2E6750764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98" t="23717" r="16160" b="26283"/>
          <a:stretch/>
        </p:blipFill>
        <p:spPr>
          <a:xfrm>
            <a:off x="1200150" y="2714541"/>
            <a:ext cx="2843213" cy="585787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082EA3C-706A-A046-9DA1-1565D5FC6A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6"/>
          <a:stretch/>
        </p:blipFill>
        <p:spPr>
          <a:xfrm>
            <a:off x="4043363" y="2712362"/>
            <a:ext cx="4532617" cy="3464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FCD42B-A3CB-CD46-BCF0-0D6DD231A8D8}"/>
              </a:ext>
            </a:extLst>
          </p:cNvPr>
          <p:cNvSpPr txBox="1"/>
          <p:nvPr/>
        </p:nvSpPr>
        <p:spPr>
          <a:xfrm>
            <a:off x="1409699" y="6011818"/>
            <a:ext cx="94059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5"/>
              </a:rPr>
              <a:t>https://chem.libretexts.org/Bookshelves/Physical_and_Theoretical_Chemistry_Textbook_Maps/Supplemental_Modules_(Physical_and_Theoretical_Chemistry)/Physical_Properties_of_Matter/Atomic_and_Molecular_Properties/Intermolecular_Forces/Specific_Interactions/Lennard-Jones_Potential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12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AC85-3E00-B243-A8AD-8B40148D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A887C-C22F-6944-9C56-D57D4F2A0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011"/>
            <a:ext cx="10515600" cy="473233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There are N particles, randomly placed in a 3D box with 10x10x10 dimensions. The particles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/>
              <a:t>j</a:t>
            </a:r>
            <a:r>
              <a:rPr lang="en-US" dirty="0"/>
              <a:t> interact with the Lenard-Jones potential. Calculate the total force on each particle.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 = 2</a:t>
            </a:r>
            <a:r>
              <a:rPr lang="en-US" baseline="30000" dirty="0"/>
              <a:t>6</a:t>
            </a:r>
            <a:r>
              <a:rPr lang="en-US" dirty="0"/>
              <a:t> x 28 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FC38F65-4EFE-CE4F-A817-5196DE6E1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0"/>
          <a:stretch/>
        </p:blipFill>
        <p:spPr>
          <a:xfrm>
            <a:off x="3793654" y="2822574"/>
            <a:ext cx="4604695" cy="266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2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7029-EEBE-2A4F-8F43-CB2CCF10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Lenard Jones Force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E2A0-44A4-BC45-BC70-F4035A90F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Lenard Jones energy on each particle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Total energy on each particle: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Total force on each particle: </a:t>
            </a:r>
          </a:p>
          <a:p>
            <a:endParaRPr lang="en-US" dirty="0"/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1E9430D-5878-7842-9747-63D22720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38" y="3837781"/>
            <a:ext cx="2565400" cy="9652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A74322-5848-6443-AFEC-A46BDC989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074" y="5429250"/>
            <a:ext cx="1677688" cy="633413"/>
          </a:xfrm>
          <a:prstGeom prst="rect">
            <a:avLst/>
          </a:prstGeom>
        </p:spPr>
      </p:pic>
      <p:pic>
        <p:nvPicPr>
          <p:cNvPr id="9" name="Picture 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571715F-06CF-1448-B55C-279DB4B0D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074" y="2395537"/>
            <a:ext cx="2004149" cy="8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8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21E0-E4FC-F242-9C01-71154196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AC5C-985A-5C47-83B1-A5044EB33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716"/>
            <a:ext cx="10515600" cy="4351338"/>
          </a:xfrm>
        </p:spPr>
        <p:txBody>
          <a:bodyPr/>
          <a:lstStyle/>
          <a:p>
            <a:r>
              <a:rPr lang="en-US" dirty="0"/>
              <a:t>Algorithm implemented on parallel computer P = 28, 56, and 112 processing cores </a:t>
            </a:r>
          </a:p>
          <a:p>
            <a:r>
              <a:rPr lang="en-US" dirty="0"/>
              <a:t>The root processor is the core with rank = 0</a:t>
            </a:r>
          </a:p>
          <a:p>
            <a:r>
              <a:rPr lang="en-US" dirty="0"/>
              <a:t>Suppose there are 8 particles randomly placed in a box </a:t>
            </a:r>
          </a:p>
          <a:p>
            <a:r>
              <a:rPr lang="en-US" dirty="0"/>
              <a:t>In the root processor: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AA995B1-3703-7044-9209-6D587D783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74"/>
          <a:stretch/>
        </p:blipFill>
        <p:spPr>
          <a:xfrm>
            <a:off x="4781550" y="3621796"/>
            <a:ext cx="2628900" cy="2652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1CEA3-3174-BE4A-926D-733AEE7BB6B3}"/>
              </a:ext>
            </a:extLst>
          </p:cNvPr>
          <p:cNvSpPr txBox="1"/>
          <p:nvPr/>
        </p:nvSpPr>
        <p:spPr>
          <a:xfrm>
            <a:off x="5129212" y="6024940"/>
            <a:ext cx="294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generated positions of each particle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1FB86-E491-F647-B8A3-9F786AAC0CE1}"/>
              </a:ext>
            </a:extLst>
          </p:cNvPr>
          <p:cNvSpPr txBox="1"/>
          <p:nvPr/>
        </p:nvSpPr>
        <p:spPr>
          <a:xfrm>
            <a:off x="4274344" y="3589098"/>
            <a:ext cx="132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Particle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FF5B6-F2B8-4048-961C-1454200D7F42}"/>
              </a:ext>
            </a:extLst>
          </p:cNvPr>
          <p:cNvSpPr txBox="1"/>
          <p:nvPr/>
        </p:nvSpPr>
        <p:spPr>
          <a:xfrm>
            <a:off x="4274344" y="3932302"/>
            <a:ext cx="132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Particle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D5574-F8B5-5E40-942A-F86B3A22F94E}"/>
              </a:ext>
            </a:extLst>
          </p:cNvPr>
          <p:cNvSpPr txBox="1"/>
          <p:nvPr/>
        </p:nvSpPr>
        <p:spPr>
          <a:xfrm>
            <a:off x="4274344" y="5687492"/>
            <a:ext cx="132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Particle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C04DF-73ED-B740-90BD-75D4F516093C}"/>
              </a:ext>
            </a:extLst>
          </p:cNvPr>
          <p:cNvSpPr txBox="1"/>
          <p:nvPr/>
        </p:nvSpPr>
        <p:spPr>
          <a:xfrm>
            <a:off x="4274344" y="4275233"/>
            <a:ext cx="1328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.</a:t>
            </a:r>
          </a:p>
          <a:p>
            <a:r>
              <a:rPr lang="en-US" sz="1600" dirty="0"/>
              <a:t>.</a:t>
            </a:r>
          </a:p>
          <a:p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8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ECF2-720B-5448-8538-B8ED2592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ij</a:t>
            </a:r>
            <a:r>
              <a:rPr lang="en-US" sz="4400" dirty="0"/>
              <a:t> Matrix 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C8EC27C-CDFF-724B-8146-6B6EE5FCC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006"/>
          <a:stretch/>
        </p:blipFill>
        <p:spPr>
          <a:xfrm>
            <a:off x="6678612" y="2107406"/>
            <a:ext cx="5376082" cy="3879057"/>
          </a:xfrm>
          <a:prstGeom prst="rect">
            <a:avLst/>
          </a:prstGeom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542E9B-86E1-BD4D-8F0E-15BD1B2E2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29" y="2107406"/>
            <a:ext cx="4465994" cy="26431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Particle 1 interacts with 2, 3, 4, 5, 6, 7, and 8</a:t>
            </a:r>
          </a:p>
          <a:p>
            <a:r>
              <a:rPr lang="en-US" sz="2800" dirty="0"/>
              <a:t>Particle 2 interacts with 3, 4, 5, 6, 7, and 8 </a:t>
            </a:r>
          </a:p>
          <a:p>
            <a:r>
              <a:rPr lang="en-US" sz="2800" dirty="0"/>
              <a:t>Particle 3 interacts with 4, 5, 6, 7, and 8  </a:t>
            </a:r>
          </a:p>
          <a:p>
            <a:r>
              <a:rPr lang="en-US" sz="2800" dirty="0"/>
              <a:t>And so forth </a:t>
            </a:r>
          </a:p>
        </p:txBody>
      </p:sp>
    </p:spTree>
    <p:extLst>
      <p:ext uri="{BB962C8B-B14F-4D97-AF65-F5344CB8AC3E}">
        <p14:creationId xmlns:p14="http://schemas.microsoft.com/office/powerpoint/2010/main" val="202839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6DE3-FD4B-8F44-9A7C-3F0F3119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4543-CBC4-2A4C-B27A-147D0FD64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root processor :</a:t>
            </a:r>
          </a:p>
          <a:p>
            <a:pPr lvl="1"/>
            <a:r>
              <a:rPr lang="en-US" dirty="0"/>
              <a:t>In an iteration that runs N-1 times: </a:t>
            </a:r>
          </a:p>
          <a:p>
            <a:pPr marL="457200" lvl="1" indent="0">
              <a:buNone/>
            </a:pPr>
            <a:r>
              <a:rPr lang="en-US" dirty="0"/>
              <a:t>                         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D754ECD-941F-A442-932B-AAC27A465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74"/>
          <a:stretch/>
        </p:blipFill>
        <p:spPr>
          <a:xfrm>
            <a:off x="838200" y="3021721"/>
            <a:ext cx="2628900" cy="2652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23E2BA-4DAE-054D-82AA-3C873F995EA9}"/>
              </a:ext>
            </a:extLst>
          </p:cNvPr>
          <p:cNvSpPr txBox="1"/>
          <p:nvPr/>
        </p:nvSpPr>
        <p:spPr>
          <a:xfrm>
            <a:off x="1338262" y="5530632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is sent to processor 1</a:t>
            </a:r>
          </a:p>
        </p:txBody>
      </p:sp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BE24DCB9-C241-DB40-BEE6-26FD8BB6E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4" y="3282393"/>
            <a:ext cx="1676401" cy="2214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999480-F5AD-0D41-BF91-7160B2D49D65}"/>
              </a:ext>
            </a:extLst>
          </p:cNvPr>
          <p:cNvSpPr txBox="1"/>
          <p:nvPr/>
        </p:nvSpPr>
        <p:spPr>
          <a:xfrm>
            <a:off x="3209924" y="5530632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is sent to processor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D2CCC-E467-CC46-BB7D-AFAB00C5E4EF}"/>
              </a:ext>
            </a:extLst>
          </p:cNvPr>
          <p:cNvSpPr txBox="1"/>
          <p:nvPr/>
        </p:nvSpPr>
        <p:spPr>
          <a:xfrm>
            <a:off x="1338262" y="2584921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682769-B5DF-A74C-B332-7B905C24FF3A}"/>
              </a:ext>
            </a:extLst>
          </p:cNvPr>
          <p:cNvSpPr txBox="1"/>
          <p:nvPr/>
        </p:nvSpPr>
        <p:spPr>
          <a:xfrm>
            <a:off x="3328987" y="2584921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9829E9-CD60-DC4A-9A0A-2E8D9B7139E8}"/>
              </a:ext>
            </a:extLst>
          </p:cNvPr>
          <p:cNvSpPr txBox="1"/>
          <p:nvPr/>
        </p:nvSpPr>
        <p:spPr>
          <a:xfrm>
            <a:off x="5243511" y="3678128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      .         . </a:t>
            </a:r>
          </a:p>
        </p:txBody>
      </p:sp>
      <p:pic>
        <p:nvPicPr>
          <p:cNvPr id="14" name="Picture 13" descr="A close up of a screen&#10;&#10;Description automatically generated">
            <a:extLst>
              <a:ext uri="{FF2B5EF4-FFF2-40B4-BE49-F238E27FC236}">
                <a16:creationId xmlns:a16="http://schemas.microsoft.com/office/drawing/2014/main" id="{6D8AF9FD-1055-2C4F-A5E4-FA3ADD0F1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724" y="3809031"/>
            <a:ext cx="1557338" cy="15775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3467C9-502C-9E47-9DDE-77E659709111}"/>
              </a:ext>
            </a:extLst>
          </p:cNvPr>
          <p:cNvSpPr txBox="1"/>
          <p:nvPr/>
        </p:nvSpPr>
        <p:spPr>
          <a:xfrm>
            <a:off x="6562724" y="5527457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is sent to processor N-1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9B5D0C-B4C5-C643-A849-A1908354477D}"/>
              </a:ext>
            </a:extLst>
          </p:cNvPr>
          <p:cNvSpPr txBox="1"/>
          <p:nvPr/>
        </p:nvSpPr>
        <p:spPr>
          <a:xfrm>
            <a:off x="6562723" y="2584921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iteration </a:t>
            </a:r>
          </a:p>
        </p:txBody>
      </p:sp>
      <p:pic>
        <p:nvPicPr>
          <p:cNvPr id="19" name="Picture 1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C99959B-79A4-1244-9743-8326CE7A0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833" y="4108600"/>
            <a:ext cx="1557337" cy="13484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9A64A3-1EE3-7E47-BD20-5DC48BB5139D}"/>
              </a:ext>
            </a:extLst>
          </p:cNvPr>
          <p:cNvSpPr txBox="1"/>
          <p:nvPr/>
        </p:nvSpPr>
        <p:spPr>
          <a:xfrm>
            <a:off x="8239124" y="5544315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is sent to processor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63538-6012-434E-82E3-3C3BD83D2669}"/>
              </a:ext>
            </a:extLst>
          </p:cNvPr>
          <p:cNvSpPr txBox="1"/>
          <p:nvPr/>
        </p:nvSpPr>
        <p:spPr>
          <a:xfrm>
            <a:off x="8301035" y="2580802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x+1 iteration </a:t>
            </a:r>
          </a:p>
        </p:txBody>
      </p:sp>
    </p:spTree>
    <p:extLst>
      <p:ext uri="{BB962C8B-B14F-4D97-AF65-F5344CB8AC3E}">
        <p14:creationId xmlns:p14="http://schemas.microsoft.com/office/powerpoint/2010/main" val="78762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2" grpId="0"/>
      <p:bldP spid="16" grpId="0"/>
      <p:bldP spid="17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7C6F-477B-B64D-944D-9987FCE4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– Parallelization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1016-92DB-F146-9038-5BDC5DFB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Excluding the root processor: </a:t>
            </a:r>
          </a:p>
          <a:p>
            <a:pPr lvl="1"/>
            <a:r>
              <a:rPr lang="en-US" dirty="0"/>
              <a:t>With 2</a:t>
            </a:r>
            <a:r>
              <a:rPr lang="en-US" baseline="30000" dirty="0"/>
              <a:t>6</a:t>
            </a:r>
            <a:r>
              <a:rPr lang="en-US" dirty="0"/>
              <a:t> x 28 particles and 28 processors, each processor receives an </a:t>
            </a:r>
            <a:r>
              <a:rPr lang="en-US" dirty="0" err="1"/>
              <a:t>ij</a:t>
            </a:r>
            <a:r>
              <a:rPr lang="en-US" dirty="0"/>
              <a:t> matrix 64 times </a:t>
            </a:r>
          </a:p>
          <a:p>
            <a:pPr lvl="1"/>
            <a:r>
              <a:rPr lang="en-US" dirty="0"/>
              <a:t>With 2</a:t>
            </a:r>
            <a:r>
              <a:rPr lang="en-US" baseline="30000" dirty="0"/>
              <a:t>6</a:t>
            </a:r>
            <a:r>
              <a:rPr lang="en-US" dirty="0"/>
              <a:t> x 28 particles and 56 processors, each processor receives an </a:t>
            </a:r>
            <a:r>
              <a:rPr lang="en-US" dirty="0" err="1"/>
              <a:t>ij</a:t>
            </a:r>
            <a:r>
              <a:rPr lang="en-US" dirty="0"/>
              <a:t> matrix 32 times </a:t>
            </a:r>
          </a:p>
          <a:p>
            <a:pPr lvl="1"/>
            <a:r>
              <a:rPr lang="en-US" dirty="0"/>
              <a:t>With 2</a:t>
            </a:r>
            <a:r>
              <a:rPr lang="en-US" baseline="30000" dirty="0"/>
              <a:t>6</a:t>
            </a:r>
            <a:r>
              <a:rPr lang="en-US" dirty="0"/>
              <a:t> x 28 particles and 112 processors, each processor receives an </a:t>
            </a:r>
            <a:r>
              <a:rPr lang="en-US" dirty="0" err="1"/>
              <a:t>ij</a:t>
            </a:r>
            <a:r>
              <a:rPr lang="en-US" dirty="0"/>
              <a:t> matrix 16 times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DC0662-9334-8A49-90EC-2BD428FC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0" y="4321175"/>
            <a:ext cx="4737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0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B8A5-36ED-2C46-A40B-899E62C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– Distance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3338-6936-A94E-B89E-0626FB15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matrix is received at the other processors the potential energy and force calculations occur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id="{DC94BD66-A51E-0647-ADD7-4C0952C58CA6}"/>
                  </a:ext>
                </a:extLst>
              </p:cNvPr>
              <p:cNvSpPr txBox="1"/>
              <p:nvPr/>
            </p:nvSpPr>
            <p:spPr>
              <a:xfrm>
                <a:off x="4194968" y="3047896"/>
                <a:ext cx="6802438" cy="2828132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First,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Y</a:t>
                </a:r>
                <a:r>
                  <a:rPr lang="en-US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Z</a:t>
                </a:r>
                <a:r>
                  <a:rPr lang="en-US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are gathered from the first row of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ij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a for loop,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en-US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en-US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en-US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en-US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are found from each row except the first row </a:t>
                </a:r>
                <a:r>
                  <a:rPr lang="en-US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3.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store in an array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15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16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17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18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id="{DC94BD66-A51E-0647-ADD7-4C0952C58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68" y="3047896"/>
                <a:ext cx="6802438" cy="2828132"/>
              </a:xfrm>
              <a:prstGeom prst="rect">
                <a:avLst/>
              </a:prstGeom>
              <a:blipFill>
                <a:blip r:embed="rId2"/>
                <a:stretch>
                  <a:fillRect l="-558" t="-893"/>
                </a:stretch>
              </a:blipFill>
              <a:ln w="6350">
                <a:solidFill>
                  <a:prstClr val="black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B9A8701-4EC9-9645-B6B5-F4475A39B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49" b="3331"/>
          <a:stretch/>
        </p:blipFill>
        <p:spPr>
          <a:xfrm>
            <a:off x="823912" y="3001563"/>
            <a:ext cx="3025214" cy="287446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3404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3835</TotalTime>
  <Words>855</Words>
  <Application>Microsoft Macintosh PowerPoint</Application>
  <PresentationFormat>Widescreen</PresentationFormat>
  <Paragraphs>140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Parallel Computing: Molecular Dynamics Simulation</vt:lpstr>
      <vt:lpstr>Lenard Jones Potential</vt:lpstr>
      <vt:lpstr>The Problem</vt:lpstr>
      <vt:lpstr>Lenard Jones Force </vt:lpstr>
      <vt:lpstr>Algorithm </vt:lpstr>
      <vt:lpstr>ij Matrix </vt:lpstr>
      <vt:lpstr>Algorithm</vt:lpstr>
      <vt:lpstr>Algorithm – Parallelization </vt:lpstr>
      <vt:lpstr>Algorithm – Distance </vt:lpstr>
      <vt:lpstr>Algorithm - Lenard-Jones Potential </vt:lpstr>
      <vt:lpstr>Algorithm – Total Energy</vt:lpstr>
      <vt:lpstr>Algorithm – Total Force</vt:lpstr>
      <vt:lpstr>Results</vt:lpstr>
      <vt:lpstr>Results – Force Vectors </vt:lpstr>
      <vt:lpstr>Results – Runtime Analysis </vt:lpstr>
      <vt:lpstr>Alternative Approaches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 Molecular Dynamics Simulation</dc:title>
  <dc:creator>Srinija Nalluri</dc:creator>
  <cp:lastModifiedBy>Srinija Nalluri</cp:lastModifiedBy>
  <cp:revision>18</cp:revision>
  <dcterms:created xsi:type="dcterms:W3CDTF">2019-12-09T23:39:43Z</dcterms:created>
  <dcterms:modified xsi:type="dcterms:W3CDTF">2019-12-12T15:38:05Z</dcterms:modified>
</cp:coreProperties>
</file>