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3" r:id="rId6"/>
    <p:sldId id="260" r:id="rId7"/>
    <p:sldId id="262" r:id="rId8"/>
    <p:sldId id="264" r:id="rId9"/>
    <p:sldId id="265" r:id="rId10"/>
    <p:sldId id="266" r:id="rId11"/>
    <p:sldId id="267" r:id="rId12"/>
    <p:sldId id="268"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5400" autoAdjust="0"/>
  </p:normalViewPr>
  <p:slideViewPr>
    <p:cSldViewPr snapToGrid="0">
      <p:cViewPr>
        <p:scale>
          <a:sx n="77" d="100"/>
          <a:sy n="77" d="100"/>
        </p:scale>
        <p:origin x="-246" y="1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F8A2-6EE3-4FF1-A403-0DD4578A5DCD}" type="datetimeFigureOut">
              <a:rPr lang="en-US" smtClean="0"/>
              <a:t>3/28/2018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A2CF-84C7-41DF-9AF1-53EE9AB957B4}" type="slidenum">
              <a:rPr lang="en-US" smtClean="0"/>
              <a:t>‹#›</a:t>
            </a:fld>
            <a:endParaRPr lang="en-US" dirty="0"/>
          </a:p>
        </p:txBody>
      </p:sp>
    </p:spTree>
    <p:extLst>
      <p:ext uri="{BB962C8B-B14F-4D97-AF65-F5344CB8AC3E}">
        <p14:creationId xmlns:p14="http://schemas.microsoft.com/office/powerpoint/2010/main" val="3512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0A2CF-84C7-41DF-9AF1-53EE9AB957B4}" type="slidenum">
              <a:rPr lang="en-US" smtClean="0"/>
              <a:t>1</a:t>
            </a:fld>
            <a:endParaRPr lang="en-US"/>
          </a:p>
        </p:txBody>
      </p:sp>
    </p:spTree>
    <p:extLst>
      <p:ext uri="{BB962C8B-B14F-4D97-AF65-F5344CB8AC3E}">
        <p14:creationId xmlns:p14="http://schemas.microsoft.com/office/powerpoint/2010/main" val="2453478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pPr/>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596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3/28/2018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8" name="Picture 7" descr="unnamed"/>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0362574" y="22451"/>
            <a:ext cx="1685396" cy="28680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9" r:id="rId8"/>
    <p:sldLayoutId id="2147483656" r:id="rId9"/>
    <p:sldLayoutId id="2147483657" r:id="rId10"/>
    <p:sldLayoutId id="2147483660" r:id="rId11"/>
    <p:sldLayoutId id="2147483661" r:id="rId12"/>
    <p:sldLayoutId id="2147483666" r:id="rId13"/>
    <p:sldLayoutId id="2147483663" r:id="rId14"/>
    <p:sldLayoutId id="2147483667" r:id="rId15"/>
    <p:sldLayoutId id="2147483668" r:id="rId16"/>
    <p:sldLayoutId id="2147483658" r:id="rId17"/>
    <p:sldLayoutId id="214748365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FF0000"/>
                </a:solidFill>
              </a:rPr>
              <a:t>Project </a:t>
            </a:r>
            <a:br>
              <a:rPr lang="en-US" dirty="0" smtClean="0">
                <a:solidFill>
                  <a:srgbClr val="FF0000"/>
                </a:solidFill>
              </a:rPr>
            </a:br>
            <a:r>
              <a:rPr lang="en-US" dirty="0" smtClean="0">
                <a:solidFill>
                  <a:srgbClr val="FF0000"/>
                </a:solidFill>
              </a:rPr>
              <a:t>Pima Indian diabetes</a:t>
            </a:r>
            <a:r>
              <a:rPr lang="en-US" dirty="0" smtClean="0">
                <a:solidFill>
                  <a:schemeClr val="accent6">
                    <a:lumMod val="75000"/>
                  </a:schemeClr>
                </a:solidFill>
              </a:rPr>
              <a:t/>
            </a:r>
            <a:br>
              <a:rPr lang="en-US" dirty="0" smtClean="0">
                <a:solidFill>
                  <a:schemeClr val="accent6">
                    <a:lumMod val="75000"/>
                  </a:schemeClr>
                </a:solidFill>
              </a:rPr>
            </a:br>
            <a:endParaRPr lang="en-US" dirty="0">
              <a:solidFill>
                <a:schemeClr val="accent6">
                  <a:lumMod val="75000"/>
                </a:schemeClr>
              </a:solidFill>
            </a:endParaRPr>
          </a:p>
        </p:txBody>
      </p:sp>
      <p:sp>
        <p:nvSpPr>
          <p:cNvPr id="3" name="Subtitle 2"/>
          <p:cNvSpPr>
            <a:spLocks noGrp="1"/>
          </p:cNvSpPr>
          <p:nvPr>
            <p:ph type="subTitle" idx="1"/>
          </p:nvPr>
        </p:nvSpPr>
        <p:spPr/>
        <p:txBody>
          <a:bodyPr>
            <a:noAutofit/>
          </a:bodyPr>
          <a:lstStyle/>
          <a:p>
            <a:r>
              <a:rPr lang="en-US" sz="3200" b="1" i="1" dirty="0" err="1" smtClean="0">
                <a:solidFill>
                  <a:srgbClr val="FF0000"/>
                </a:solidFill>
              </a:rPr>
              <a:t>janani.m</a:t>
            </a:r>
            <a:endParaRPr lang="en-US" sz="3200" b="1" i="1" dirty="0" smtClean="0">
              <a:solidFill>
                <a:srgbClr val="FF0000"/>
              </a:solidFill>
            </a:endParaRPr>
          </a:p>
          <a:p>
            <a:r>
              <a:rPr lang="en-US" sz="3200" b="1" i="1" dirty="0" smtClean="0">
                <a:solidFill>
                  <a:srgbClr val="FF0000"/>
                </a:solidFill>
              </a:rPr>
              <a:t>IOA Batch 9</a:t>
            </a:r>
            <a:endParaRPr lang="en-US" sz="3200" b="1" i="1" dirty="0">
              <a:solidFill>
                <a:srgbClr val="FF0000"/>
              </a:solidFill>
            </a:endParaRPr>
          </a:p>
        </p:txBody>
      </p:sp>
    </p:spTree>
    <p:extLst>
      <p:ext uri="{BB962C8B-B14F-4D97-AF65-F5344CB8AC3E}">
        <p14:creationId xmlns:p14="http://schemas.microsoft.com/office/powerpoint/2010/main" val="298116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what is the impact of age over the Outcome</a:t>
            </a:r>
          </a:p>
        </p:txBody>
      </p:sp>
      <p:sp>
        <p:nvSpPr>
          <p:cNvPr id="3" name="Content Placeholder 2"/>
          <p:cNvSpPr>
            <a:spLocks noGrp="1"/>
          </p:cNvSpPr>
          <p:nvPr>
            <p:ph sz="quarter" idx="13"/>
          </p:nvPr>
        </p:nvSpPr>
        <p:spPr/>
        <p:txBody>
          <a:bodyPr/>
          <a:lstStyle/>
          <a:p>
            <a:r>
              <a:rPr lang="en-US" dirty="0"/>
              <a:t>ggplot(pima,aes(x=Age,fill=factor(Outcome)))+geom_density(alpha=0.4)+scale_fill_manual(values=c("red", "blue"))+labs(title="Distribution of Age")</a:t>
            </a:r>
          </a:p>
        </p:txBody>
      </p:sp>
      <p:pic>
        <p:nvPicPr>
          <p:cNvPr id="3074"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172200" y="2655162"/>
            <a:ext cx="5105400" cy="284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404" y="4274280"/>
            <a:ext cx="4800343" cy="549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09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Diabetespedigree function on age</a:t>
            </a:r>
            <a:endParaRPr lang="en-US" dirty="0"/>
          </a:p>
        </p:txBody>
      </p:sp>
      <p:sp>
        <p:nvSpPr>
          <p:cNvPr id="3" name="Content Placeholder 2"/>
          <p:cNvSpPr>
            <a:spLocks noGrp="1"/>
          </p:cNvSpPr>
          <p:nvPr>
            <p:ph sz="quarter" idx="13"/>
          </p:nvPr>
        </p:nvSpPr>
        <p:spPr/>
        <p:txBody>
          <a:bodyPr/>
          <a:lstStyle/>
          <a:p>
            <a:r>
              <a:rPr lang="en-US" dirty="0"/>
              <a:t>At young age Diabetes pedigree function was high, as age goes on its get </a:t>
            </a:r>
            <a:r>
              <a:rPr lang="en-US" dirty="0" smtClean="0"/>
              <a:t>reduced </a:t>
            </a:r>
            <a:endParaRPr lang="en-US" dirty="0"/>
          </a:p>
        </p:txBody>
      </p:sp>
      <p:pic>
        <p:nvPicPr>
          <p:cNvPr id="4098"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728255" y="2451362"/>
            <a:ext cx="5105400" cy="328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77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with original data</a:t>
            </a:r>
            <a:endParaRPr lang="en-US" dirty="0"/>
          </a:p>
        </p:txBody>
      </p:sp>
      <p:sp>
        <p:nvSpPr>
          <p:cNvPr id="3" name="Content Placeholder 2"/>
          <p:cNvSpPr>
            <a:spLocks noGrp="1"/>
          </p:cNvSpPr>
          <p:nvPr>
            <p:ph sz="quarter" idx="13"/>
          </p:nvPr>
        </p:nvSpPr>
        <p:spPr/>
        <p:txBody>
          <a:bodyPr>
            <a:normAutofit fontScale="92500"/>
          </a:bodyPr>
          <a:lstStyle/>
          <a:p>
            <a:r>
              <a:rPr lang="en-US" dirty="0"/>
              <a:t>pima$cluster &lt;- as.factor(diabetes_Clust$cluster)</a:t>
            </a:r>
          </a:p>
          <a:p>
            <a:r>
              <a:rPr lang="en-US" dirty="0"/>
              <a:t>ggplot(pima, aes(Pregnancies,Age,color = pima$Outcome)) + </a:t>
            </a:r>
          </a:p>
          <a:p>
            <a:r>
              <a:rPr lang="en-US" dirty="0"/>
              <a:t>  geom_point(alpha = 0.4, size = 3.5) + geom_point(col = pima$cluster) + </a:t>
            </a:r>
          </a:p>
          <a:p>
            <a:r>
              <a:rPr lang="en-US" dirty="0"/>
              <a:t>  scale_color_manual(values = c('black', 'red', 'green'))</a:t>
            </a:r>
          </a:p>
        </p:txBody>
      </p:sp>
      <p:pic>
        <p:nvPicPr>
          <p:cNvPr id="5122"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172200" y="2641589"/>
            <a:ext cx="5105400" cy="287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00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EXPECTED OUTCOME</a:t>
            </a:r>
            <a:endParaRPr lang="en-US" dirty="0">
              <a:solidFill>
                <a:schemeClr val="accent6">
                  <a:lumMod val="75000"/>
                </a:schemeClr>
              </a:solidFill>
            </a:endParaRPr>
          </a:p>
        </p:txBody>
      </p:sp>
      <p:sp>
        <p:nvSpPr>
          <p:cNvPr id="3" name="Content Placeholder 2"/>
          <p:cNvSpPr>
            <a:spLocks noGrp="1"/>
          </p:cNvSpPr>
          <p:nvPr>
            <p:ph sz="quarter" idx="13"/>
          </p:nvPr>
        </p:nvSpPr>
        <p:spPr/>
        <p:txBody>
          <a:bodyPr>
            <a:noAutofit/>
          </a:bodyPr>
          <a:lstStyle/>
          <a:p>
            <a:r>
              <a:rPr lang="en-US" sz="1800" dirty="0" smtClean="0"/>
              <a:t>AUC </a:t>
            </a:r>
            <a:r>
              <a:rPr lang="en-US" sz="1800" dirty="0"/>
              <a:t>= 0.835292 (not </a:t>
            </a:r>
            <a:r>
              <a:rPr lang="en-US" sz="1800" dirty="0" smtClean="0"/>
              <a:t>bad)</a:t>
            </a:r>
          </a:p>
          <a:p>
            <a:r>
              <a:rPr lang="en-US" sz="1800" dirty="0" smtClean="0"/>
              <a:t> </a:t>
            </a:r>
            <a:r>
              <a:rPr lang="en-US" sz="1800" dirty="0"/>
              <a:t>Accuracy : 0.7719</a:t>
            </a:r>
          </a:p>
          <a:p>
            <a:r>
              <a:rPr lang="en-US" sz="1800" dirty="0" smtClean="0"/>
              <a:t>95</a:t>
            </a:r>
            <a:r>
              <a:rPr lang="en-US" sz="1800" dirty="0"/>
              <a:t>% CI : (0.7119, 0.8247</a:t>
            </a:r>
            <a:r>
              <a:rPr lang="en-US" sz="1800" dirty="0" smtClean="0"/>
              <a:t>)       </a:t>
            </a:r>
            <a:endParaRPr lang="en-US" sz="1800" dirty="0"/>
          </a:p>
          <a:p>
            <a:r>
              <a:rPr lang="en-US" sz="1800" dirty="0" smtClean="0"/>
              <a:t> </a:t>
            </a:r>
            <a:r>
              <a:rPr lang="en-US" sz="1800" dirty="0"/>
              <a:t>P-Value </a:t>
            </a:r>
            <a:r>
              <a:rPr lang="en-US" sz="1800" dirty="0" smtClean="0"/>
              <a:t>[Acc &gt; NIR] </a:t>
            </a:r>
            <a:r>
              <a:rPr lang="en-US" sz="1800" dirty="0"/>
              <a:t>: 0.00219         </a:t>
            </a:r>
            <a:endParaRPr lang="en-US" sz="1800" dirty="0"/>
          </a:p>
          <a:p>
            <a:r>
              <a:rPr lang="en-US" sz="1800" dirty="0" smtClean="0"/>
              <a:t> </a:t>
            </a:r>
            <a:r>
              <a:rPr lang="en-US" sz="1800" dirty="0"/>
              <a:t>Prevalence : 0.3158          </a:t>
            </a:r>
          </a:p>
          <a:p>
            <a:r>
              <a:rPr lang="en-US" sz="1800" dirty="0" smtClean="0"/>
              <a:t> </a:t>
            </a:r>
            <a:r>
              <a:rPr lang="en-US" sz="1800" dirty="0"/>
              <a:t>Detection Rate : 0.1711          </a:t>
            </a:r>
          </a:p>
          <a:p>
            <a:r>
              <a:rPr lang="en-US" sz="1800" dirty="0" smtClean="0"/>
              <a:t>Detection </a:t>
            </a:r>
            <a:r>
              <a:rPr lang="en-US" sz="1800" dirty="0"/>
              <a:t>Prevalence : 0.2544 </a:t>
            </a:r>
            <a:endParaRPr lang="en-US" sz="1800" dirty="0" smtClean="0"/>
          </a:p>
          <a:p>
            <a:r>
              <a:rPr lang="en-US" sz="1800" dirty="0" smtClean="0"/>
              <a:t> </a:t>
            </a:r>
            <a:r>
              <a:rPr lang="en-US" sz="1800" dirty="0"/>
              <a:t>Mcnemar's Test P-Value : 0.07142         </a:t>
            </a:r>
          </a:p>
          <a:p>
            <a:r>
              <a:rPr lang="en-US" sz="1800" dirty="0" smtClean="0"/>
              <a:t> </a:t>
            </a:r>
            <a:r>
              <a:rPr lang="en-US" sz="1800" dirty="0"/>
              <a:t>Pos Pred Value : </a:t>
            </a:r>
            <a:r>
              <a:rPr lang="en-US" sz="1800" dirty="0" smtClean="0"/>
              <a:t>0.6724   </a:t>
            </a:r>
            <a:endParaRPr lang="en-US" sz="1800" dirty="0"/>
          </a:p>
          <a:p>
            <a:r>
              <a:rPr lang="en-US" sz="1800" dirty="0" smtClean="0"/>
              <a:t> </a:t>
            </a:r>
            <a:r>
              <a:rPr lang="en-US" sz="1800" dirty="0"/>
              <a:t>Neg Pred Value : </a:t>
            </a:r>
            <a:r>
              <a:rPr lang="en-US" sz="1800" dirty="0" smtClean="0"/>
              <a:t>0.8059          </a:t>
            </a:r>
            <a:endParaRPr lang="en-US" sz="1800" dirty="0"/>
          </a:p>
          <a:p>
            <a:r>
              <a:rPr lang="en-US" sz="1800" dirty="0" smtClean="0"/>
              <a:t> </a:t>
            </a:r>
            <a:r>
              <a:rPr lang="en-US" sz="1800" dirty="0"/>
              <a:t>Balanced Accuracy : 0.7099</a:t>
            </a:r>
          </a:p>
        </p:txBody>
      </p:sp>
    </p:spTree>
    <p:extLst>
      <p:ext uri="{BB962C8B-B14F-4D97-AF65-F5344CB8AC3E}">
        <p14:creationId xmlns:p14="http://schemas.microsoft.com/office/powerpoint/2010/main" val="140138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smtClean="0"/>
              <a:t/>
            </a:r>
            <a:br>
              <a:rPr lang="en-US" sz="7200" dirty="0" smtClean="0"/>
            </a:br>
            <a:r>
              <a:rPr lang="en-US" sz="7200" dirty="0"/>
              <a:t/>
            </a:r>
            <a:br>
              <a:rPr lang="en-US" sz="7200" dirty="0"/>
            </a:br>
            <a:r>
              <a:rPr lang="en-US" sz="7200" dirty="0" smtClean="0"/>
              <a:t/>
            </a:r>
            <a:br>
              <a:rPr lang="en-US" sz="7200" dirty="0" smtClean="0"/>
            </a:br>
            <a:r>
              <a:rPr lang="en-US" sz="7200" dirty="0"/>
              <a:t/>
            </a:r>
            <a:br>
              <a:rPr lang="en-US" sz="7200" dirty="0"/>
            </a:br>
            <a:r>
              <a:rPr lang="en-US" sz="7200" dirty="0" smtClean="0"/>
              <a:t>THANK YOU</a:t>
            </a:r>
            <a:br>
              <a:rPr lang="en-US" sz="7200" dirty="0" smtClean="0"/>
            </a:br>
            <a:endParaRPr lang="en-US" sz="7200" dirty="0"/>
          </a:p>
        </p:txBody>
      </p:sp>
    </p:spTree>
    <p:extLst>
      <p:ext uri="{BB962C8B-B14F-4D97-AF65-F5344CB8AC3E}">
        <p14:creationId xmlns:p14="http://schemas.microsoft.com/office/powerpoint/2010/main" val="185475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accent6">
                    <a:lumMod val="75000"/>
                  </a:schemeClr>
                </a:solidFill>
              </a:rPr>
              <a:t>Project objective</a:t>
            </a:r>
            <a:endParaRPr lang="en-US" sz="4400" dirty="0">
              <a:solidFill>
                <a:schemeClr val="accent1">
                  <a:lumMod val="75000"/>
                </a:schemeClr>
              </a:solidFill>
            </a:endParaRPr>
          </a:p>
        </p:txBody>
      </p:sp>
      <p:sp>
        <p:nvSpPr>
          <p:cNvPr id="3" name="Content Placeholder 2"/>
          <p:cNvSpPr>
            <a:spLocks noGrp="1"/>
          </p:cNvSpPr>
          <p:nvPr>
            <p:ph sz="quarter" idx="13"/>
          </p:nvPr>
        </p:nvSpPr>
        <p:spPr/>
        <p:txBody>
          <a:bodyPr>
            <a:normAutofit lnSpcReduction="10000"/>
          </a:bodyPr>
          <a:lstStyle/>
          <a:p>
            <a:pPr marL="0" indent="0">
              <a:buNone/>
            </a:pPr>
            <a:endParaRPr lang="en-US" dirty="0" smtClean="0"/>
          </a:p>
          <a:p>
            <a:pPr marL="0" indent="0">
              <a:buNone/>
            </a:pPr>
            <a:r>
              <a:rPr lang="en-US" sz="2800" dirty="0" smtClean="0"/>
              <a:t>●  </a:t>
            </a:r>
            <a:r>
              <a:rPr lang="en-US" sz="2400" dirty="0" smtClean="0"/>
              <a:t>This </a:t>
            </a:r>
            <a:r>
              <a:rPr lang="en-US" sz="2400" dirty="0"/>
              <a:t>dataset is originally from the National Institute of Diabetes and Digestive and Kidney Diseases. </a:t>
            </a:r>
            <a:endParaRPr lang="en-US" sz="2400" dirty="0" smtClean="0"/>
          </a:p>
          <a:p>
            <a:pPr marL="0" indent="0">
              <a:buNone/>
            </a:pPr>
            <a:r>
              <a:rPr lang="en-US" sz="2400" dirty="0" smtClean="0"/>
              <a:t>●  The </a:t>
            </a:r>
            <a:r>
              <a:rPr lang="en-US" sz="2400" dirty="0"/>
              <a:t>objective of the dataset is to diagnostically predict whether or not a patient has diabetes, based on certain diagnostic measurements included in the </a:t>
            </a:r>
            <a:r>
              <a:rPr lang="en-US" sz="2400" dirty="0" smtClean="0"/>
              <a:t>dataset</a:t>
            </a:r>
            <a:endParaRPr lang="en-US" sz="2800" dirty="0" smtClean="0"/>
          </a:p>
          <a:p>
            <a:pPr marL="0" indent="0">
              <a:buNone/>
            </a:pPr>
            <a:r>
              <a:rPr lang="en-US" sz="2800" cap="none" dirty="0" smtClean="0"/>
              <a:t>● </a:t>
            </a:r>
            <a:r>
              <a:rPr lang="en-US" sz="2400" cap="none" dirty="0" smtClean="0"/>
              <a:t>TO USE CLUSTERING TECHNIQUES TO CLASSIFY PATIENTS </a:t>
            </a:r>
          </a:p>
          <a:p>
            <a:pPr marL="0" indent="0">
              <a:buNone/>
            </a:pPr>
            <a:endParaRPr lang="en-US" sz="2400" dirty="0" smtClean="0"/>
          </a:p>
          <a:p>
            <a:pPr marL="0" indent="0">
              <a:buNone/>
            </a:pPr>
            <a:endParaRPr lang="en-US" sz="2800" dirty="0"/>
          </a:p>
        </p:txBody>
      </p:sp>
    </p:spTree>
    <p:extLst>
      <p:ext uri="{BB962C8B-B14F-4D97-AF65-F5344CB8AC3E}">
        <p14:creationId xmlns:p14="http://schemas.microsoft.com/office/powerpoint/2010/main" val="224173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Problem description</a:t>
            </a:r>
            <a:endParaRPr lang="en-US" dirty="0">
              <a:solidFill>
                <a:schemeClr val="accent6">
                  <a:lumMod val="75000"/>
                </a:schemeClr>
              </a:solidFill>
            </a:endParaRPr>
          </a:p>
        </p:txBody>
      </p:sp>
      <p:sp>
        <p:nvSpPr>
          <p:cNvPr id="3" name="Content Placeholder 2"/>
          <p:cNvSpPr>
            <a:spLocks noGrp="1"/>
          </p:cNvSpPr>
          <p:nvPr>
            <p:ph sz="quarter" idx="13"/>
          </p:nvPr>
        </p:nvSpPr>
        <p:spPr/>
        <p:txBody>
          <a:bodyPr>
            <a:normAutofit/>
          </a:bodyPr>
          <a:lstStyle/>
          <a:p>
            <a:pPr marL="0" indent="0">
              <a:buNone/>
            </a:pPr>
            <a:r>
              <a:rPr lang="en-US" sz="3200" dirty="0" smtClean="0"/>
              <a:t>● </a:t>
            </a:r>
            <a:r>
              <a:rPr lang="en-US" sz="2400" dirty="0"/>
              <a:t>Data mining and machine learning is helping medical professionals make diagnosis easier by bridging the gap between huge data sets and human knowledge. We can begin to apply machine learning techniques for classification in a dataset that describes a population that is under a high risk of the onset of diabetes</a:t>
            </a:r>
            <a:r>
              <a:rPr lang="en-US" sz="3200" dirty="0"/>
              <a:t>.</a:t>
            </a:r>
          </a:p>
        </p:txBody>
      </p:sp>
    </p:spTree>
    <p:extLst>
      <p:ext uri="{BB962C8B-B14F-4D97-AF65-F5344CB8AC3E}">
        <p14:creationId xmlns:p14="http://schemas.microsoft.com/office/powerpoint/2010/main" val="69576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Data set description</a:t>
            </a:r>
            <a:endParaRPr lang="en-US" dirty="0">
              <a:solidFill>
                <a:schemeClr val="accent6">
                  <a:lumMod val="75000"/>
                </a:schemeClr>
              </a:solidFill>
            </a:endParaRPr>
          </a:p>
        </p:txBody>
      </p:sp>
      <p:sp>
        <p:nvSpPr>
          <p:cNvPr id="3" name="Content Placeholder 2"/>
          <p:cNvSpPr>
            <a:spLocks noGrp="1"/>
          </p:cNvSpPr>
          <p:nvPr>
            <p:ph sz="quarter" idx="13"/>
          </p:nvPr>
        </p:nvSpPr>
        <p:spPr/>
        <p:txBody>
          <a:bodyPr>
            <a:normAutofit/>
          </a:bodyPr>
          <a:lstStyle/>
          <a:p>
            <a:r>
              <a:rPr lang="en-US" sz="2400" dirty="0"/>
              <a:t>This dataset is originally from the National Institute of Diabetes and Digestive and Kidney </a:t>
            </a:r>
            <a:r>
              <a:rPr lang="en-US" sz="2400" dirty="0" smtClean="0"/>
              <a:t>Diseases</a:t>
            </a:r>
          </a:p>
          <a:p>
            <a:r>
              <a:rPr lang="en-US" sz="2400" dirty="0"/>
              <a:t>The datasets consists of several medical predictor variables and one target variable, Outcome. Predictor variables includes the number of pregnancies the patient has had, their </a:t>
            </a:r>
            <a:r>
              <a:rPr lang="en-US" sz="2400" dirty="0" smtClean="0"/>
              <a:t>BMI, </a:t>
            </a:r>
            <a:r>
              <a:rPr lang="en-US" sz="2400" dirty="0"/>
              <a:t>insulin level, age, and so on.</a:t>
            </a:r>
          </a:p>
        </p:txBody>
      </p:sp>
    </p:spTree>
    <p:extLst>
      <p:ext uri="{BB962C8B-B14F-4D97-AF65-F5344CB8AC3E}">
        <p14:creationId xmlns:p14="http://schemas.microsoft.com/office/powerpoint/2010/main" val="160744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accent6">
                    <a:lumMod val="75000"/>
                  </a:schemeClr>
                </a:solidFill>
              </a:rPr>
              <a:t>Flow diagram</a:t>
            </a:r>
            <a:br>
              <a:rPr lang="en-US" sz="2400" dirty="0" smtClean="0">
                <a:solidFill>
                  <a:schemeClr val="accent6">
                    <a:lumMod val="75000"/>
                  </a:schemeClr>
                </a:solidFill>
              </a:rPr>
            </a:br>
            <a:r>
              <a:rPr lang="en-US" sz="2400" dirty="0" smtClean="0">
                <a:solidFill>
                  <a:schemeClr val="accent6">
                    <a:lumMod val="75000"/>
                  </a:schemeClr>
                </a:solidFill>
              </a:rPr>
              <a:t/>
            </a:r>
            <a:br>
              <a:rPr lang="en-US" sz="2400" dirty="0" smtClean="0">
                <a:solidFill>
                  <a:schemeClr val="accent6">
                    <a:lumMod val="75000"/>
                  </a:schemeClr>
                </a:solidFill>
              </a:rPr>
            </a:br>
            <a:r>
              <a:rPr lang="en-US" sz="2400" dirty="0">
                <a:solidFill>
                  <a:schemeClr val="accent6">
                    <a:lumMod val="75000"/>
                  </a:schemeClr>
                </a:solidFill>
              </a:rPr>
              <a:t/>
            </a:r>
            <a:br>
              <a:rPr lang="en-US" sz="2400" dirty="0">
                <a:solidFill>
                  <a:schemeClr val="accent6">
                    <a:lumMod val="75000"/>
                  </a:schemeClr>
                </a:solidFill>
              </a:rPr>
            </a:br>
            <a:r>
              <a:rPr lang="en-US" sz="2400" dirty="0" smtClean="0">
                <a:solidFill>
                  <a:schemeClr val="accent6">
                    <a:lumMod val="75000"/>
                  </a:schemeClr>
                </a:solidFill>
              </a:rPr>
              <a:t/>
            </a:r>
            <a:br>
              <a:rPr lang="en-US" sz="2400" dirty="0" smtClean="0">
                <a:solidFill>
                  <a:schemeClr val="accent6">
                    <a:lumMod val="75000"/>
                  </a:schemeClr>
                </a:solidFill>
              </a:rPr>
            </a:br>
            <a:r>
              <a:rPr lang="en-US" sz="2400" dirty="0">
                <a:solidFill>
                  <a:schemeClr val="accent6">
                    <a:lumMod val="75000"/>
                  </a:schemeClr>
                </a:solidFill>
              </a:rPr>
              <a:t/>
            </a:r>
            <a:br>
              <a:rPr lang="en-US" sz="2400" dirty="0">
                <a:solidFill>
                  <a:schemeClr val="accent6">
                    <a:lumMod val="75000"/>
                  </a:schemeClr>
                </a:solidFill>
              </a:rPr>
            </a:br>
            <a:endParaRPr lang="en-US" sz="2400" dirty="0">
              <a:solidFill>
                <a:schemeClr val="accent6">
                  <a:lumMod val="75000"/>
                </a:schemeClr>
              </a:solidFill>
            </a:endParaRPr>
          </a:p>
        </p:txBody>
      </p:sp>
      <p:sp>
        <p:nvSpPr>
          <p:cNvPr id="3" name="Content Placeholder 2"/>
          <p:cNvSpPr>
            <a:spLocks noGrp="1"/>
          </p:cNvSpPr>
          <p:nvPr>
            <p:ph sz="quarter" idx="13"/>
          </p:nvPr>
        </p:nvSpPr>
        <p:spPr/>
        <p:txBody>
          <a:bodyPr/>
          <a:lstStyle/>
          <a:p>
            <a:endParaRPr lang="en-US" dirty="0"/>
          </a:p>
        </p:txBody>
      </p:sp>
      <p:sp>
        <p:nvSpPr>
          <p:cNvPr id="7" name="Flowchart: Alternate Process 6"/>
          <p:cNvSpPr/>
          <p:nvPr/>
        </p:nvSpPr>
        <p:spPr>
          <a:xfrm>
            <a:off x="5016843" y="1105928"/>
            <a:ext cx="2038866" cy="45720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PIMA DATA SET</a:t>
            </a:r>
            <a:endParaRPr lang="en-US" dirty="0"/>
          </a:p>
        </p:txBody>
      </p:sp>
      <p:sp>
        <p:nvSpPr>
          <p:cNvPr id="8" name="Flowchart: Alternate Process 7"/>
          <p:cNvSpPr/>
          <p:nvPr/>
        </p:nvSpPr>
        <p:spPr>
          <a:xfrm>
            <a:off x="5378279" y="2026507"/>
            <a:ext cx="1532238" cy="432487"/>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IMPORT DATA</a:t>
            </a:r>
            <a:endParaRPr lang="en-US" dirty="0"/>
          </a:p>
        </p:txBody>
      </p:sp>
      <p:sp>
        <p:nvSpPr>
          <p:cNvPr id="10" name="Flowchart: Process 9"/>
          <p:cNvSpPr/>
          <p:nvPr/>
        </p:nvSpPr>
        <p:spPr>
          <a:xfrm>
            <a:off x="2857500" y="2894566"/>
            <a:ext cx="2520779" cy="53134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VISUALIZE DATA</a:t>
            </a:r>
            <a:endParaRPr lang="en-US" dirty="0"/>
          </a:p>
        </p:txBody>
      </p:sp>
      <p:sp>
        <p:nvSpPr>
          <p:cNvPr id="11" name="Flowchart: Process 10"/>
          <p:cNvSpPr/>
          <p:nvPr/>
        </p:nvSpPr>
        <p:spPr>
          <a:xfrm>
            <a:off x="6820932" y="2940905"/>
            <a:ext cx="1989437" cy="4386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SCALE THE DATA</a:t>
            </a:r>
            <a:endParaRPr lang="en-US" dirty="0"/>
          </a:p>
        </p:txBody>
      </p:sp>
      <p:sp>
        <p:nvSpPr>
          <p:cNvPr id="15" name="Flowchart: Alternate Process 14"/>
          <p:cNvSpPr/>
          <p:nvPr/>
        </p:nvSpPr>
        <p:spPr>
          <a:xfrm>
            <a:off x="7055709" y="4090088"/>
            <a:ext cx="2187146" cy="729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CLUSTERING THE DATA</a:t>
            </a:r>
            <a:endParaRPr lang="en-US" dirty="0"/>
          </a:p>
        </p:txBody>
      </p:sp>
      <p:sp>
        <p:nvSpPr>
          <p:cNvPr id="4" name="Flowchart: Alternate Process 3"/>
          <p:cNvSpPr/>
          <p:nvPr/>
        </p:nvSpPr>
        <p:spPr>
          <a:xfrm>
            <a:off x="7071156" y="5436974"/>
            <a:ext cx="2075934" cy="70433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COMPARE CLUSTERS WITH ORIGINAL DATA</a:t>
            </a:r>
            <a:endParaRPr lang="en-US" sz="1600" dirty="0"/>
          </a:p>
        </p:txBody>
      </p:sp>
      <p:sp>
        <p:nvSpPr>
          <p:cNvPr id="26" name="Down Arrow 25"/>
          <p:cNvSpPr/>
          <p:nvPr/>
        </p:nvSpPr>
        <p:spPr>
          <a:xfrm>
            <a:off x="6011565" y="1563129"/>
            <a:ext cx="265667" cy="4757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Right-Up Arrow 27"/>
          <p:cNvSpPr/>
          <p:nvPr/>
        </p:nvSpPr>
        <p:spPr>
          <a:xfrm>
            <a:off x="5508522" y="2474439"/>
            <a:ext cx="1216152" cy="850392"/>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7815650" y="3425907"/>
            <a:ext cx="484632" cy="664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7858899" y="4819136"/>
            <a:ext cx="484632" cy="617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01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Model</a:t>
            </a:r>
            <a:r>
              <a:rPr lang="en-US" dirty="0" smtClean="0"/>
              <a:t> </a:t>
            </a:r>
            <a:r>
              <a:rPr lang="en-US" dirty="0" smtClean="0">
                <a:solidFill>
                  <a:schemeClr val="accent6">
                    <a:lumMod val="75000"/>
                  </a:schemeClr>
                </a:solidFill>
              </a:rPr>
              <a:t>to be used</a:t>
            </a:r>
            <a:endParaRPr lang="en-US" dirty="0">
              <a:solidFill>
                <a:schemeClr val="accent6">
                  <a:lumMod val="75000"/>
                </a:schemeClr>
              </a:solidFill>
            </a:endParaRPr>
          </a:p>
        </p:txBody>
      </p:sp>
      <p:sp>
        <p:nvSpPr>
          <p:cNvPr id="3" name="Content Placeholder 2"/>
          <p:cNvSpPr>
            <a:spLocks noGrp="1"/>
          </p:cNvSpPr>
          <p:nvPr>
            <p:ph sz="quarter" idx="13"/>
          </p:nvPr>
        </p:nvSpPr>
        <p:spPr/>
        <p:txBody>
          <a:bodyPr/>
          <a:lstStyle/>
          <a:p>
            <a:pPr marL="0" indent="0">
              <a:buNone/>
            </a:pPr>
            <a:r>
              <a:rPr lang="en-US" dirty="0" smtClean="0"/>
              <a:t>●   CLUSTERING TECHNIQUES</a:t>
            </a:r>
          </a:p>
          <a:p>
            <a:pPr marL="0" indent="0">
              <a:buNone/>
            </a:pPr>
            <a:r>
              <a:rPr lang="en-US" dirty="0"/>
              <a:t> </a:t>
            </a:r>
            <a:r>
              <a:rPr lang="en-US" dirty="0" smtClean="0"/>
              <a:t>      *  K-MEANS CLUSTERING</a:t>
            </a:r>
          </a:p>
          <a:p>
            <a:pPr marL="0" indent="0">
              <a:buNone/>
            </a:pPr>
            <a:r>
              <a:rPr lang="en-US" dirty="0"/>
              <a:t> </a:t>
            </a:r>
            <a:r>
              <a:rPr lang="en-US" dirty="0" smtClean="0"/>
              <a:t>      *  Hierarchical </a:t>
            </a:r>
            <a:r>
              <a:rPr lang="en-US" dirty="0"/>
              <a:t>clustering </a:t>
            </a:r>
          </a:p>
        </p:txBody>
      </p:sp>
    </p:spTree>
    <p:extLst>
      <p:ext uri="{BB962C8B-B14F-4D97-AF65-F5344CB8AC3E}">
        <p14:creationId xmlns:p14="http://schemas.microsoft.com/office/powerpoint/2010/main" val="137054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46" y="618517"/>
            <a:ext cx="10364451" cy="1596177"/>
          </a:xfrm>
        </p:spPr>
        <p:txBody>
          <a:bodyPr/>
          <a:lstStyle/>
          <a:p>
            <a:r>
              <a:rPr lang="en-US" dirty="0" smtClean="0">
                <a:solidFill>
                  <a:schemeClr val="accent6">
                    <a:lumMod val="75000"/>
                  </a:schemeClr>
                </a:solidFill>
              </a:rPr>
              <a:t>Algorithm description</a:t>
            </a:r>
            <a:endParaRPr lang="en-US" dirty="0">
              <a:solidFill>
                <a:schemeClr val="accent6">
                  <a:lumMod val="75000"/>
                </a:schemeClr>
              </a:solidFill>
            </a:endParaRPr>
          </a:p>
        </p:txBody>
      </p:sp>
      <p:sp>
        <p:nvSpPr>
          <p:cNvPr id="3" name="Content Placeholder 2"/>
          <p:cNvSpPr>
            <a:spLocks noGrp="1"/>
          </p:cNvSpPr>
          <p:nvPr>
            <p:ph sz="quarter" idx="13"/>
          </p:nvPr>
        </p:nvSpPr>
        <p:spPr>
          <a:xfrm>
            <a:off x="987915" y="2367092"/>
            <a:ext cx="10363826" cy="3424107"/>
          </a:xfrm>
        </p:spPr>
        <p:txBody>
          <a:bodyPr>
            <a:normAutofit lnSpcReduction="10000"/>
          </a:bodyPr>
          <a:lstStyle/>
          <a:p>
            <a:pPr marL="0" indent="0">
              <a:buNone/>
            </a:pPr>
            <a:r>
              <a:rPr lang="en-US" dirty="0"/>
              <a:t>● K-MEANS </a:t>
            </a:r>
            <a:r>
              <a:rPr lang="en-US" dirty="0" smtClean="0"/>
              <a:t>CLUSTERING</a:t>
            </a:r>
            <a:r>
              <a:rPr lang="en-US" dirty="0"/>
              <a:t> : K Means Clustering is an unsupervised learning algorithm that tries to </a:t>
            </a:r>
            <a:r>
              <a:rPr lang="en-US" dirty="0" smtClean="0"/>
              <a:t>‘’cluster </a:t>
            </a:r>
            <a:r>
              <a:rPr lang="en-US" dirty="0"/>
              <a:t>data based on their </a:t>
            </a:r>
            <a:r>
              <a:rPr lang="en-US" dirty="0" smtClean="0"/>
              <a:t>similarity’’. </a:t>
            </a:r>
            <a:r>
              <a:rPr lang="en-US" dirty="0"/>
              <a:t>Unsupervised learning means that there is no outcome to be predicted, and the algorithm just tries to find patterns in the data. In k means clustering, we have the specify the number of clusters we want the data to be grouped into</a:t>
            </a:r>
            <a:r>
              <a:rPr lang="en-US" dirty="0" smtClean="0"/>
              <a:t>.</a:t>
            </a:r>
          </a:p>
          <a:p>
            <a:pPr marL="0" indent="0">
              <a:buNone/>
            </a:pPr>
            <a:r>
              <a:rPr lang="en-US" dirty="0"/>
              <a:t>● </a:t>
            </a:r>
            <a:r>
              <a:rPr lang="en-US" dirty="0" smtClean="0"/>
              <a:t>Hierarchical clustering : </a:t>
            </a:r>
            <a:endParaRPr lang="en-US" dirty="0"/>
          </a:p>
          <a:p>
            <a:pPr marL="0" indent="0">
              <a:buNone/>
            </a:pPr>
            <a:r>
              <a:rPr lang="en-US" dirty="0"/>
              <a:t>Hierarchical clustering is an alternative approach which builds a hierarchy from the bottom-up, and </a:t>
            </a:r>
            <a:r>
              <a:rPr lang="en-US" dirty="0" smtClean="0"/>
              <a:t>‘’doesn't </a:t>
            </a:r>
            <a:r>
              <a:rPr lang="en-US" dirty="0"/>
              <a:t>require us to specify the number of </a:t>
            </a:r>
            <a:r>
              <a:rPr lang="en-US" dirty="0" smtClean="0"/>
              <a:t>clusters’’ </a:t>
            </a:r>
            <a:r>
              <a:rPr lang="en-US" dirty="0"/>
              <a:t>beforehand.</a:t>
            </a:r>
          </a:p>
        </p:txBody>
      </p:sp>
    </p:spTree>
    <p:extLst>
      <p:ext uri="{BB962C8B-B14F-4D97-AF65-F5344CB8AC3E}">
        <p14:creationId xmlns:p14="http://schemas.microsoft.com/office/powerpoint/2010/main" val="280181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sz="quarter" idx="13"/>
          </p:nvPr>
        </p:nvSpPr>
        <p:spPr>
          <a:xfrm>
            <a:off x="530714" y="2354735"/>
            <a:ext cx="5106026" cy="3424107"/>
          </a:xfrm>
        </p:spPr>
        <p:txBody>
          <a:bodyPr>
            <a:normAutofit fontScale="92500" lnSpcReduction="20000"/>
          </a:bodyPr>
          <a:lstStyle/>
          <a:p>
            <a:r>
              <a:rPr lang="en-US" dirty="0"/>
              <a:t>k-means clustering is a method of vector quantization, originally from signal processing, that is popular for cluster analysis in data mining. k-means clustering aims to partition n observations into k clusters in which each observation belongs to the cluster with the nearest mean, serving as a prototype of the cluster. This results in a partitioning of the data space into </a:t>
            </a:r>
            <a:r>
              <a:rPr lang="en-US" dirty="0" err="1"/>
              <a:t>Voronoi</a:t>
            </a:r>
            <a:r>
              <a:rPr lang="en-US" dirty="0"/>
              <a:t> cells.</a:t>
            </a:r>
          </a:p>
        </p:txBody>
      </p:sp>
      <p:pic>
        <p:nvPicPr>
          <p:cNvPr id="1029" name="Picture 5"/>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172200" y="2538458"/>
            <a:ext cx="5505450" cy="290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75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Hierarchical </a:t>
            </a:r>
            <a:r>
              <a:rPr lang="en-US" dirty="0"/>
              <a:t>clustering </a:t>
            </a:r>
          </a:p>
        </p:txBody>
      </p:sp>
      <p:sp>
        <p:nvSpPr>
          <p:cNvPr id="3" name="Content Placeholder 2"/>
          <p:cNvSpPr>
            <a:spLocks noGrp="1"/>
          </p:cNvSpPr>
          <p:nvPr>
            <p:ph sz="quarter" idx="13"/>
          </p:nvPr>
        </p:nvSpPr>
        <p:spPr/>
        <p:txBody>
          <a:bodyPr/>
          <a:lstStyle/>
          <a:p>
            <a:r>
              <a:rPr lang="en-US" dirty="0"/>
              <a:t>Agglomerative: This is a "bottom up" approach: each observation starts in its own </a:t>
            </a:r>
            <a:r>
              <a:rPr lang="en-US" b="1" dirty="0"/>
              <a:t>cluster</a:t>
            </a:r>
            <a:r>
              <a:rPr lang="en-US" dirty="0"/>
              <a:t>, and pairs </a:t>
            </a:r>
            <a:r>
              <a:rPr lang="en-US" dirty="0" smtClean="0"/>
              <a:t>of clusters</a:t>
            </a:r>
            <a:r>
              <a:rPr lang="en-US" dirty="0"/>
              <a:t> are merged as one moves up the </a:t>
            </a:r>
            <a:r>
              <a:rPr lang="en-US" b="1" dirty="0"/>
              <a:t>hierarchy</a:t>
            </a:r>
            <a:r>
              <a:rPr lang="en-US" dirty="0"/>
              <a:t>. Divisive: This is a "top down" approach: all observations start in one </a:t>
            </a:r>
            <a:r>
              <a:rPr lang="en-US" b="1" dirty="0"/>
              <a:t>cluster</a:t>
            </a:r>
            <a:r>
              <a:rPr lang="en-US" dirty="0"/>
              <a:t>, and splits are performed recursively as one moves down </a:t>
            </a:r>
            <a:r>
              <a:rPr lang="en-US" dirty="0" smtClean="0"/>
              <a:t>the </a:t>
            </a:r>
            <a:r>
              <a:rPr lang="en-US" b="1" dirty="0" smtClean="0"/>
              <a:t>hierarchy</a:t>
            </a:r>
            <a:r>
              <a:rPr lang="en-US" dirty="0"/>
              <a:t>.</a:t>
            </a:r>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172200" y="2788023"/>
            <a:ext cx="5105400" cy="2582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717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187</TotalTime>
  <Words>556</Words>
  <Application>Microsoft Office PowerPoint</Application>
  <PresentationFormat>Custom</PresentationFormat>
  <Paragraphs>55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Droplet</vt:lpstr>
      <vt:lpstr>Project  Pima Indian diabetes </vt:lpstr>
      <vt:lpstr>Project objective</vt:lpstr>
      <vt:lpstr>Problem description</vt:lpstr>
      <vt:lpstr>Data set description</vt:lpstr>
      <vt:lpstr>Flow diagram     </vt:lpstr>
      <vt:lpstr>Model to be used</vt:lpstr>
      <vt:lpstr>Algorithm description</vt:lpstr>
      <vt:lpstr>K-MEANS CLUSTERING</vt:lpstr>
      <vt:lpstr>Hierarchical clustering </vt:lpstr>
      <vt:lpstr>#Check what is the impact of age over the Outcome</vt:lpstr>
      <vt:lpstr>Diabetespedigree function on age</vt:lpstr>
      <vt:lpstr>Clusters with original data</vt:lpstr>
      <vt:lpstr>EXPECTED OUTCOME</vt:lpstr>
      <vt:lpstr>    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dc:creator>
  <cp:lastModifiedBy>HP</cp:lastModifiedBy>
  <cp:revision>34</cp:revision>
  <dcterms:created xsi:type="dcterms:W3CDTF">2017-03-24T08:53:30Z</dcterms:created>
  <dcterms:modified xsi:type="dcterms:W3CDTF">2018-03-28T04:30:24Z</dcterms:modified>
</cp:coreProperties>
</file>