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2329-E856-4161-B888-F36D48199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DE97E-F502-4281-9346-7939BC454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F142-7382-468E-8C10-4661F2A3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9E1F-5199-477D-A53F-3DED95A6F537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B773-BBDB-42F1-9A4D-8A7FA5B5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B9C91-C542-410D-8726-2DF6FE5F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891F-0C00-4F47-8D6A-42FBEE78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2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661-8FAF-46F6-B2D9-0E653B2D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CF774-4830-4EE9-A738-6E87BA7A4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6602-0E52-4D68-B605-3EA17385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9E1F-5199-477D-A53F-3DED95A6F537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2F8E-8890-4A94-901A-EB6D7FD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7C81-FAE2-4406-B355-465D5297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891F-0C00-4F47-8D6A-42FBEE78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3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DFA81-53AA-41F4-8053-298D778F9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E5D2D-3FF4-42BF-A15A-568ACD65F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B2B5B-1A6B-425B-9177-B6FE7BC4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9E1F-5199-477D-A53F-3DED95A6F537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C6818-A262-421F-96C1-19A49E50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C393-7CD1-4807-A7A5-593D715C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891F-0C00-4F47-8D6A-42FBEE78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50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08B6-E9C4-492A-AF70-4EF388F7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01A5-7817-41B5-9871-BE7714C1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60FB6-E08E-4C35-86B6-50AC4047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9E1F-5199-477D-A53F-3DED95A6F537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171BC-F75D-48D6-85B2-623779C5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AF7C-B625-484D-A593-5CC9558F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891F-0C00-4F47-8D6A-42FBEE78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0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743A-8578-4F92-95C0-CDCEE004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7A686-1D6E-4735-B97D-0D6B8687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FA7C-F7BE-4FD7-9479-64D197EF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9E1F-5199-477D-A53F-3DED95A6F537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328D4-BFCB-4E88-A466-9A40011C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EE03-754C-4526-8C26-4B5A28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891F-0C00-4F47-8D6A-42FBEE78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2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1920-DA4F-4B7A-8433-6B3ECCD2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AD4C-EF28-4F26-9B31-9D425DFB8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0BAC3-794F-4BA7-B89B-F1B3E8AE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A1475-1B87-4665-B102-14DD8E79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9E1F-5199-477D-A53F-3DED95A6F537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1E5CA-7FC7-4EA6-AD16-2E2CF8FC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7EF1E-03DC-42B3-95D1-DCB6CB0C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891F-0C00-4F47-8D6A-42FBEE78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7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6E76-36FC-4C86-AC90-0123A08D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27252-C459-4840-9162-F9A224BD6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4B5BA-0FA2-42A1-840A-382A5C714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959DB-7664-4C90-B5D1-3AA4EA244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54FCF-0BFC-4F80-9390-F34601A9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7BFD1-C07B-49C3-898F-BFCE84F0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9E1F-5199-477D-A53F-3DED95A6F537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E95A1-0471-4A1B-9C36-5980BC51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644F9-3208-4760-AAAD-2F65BD33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891F-0C00-4F47-8D6A-42FBEE78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8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9789-8FA8-4222-9EEA-CC41ECAB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99375-425C-4741-B041-C606B75E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9E1F-5199-477D-A53F-3DED95A6F537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92A10-6699-42BA-881B-7D11A1DE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3DA51-BFEE-4507-BC34-24851132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891F-0C00-4F47-8D6A-42FBEE78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0AF0D-E2B7-4422-9225-DD4C0B63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9E1F-5199-477D-A53F-3DED95A6F537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DB185-8009-49A3-83A7-B2ED3DB4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1F81A-2920-477F-9764-8F28C51E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891F-0C00-4F47-8D6A-42FBEE78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8B1C-2926-4A9C-9EAF-2E854B14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2EF3-E2D2-4B0C-902B-29CDA518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A2312-0256-4BDD-A881-C71B506BF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0E26C-C94E-497B-AA24-9BA665E8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9E1F-5199-477D-A53F-3DED95A6F537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18A32-3640-4D86-BF3C-DFE69E26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02220-1D0B-467A-B23C-EF043468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891F-0C00-4F47-8D6A-42FBEE78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3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760F-83F8-47BB-B5F2-2609A9F0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09D1D-30C3-4808-9181-4B739511E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387F2-055D-4C13-9ECE-EAB37300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F6E7-49BF-48D8-986A-D8C8D88B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9E1F-5199-477D-A53F-3DED95A6F537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9C967-C07E-4EF4-8584-CE425472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290FC-2440-496F-BA95-B6C34EE9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891F-0C00-4F47-8D6A-42FBEE78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1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0A3D6-FF41-48C4-B026-1093C1FE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DB525-637C-44C5-A366-6AE284B2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6F914-76B7-4242-BAAA-861D09978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D9E1F-5199-477D-A53F-3DED95A6F537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502F-14AD-4359-9B8F-304FFBF8B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C299-E926-49FE-B97F-B247B928E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891F-0C00-4F47-8D6A-42FBEE783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5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kd.io/1.5/dev_guide/deployments/how_deployments_work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kd.io/3.6/architecture/core_concepts/pods_and_service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kd.io/3.11/minishift/getting-started/preparing-to-install.html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Openshift Starter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5F1E0-263D-4567-BB3E-89F74DEDB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Srinivasan K </a:t>
            </a:r>
            <a:r>
              <a:rPr lang="en-IN" dirty="0" err="1"/>
              <a:t>Santhanakrishnan</a:t>
            </a:r>
            <a:endParaRPr lang="en-IN" dirty="0"/>
          </a:p>
          <a:p>
            <a:pPr algn="r"/>
            <a:r>
              <a:rPr lang="en-IN" dirty="0"/>
              <a:t>Monday, 4 May 2020</a:t>
            </a:r>
          </a:p>
        </p:txBody>
      </p:sp>
    </p:spTree>
    <p:extLst>
      <p:ext uri="{BB962C8B-B14F-4D97-AF65-F5344CB8AC3E}">
        <p14:creationId xmlns:p14="http://schemas.microsoft.com/office/powerpoint/2010/main" val="218665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0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Build Strategies and Build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5F1E0-263D-4567-BB3E-89F74DED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81" y="1240221"/>
            <a:ext cx="11624443" cy="4879810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IN" b="1" dirty="0"/>
              <a:t>Source to Image Build</a:t>
            </a:r>
            <a:r>
              <a:rPr lang="en-IN" dirty="0"/>
              <a:t>: </a:t>
            </a:r>
          </a:p>
          <a:p>
            <a:pPr algn="l"/>
            <a:r>
              <a:rPr lang="en-IN" dirty="0"/>
              <a:t>		Pre built python image </a:t>
            </a:r>
            <a:r>
              <a:rPr lang="en-IN" dirty="0">
                <a:sym typeface="Wingdings" panose="05000000000000000000" pitchFamily="2" charset="2"/>
              </a:rPr>
              <a:t> Inject the python code  Final Image</a:t>
            </a:r>
          </a:p>
          <a:p>
            <a:pPr algn="l"/>
            <a:r>
              <a:rPr lang="en-IN" b="1" dirty="0"/>
              <a:t>2. Docker Build : </a:t>
            </a:r>
          </a:p>
          <a:p>
            <a:pPr algn="l"/>
            <a:endParaRPr lang="en-IN" b="1" dirty="0"/>
          </a:p>
          <a:p>
            <a:pPr algn="l"/>
            <a:r>
              <a:rPr lang="en-IN" dirty="0"/>
              <a:t>Need to create deployment config, service config and route config</a:t>
            </a:r>
            <a:endParaRPr lang="en-IN" b="1" dirty="0"/>
          </a:p>
          <a:p>
            <a:pPr algn="l"/>
            <a:r>
              <a:rPr lang="en-IN" dirty="0"/>
              <a:t>	2.1 Create build config </a:t>
            </a:r>
            <a:r>
              <a:rPr lang="en-IN" dirty="0" err="1"/>
              <a:t>yaml</a:t>
            </a:r>
            <a:r>
              <a:rPr lang="en-IN" dirty="0"/>
              <a:t>, import</a:t>
            </a:r>
          </a:p>
          <a:p>
            <a:pPr algn="l"/>
            <a:r>
              <a:rPr lang="en-IN" dirty="0"/>
              <a:t>	2.2 Create deployment config </a:t>
            </a:r>
            <a:r>
              <a:rPr lang="en-IN" dirty="0" err="1"/>
              <a:t>yaml</a:t>
            </a:r>
            <a:r>
              <a:rPr lang="en-IN" dirty="0"/>
              <a:t>, Import</a:t>
            </a:r>
          </a:p>
          <a:p>
            <a:pPr algn="l"/>
            <a:r>
              <a:rPr lang="en-IN" dirty="0"/>
              <a:t>	2.3 Create service config </a:t>
            </a:r>
            <a:r>
              <a:rPr lang="en-IN" dirty="0" err="1"/>
              <a:t>yaml</a:t>
            </a:r>
            <a:r>
              <a:rPr lang="en-IN" dirty="0"/>
              <a:t>, Import</a:t>
            </a:r>
          </a:p>
          <a:p>
            <a:pPr algn="l"/>
            <a:r>
              <a:rPr lang="en-IN" dirty="0"/>
              <a:t>	2.4 Create a route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3. Custom Build (This session will not cover this)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575995-0545-40DE-952A-ACBC76A7FF80}"/>
              </a:ext>
            </a:extLst>
          </p:cNvPr>
          <p:cNvSpPr/>
          <p:nvPr/>
        </p:nvSpPr>
        <p:spPr>
          <a:xfrm>
            <a:off x="2007476" y="2501462"/>
            <a:ext cx="1818290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 Config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536D1-233F-49E1-905A-4D77996AE25B}"/>
              </a:ext>
            </a:extLst>
          </p:cNvPr>
          <p:cNvSpPr/>
          <p:nvPr/>
        </p:nvSpPr>
        <p:spPr>
          <a:xfrm>
            <a:off x="3978166" y="2501461"/>
            <a:ext cx="1818290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 Config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D70F4-9F74-4FED-B462-FBA3E3F671AA}"/>
              </a:ext>
            </a:extLst>
          </p:cNvPr>
          <p:cNvSpPr/>
          <p:nvPr/>
        </p:nvSpPr>
        <p:spPr>
          <a:xfrm>
            <a:off x="5948856" y="2501460"/>
            <a:ext cx="1818290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Config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8E963-2566-445F-9261-78FD59FD6230}"/>
              </a:ext>
            </a:extLst>
          </p:cNvPr>
          <p:cNvSpPr/>
          <p:nvPr/>
        </p:nvSpPr>
        <p:spPr>
          <a:xfrm>
            <a:off x="7919546" y="2501460"/>
            <a:ext cx="1818290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 Config</a:t>
            </a:r>
          </a:p>
        </p:txBody>
      </p:sp>
    </p:spTree>
    <p:extLst>
      <p:ext uri="{BB962C8B-B14F-4D97-AF65-F5344CB8AC3E}">
        <p14:creationId xmlns:p14="http://schemas.microsoft.com/office/powerpoint/2010/main" val="401726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DAB7DF-9D5E-433B-A64B-0FA2DAF28B94}"/>
              </a:ext>
            </a:extLst>
          </p:cNvPr>
          <p:cNvSpPr/>
          <p:nvPr/>
        </p:nvSpPr>
        <p:spPr>
          <a:xfrm>
            <a:off x="2480441" y="4792717"/>
            <a:ext cx="1881353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2FECA-B8F2-4B20-9B41-E8222378FD73}"/>
              </a:ext>
            </a:extLst>
          </p:cNvPr>
          <p:cNvSpPr/>
          <p:nvPr/>
        </p:nvSpPr>
        <p:spPr>
          <a:xfrm>
            <a:off x="4514194" y="4792717"/>
            <a:ext cx="1881353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13E439-5F34-4E5D-872E-E9C6D4EDF285}"/>
              </a:ext>
            </a:extLst>
          </p:cNvPr>
          <p:cNvSpPr/>
          <p:nvPr/>
        </p:nvSpPr>
        <p:spPr>
          <a:xfrm>
            <a:off x="6558457" y="4792718"/>
            <a:ext cx="1881353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CC8AD-5105-4E28-91D4-418069C69ED5}"/>
              </a:ext>
            </a:extLst>
          </p:cNvPr>
          <p:cNvSpPr/>
          <p:nvPr/>
        </p:nvSpPr>
        <p:spPr>
          <a:xfrm>
            <a:off x="8650017" y="4792717"/>
            <a:ext cx="1881353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B6A5F-0485-4A6B-94D8-D2F00FAC8619}"/>
              </a:ext>
            </a:extLst>
          </p:cNvPr>
          <p:cNvSpPr/>
          <p:nvPr/>
        </p:nvSpPr>
        <p:spPr>
          <a:xfrm>
            <a:off x="388881" y="4792717"/>
            <a:ext cx="1881353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0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Deployment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5F1E0-263D-4567-BB3E-89F74DED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81" y="1240221"/>
            <a:ext cx="11624443" cy="4879810"/>
          </a:xfrm>
        </p:spPr>
        <p:txBody>
          <a:bodyPr>
            <a:normAutofit fontScale="92500"/>
          </a:bodyPr>
          <a:lstStyle/>
          <a:p>
            <a:pPr marL="457200" indent="-457200" algn="l">
              <a:buAutoNum type="arabicPeriod"/>
            </a:pPr>
            <a:r>
              <a:rPr lang="en-IN" b="1" dirty="0"/>
              <a:t>Rolling (Default) </a:t>
            </a:r>
            <a:r>
              <a:rPr lang="en-IN" dirty="0"/>
              <a:t>– For multiple replicas, the deployment will update the replicas one at a time</a:t>
            </a:r>
          </a:p>
          <a:p>
            <a:pPr marL="457200" indent="-457200" algn="l">
              <a:buAutoNum type="arabicPeriod"/>
            </a:pPr>
            <a:endParaRPr lang="en-IN" dirty="0"/>
          </a:p>
          <a:p>
            <a:pPr algn="l"/>
            <a:r>
              <a:rPr lang="en-IN" b="1" dirty="0"/>
              <a:t>2. Recreate</a:t>
            </a:r>
            <a:r>
              <a:rPr lang="en-IN" dirty="0"/>
              <a:t> – Multiple replicas are down at one go and new replicas are created at one go</a:t>
            </a:r>
          </a:p>
          <a:p>
            <a:pPr algn="l"/>
            <a:endParaRPr lang="en-IN" dirty="0"/>
          </a:p>
          <a:p>
            <a:pPr algn="l"/>
            <a:r>
              <a:rPr lang="en-IN" b="1" dirty="0"/>
              <a:t>3</a:t>
            </a:r>
            <a:r>
              <a:rPr lang="en-IN" dirty="0">
                <a:highlight>
                  <a:srgbClr val="0000FF"/>
                </a:highlight>
              </a:rPr>
              <a:t>. Blue</a:t>
            </a:r>
            <a:r>
              <a:rPr lang="en-IN" dirty="0"/>
              <a:t>/</a:t>
            </a:r>
            <a:r>
              <a:rPr lang="en-IN" dirty="0">
                <a:highlight>
                  <a:srgbClr val="00FF00"/>
                </a:highlight>
              </a:rPr>
              <a:t>Green</a:t>
            </a:r>
            <a:r>
              <a:rPr lang="en-IN" dirty="0"/>
              <a:t> – Existing: </a:t>
            </a:r>
            <a:r>
              <a:rPr lang="en-IN" dirty="0">
                <a:highlight>
                  <a:srgbClr val="0000FF"/>
                </a:highlight>
              </a:rPr>
              <a:t>Blue</a:t>
            </a:r>
            <a:r>
              <a:rPr lang="en-IN" dirty="0"/>
              <a:t>, New: </a:t>
            </a:r>
            <a:r>
              <a:rPr lang="en-IN" dirty="0">
                <a:highlight>
                  <a:srgbClr val="00FF00"/>
                </a:highlight>
              </a:rPr>
              <a:t>Green</a:t>
            </a:r>
            <a:r>
              <a:rPr lang="en-IN" dirty="0"/>
              <a:t>. Both deployed at a same time. Once testing is completed in </a:t>
            </a:r>
            <a:r>
              <a:rPr lang="en-IN" dirty="0">
                <a:highlight>
                  <a:srgbClr val="00FF00"/>
                </a:highlight>
              </a:rPr>
              <a:t>Green</a:t>
            </a:r>
            <a:r>
              <a:rPr lang="en-IN" dirty="0"/>
              <a:t>, switch the LB to point to </a:t>
            </a:r>
            <a:r>
              <a:rPr lang="en-IN" dirty="0">
                <a:highlight>
                  <a:srgbClr val="00FF00"/>
                </a:highlight>
              </a:rPr>
              <a:t>Green</a:t>
            </a:r>
            <a:r>
              <a:rPr lang="en-IN" dirty="0"/>
              <a:t> and remove </a:t>
            </a:r>
            <a:r>
              <a:rPr lang="en-IN" dirty="0">
                <a:highlight>
                  <a:srgbClr val="0000FF"/>
                </a:highlight>
              </a:rPr>
              <a:t>Blue</a:t>
            </a:r>
          </a:p>
          <a:p>
            <a:pPr algn="l"/>
            <a:endParaRPr lang="en-IN" dirty="0"/>
          </a:p>
          <a:p>
            <a:pPr algn="l"/>
            <a:r>
              <a:rPr lang="en-IN" b="1" dirty="0"/>
              <a:t>4</a:t>
            </a:r>
            <a:r>
              <a:rPr lang="en-IN" dirty="0"/>
              <a:t>.</a:t>
            </a:r>
            <a:r>
              <a:rPr lang="en-IN" dirty="0">
                <a:highlight>
                  <a:srgbClr val="0000FF"/>
                </a:highlight>
              </a:rPr>
              <a:t> A</a:t>
            </a:r>
            <a:r>
              <a:rPr lang="en-IN" dirty="0"/>
              <a:t>/</a:t>
            </a:r>
            <a:r>
              <a:rPr lang="en-IN" dirty="0">
                <a:highlight>
                  <a:srgbClr val="00FF00"/>
                </a:highlight>
              </a:rPr>
              <a:t>B</a:t>
            </a:r>
            <a:r>
              <a:rPr lang="en-IN" dirty="0"/>
              <a:t> Pattern – </a:t>
            </a:r>
            <a:r>
              <a:rPr lang="en-IN" dirty="0">
                <a:highlight>
                  <a:srgbClr val="0000FF"/>
                </a:highlight>
              </a:rPr>
              <a:t>A</a:t>
            </a:r>
            <a:r>
              <a:rPr lang="en-IN" dirty="0"/>
              <a:t>: Existing, </a:t>
            </a:r>
            <a:r>
              <a:rPr lang="en-IN" dirty="0">
                <a:highlight>
                  <a:srgbClr val="00FF00"/>
                </a:highlight>
              </a:rPr>
              <a:t>B</a:t>
            </a:r>
            <a:r>
              <a:rPr lang="en-IN" dirty="0"/>
              <a:t>: New. Both deployed at a same time. Gradually increase the traffic of </a:t>
            </a:r>
            <a:r>
              <a:rPr lang="en-IN" dirty="0">
                <a:highlight>
                  <a:srgbClr val="00FF00"/>
                </a:highlight>
              </a:rPr>
              <a:t>B</a:t>
            </a:r>
            <a:r>
              <a:rPr lang="en-IN" dirty="0"/>
              <a:t>.</a:t>
            </a:r>
          </a:p>
          <a:p>
            <a:pPr algn="l"/>
            <a:r>
              <a:rPr lang="en-IN" dirty="0">
                <a:highlight>
                  <a:srgbClr val="0000FF"/>
                </a:highlight>
              </a:rPr>
              <a:t>A:80% </a:t>
            </a:r>
            <a:r>
              <a:rPr lang="en-IN" dirty="0"/>
              <a:t>/ </a:t>
            </a:r>
            <a:r>
              <a:rPr lang="en-IN" dirty="0">
                <a:highlight>
                  <a:srgbClr val="00FF00"/>
                </a:highlight>
              </a:rPr>
              <a:t>B:20%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highlight>
                  <a:srgbClr val="0000FF"/>
                </a:highlight>
                <a:sym typeface="Wingdings" panose="05000000000000000000" pitchFamily="2" charset="2"/>
              </a:rPr>
              <a:t>A:60% </a:t>
            </a:r>
            <a:r>
              <a:rPr lang="en-IN" dirty="0">
                <a:sym typeface="Wingdings" panose="05000000000000000000" pitchFamily="2" charset="2"/>
              </a:rPr>
              <a:t>/ </a:t>
            </a:r>
            <a:r>
              <a:rPr lang="en-IN" dirty="0">
                <a:highlight>
                  <a:srgbClr val="00FF00"/>
                </a:highlight>
                <a:sym typeface="Wingdings" panose="05000000000000000000" pitchFamily="2" charset="2"/>
              </a:rPr>
              <a:t>B:40%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highlight>
                  <a:srgbClr val="0000FF"/>
                </a:highlight>
                <a:sym typeface="Wingdings" panose="05000000000000000000" pitchFamily="2" charset="2"/>
              </a:rPr>
              <a:t>A:40% </a:t>
            </a:r>
            <a:r>
              <a:rPr lang="en-IN" dirty="0">
                <a:sym typeface="Wingdings" panose="05000000000000000000" pitchFamily="2" charset="2"/>
              </a:rPr>
              <a:t>/ </a:t>
            </a:r>
            <a:r>
              <a:rPr lang="en-IN" dirty="0">
                <a:highlight>
                  <a:srgbClr val="00FF00"/>
                </a:highlight>
                <a:sym typeface="Wingdings" panose="05000000000000000000" pitchFamily="2" charset="2"/>
              </a:rPr>
              <a:t>B:60%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highlight>
                  <a:srgbClr val="0000FF"/>
                </a:highlight>
                <a:sym typeface="Wingdings" panose="05000000000000000000" pitchFamily="2" charset="2"/>
              </a:rPr>
              <a:t>A:20% </a:t>
            </a:r>
            <a:r>
              <a:rPr lang="en-IN" dirty="0">
                <a:sym typeface="Wingdings" panose="05000000000000000000" pitchFamily="2" charset="2"/>
              </a:rPr>
              <a:t>/ </a:t>
            </a:r>
            <a:r>
              <a:rPr lang="en-IN" dirty="0">
                <a:highlight>
                  <a:srgbClr val="00FF00"/>
                </a:highlight>
                <a:sym typeface="Wingdings" panose="05000000000000000000" pitchFamily="2" charset="2"/>
              </a:rPr>
              <a:t>B:80%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highlight>
                  <a:srgbClr val="00FF00"/>
                </a:highlight>
                <a:sym typeface="Wingdings" panose="05000000000000000000" pitchFamily="2" charset="2"/>
              </a:rPr>
              <a:t>B:100%</a:t>
            </a:r>
            <a:endParaRPr lang="en-IN" dirty="0">
              <a:highlight>
                <a:srgbClr val="00FF00"/>
              </a:highlight>
            </a:endParaRPr>
          </a:p>
          <a:p>
            <a:pPr algn="l"/>
            <a:endParaRPr lang="en-IN" dirty="0"/>
          </a:p>
          <a:p>
            <a:pPr algn="l"/>
            <a:r>
              <a:rPr lang="en-IN" dirty="0"/>
              <a:t>Triggers for Deployment – CLI, Manual and Image Change</a:t>
            </a:r>
          </a:p>
        </p:txBody>
      </p:sp>
    </p:spTree>
    <p:extLst>
      <p:ext uri="{BB962C8B-B14F-4D97-AF65-F5344CB8AC3E}">
        <p14:creationId xmlns:p14="http://schemas.microsoft.com/office/powerpoint/2010/main" val="343954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0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Deployment Config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163409F-B087-4CF3-836B-848CE6443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81" y="1240221"/>
            <a:ext cx="11624443" cy="487981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IN" b="1" dirty="0">
                <a:hlinkClick r:id="rId2"/>
              </a:rPr>
              <a:t>https://docs.okd.io/1.5/dev_guide/deployments/how_deployments_work.html</a:t>
            </a:r>
            <a:endParaRPr lang="en-IN" b="1" dirty="0"/>
          </a:p>
          <a:p>
            <a:pPr marL="457200" indent="-457200" algn="l">
              <a:buAutoNum type="arabicPeriod"/>
            </a:pPr>
            <a:endParaRPr lang="en-IN" b="1" dirty="0"/>
          </a:p>
          <a:p>
            <a:pPr marL="457200" indent="-457200" algn="l">
              <a:buAutoNum type="arabicPeriod"/>
            </a:pPr>
            <a:r>
              <a:rPr lang="en-IN" dirty="0"/>
              <a:t>Copy the Deployment Config Template </a:t>
            </a:r>
            <a:r>
              <a:rPr lang="en-IN" dirty="0" err="1"/>
              <a:t>Yaml</a:t>
            </a:r>
            <a:endParaRPr lang="en-IN" dirty="0"/>
          </a:p>
          <a:p>
            <a:pPr marL="457200" indent="-457200" algn="l">
              <a:buAutoNum type="arabicPeriod"/>
            </a:pPr>
            <a:endParaRPr lang="en-IN" dirty="0"/>
          </a:p>
          <a:p>
            <a:pPr marL="457200" indent="-457200" algn="l">
              <a:buAutoNum type="arabicPeriod"/>
            </a:pPr>
            <a:r>
              <a:rPr lang="en-IN" dirty="0"/>
              <a:t>Modify name, label and docker image, replica number, triggers</a:t>
            </a:r>
          </a:p>
        </p:txBody>
      </p:sp>
    </p:spTree>
    <p:extLst>
      <p:ext uri="{BB962C8B-B14F-4D97-AF65-F5344CB8AC3E}">
        <p14:creationId xmlns:p14="http://schemas.microsoft.com/office/powerpoint/2010/main" val="141562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1"/>
            <a:ext cx="9144000" cy="683172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b="1" dirty="0"/>
              <a:t>Networking in Openshift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163409F-B087-4CF3-836B-848CE6443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778" y="554039"/>
            <a:ext cx="11624443" cy="487981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IN" dirty="0"/>
              <a:t>Similar to Kubernetes Network: </a:t>
            </a:r>
          </a:p>
          <a:p>
            <a:pPr marL="457200" indent="-457200" algn="l">
              <a:buAutoNum type="arabicPeriod"/>
            </a:pPr>
            <a:r>
              <a:rPr lang="en-IN" dirty="0"/>
              <a:t>Each worker node is assigned a unique IP address</a:t>
            </a:r>
          </a:p>
          <a:p>
            <a:pPr marL="457200" indent="-457200" algn="l">
              <a:buAutoNum type="arabicPeriod"/>
            </a:pPr>
            <a:r>
              <a:rPr lang="en-IN" dirty="0"/>
              <a:t>The Pod running on a node is assigned a unique IP address.</a:t>
            </a:r>
          </a:p>
          <a:p>
            <a:pPr marL="457200" indent="-457200" algn="l">
              <a:buAutoNum type="arabicPeriod"/>
            </a:pPr>
            <a:r>
              <a:rPr lang="en-IN" dirty="0"/>
              <a:t>Multiple Pods comes under a same network in order to communicate with each other</a:t>
            </a:r>
          </a:p>
          <a:p>
            <a:pPr algn="l"/>
            <a:r>
              <a:rPr lang="en-IN" b="1" dirty="0"/>
              <a:t>Run </a:t>
            </a:r>
            <a:r>
              <a:rPr lang="en-IN" b="1" dirty="0" err="1"/>
              <a:t>oc</a:t>
            </a:r>
            <a:r>
              <a:rPr lang="en-IN" b="1" dirty="0"/>
              <a:t> get pods –o wide </a:t>
            </a:r>
            <a:r>
              <a:rPr lang="en-IN" dirty="0"/>
              <a:t>to get the pods and its IP address</a:t>
            </a:r>
          </a:p>
          <a:p>
            <a:pPr algn="l"/>
            <a:r>
              <a:rPr lang="en-IN" dirty="0"/>
              <a:t>5. Openshift DNS provides a way to connect to the Pods using service name instead of IP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F84AA-EE33-4A39-B6FD-E0E994426E7F}"/>
              </a:ext>
            </a:extLst>
          </p:cNvPr>
          <p:cNvSpPr/>
          <p:nvPr/>
        </p:nvSpPr>
        <p:spPr>
          <a:xfrm>
            <a:off x="578069" y="3552497"/>
            <a:ext cx="11225050" cy="29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FAF87E-E341-4769-ABD9-C1DA286E3F27}"/>
              </a:ext>
            </a:extLst>
          </p:cNvPr>
          <p:cNvSpPr/>
          <p:nvPr/>
        </p:nvSpPr>
        <p:spPr>
          <a:xfrm>
            <a:off x="662152" y="4046483"/>
            <a:ext cx="2490952" cy="18813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 node</a:t>
            </a:r>
          </a:p>
          <a:p>
            <a:pPr algn="ctr"/>
            <a:r>
              <a:rPr lang="en-IN" dirty="0" err="1"/>
              <a:t>a.b.c.d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DBC30-33BF-43C0-9046-A2051CA235E3}"/>
              </a:ext>
            </a:extLst>
          </p:cNvPr>
          <p:cNvSpPr/>
          <p:nvPr/>
        </p:nvSpPr>
        <p:spPr>
          <a:xfrm>
            <a:off x="9186043" y="4046480"/>
            <a:ext cx="2490952" cy="18813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Worker node 3</a:t>
            </a:r>
          </a:p>
          <a:p>
            <a:r>
              <a:rPr lang="en-IN" dirty="0"/>
              <a:t>10.128.4.0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E26F11-584D-4BC9-AFD5-86B5279DABB3}"/>
              </a:ext>
            </a:extLst>
          </p:cNvPr>
          <p:cNvSpPr/>
          <p:nvPr/>
        </p:nvSpPr>
        <p:spPr>
          <a:xfrm>
            <a:off x="6547946" y="4046479"/>
            <a:ext cx="2490952" cy="18813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Worker node 2</a:t>
            </a:r>
          </a:p>
          <a:p>
            <a:r>
              <a:rPr lang="en-IN" dirty="0"/>
              <a:t>10.128.2.0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5208D-EC81-435B-8058-EB1806448B56}"/>
              </a:ext>
            </a:extLst>
          </p:cNvPr>
          <p:cNvSpPr/>
          <p:nvPr/>
        </p:nvSpPr>
        <p:spPr>
          <a:xfrm>
            <a:off x="3909849" y="4046478"/>
            <a:ext cx="2490952" cy="18813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Worker node 1</a:t>
            </a:r>
          </a:p>
          <a:p>
            <a:r>
              <a:rPr lang="en-IN" dirty="0"/>
              <a:t>10.128.0.0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E197B2-C3DB-4188-A7EE-2A74BFC898BF}"/>
              </a:ext>
            </a:extLst>
          </p:cNvPr>
          <p:cNvSpPr/>
          <p:nvPr/>
        </p:nvSpPr>
        <p:spPr>
          <a:xfrm>
            <a:off x="3909849" y="4761186"/>
            <a:ext cx="2490951" cy="10405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Pod 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App1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10.128.0.2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1706F9-530D-4061-B61E-CC3D6EE5D202}"/>
              </a:ext>
            </a:extLst>
          </p:cNvPr>
          <p:cNvSpPr/>
          <p:nvPr/>
        </p:nvSpPr>
        <p:spPr>
          <a:xfrm>
            <a:off x="6526926" y="4761186"/>
            <a:ext cx="2490951" cy="10405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Pod 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App2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10.128.2.2</a:t>
            </a:r>
          </a:p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AEF72B-74F3-499D-8462-D7B596569D25}"/>
              </a:ext>
            </a:extLst>
          </p:cNvPr>
          <p:cNvSpPr/>
          <p:nvPr/>
        </p:nvSpPr>
        <p:spPr>
          <a:xfrm>
            <a:off x="9165022" y="4761186"/>
            <a:ext cx="2490951" cy="10405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Pod 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App3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10.128.4.2</a:t>
            </a:r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61C51F-1E48-42D3-8DA5-7ED02F43275C}"/>
              </a:ext>
            </a:extLst>
          </p:cNvPr>
          <p:cNvSpPr/>
          <p:nvPr/>
        </p:nvSpPr>
        <p:spPr>
          <a:xfrm>
            <a:off x="3888827" y="5927829"/>
            <a:ext cx="7767146" cy="4939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Openshift Software Defined Network (SDN) – assigns and manages the IP address</a:t>
            </a:r>
          </a:p>
          <a:p>
            <a:pPr algn="ctr"/>
            <a:r>
              <a:rPr lang="en-IN" dirty="0"/>
              <a:t>Default IP: 10.128.0.0</a:t>
            </a:r>
          </a:p>
        </p:txBody>
      </p:sp>
    </p:spTree>
    <p:extLst>
      <p:ext uri="{BB962C8B-B14F-4D97-AF65-F5344CB8AC3E}">
        <p14:creationId xmlns:p14="http://schemas.microsoft.com/office/powerpoint/2010/main" val="415552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0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Service and Routes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163409F-B087-4CF3-836B-848CE6443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81" y="1240221"/>
            <a:ext cx="8050922" cy="487981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en-IN" dirty="0"/>
              <a:t>Service is used to connect between pods and to the external system.</a:t>
            </a:r>
          </a:p>
          <a:p>
            <a:pPr marL="457200" indent="-457200" algn="l">
              <a:buAutoNum type="arabicPeriod"/>
            </a:pPr>
            <a:r>
              <a:rPr lang="en-IN" dirty="0"/>
              <a:t>Rely on service names instead of IP address</a:t>
            </a:r>
          </a:p>
          <a:p>
            <a:pPr marL="457200" indent="-457200" algn="l">
              <a:buAutoNum type="arabicPeriod"/>
            </a:pPr>
            <a:r>
              <a:rPr lang="en-IN" dirty="0"/>
              <a:t>Each Service is assigned an internal IP address (cluster IP) and a Name</a:t>
            </a:r>
          </a:p>
          <a:p>
            <a:pPr marL="457200" indent="-457200" algn="l">
              <a:buAutoNum type="arabicPeriod"/>
            </a:pPr>
            <a:r>
              <a:rPr lang="en-IN" dirty="0"/>
              <a:t>Route is similar to a proxy that exposes a service to outside world</a:t>
            </a:r>
          </a:p>
          <a:p>
            <a:pPr marL="457200" indent="-457200" algn="l">
              <a:buAutoNum type="arabicPeriod"/>
            </a:pPr>
            <a:r>
              <a:rPr lang="en-IN" dirty="0"/>
              <a:t>LB strategy – Round Robin, Least Connection, Source (Default)</a:t>
            </a:r>
          </a:p>
          <a:p>
            <a:pPr marL="457200" indent="-457200" algn="l">
              <a:buAutoNum type="arabicPeriod"/>
            </a:pPr>
            <a:r>
              <a:rPr lang="en-IN" dirty="0"/>
              <a:t>For Service </a:t>
            </a:r>
            <a:r>
              <a:rPr lang="en-IN" dirty="0" err="1"/>
              <a:t>yaml</a:t>
            </a:r>
            <a:r>
              <a:rPr lang="en-IN" dirty="0"/>
              <a:t> template</a:t>
            </a:r>
          </a:p>
          <a:p>
            <a:pPr algn="l"/>
            <a:r>
              <a:rPr lang="en-IN" dirty="0">
                <a:hlinkClick r:id="rId2"/>
              </a:rPr>
              <a:t>https://docs.okd.io/3.6/architecture/core_concepts/pods_and_services.html</a:t>
            </a:r>
            <a:endParaRPr lang="en-IN" dirty="0"/>
          </a:p>
          <a:p>
            <a:pPr algn="l"/>
            <a:r>
              <a:rPr lang="en-IN" dirty="0"/>
              <a:t>Once imported, open virtual box command prompt, login with docker/</a:t>
            </a:r>
            <a:r>
              <a:rPr lang="en-IN" dirty="0" err="1"/>
              <a:t>tcuser</a:t>
            </a:r>
            <a:r>
              <a:rPr lang="en-IN" dirty="0"/>
              <a:t> and run the curl http://&lt;&lt;service-ip&gt;&gt;:&lt;&lt;port&gt;&gt;</a:t>
            </a:r>
          </a:p>
          <a:p>
            <a:pPr algn="l"/>
            <a:r>
              <a:rPr lang="en-IN" dirty="0"/>
              <a:t>7. Click on Create Route link to create a route</a:t>
            </a:r>
          </a:p>
          <a:p>
            <a:pPr algn="l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B86375-5FEA-4C15-8C73-A70241A380A3}"/>
              </a:ext>
            </a:extLst>
          </p:cNvPr>
          <p:cNvSpPr/>
          <p:nvPr/>
        </p:nvSpPr>
        <p:spPr>
          <a:xfrm>
            <a:off x="8923281" y="5752172"/>
            <a:ext cx="2879838" cy="10405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Pod 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App: </a:t>
            </a:r>
            <a:r>
              <a:rPr lang="en-IN" dirty="0" err="1">
                <a:solidFill>
                  <a:schemeClr val="tx1"/>
                </a:solidFill>
              </a:rPr>
              <a:t>py</a:t>
            </a:r>
            <a:r>
              <a:rPr lang="en-IN" dirty="0">
                <a:solidFill>
                  <a:schemeClr val="tx1"/>
                </a:solidFill>
              </a:rPr>
              <a:t>-app-</a:t>
            </a:r>
            <a:r>
              <a:rPr lang="en-IN" dirty="0" err="1">
                <a:solidFill>
                  <a:schemeClr val="tx1"/>
                </a:solidFill>
              </a:rPr>
              <a:t>srini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10.128.2.2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Port 8080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EFCC54-87E9-4F5A-B728-E80410542CB3}"/>
              </a:ext>
            </a:extLst>
          </p:cNvPr>
          <p:cNvSpPr/>
          <p:nvPr/>
        </p:nvSpPr>
        <p:spPr>
          <a:xfrm>
            <a:off x="9454052" y="3321272"/>
            <a:ext cx="1655382" cy="91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Service</a:t>
            </a:r>
          </a:p>
          <a:p>
            <a:pPr algn="ctr"/>
            <a:r>
              <a:rPr lang="en-IN" b="1" dirty="0"/>
              <a:t>10.128.4.1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729DE-6F71-4571-8C3F-76BA3FB7EED7}"/>
              </a:ext>
            </a:extLst>
          </p:cNvPr>
          <p:cNvSpPr txBox="1"/>
          <p:nvPr/>
        </p:nvSpPr>
        <p:spPr>
          <a:xfrm>
            <a:off x="8492357" y="3915133"/>
            <a:ext cx="3090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Selector</a:t>
            </a:r>
            <a:r>
              <a:rPr lang="en-IN" dirty="0"/>
              <a:t>: </a:t>
            </a:r>
            <a:r>
              <a:rPr lang="en-IN" dirty="0" err="1"/>
              <a:t>deploymentconfig</a:t>
            </a:r>
            <a:r>
              <a:rPr lang="en-IN" dirty="0"/>
              <a:t>=</a:t>
            </a:r>
            <a:r>
              <a:rPr lang="en-IN" dirty="0" err="1"/>
              <a:t>py</a:t>
            </a:r>
            <a:r>
              <a:rPr lang="en-IN" dirty="0"/>
              <a:t>-app</a:t>
            </a:r>
          </a:p>
          <a:p>
            <a:r>
              <a:rPr lang="en-IN" dirty="0"/>
              <a:t>Listening Port 8080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EFE8BE-A2F2-4702-86E8-6BE857328190}"/>
              </a:ext>
            </a:extLst>
          </p:cNvPr>
          <p:cNvCxnSpPr>
            <a:cxnSpLocks/>
          </p:cNvCxnSpPr>
          <p:nvPr/>
        </p:nvCxnSpPr>
        <p:spPr>
          <a:xfrm>
            <a:off x="10152992" y="4376798"/>
            <a:ext cx="1" cy="137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27BD58-3799-4D9C-B2D3-A59B043993F8}"/>
              </a:ext>
            </a:extLst>
          </p:cNvPr>
          <p:cNvSpPr/>
          <p:nvPr/>
        </p:nvSpPr>
        <p:spPr>
          <a:xfrm>
            <a:off x="8492357" y="267626"/>
            <a:ext cx="3247698" cy="5191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External 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D08E91-34E6-4ADC-A717-0D2F310DD6F6}"/>
              </a:ext>
            </a:extLst>
          </p:cNvPr>
          <p:cNvSpPr/>
          <p:nvPr/>
        </p:nvSpPr>
        <p:spPr>
          <a:xfrm>
            <a:off x="9454052" y="1433909"/>
            <a:ext cx="1655382" cy="91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Route</a:t>
            </a:r>
          </a:p>
          <a:p>
            <a:pPr algn="ctr"/>
            <a:r>
              <a:rPr lang="en-IN" b="1" dirty="0"/>
              <a:t>www.abc.com</a:t>
            </a:r>
          </a:p>
          <a:p>
            <a:pPr algn="ctr"/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B08C70-609E-477B-A6B3-534B2389ACFA}"/>
              </a:ext>
            </a:extLst>
          </p:cNvPr>
          <p:cNvSpPr txBox="1"/>
          <p:nvPr/>
        </p:nvSpPr>
        <p:spPr>
          <a:xfrm>
            <a:off x="8439803" y="2112470"/>
            <a:ext cx="3090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Route</a:t>
            </a:r>
            <a:r>
              <a:rPr lang="en-IN" dirty="0"/>
              <a:t>: </a:t>
            </a:r>
          </a:p>
          <a:p>
            <a:r>
              <a:rPr lang="en-IN" dirty="0"/>
              <a:t>Security</a:t>
            </a:r>
          </a:p>
          <a:p>
            <a:r>
              <a:rPr lang="en-IN" dirty="0"/>
              <a:t>LB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8D9816-9E12-4FA9-8237-BA4DB97FD69B}"/>
              </a:ext>
            </a:extLst>
          </p:cNvPr>
          <p:cNvCxnSpPr>
            <a:cxnSpLocks/>
          </p:cNvCxnSpPr>
          <p:nvPr/>
        </p:nvCxnSpPr>
        <p:spPr>
          <a:xfrm>
            <a:off x="10389475" y="1945898"/>
            <a:ext cx="1" cy="137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A3E68B-53B0-428E-9876-FC08A2448249}"/>
              </a:ext>
            </a:extLst>
          </p:cNvPr>
          <p:cNvCxnSpPr>
            <a:cxnSpLocks/>
          </p:cNvCxnSpPr>
          <p:nvPr/>
        </p:nvCxnSpPr>
        <p:spPr>
          <a:xfrm>
            <a:off x="10389475" y="707595"/>
            <a:ext cx="0" cy="68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2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7" y="228985"/>
            <a:ext cx="9144000" cy="632864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b="1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5F1E0-263D-4567-BB3E-89F74DED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861849"/>
            <a:ext cx="11077903" cy="576716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What is Open Shift?</a:t>
            </a:r>
          </a:p>
          <a:p>
            <a:pPr algn="l"/>
            <a:r>
              <a:rPr lang="en-IN" dirty="0"/>
              <a:t>Openshift Architecture</a:t>
            </a:r>
          </a:p>
          <a:p>
            <a:pPr algn="l"/>
            <a:r>
              <a:rPr lang="en-IN" dirty="0"/>
              <a:t>Openshift Deployment Modes</a:t>
            </a:r>
          </a:p>
          <a:p>
            <a:pPr algn="l"/>
            <a:r>
              <a:rPr lang="en-IN" dirty="0"/>
              <a:t>Virtual box Vs Hyper Virtualization</a:t>
            </a:r>
          </a:p>
          <a:p>
            <a:pPr algn="l"/>
            <a:r>
              <a:rPr lang="en-IN" dirty="0"/>
              <a:t>Installing and working with Minishift</a:t>
            </a:r>
          </a:p>
          <a:p>
            <a:pPr algn="l"/>
            <a:r>
              <a:rPr lang="en-IN" dirty="0"/>
              <a:t>Sample Python Project Deployment</a:t>
            </a:r>
          </a:p>
          <a:p>
            <a:pPr algn="l"/>
            <a:r>
              <a:rPr lang="en-IN" dirty="0"/>
              <a:t>Build Strategies and Build Config</a:t>
            </a:r>
          </a:p>
          <a:p>
            <a:pPr algn="l"/>
            <a:r>
              <a:rPr lang="en-IN" dirty="0"/>
              <a:t>Build using Docker Strategy</a:t>
            </a:r>
          </a:p>
          <a:p>
            <a:pPr algn="l"/>
            <a:r>
              <a:rPr lang="en-IN" dirty="0"/>
              <a:t>Deployment Strategies and Deployment Config</a:t>
            </a:r>
          </a:p>
          <a:p>
            <a:pPr algn="l"/>
            <a:r>
              <a:rPr lang="en-IN" dirty="0"/>
              <a:t>Deploy the Docker Build created</a:t>
            </a:r>
          </a:p>
          <a:p>
            <a:pPr algn="l"/>
            <a:r>
              <a:rPr lang="en-IN" dirty="0"/>
              <a:t>Networking, Services and Routes</a:t>
            </a:r>
          </a:p>
          <a:p>
            <a:pPr algn="l"/>
            <a:r>
              <a:rPr lang="en-IN" dirty="0"/>
              <a:t>Creating a Service for the Docker Deployment done</a:t>
            </a:r>
          </a:p>
          <a:p>
            <a:pPr algn="l"/>
            <a:r>
              <a:rPr lang="en-IN" dirty="0"/>
              <a:t>Creating a Route for the Service created</a:t>
            </a:r>
          </a:p>
          <a:p>
            <a:pPr algn="l"/>
            <a:r>
              <a:rPr lang="en-IN" dirty="0"/>
              <a:t>End to End Multi layer Project Deployment (Python – Redis – Postgres – Java – NodeJS) – If time permits. Otherwise it will be part 2.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55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7" y="228984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What is Openshift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5F1E0-263D-4567-BB3E-89F74DED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71" y="1489459"/>
            <a:ext cx="11161987" cy="487981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Openshift is a Container Platform As-a Service (C-</a:t>
            </a:r>
            <a:r>
              <a:rPr lang="en-IN" dirty="0" err="1"/>
              <a:t>Paas</a:t>
            </a:r>
            <a:r>
              <a:rPr lang="en-IN" dirty="0"/>
              <a:t>)</a:t>
            </a:r>
          </a:p>
          <a:p>
            <a:pPr algn="l"/>
            <a:r>
              <a:rPr lang="en-IN" b="1" dirty="0"/>
              <a:t>Openshift Origin</a:t>
            </a:r>
            <a:r>
              <a:rPr lang="en-IN" dirty="0"/>
              <a:t>: Original Open Source Container Platform</a:t>
            </a:r>
          </a:p>
          <a:p>
            <a:pPr algn="l"/>
            <a:r>
              <a:rPr lang="en-IN" dirty="0"/>
              <a:t>	- For this session</a:t>
            </a:r>
          </a:p>
          <a:p>
            <a:pPr algn="l"/>
            <a:r>
              <a:rPr lang="en-IN" dirty="0"/>
              <a:t>	- Based on Docker containers and Kubernetes Cluster Management</a:t>
            </a:r>
          </a:p>
          <a:p>
            <a:pPr algn="l"/>
            <a:r>
              <a:rPr lang="en-IN" dirty="0"/>
              <a:t>	- Plus has its own tools for a complete container platform.</a:t>
            </a:r>
          </a:p>
          <a:p>
            <a:pPr algn="l"/>
            <a:endParaRPr lang="en-IN" dirty="0"/>
          </a:p>
          <a:p>
            <a:pPr algn="l"/>
            <a:r>
              <a:rPr lang="en-IN" b="1" dirty="0"/>
              <a:t>Openshift Online</a:t>
            </a:r>
            <a:r>
              <a:rPr lang="en-IN" dirty="0"/>
              <a:t>: Openshift on Public Cloud by </a:t>
            </a:r>
            <a:r>
              <a:rPr lang="en-IN" dirty="0" err="1"/>
              <a:t>Redhat</a:t>
            </a:r>
            <a:endParaRPr lang="en-IN" dirty="0"/>
          </a:p>
          <a:p>
            <a:pPr algn="l"/>
            <a:r>
              <a:rPr lang="en-IN" b="1" dirty="0"/>
              <a:t>Openshift Dedicated</a:t>
            </a:r>
            <a:r>
              <a:rPr lang="en-IN" dirty="0"/>
              <a:t>: Openshift Managed on private cloud like GCP and AWS</a:t>
            </a:r>
          </a:p>
          <a:p>
            <a:pPr algn="l"/>
            <a:r>
              <a:rPr lang="en-IN" b="1" dirty="0"/>
              <a:t>Openshift Enterprise</a:t>
            </a:r>
            <a:r>
              <a:rPr lang="en-IN" dirty="0"/>
              <a:t>: Openshift in private and On-premise C-PaaS</a:t>
            </a:r>
          </a:p>
        </p:txBody>
      </p:sp>
    </p:spTree>
    <p:extLst>
      <p:ext uri="{BB962C8B-B14F-4D97-AF65-F5344CB8AC3E}">
        <p14:creationId xmlns:p14="http://schemas.microsoft.com/office/powerpoint/2010/main" val="259568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7" y="228984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Openshift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8A962-2455-4CB0-A3FA-7EBB25457744}"/>
              </a:ext>
            </a:extLst>
          </p:cNvPr>
          <p:cNvSpPr/>
          <p:nvPr/>
        </p:nvSpPr>
        <p:spPr>
          <a:xfrm>
            <a:off x="966952" y="4593021"/>
            <a:ext cx="10394731" cy="135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FAE23-A54C-4D15-B737-FA4C7B7C9453}"/>
              </a:ext>
            </a:extLst>
          </p:cNvPr>
          <p:cNvSpPr/>
          <p:nvPr/>
        </p:nvSpPr>
        <p:spPr>
          <a:xfrm>
            <a:off x="966952" y="2948152"/>
            <a:ext cx="10394731" cy="1355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Containers are deployed and managed by the Kubernetes Cluster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8A00D-E14F-4245-ABA7-F0BE9FD95C38}"/>
              </a:ext>
            </a:extLst>
          </p:cNvPr>
          <p:cNvSpPr/>
          <p:nvPr/>
        </p:nvSpPr>
        <p:spPr>
          <a:xfrm>
            <a:off x="966952" y="1447801"/>
            <a:ext cx="10394731" cy="13558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Openshift Tools: CICD,  Git, Openshift Container Registry (OCR), Networks, API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26577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2194" y="248362"/>
            <a:ext cx="9144000" cy="58031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b="1" dirty="0"/>
              <a:t>Openshift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59302-73F4-415C-AE10-3DAF2B8A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10" y="828675"/>
            <a:ext cx="7458075" cy="5200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1513E6-252A-4262-B288-6B2F426AF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99" y="578070"/>
            <a:ext cx="1242211" cy="402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166DF-5760-4CDF-BEF7-B32F04CDB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390" y="6032280"/>
            <a:ext cx="7381875" cy="347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6D29FC-EF6A-4470-B7AD-C6A421951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395" y="6379779"/>
            <a:ext cx="7429500" cy="4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6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54735979-99E6-44F0-A507-B8D474F2F8DF}"/>
              </a:ext>
            </a:extLst>
          </p:cNvPr>
          <p:cNvSpPr/>
          <p:nvPr/>
        </p:nvSpPr>
        <p:spPr>
          <a:xfrm rot="5400000">
            <a:off x="1640834" y="3457649"/>
            <a:ext cx="1185223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19" y="102860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Openshift Deployment Modes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5EF42-FBCF-4B2A-810B-7F1F7F30C256}"/>
              </a:ext>
            </a:extLst>
          </p:cNvPr>
          <p:cNvSpPr/>
          <p:nvPr/>
        </p:nvSpPr>
        <p:spPr>
          <a:xfrm>
            <a:off x="987972" y="1713186"/>
            <a:ext cx="2333297" cy="15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in One</a:t>
            </a:r>
          </a:p>
          <a:p>
            <a:pPr algn="ctr"/>
            <a:r>
              <a:rPr lang="en-IN" dirty="0"/>
              <a:t>(Master and Worker in one system)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2A79A-E02E-4382-B96C-17BDF9B7F5AE}"/>
              </a:ext>
            </a:extLst>
          </p:cNvPr>
          <p:cNvSpPr txBox="1"/>
          <p:nvPr/>
        </p:nvSpPr>
        <p:spPr>
          <a:xfrm>
            <a:off x="525518" y="3347139"/>
            <a:ext cx="240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Recommended </a:t>
            </a:r>
          </a:p>
          <a:p>
            <a:r>
              <a:rPr lang="en-IN" dirty="0"/>
              <a:t>only for 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635A25-2564-40D7-9BDE-4E1E044CDC78}"/>
              </a:ext>
            </a:extLst>
          </p:cNvPr>
          <p:cNvSpPr/>
          <p:nvPr/>
        </p:nvSpPr>
        <p:spPr>
          <a:xfrm>
            <a:off x="4461641" y="1713186"/>
            <a:ext cx="2333297" cy="15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Master and Multiple 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C10B03-E930-4BCC-A91A-3DA68DDEEBBC}"/>
              </a:ext>
            </a:extLst>
          </p:cNvPr>
          <p:cNvSpPr/>
          <p:nvPr/>
        </p:nvSpPr>
        <p:spPr>
          <a:xfrm>
            <a:off x="8366234" y="1713186"/>
            <a:ext cx="2333297" cy="15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Multiple Master and Multiple Worker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D30F7-5376-4B1B-B35B-2EE353C7C9EE}"/>
              </a:ext>
            </a:extLst>
          </p:cNvPr>
          <p:cNvSpPr txBox="1"/>
          <p:nvPr/>
        </p:nvSpPr>
        <p:spPr>
          <a:xfrm>
            <a:off x="8292662" y="3254409"/>
            <a:ext cx="240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Recommended for PROD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1A8DE7-E351-47AD-A144-FE9A9C659E60}"/>
              </a:ext>
            </a:extLst>
          </p:cNvPr>
          <p:cNvSpPr/>
          <p:nvPr/>
        </p:nvSpPr>
        <p:spPr>
          <a:xfrm>
            <a:off x="1066797" y="4421355"/>
            <a:ext cx="2333297" cy="15427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this session we will use Minishift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584F6-824A-4713-90BB-861D01DEEA75}"/>
              </a:ext>
            </a:extLst>
          </p:cNvPr>
          <p:cNvSpPr/>
          <p:nvPr/>
        </p:nvSpPr>
        <p:spPr>
          <a:xfrm>
            <a:off x="4582511" y="4142199"/>
            <a:ext cx="7451834" cy="26129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0976F2-DAA1-4F08-B355-0646A8159915}"/>
              </a:ext>
            </a:extLst>
          </p:cNvPr>
          <p:cNvSpPr/>
          <p:nvPr/>
        </p:nvSpPr>
        <p:spPr>
          <a:xfrm>
            <a:off x="5181595" y="4878481"/>
            <a:ext cx="2333297" cy="765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Registry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180C9-0ADD-41D3-BA29-CE31CEAD1135}"/>
              </a:ext>
            </a:extLst>
          </p:cNvPr>
          <p:cNvSpPr/>
          <p:nvPr/>
        </p:nvSpPr>
        <p:spPr>
          <a:xfrm>
            <a:off x="5192105" y="5886351"/>
            <a:ext cx="2333297" cy="765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Openshift Origin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B0F2AC-2B8C-4516-BC57-9160847CC9FE}"/>
              </a:ext>
            </a:extLst>
          </p:cNvPr>
          <p:cNvSpPr/>
          <p:nvPr/>
        </p:nvSpPr>
        <p:spPr>
          <a:xfrm>
            <a:off x="8967952" y="4902463"/>
            <a:ext cx="2333297" cy="765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Console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1FE164-3B5F-4778-AD42-2D025020FAB0}"/>
              </a:ext>
            </a:extLst>
          </p:cNvPr>
          <p:cNvSpPr/>
          <p:nvPr/>
        </p:nvSpPr>
        <p:spPr>
          <a:xfrm>
            <a:off x="9002111" y="5842173"/>
            <a:ext cx="2333297" cy="765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99176-CF01-4ACE-B1B6-0EE45E5EAE58}"/>
              </a:ext>
            </a:extLst>
          </p:cNvPr>
          <p:cNvSpPr txBox="1"/>
          <p:nvPr/>
        </p:nvSpPr>
        <p:spPr>
          <a:xfrm>
            <a:off x="4582511" y="3715236"/>
            <a:ext cx="623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Minishift Single Node Cluster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9FE6A2-7D7E-4D9E-B618-BEC3EAB2C4EA}"/>
              </a:ext>
            </a:extLst>
          </p:cNvPr>
          <p:cNvSpPr txBox="1"/>
          <p:nvPr/>
        </p:nvSpPr>
        <p:spPr>
          <a:xfrm>
            <a:off x="4582511" y="4190129"/>
            <a:ext cx="831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you run Minishift, it is going to pull a docker image from the </a:t>
            </a:r>
          </a:p>
          <a:p>
            <a:r>
              <a:rPr lang="en-IN" dirty="0"/>
              <a:t>Docker Hub and run it as a container.</a:t>
            </a:r>
          </a:p>
        </p:txBody>
      </p:sp>
    </p:spTree>
    <p:extLst>
      <p:ext uri="{BB962C8B-B14F-4D97-AF65-F5344CB8AC3E}">
        <p14:creationId xmlns:p14="http://schemas.microsoft.com/office/powerpoint/2010/main" val="151700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0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Installing and starting Minishift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5F1E0-263D-4567-BB3E-89F74DED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81" y="1240221"/>
            <a:ext cx="11161987" cy="487981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Install </a:t>
            </a:r>
            <a:r>
              <a:rPr lang="en-IN" dirty="0" err="1"/>
              <a:t>Virtualbox</a:t>
            </a:r>
            <a:r>
              <a:rPr lang="en-IN" dirty="0"/>
              <a:t> - </a:t>
            </a:r>
            <a:r>
              <a:rPr lang="en-IN" dirty="0">
                <a:hlinkClick r:id="rId2"/>
              </a:rPr>
              <a:t>https://www.virtualbox.org/wiki/Downloads</a:t>
            </a:r>
            <a:endParaRPr lang="en-IN" dirty="0"/>
          </a:p>
          <a:p>
            <a:pPr algn="l"/>
            <a:r>
              <a:rPr lang="en-IN" dirty="0"/>
              <a:t>Download Minishift - </a:t>
            </a:r>
            <a:r>
              <a:rPr lang="en-IN" dirty="0">
                <a:hlinkClick r:id="rId3"/>
              </a:rPr>
              <a:t>https://docs.okd.io/3.11/minishift/getting-started/preparing-to-install.html</a:t>
            </a:r>
            <a:endParaRPr lang="en-IN" dirty="0"/>
          </a:p>
          <a:p>
            <a:pPr algn="l"/>
            <a:r>
              <a:rPr lang="en-IN" dirty="0"/>
              <a:t>You can run Minishift either in </a:t>
            </a:r>
            <a:r>
              <a:rPr lang="en-IN" dirty="0" err="1"/>
              <a:t>Hyper-v</a:t>
            </a:r>
            <a:r>
              <a:rPr lang="en-IN" dirty="0"/>
              <a:t> or </a:t>
            </a:r>
            <a:r>
              <a:rPr lang="en-IN" dirty="0" err="1"/>
              <a:t>Virtualbox</a:t>
            </a:r>
            <a:r>
              <a:rPr lang="en-IN" dirty="0"/>
              <a:t>. For this session, we will use </a:t>
            </a:r>
            <a:r>
              <a:rPr lang="en-IN" dirty="0" err="1"/>
              <a:t>Virtualbox</a:t>
            </a:r>
            <a:r>
              <a:rPr lang="en-IN" dirty="0"/>
              <a:t> as this is more reliable than </a:t>
            </a:r>
            <a:r>
              <a:rPr lang="en-IN" dirty="0" err="1"/>
              <a:t>Hyper-v</a:t>
            </a:r>
            <a:r>
              <a:rPr lang="en-IN" dirty="0"/>
              <a:t>.</a:t>
            </a:r>
          </a:p>
          <a:p>
            <a:pPr marL="457200" indent="-457200" algn="l">
              <a:buAutoNum type="arabicPeriod"/>
            </a:pPr>
            <a:r>
              <a:rPr lang="en-IN" dirty="0"/>
              <a:t>Check </a:t>
            </a:r>
            <a:r>
              <a:rPr lang="en-IN" dirty="0" err="1"/>
              <a:t>Hyper-v</a:t>
            </a:r>
            <a:r>
              <a:rPr lang="en-IN" dirty="0"/>
              <a:t> is disabled. If not, disable and execute </a:t>
            </a:r>
            <a:r>
              <a:rPr lang="en-IN" dirty="0" err="1">
                <a:highlight>
                  <a:srgbClr val="FFFF00"/>
                </a:highlight>
              </a:rPr>
              <a:t>bcdedit</a:t>
            </a:r>
            <a:r>
              <a:rPr lang="en-IN" dirty="0">
                <a:highlight>
                  <a:srgbClr val="FFFF00"/>
                </a:highlight>
              </a:rPr>
              <a:t> /set </a:t>
            </a:r>
            <a:r>
              <a:rPr lang="en-IN" dirty="0" err="1">
                <a:highlight>
                  <a:srgbClr val="FFFF00"/>
                </a:highlight>
              </a:rPr>
              <a:t>hypervisorlaunchtype</a:t>
            </a:r>
            <a:r>
              <a:rPr lang="en-IN" dirty="0">
                <a:highlight>
                  <a:srgbClr val="FFFF00"/>
                </a:highlight>
              </a:rPr>
              <a:t> off</a:t>
            </a:r>
            <a:r>
              <a:rPr lang="en-IN" dirty="0"/>
              <a:t> in the windows </a:t>
            </a:r>
            <a:r>
              <a:rPr lang="en-IN" dirty="0" err="1"/>
              <a:t>powershell</a:t>
            </a:r>
            <a:r>
              <a:rPr lang="en-IN" dirty="0"/>
              <a:t> and restart your computer. Note, you need to run the </a:t>
            </a:r>
            <a:r>
              <a:rPr lang="en-IN" dirty="0" err="1"/>
              <a:t>powershell</a:t>
            </a:r>
            <a:r>
              <a:rPr lang="en-IN" dirty="0"/>
              <a:t> in admin mode. For enabling the </a:t>
            </a:r>
            <a:r>
              <a:rPr lang="en-IN" dirty="0" err="1"/>
              <a:t>Hyper-v</a:t>
            </a:r>
            <a:r>
              <a:rPr lang="en-IN" dirty="0"/>
              <a:t>, enable the </a:t>
            </a:r>
            <a:r>
              <a:rPr lang="en-IN" dirty="0" err="1"/>
              <a:t>Hyper-v</a:t>
            </a:r>
            <a:r>
              <a:rPr lang="en-IN" dirty="0"/>
              <a:t> feature and run the command </a:t>
            </a:r>
            <a:r>
              <a:rPr lang="en-IN" dirty="0" err="1">
                <a:highlight>
                  <a:srgbClr val="FFFF00"/>
                </a:highlight>
              </a:rPr>
              <a:t>bcdedit</a:t>
            </a:r>
            <a:r>
              <a:rPr lang="en-IN" dirty="0">
                <a:highlight>
                  <a:srgbClr val="FFFF00"/>
                </a:highlight>
              </a:rPr>
              <a:t> /set </a:t>
            </a:r>
            <a:r>
              <a:rPr lang="en-IN" dirty="0" err="1">
                <a:highlight>
                  <a:srgbClr val="FFFF00"/>
                </a:highlight>
              </a:rPr>
              <a:t>hypervisorlaunchtype</a:t>
            </a:r>
            <a:r>
              <a:rPr lang="en-IN" dirty="0">
                <a:highlight>
                  <a:srgbClr val="FFFF00"/>
                </a:highlight>
              </a:rPr>
              <a:t> auto </a:t>
            </a:r>
            <a:r>
              <a:rPr lang="en-IN" dirty="0"/>
              <a:t>in the windows </a:t>
            </a:r>
            <a:r>
              <a:rPr lang="en-IN" dirty="0" err="1"/>
              <a:t>powershell</a:t>
            </a:r>
            <a:r>
              <a:rPr lang="en-IN" dirty="0"/>
              <a:t> and restart your computer.</a:t>
            </a:r>
          </a:p>
          <a:p>
            <a:pPr marL="457200" indent="-457200" algn="l">
              <a:buAutoNum type="arabicPeriod"/>
            </a:pPr>
            <a:r>
              <a:rPr lang="en-IN" dirty="0"/>
              <a:t>Open a command prompt, run </a:t>
            </a:r>
            <a:r>
              <a:rPr lang="en-IN" dirty="0">
                <a:highlight>
                  <a:srgbClr val="FFFF00"/>
                </a:highlight>
              </a:rPr>
              <a:t>minishift.exe start --</a:t>
            </a:r>
            <a:r>
              <a:rPr lang="en-IN" dirty="0" err="1">
                <a:highlight>
                  <a:srgbClr val="FFFF00"/>
                </a:highlight>
              </a:rPr>
              <a:t>vm</a:t>
            </a:r>
            <a:r>
              <a:rPr lang="en-IN" dirty="0">
                <a:highlight>
                  <a:srgbClr val="FFFF00"/>
                </a:highlight>
              </a:rPr>
              <a:t>-driver </a:t>
            </a:r>
            <a:r>
              <a:rPr lang="en-IN" dirty="0" err="1">
                <a:highlight>
                  <a:srgbClr val="FFFF00"/>
                </a:highlight>
              </a:rPr>
              <a:t>virtualbox</a:t>
            </a:r>
            <a:r>
              <a:rPr lang="en-IN" dirty="0">
                <a:highlight>
                  <a:srgbClr val="FFFF00"/>
                </a:highlight>
              </a:rPr>
              <a:t>. </a:t>
            </a:r>
          </a:p>
          <a:p>
            <a:pPr marL="457200" indent="-457200" algn="l">
              <a:buAutoNum type="arabicPeriod"/>
            </a:pPr>
            <a:r>
              <a:rPr lang="en-IN" dirty="0"/>
              <a:t>Run </a:t>
            </a:r>
            <a:r>
              <a:rPr lang="en-IN" dirty="0">
                <a:highlight>
                  <a:srgbClr val="FFFF00"/>
                </a:highlight>
              </a:rPr>
              <a:t>minishift </a:t>
            </a:r>
            <a:r>
              <a:rPr lang="en-IN" dirty="0" err="1">
                <a:highlight>
                  <a:srgbClr val="FFFF00"/>
                </a:highlight>
              </a:rPr>
              <a:t>oc</a:t>
            </a:r>
            <a:r>
              <a:rPr lang="en-IN" dirty="0">
                <a:highlight>
                  <a:srgbClr val="FFFF00"/>
                </a:highlight>
              </a:rPr>
              <a:t>-env </a:t>
            </a:r>
            <a:r>
              <a:rPr lang="en-IN" dirty="0"/>
              <a:t>- Copy the path command and execute it in the same command prompt.</a:t>
            </a:r>
          </a:p>
          <a:p>
            <a:pPr marL="457200" indent="-457200" algn="l">
              <a:buAutoNum type="arabicPeriod"/>
            </a:pPr>
            <a:r>
              <a:rPr lang="en-IN" dirty="0"/>
              <a:t>It will take up to 10 minutes to start the minishift cluster. Make sure you are connected to internet.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06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0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Accessing Minishift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5F1E0-263D-4567-BB3E-89F74DED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81" y="1240221"/>
            <a:ext cx="11161987" cy="487981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IN" dirty="0"/>
              <a:t>Openshift REST API</a:t>
            </a:r>
          </a:p>
          <a:p>
            <a:pPr marL="457200" indent="-457200" algn="l">
              <a:buAutoNum type="arabicPeriod"/>
            </a:pPr>
            <a:r>
              <a:rPr lang="en-IN" dirty="0"/>
              <a:t>Openshift CLI – command </a:t>
            </a:r>
            <a:r>
              <a:rPr lang="en-IN" dirty="0" err="1"/>
              <a:t>oc</a:t>
            </a:r>
            <a:r>
              <a:rPr lang="en-IN" dirty="0"/>
              <a:t> &lt;&lt;options&gt;&gt;</a:t>
            </a:r>
          </a:p>
          <a:p>
            <a:pPr marL="457200" indent="-457200" algn="l">
              <a:buAutoNum type="arabicPeriod"/>
            </a:pPr>
            <a:r>
              <a:rPr lang="en-IN" dirty="0"/>
              <a:t>Openshift Web Console – We will use this option for this session.</a:t>
            </a:r>
          </a:p>
          <a:p>
            <a:pPr algn="l"/>
            <a:endParaRPr lang="en-IN" dirty="0"/>
          </a:p>
          <a:p>
            <a:pPr algn="l"/>
            <a:r>
              <a:rPr lang="en-IN" dirty="0">
                <a:highlight>
                  <a:srgbClr val="FFFF00"/>
                </a:highlight>
              </a:rPr>
              <a:t>Minishift console </a:t>
            </a:r>
            <a:r>
              <a:rPr lang="en-IN" dirty="0"/>
              <a:t>– will open the web console in the default browser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06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560-4B12-4398-8527-4B81C065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0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Project Creation and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5F1E0-263D-4567-BB3E-89F74DED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81" y="1240221"/>
            <a:ext cx="11161987" cy="487981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Project Demo. Python</a:t>
            </a:r>
          </a:p>
          <a:p>
            <a:pPr algn="l"/>
            <a:r>
              <a:rPr lang="en-IN" dirty="0" err="1"/>
              <a:t>Github</a:t>
            </a:r>
            <a:r>
              <a:rPr lang="en-IN" dirty="0"/>
              <a:t> : https://github.com/sriniks25/py</a:t>
            </a:r>
          </a:p>
        </p:txBody>
      </p:sp>
    </p:spTree>
    <p:extLst>
      <p:ext uri="{BB962C8B-B14F-4D97-AF65-F5344CB8AC3E}">
        <p14:creationId xmlns:p14="http://schemas.microsoft.com/office/powerpoint/2010/main" val="288840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978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Openshift Starter</vt:lpstr>
      <vt:lpstr>Agenda</vt:lpstr>
      <vt:lpstr>What is Openshift</vt:lpstr>
      <vt:lpstr>Openshift Architecture</vt:lpstr>
      <vt:lpstr>Openshift Architecture</vt:lpstr>
      <vt:lpstr>Openshift Deployment Modes</vt:lpstr>
      <vt:lpstr>Installing and starting Minishift</vt:lpstr>
      <vt:lpstr>Accessing Minishift</vt:lpstr>
      <vt:lpstr>Project Creation and Deployment</vt:lpstr>
      <vt:lpstr>Build Strategies and Build Config</vt:lpstr>
      <vt:lpstr>Deployment Strategies</vt:lpstr>
      <vt:lpstr>Deployment Config</vt:lpstr>
      <vt:lpstr>Networking in Openshift</vt:lpstr>
      <vt:lpstr>Service and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Openshift Starter</dc:title>
  <dc:creator>SRINIVASAN S</dc:creator>
  <cp:lastModifiedBy>SRINIVASAN S</cp:lastModifiedBy>
  <cp:revision>73</cp:revision>
  <dcterms:created xsi:type="dcterms:W3CDTF">2020-05-02T13:22:24Z</dcterms:created>
  <dcterms:modified xsi:type="dcterms:W3CDTF">2020-05-04T05:30:25Z</dcterms:modified>
</cp:coreProperties>
</file>