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65" r:id="rId18"/>
    <p:sldId id="262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BBA37-C0C7-47B8-ABFE-3F76FF67C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972841"/>
            <a:ext cx="6696074" cy="2541431"/>
          </a:xfrm>
        </p:spPr>
        <p:txBody>
          <a:bodyPr>
            <a:normAutofit fontScale="90000"/>
          </a:bodyPr>
          <a:lstStyle/>
          <a:p>
            <a:r>
              <a:rPr lang="en-IN" dirty="0"/>
              <a:t>Crime Data Analysis – November 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BB5C1-6BB4-4AEF-B9AD-26A934ECE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666672"/>
            <a:ext cx="8637072" cy="977621"/>
          </a:xfrm>
        </p:spPr>
        <p:txBody>
          <a:bodyPr/>
          <a:lstStyle/>
          <a:p>
            <a:r>
              <a:rPr lang="en-US" b="1" dirty="0"/>
              <a:t>Subtitle:</a:t>
            </a:r>
            <a:r>
              <a:rPr lang="en-US" dirty="0"/>
              <a:t> A Statistical Review of Crime Trends and Patterns</a:t>
            </a:r>
            <a:br>
              <a:rPr lang="en-US" dirty="0"/>
            </a:br>
            <a:r>
              <a:rPr lang="en-US" b="1" dirty="0"/>
              <a:t>Presented by:</a:t>
            </a:r>
            <a:r>
              <a:rPr lang="en-US" dirty="0"/>
              <a:t> M. Srineela Reddy (2211CS010335), Group 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6843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124D-1279-4983-A1E1-CD5E3DB72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18326"/>
            <a:ext cx="9603275" cy="587136"/>
          </a:xfrm>
        </p:spPr>
        <p:txBody>
          <a:bodyPr/>
          <a:lstStyle/>
          <a:p>
            <a:r>
              <a:rPr lang="en-IN" dirty="0"/>
              <a:t>Detecting Unusual Crime Spikes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34593E-F60E-4E8F-8019-639F2E5F7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3713" y="2016125"/>
            <a:ext cx="6018899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89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0903-87AF-4E5B-8580-E37A00096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453" y="1353160"/>
            <a:ext cx="9603275" cy="588852"/>
          </a:xfrm>
        </p:spPr>
        <p:txBody>
          <a:bodyPr/>
          <a:lstStyle/>
          <a:p>
            <a:r>
              <a:rPr lang="en-IN" dirty="0"/>
              <a:t>Crime Frequency Distribution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E8BEBE-0F09-41A1-AC44-BAA3CEFEB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1368" y="2145284"/>
            <a:ext cx="6363588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90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B886-547C-4525-92CD-BEC533181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784" y="1392237"/>
            <a:ext cx="9603275" cy="797858"/>
          </a:xfrm>
        </p:spPr>
        <p:txBody>
          <a:bodyPr>
            <a:normAutofit fontScale="90000"/>
          </a:bodyPr>
          <a:lstStyle/>
          <a:p>
            <a:r>
              <a:rPr lang="en-US" dirty="0"/>
              <a:t>Heatmap (Correlation Between Different Crimes)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D7BCAF-E540-45AC-9BD3-13BF493BD2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7643" y="2016125"/>
            <a:ext cx="4611039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403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E811D-8836-4E74-BFD7-F23688D0E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036" y="1392237"/>
            <a:ext cx="9603275" cy="587718"/>
          </a:xfrm>
        </p:spPr>
        <p:txBody>
          <a:bodyPr/>
          <a:lstStyle/>
          <a:p>
            <a:r>
              <a:rPr lang="fr-FR" dirty="0"/>
              <a:t>Pie Chart (Crime Type Distribution)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A656FF-2D31-4A40-88A6-B2005E893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1491" y="2016125"/>
            <a:ext cx="5403343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97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695-F784-4858-A8A0-8E289A99B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453" y="1292200"/>
            <a:ext cx="9603275" cy="587718"/>
          </a:xfrm>
        </p:spPr>
        <p:txBody>
          <a:bodyPr/>
          <a:lstStyle/>
          <a:p>
            <a:r>
              <a:rPr lang="en-IN" dirty="0"/>
              <a:t>Top 10 Crime Categories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6CC743-A74E-4F31-97A5-02A31F510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9572" y="2016125"/>
            <a:ext cx="3607180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4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27043-463C-48CC-876D-E3E9F504E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202" y="1327034"/>
            <a:ext cx="9603275" cy="587718"/>
          </a:xfrm>
        </p:spPr>
        <p:txBody>
          <a:bodyPr/>
          <a:lstStyle/>
          <a:p>
            <a:r>
              <a:rPr lang="en-IN" dirty="0"/>
              <a:t>Scatter Plot for identifying trends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62A6A3-7948-4574-9865-42DBF3B14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2147" y="2016125"/>
            <a:ext cx="4242030" cy="3449638"/>
          </a:xfrm>
        </p:spPr>
      </p:pic>
    </p:spTree>
    <p:extLst>
      <p:ext uri="{BB962C8B-B14F-4D97-AF65-F5344CB8AC3E}">
        <p14:creationId xmlns:p14="http://schemas.microsoft.com/office/powerpoint/2010/main" val="4020968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7128E-CD39-41AD-B3BC-0C368F27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162" y="1257366"/>
            <a:ext cx="9603275" cy="587718"/>
          </a:xfrm>
        </p:spPr>
        <p:txBody>
          <a:bodyPr/>
          <a:lstStyle/>
          <a:p>
            <a:r>
              <a:rPr lang="en-IN" dirty="0"/>
              <a:t>Scatter Plot for Crime Trends Over Time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7CC91B-3CA6-4516-B594-5F76FCCFD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1271" y="2016125"/>
            <a:ext cx="6203783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81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B92AB-A3FD-4A00-8310-4CC2EA9C1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96109"/>
            <a:ext cx="9603275" cy="893652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Comparing Crimes in Different Months (Bar Chart for Different Periods)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32C89C-9349-4BA0-9C2C-D81DFE456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129336"/>
            <a:ext cx="3824340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95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81A4-7ADD-4677-A822-AF2C72011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80509"/>
            <a:ext cx="9603275" cy="587136"/>
          </a:xfrm>
        </p:spPr>
        <p:txBody>
          <a:bodyPr/>
          <a:lstStyle/>
          <a:p>
            <a:r>
              <a:rPr lang="en-IN" dirty="0"/>
              <a:t>Key Insights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41387-4CF0-4E9A-8CFC-409B1AEFC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High-risk categories:  IPC Crimes &amp; Property Crimes</a:t>
            </a:r>
          </a:p>
          <a:p>
            <a:r>
              <a:rPr lang="en-US" sz="2400" dirty="0"/>
              <a:t>Peak crime periods:  Nighttime and weekends</a:t>
            </a:r>
          </a:p>
          <a:p>
            <a:r>
              <a:rPr lang="en-US" sz="2400" dirty="0"/>
              <a:t>Improvement areas:  Enhance law enforcement in low-arrest zones</a:t>
            </a:r>
          </a:p>
          <a:p>
            <a:r>
              <a:rPr lang="en-US" sz="2400" dirty="0"/>
              <a:t>Predictive policing:  Use data to allocate resources efficiently</a:t>
            </a:r>
          </a:p>
        </p:txBody>
      </p:sp>
    </p:spTree>
    <p:extLst>
      <p:ext uri="{BB962C8B-B14F-4D97-AF65-F5344CB8AC3E}">
        <p14:creationId xmlns:p14="http://schemas.microsoft.com/office/powerpoint/2010/main" val="3434619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6AB57-4A55-46EA-A994-896C80671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80509"/>
            <a:ext cx="9603275" cy="587136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CBB1C-1CC3-4004-A175-6ED17D7A5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Data-driven approach to crime prevention</a:t>
            </a:r>
          </a:p>
          <a:p>
            <a:r>
              <a:rPr lang="en-IN" sz="2400" dirty="0"/>
              <a:t>Strengthen policing in high-crime areas</a:t>
            </a:r>
          </a:p>
          <a:p>
            <a:r>
              <a:rPr lang="en-IN" sz="2400" dirty="0"/>
              <a:t>Implement predictive analytics for better crime control</a:t>
            </a:r>
          </a:p>
          <a:p>
            <a:r>
              <a:rPr lang="en-IN" sz="2400" dirty="0"/>
              <a:t>Future scope: AI-driven crime analysis for better forecasting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887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331C6-5876-4AEA-93AD-F93D59C49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90295"/>
            <a:ext cx="9603275" cy="587136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50E8F-3CD4-4F6B-9085-A09619171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Overview</a:t>
            </a:r>
          </a:p>
          <a:p>
            <a:r>
              <a:rPr lang="en-US" dirty="0"/>
              <a:t>The dataset offers a comprehensive analysis of reported crimes for </a:t>
            </a:r>
            <a:r>
              <a:rPr lang="en-US" b="1" dirty="0"/>
              <a:t>November 2024</a:t>
            </a:r>
            <a:r>
              <a:rPr lang="en-US" dirty="0"/>
              <a:t>.</a:t>
            </a:r>
          </a:p>
          <a:p>
            <a:r>
              <a:rPr lang="en-US" dirty="0"/>
              <a:t>It includes detailed records of various crimes, helping in identifying patterns and trends.</a:t>
            </a:r>
          </a:p>
          <a:p>
            <a:pPr marL="0" indent="0">
              <a:buNone/>
            </a:pPr>
            <a:r>
              <a:rPr lang="en-US" b="1" dirty="0"/>
              <a:t>Objectives of the Analysis</a:t>
            </a:r>
          </a:p>
          <a:p>
            <a:r>
              <a:rPr lang="en-US" b="1" dirty="0"/>
              <a:t>Understand crime trends:</a:t>
            </a:r>
            <a:r>
              <a:rPr lang="en-US" dirty="0"/>
              <a:t> Identify the rise or decline in different crime categories over time.</a:t>
            </a:r>
          </a:p>
          <a:p>
            <a:r>
              <a:rPr lang="en-US" b="1" dirty="0"/>
              <a:t>Evaluate law enforcement responses:</a:t>
            </a:r>
            <a:r>
              <a:rPr lang="en-US" dirty="0"/>
              <a:t> Analyze the number of arrests and compare it with reported cases.</a:t>
            </a:r>
          </a:p>
          <a:p>
            <a:r>
              <a:rPr lang="en-US" b="1" dirty="0"/>
              <a:t>Detect high-crime areas:</a:t>
            </a:r>
            <a:r>
              <a:rPr lang="en-US" dirty="0"/>
              <a:t> Identify geographic locations where crimes are frequently reported.</a:t>
            </a:r>
          </a:p>
          <a:p>
            <a:r>
              <a:rPr lang="en-US" b="1" dirty="0"/>
              <a:t>Analyze severity levels:</a:t>
            </a:r>
            <a:r>
              <a:rPr lang="en-US" dirty="0"/>
              <a:t> Determine which crimes have a higher impact on public safety.</a:t>
            </a:r>
          </a:p>
          <a:p>
            <a:r>
              <a:rPr lang="en-US" b="1" dirty="0"/>
              <a:t>Identify time-based patterns:</a:t>
            </a:r>
            <a:r>
              <a:rPr lang="en-US" dirty="0"/>
              <a:t> Study the time of occurrence to detect peak crime hours and seasonal variations.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75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37D3-DCA8-4DE8-AEBB-472DF45DD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854" y="1280770"/>
            <a:ext cx="9603275" cy="587136"/>
          </a:xfrm>
        </p:spPr>
        <p:txBody>
          <a:bodyPr/>
          <a:lstStyle/>
          <a:p>
            <a:r>
              <a:rPr lang="en-IN" dirty="0"/>
              <a:t>Key Aspects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47F95-C3B3-4AD2-AF9F-F4BEFFBB2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Crime Categories:</a:t>
            </a:r>
            <a:r>
              <a:rPr lang="en-US" dirty="0"/>
              <a:t> Classification of offenses into Theft, Assault, Homicide, Fraud, etc.</a:t>
            </a:r>
          </a:p>
          <a:p>
            <a:r>
              <a:rPr lang="en-US" b="1" dirty="0"/>
              <a:t>Location Data:</a:t>
            </a:r>
            <a:r>
              <a:rPr lang="en-US" dirty="0"/>
              <a:t> Identifying crime-prone areas and hotspots.</a:t>
            </a:r>
          </a:p>
          <a:p>
            <a:r>
              <a:rPr lang="en-US" b="1" dirty="0"/>
              <a:t>Arrest &amp; Case Reports:</a:t>
            </a:r>
            <a:r>
              <a:rPr lang="en-US" dirty="0"/>
              <a:t> Evaluating law enforcement efficiency by comparing reported cases vs. solved cases.</a:t>
            </a:r>
          </a:p>
          <a:p>
            <a:r>
              <a:rPr lang="en-US" b="1" dirty="0"/>
              <a:t>Crime Severity:</a:t>
            </a:r>
            <a:r>
              <a:rPr lang="en-US" dirty="0"/>
              <a:t> Understanding the impact of different crimes using severity scores (if available).</a:t>
            </a:r>
          </a:p>
          <a:p>
            <a:r>
              <a:rPr lang="en-US" b="1" dirty="0"/>
              <a:t>Time-Based Trends:</a:t>
            </a:r>
            <a:r>
              <a:rPr lang="en-US" dirty="0"/>
              <a:t> Analyzing daily, weekly, and monthly patterns in crime occurrences.</a:t>
            </a:r>
          </a:p>
          <a:p>
            <a:r>
              <a:rPr lang="en-US" dirty="0"/>
              <a:t>This analysis aims to provide insights that can help in </a:t>
            </a:r>
            <a:r>
              <a:rPr lang="en-US" b="1" dirty="0"/>
              <a:t>crime prevention, better resource allocation, and policy-making</a:t>
            </a:r>
            <a:r>
              <a:rPr lang="en-US" dirty="0"/>
              <a:t> for law enforcement agencies.</a:t>
            </a:r>
          </a:p>
        </p:txBody>
      </p:sp>
    </p:spTree>
    <p:extLst>
      <p:ext uri="{BB962C8B-B14F-4D97-AF65-F5344CB8AC3E}">
        <p14:creationId xmlns:p14="http://schemas.microsoft.com/office/powerpoint/2010/main" val="2007046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8E41E-5A12-4758-B5B9-042A4D40F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329654"/>
            <a:ext cx="9603275" cy="686078"/>
          </a:xfrm>
        </p:spPr>
        <p:txBody>
          <a:bodyPr>
            <a:normAutofit fontScale="90000"/>
          </a:bodyPr>
          <a:lstStyle/>
          <a:p>
            <a:r>
              <a:rPr lang="en-IN" dirty="0"/>
              <a:t>Crime Distribution by Category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EA9DA-22EE-4364-90ED-5B01E05A9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Most reported crimes: IPC Crimes, Property Crimes, Crimes Against Women</a:t>
            </a:r>
          </a:p>
          <a:p>
            <a:r>
              <a:rPr lang="en-US" sz="2400" dirty="0"/>
              <a:t> Graphical representation (bar charts, pie charts)</a:t>
            </a:r>
          </a:p>
          <a:p>
            <a:r>
              <a:rPr lang="en-US" sz="2400" dirty="0"/>
              <a:t> Identifying crime frequency across different categories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8824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56111-1A98-4932-9B14-C2269168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42931"/>
            <a:ext cx="9603275" cy="587136"/>
          </a:xfrm>
        </p:spPr>
        <p:txBody>
          <a:bodyPr/>
          <a:lstStyle/>
          <a:p>
            <a:r>
              <a:rPr lang="en-IN" dirty="0"/>
              <a:t>Law Enforcement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177-B42F-47D4-B9BA-0B1C01519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Comparison of reported cases vs. solved cases</a:t>
            </a:r>
          </a:p>
          <a:p>
            <a:r>
              <a:rPr lang="en-US" sz="2400" dirty="0"/>
              <a:t> High arrest rates in violent crimes (e.g., homicide, assault)</a:t>
            </a:r>
          </a:p>
          <a:p>
            <a:r>
              <a:rPr lang="en-US" sz="2400" dirty="0"/>
              <a:t> Lower arrest rates in property crimes and fraud cases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48379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B75F0-63E8-44BA-90E6-54200DF41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217879"/>
            <a:ext cx="9603275" cy="587135"/>
          </a:xfrm>
        </p:spPr>
        <p:txBody>
          <a:bodyPr/>
          <a:lstStyle/>
          <a:p>
            <a:r>
              <a:rPr lang="en-IN" dirty="0"/>
              <a:t>Crime Hotspots &amp; Geographic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51B77-9D32-41EB-81EA-99459D2BF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Identifying high-crime areas</a:t>
            </a:r>
          </a:p>
          <a:p>
            <a:r>
              <a:rPr lang="en-US" sz="2400" dirty="0"/>
              <a:t>Urban centers show more crime density</a:t>
            </a:r>
          </a:p>
          <a:p>
            <a:r>
              <a:rPr lang="en-US" sz="2400" dirty="0"/>
              <a:t>Heatmap visualization for targeted policing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8827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0284-0F22-4F93-AA8E-71F61C2B7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870" y="1212650"/>
            <a:ext cx="9603275" cy="641104"/>
          </a:xfrm>
        </p:spPr>
        <p:txBody>
          <a:bodyPr/>
          <a:lstStyle/>
          <a:p>
            <a:r>
              <a:rPr lang="en-US" dirty="0"/>
              <a:t>Crime Distribution by Category (Bar Chart)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979B70-D13F-4E1C-A52E-5859AE079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8366" y="1966965"/>
            <a:ext cx="6574972" cy="385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52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2FDA-464C-46EC-B786-2115CAAB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18326"/>
            <a:ext cx="9603275" cy="571434"/>
          </a:xfrm>
        </p:spPr>
        <p:txBody>
          <a:bodyPr/>
          <a:lstStyle/>
          <a:p>
            <a:r>
              <a:rPr lang="en-IN" dirty="0"/>
              <a:t>Crime Trends Over Time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0A2F13-EC1A-4B16-9050-EFF76C120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497" y="1955165"/>
            <a:ext cx="9513437" cy="403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28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43515-93E2-4C29-947A-F4FA7BB66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39948"/>
            <a:ext cx="9603275" cy="587717"/>
          </a:xfrm>
        </p:spPr>
        <p:txBody>
          <a:bodyPr>
            <a:normAutofit fontScale="90000"/>
          </a:bodyPr>
          <a:lstStyle/>
          <a:p>
            <a:r>
              <a:rPr lang="en-US" dirty="0"/>
              <a:t>Crime Rate Change (Current vs Previous Month)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CDD10E-7B09-46E9-AED0-F3402CD6C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0126" y="2016125"/>
            <a:ext cx="6438277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2306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27</TotalTime>
  <Words>469</Words>
  <Application>Microsoft Office PowerPoint</Application>
  <PresentationFormat>Widescreen</PresentationFormat>
  <Paragraphs>52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Gill Sans MT</vt:lpstr>
      <vt:lpstr>Gallery</vt:lpstr>
      <vt:lpstr>Crime Data Analysis – November 2024</vt:lpstr>
      <vt:lpstr>Introduction</vt:lpstr>
      <vt:lpstr>Key Aspects Covered</vt:lpstr>
      <vt:lpstr>Crime Distribution by Category </vt:lpstr>
      <vt:lpstr>Law Enforcement Efficiency</vt:lpstr>
      <vt:lpstr>Crime Hotspots &amp; Geographic Analysis</vt:lpstr>
      <vt:lpstr>Crime Distribution by Category (Bar Chart)</vt:lpstr>
      <vt:lpstr>Crime Trends Over Time</vt:lpstr>
      <vt:lpstr>Crime Rate Change (Current vs Previous Month)</vt:lpstr>
      <vt:lpstr>Detecting Unusual Crime Spikes </vt:lpstr>
      <vt:lpstr>Crime Frequency Distribution</vt:lpstr>
      <vt:lpstr>Heatmap (Correlation Between Different Crimes)</vt:lpstr>
      <vt:lpstr>Pie Chart (Crime Type Distribution) </vt:lpstr>
      <vt:lpstr>Top 10 Crime Categories </vt:lpstr>
      <vt:lpstr>Scatter Plot for identifying trends</vt:lpstr>
      <vt:lpstr>Scatter Plot for Crime Trends Over Time</vt:lpstr>
      <vt:lpstr>Comparing Crimes in Different Months (Bar Chart for Different Periods)</vt:lpstr>
      <vt:lpstr>Key Insights &amp; Recommendations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Data Analysis – November 2024</dc:title>
  <dc:creator>srineela reddy</dc:creator>
  <cp:lastModifiedBy>srineela reddy</cp:lastModifiedBy>
  <cp:revision>4</cp:revision>
  <dcterms:created xsi:type="dcterms:W3CDTF">2025-03-22T05:22:48Z</dcterms:created>
  <dcterms:modified xsi:type="dcterms:W3CDTF">2025-03-22T05:50:13Z</dcterms:modified>
</cp:coreProperties>
</file>