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35"/>
  </p:notesMasterIdLst>
  <p:sldIdLst>
    <p:sldId id="256" r:id="rId2"/>
    <p:sldId id="257" r:id="rId3"/>
    <p:sldId id="258" r:id="rId4"/>
    <p:sldId id="271" r:id="rId5"/>
    <p:sldId id="259" r:id="rId6"/>
    <p:sldId id="272" r:id="rId7"/>
    <p:sldId id="260" r:id="rId8"/>
    <p:sldId id="273" r:id="rId9"/>
    <p:sldId id="262" r:id="rId10"/>
    <p:sldId id="261" r:id="rId11"/>
    <p:sldId id="263" r:id="rId12"/>
    <p:sldId id="276" r:id="rId13"/>
    <p:sldId id="277" r:id="rId14"/>
    <p:sldId id="264" r:id="rId15"/>
    <p:sldId id="265" r:id="rId16"/>
    <p:sldId id="266" r:id="rId17"/>
    <p:sldId id="267" r:id="rId18"/>
    <p:sldId id="275" r:id="rId19"/>
    <p:sldId id="268" r:id="rId20"/>
    <p:sldId id="274" r:id="rId21"/>
    <p:sldId id="269" r:id="rId22"/>
    <p:sldId id="270" r:id="rId23"/>
    <p:sldId id="278" r:id="rId24"/>
    <p:sldId id="280" r:id="rId25"/>
    <p:sldId id="279"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5"/>
    <p:restoredTop sz="94674"/>
  </p:normalViewPr>
  <p:slideViewPr>
    <p:cSldViewPr snapToGrid="0" snapToObjects="1">
      <p:cViewPr varScale="1">
        <p:scale>
          <a:sx n="132" d="100"/>
          <a:sy n="132"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AC18D-9F75-A342-B490-E82F98E08AF3}" type="datetimeFigureOut">
              <a:rPr lang="en-US" smtClean="0"/>
              <a:t>10/23/18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2CC6C-DFEF-1445-AAAC-EBCC303FA781}" type="slidenum">
              <a:rPr lang="en-US" smtClean="0"/>
              <a:t>‹#›</a:t>
            </a:fld>
            <a:endParaRPr lang="en-US"/>
          </a:p>
        </p:txBody>
      </p:sp>
    </p:spTree>
    <p:extLst>
      <p:ext uri="{BB962C8B-B14F-4D97-AF65-F5344CB8AC3E}">
        <p14:creationId xmlns:p14="http://schemas.microsoft.com/office/powerpoint/2010/main" val="76793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If you make some changes and commit again, the next commit stores a pointer to the commit that came immediately before it.</a:t>
            </a:r>
            <a:endParaRPr lang="en-US" dirty="0"/>
          </a:p>
        </p:txBody>
      </p:sp>
      <p:sp>
        <p:nvSpPr>
          <p:cNvPr id="4" name="Slide Number Placeholder 3"/>
          <p:cNvSpPr>
            <a:spLocks noGrp="1"/>
          </p:cNvSpPr>
          <p:nvPr>
            <p:ph type="sldNum" sz="quarter" idx="10"/>
          </p:nvPr>
        </p:nvSpPr>
        <p:spPr/>
        <p:txBody>
          <a:bodyPr/>
          <a:lstStyle/>
          <a:p>
            <a:fld id="{D632CC6C-DFEF-1445-AAAC-EBCC303FA781}" type="slidenum">
              <a:rPr lang="en-US" smtClean="0"/>
              <a:t>26</a:t>
            </a:fld>
            <a:endParaRPr lang="en-US"/>
          </a:p>
        </p:txBody>
      </p:sp>
    </p:spTree>
    <p:extLst>
      <p:ext uri="{BB962C8B-B14F-4D97-AF65-F5344CB8AC3E}">
        <p14:creationId xmlns:p14="http://schemas.microsoft.com/office/powerpoint/2010/main" val="320445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2CC6C-DFEF-1445-AAAC-EBCC303FA781}" type="slidenum">
              <a:rPr lang="en-US" smtClean="0"/>
              <a:t>27</a:t>
            </a:fld>
            <a:endParaRPr lang="en-US"/>
          </a:p>
        </p:txBody>
      </p:sp>
    </p:spTree>
    <p:extLst>
      <p:ext uri="{BB962C8B-B14F-4D97-AF65-F5344CB8AC3E}">
        <p14:creationId xmlns:p14="http://schemas.microsoft.com/office/powerpoint/2010/main" val="326930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4328D-F8AC-294D-870D-48882574C0B6}"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188345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328D-F8AC-294D-870D-48882574C0B6}"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189452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328D-F8AC-294D-870D-48882574C0B6}"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3106493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328D-F8AC-294D-870D-48882574C0B6}"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B787697-8226-894B-9120-5B2E404E3F2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5619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328D-F8AC-294D-870D-48882574C0B6}"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1131559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54328D-F8AC-294D-870D-48882574C0B6}"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2942020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B54328D-F8AC-294D-870D-48882574C0B6}"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2847997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4328D-F8AC-294D-870D-48882574C0B6}"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2254723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B54328D-F8AC-294D-870D-48882574C0B6}" type="datetimeFigureOut">
              <a:rPr lang="en-US" smtClean="0"/>
              <a:t>10/23/18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B787697-8226-894B-9120-5B2E404E3F26}" type="slidenum">
              <a:rPr lang="en-US" smtClean="0"/>
              <a:t>‹#›</a:t>
            </a:fld>
            <a:endParaRPr lang="en-US"/>
          </a:p>
        </p:txBody>
      </p:sp>
    </p:spTree>
    <p:extLst>
      <p:ext uri="{BB962C8B-B14F-4D97-AF65-F5344CB8AC3E}">
        <p14:creationId xmlns:p14="http://schemas.microsoft.com/office/powerpoint/2010/main" val="429119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4328D-F8AC-294D-870D-48882574C0B6}"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348958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54328D-F8AC-294D-870D-48882574C0B6}" type="datetimeFigureOut">
              <a:rPr lang="en-US" smtClean="0"/>
              <a:t>10/23/18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2511094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4328D-F8AC-294D-870D-48882574C0B6}"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181171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4328D-F8AC-294D-870D-48882574C0B6}" type="datetimeFigureOut">
              <a:rPr lang="en-US" smtClean="0"/>
              <a:t>10/23/18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97996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4328D-F8AC-294D-870D-48882574C0B6}" type="datetimeFigureOut">
              <a:rPr lang="en-US" smtClean="0"/>
              <a:t>10/23/18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60590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B54328D-F8AC-294D-870D-48882574C0B6}" type="datetimeFigureOut">
              <a:rPr lang="en-US" smtClean="0"/>
              <a:t>10/23/18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253320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328D-F8AC-294D-870D-48882574C0B6}"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386357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328D-F8AC-294D-870D-48882574C0B6}" type="datetimeFigureOut">
              <a:rPr lang="en-US" smtClean="0"/>
              <a:t>10/23/18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787697-8226-894B-9120-5B2E404E3F26}" type="slidenum">
              <a:rPr lang="en-US" smtClean="0"/>
              <a:t>‹#›</a:t>
            </a:fld>
            <a:endParaRPr lang="en-US"/>
          </a:p>
        </p:txBody>
      </p:sp>
    </p:spTree>
    <p:extLst>
      <p:ext uri="{BB962C8B-B14F-4D97-AF65-F5344CB8AC3E}">
        <p14:creationId xmlns:p14="http://schemas.microsoft.com/office/powerpoint/2010/main" val="300597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54328D-F8AC-294D-870D-48882574C0B6}" type="datetimeFigureOut">
              <a:rPr lang="en-US" smtClean="0"/>
              <a:t>10/23/18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B787697-8226-894B-9120-5B2E404E3F26}" type="slidenum">
              <a:rPr lang="en-US" smtClean="0"/>
              <a:t>‹#›</a:t>
            </a:fld>
            <a:endParaRPr lang="en-US"/>
          </a:p>
        </p:txBody>
      </p:sp>
    </p:spTree>
    <p:extLst>
      <p:ext uri="{BB962C8B-B14F-4D97-AF65-F5344CB8AC3E}">
        <p14:creationId xmlns:p14="http://schemas.microsoft.com/office/powerpoint/2010/main" val="3294121939"/>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5F61-9B35-9447-9446-C2A703064881}"/>
              </a:ext>
            </a:extLst>
          </p:cNvPr>
          <p:cNvSpPr>
            <a:spLocks noGrp="1"/>
          </p:cNvSpPr>
          <p:nvPr>
            <p:ph type="ctrTitle"/>
          </p:nvPr>
        </p:nvSpPr>
        <p:spPr/>
        <p:txBody>
          <a:bodyPr/>
          <a:lstStyle/>
          <a:p>
            <a:r>
              <a:rPr lang="en-US" dirty="0"/>
              <a:t>GIT </a:t>
            </a:r>
            <a:r>
              <a:rPr lang="en-US" sz="2800" dirty="0"/>
              <a:t>(A version control system)</a:t>
            </a:r>
          </a:p>
        </p:txBody>
      </p:sp>
      <p:sp>
        <p:nvSpPr>
          <p:cNvPr id="3" name="Subtitle 2">
            <a:extLst>
              <a:ext uri="{FF2B5EF4-FFF2-40B4-BE49-F238E27FC236}">
                <a16:creationId xmlns:a16="http://schemas.microsoft.com/office/drawing/2014/main" id="{03D8DBA8-ED46-B64A-A67C-1B5EF061ED30}"/>
              </a:ext>
            </a:extLst>
          </p:cNvPr>
          <p:cNvSpPr>
            <a:spLocks noGrp="1"/>
          </p:cNvSpPr>
          <p:nvPr>
            <p:ph type="subTitle" idx="1"/>
          </p:nvPr>
        </p:nvSpPr>
        <p:spPr/>
        <p:txBody>
          <a:bodyPr/>
          <a:lstStyle/>
          <a:p>
            <a:r>
              <a:rPr lang="en-US" dirty="0" err="1"/>
              <a:t>Srini</a:t>
            </a:r>
            <a:r>
              <a:rPr lang="en-US" dirty="0"/>
              <a:t> Nagapuri</a:t>
            </a:r>
          </a:p>
        </p:txBody>
      </p:sp>
    </p:spTree>
    <p:extLst>
      <p:ext uri="{BB962C8B-B14F-4D97-AF65-F5344CB8AC3E}">
        <p14:creationId xmlns:p14="http://schemas.microsoft.com/office/powerpoint/2010/main" val="2912547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8268-2CCE-654D-97F5-D7E78805C684}"/>
              </a:ext>
            </a:extLst>
          </p:cNvPr>
          <p:cNvSpPr>
            <a:spLocks noGrp="1"/>
          </p:cNvSpPr>
          <p:nvPr>
            <p:ph type="title"/>
          </p:nvPr>
        </p:nvSpPr>
        <p:spPr/>
        <p:txBody>
          <a:bodyPr/>
          <a:lstStyle/>
          <a:p>
            <a:r>
              <a:rPr lang="en-US" dirty="0"/>
              <a:t>A Short History of Git:</a:t>
            </a:r>
          </a:p>
        </p:txBody>
      </p:sp>
      <p:sp>
        <p:nvSpPr>
          <p:cNvPr id="3" name="Content Placeholder 2">
            <a:extLst>
              <a:ext uri="{FF2B5EF4-FFF2-40B4-BE49-F238E27FC236}">
                <a16:creationId xmlns:a16="http://schemas.microsoft.com/office/drawing/2014/main" id="{9A6BFA7C-14F8-A54C-A489-65B48E80178C}"/>
              </a:ext>
            </a:extLst>
          </p:cNvPr>
          <p:cNvSpPr>
            <a:spLocks noGrp="1"/>
          </p:cNvSpPr>
          <p:nvPr>
            <p:ph idx="1"/>
          </p:nvPr>
        </p:nvSpPr>
        <p:spPr/>
        <p:txBody>
          <a:bodyPr>
            <a:normAutofit fontScale="70000" lnSpcReduction="20000"/>
          </a:bodyPr>
          <a:lstStyle/>
          <a:p>
            <a:r>
              <a:rPr lang="en-US" dirty="0"/>
              <a:t>The Linux kernel is an open source software project of fairly large scope. For most of the lifetime of the Linux kernel maintenance (1991-2002), changes to the software were passed around as patches and archived files. In 2002, the Linux kernel project began using a proprietary DVCS called </a:t>
            </a:r>
            <a:r>
              <a:rPr lang="en-US" dirty="0" err="1"/>
              <a:t>BitKeeper</a:t>
            </a:r>
            <a:r>
              <a:rPr lang="en-US" dirty="0"/>
              <a:t>.</a:t>
            </a:r>
          </a:p>
          <a:p>
            <a:r>
              <a:rPr lang="en-US" dirty="0"/>
              <a:t>In 2005, the relationship between the community that developed the Linux kernel and the commercial company that developed </a:t>
            </a:r>
            <a:r>
              <a:rPr lang="en-US" dirty="0" err="1"/>
              <a:t>BitKeeper</a:t>
            </a:r>
            <a:r>
              <a:rPr lang="en-US" dirty="0"/>
              <a:t> broke down, and the tools free-of-charge status was revoked. This prompted the Linux development community (and in particular Linus Torvalds, the creator of Linux) to develop their own tool based on some of the lessons they learned while using </a:t>
            </a:r>
            <a:r>
              <a:rPr lang="en-US" dirty="0" err="1"/>
              <a:t>BitKeeper</a:t>
            </a:r>
            <a:r>
              <a:rPr lang="en-US" dirty="0"/>
              <a:t>. Some of the goals of the new system were as follows:</a:t>
            </a:r>
          </a:p>
          <a:p>
            <a:pPr lvl="1"/>
            <a:r>
              <a:rPr lang="en-US" dirty="0"/>
              <a:t>Speed</a:t>
            </a:r>
          </a:p>
          <a:p>
            <a:pPr lvl="1"/>
            <a:r>
              <a:rPr lang="en-US" dirty="0"/>
              <a:t>Simple design</a:t>
            </a:r>
          </a:p>
          <a:p>
            <a:pPr lvl="1"/>
            <a:r>
              <a:rPr lang="en-US" dirty="0"/>
              <a:t>Strong support for non-linear development (thousands of parallel branches)</a:t>
            </a:r>
          </a:p>
          <a:p>
            <a:pPr lvl="1"/>
            <a:r>
              <a:rPr lang="en-US" dirty="0"/>
              <a:t>Fully distributed</a:t>
            </a:r>
          </a:p>
          <a:p>
            <a:pPr lvl="1"/>
            <a:r>
              <a:rPr lang="en-US" dirty="0"/>
              <a:t>Able to handle large projects like the Linux kernel efficiently (speed and data size)</a:t>
            </a:r>
          </a:p>
          <a:p>
            <a:r>
              <a:rPr lang="en-US" dirty="0"/>
              <a:t>Since its birth in 2005, Git has evolved and matured to be easy to use and yet retain these initial qualities. It’s amazingly fast, it’s very efficient with large projects, and it has an incredible branching system for non-linear development</a:t>
            </a:r>
          </a:p>
        </p:txBody>
      </p:sp>
    </p:spTree>
    <p:extLst>
      <p:ext uri="{BB962C8B-B14F-4D97-AF65-F5344CB8AC3E}">
        <p14:creationId xmlns:p14="http://schemas.microsoft.com/office/powerpoint/2010/main" val="257109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F0A9-809B-2540-BBA5-9BC879289A05}"/>
              </a:ext>
            </a:extLst>
          </p:cNvPr>
          <p:cNvSpPr>
            <a:spLocks noGrp="1"/>
          </p:cNvSpPr>
          <p:nvPr>
            <p:ph type="title"/>
          </p:nvPr>
        </p:nvSpPr>
        <p:spPr/>
        <p:txBody>
          <a:bodyPr/>
          <a:lstStyle/>
          <a:p>
            <a:r>
              <a:rPr lang="en-US" dirty="0"/>
              <a:t>Snapshots, Not Differences</a:t>
            </a:r>
          </a:p>
        </p:txBody>
      </p:sp>
      <p:sp>
        <p:nvSpPr>
          <p:cNvPr id="3" name="Content Placeholder 2">
            <a:extLst>
              <a:ext uri="{FF2B5EF4-FFF2-40B4-BE49-F238E27FC236}">
                <a16:creationId xmlns:a16="http://schemas.microsoft.com/office/drawing/2014/main" id="{CA15C661-AAB9-E344-85A4-0F11B7115764}"/>
              </a:ext>
            </a:extLst>
          </p:cNvPr>
          <p:cNvSpPr>
            <a:spLocks noGrp="1"/>
          </p:cNvSpPr>
          <p:nvPr>
            <p:ph idx="1"/>
          </p:nvPr>
        </p:nvSpPr>
        <p:spPr/>
        <p:txBody>
          <a:bodyPr>
            <a:normAutofit fontScale="92500" lnSpcReduction="20000"/>
          </a:bodyPr>
          <a:lstStyle/>
          <a:p>
            <a:r>
              <a:rPr lang="en-US" dirty="0"/>
              <a:t>The major difference between GIT and any other VCS (Subversion and Friends included) is the way Git thinks about its data. Conceptually, most other systems store information as a list of file-based changes. They store as a set of files and the changes made to each file over time. (this is commonly described as delta-based version control).</a:t>
            </a:r>
          </a:p>
          <a:p>
            <a:r>
              <a:rPr lang="en-US" dirty="0"/>
              <a:t>Git doesn't think of or store its data this way. Instead, Git thinks of its data more like a series of snapshots of a miniature filesystem. with Git, every time you commit, or save the state of your project, Git basically takes a picture of what all you files look like at that moment and stores a reference to that snapshot. To be efficient, if files have not changed. Git doesn't store the file again, just a link to the previous identical file has already stored. Git thinks about its data more like a stream of snapshots.</a:t>
            </a:r>
          </a:p>
        </p:txBody>
      </p:sp>
    </p:spTree>
    <p:extLst>
      <p:ext uri="{BB962C8B-B14F-4D97-AF65-F5344CB8AC3E}">
        <p14:creationId xmlns:p14="http://schemas.microsoft.com/office/powerpoint/2010/main" val="181401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5.googleusercontent.com/b1t6xQMTVdsnUarZ76iVp8bTYhCn3_EB4tlOjnOfLw2RAudUnAyj73TMwkOR-gZo8f4q6yikg4iapORoEik1pVWMsivAAQDWOLj83didd8YuPu4Tz8xBXKx603ikJDKeozwT-wXEgJw">
            <a:extLst>
              <a:ext uri="{FF2B5EF4-FFF2-40B4-BE49-F238E27FC236}">
                <a16:creationId xmlns:a16="http://schemas.microsoft.com/office/drawing/2014/main" id="{7AD28FA7-01A9-CD41-BD2B-33E3F8093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71" y="162046"/>
            <a:ext cx="11806177" cy="643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98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6.googleusercontent.com/Bjb9WHosLnAKmR23EXDQBPpmhdhcxJuL6gKxReuNX6Nyv-c5wzYyYRyxrdWLIB3F6jS44Ko9ChUrbA2-VlSofrxfYStA3xfgwm0P2MHr_GPCr8keSPDa9QwWQJOGau0e0kjwCE3vyck">
            <a:extLst>
              <a:ext uri="{FF2B5EF4-FFF2-40B4-BE49-F238E27FC236}">
                <a16:creationId xmlns:a16="http://schemas.microsoft.com/office/drawing/2014/main" id="{7BDADE9E-2909-D44C-9A4C-162F6C790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47" y="185196"/>
            <a:ext cx="11910349" cy="6516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37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E803-D17E-CE42-AC17-9634E875C247}"/>
              </a:ext>
            </a:extLst>
          </p:cNvPr>
          <p:cNvSpPr>
            <a:spLocks noGrp="1"/>
          </p:cNvSpPr>
          <p:nvPr>
            <p:ph type="title"/>
          </p:nvPr>
        </p:nvSpPr>
        <p:spPr/>
        <p:txBody>
          <a:bodyPr/>
          <a:lstStyle/>
          <a:p>
            <a:r>
              <a:rPr lang="en-US" dirty="0"/>
              <a:t>Git has Integrity:</a:t>
            </a:r>
          </a:p>
        </p:txBody>
      </p:sp>
      <p:sp>
        <p:nvSpPr>
          <p:cNvPr id="3" name="Content Placeholder 2">
            <a:extLst>
              <a:ext uri="{FF2B5EF4-FFF2-40B4-BE49-F238E27FC236}">
                <a16:creationId xmlns:a16="http://schemas.microsoft.com/office/drawing/2014/main" id="{F2EC9B7D-5C11-B247-B1D5-7C318A761F51}"/>
              </a:ext>
            </a:extLst>
          </p:cNvPr>
          <p:cNvSpPr>
            <a:spLocks noGrp="1"/>
          </p:cNvSpPr>
          <p:nvPr>
            <p:ph idx="1"/>
          </p:nvPr>
        </p:nvSpPr>
        <p:spPr/>
        <p:txBody>
          <a:bodyPr>
            <a:normAutofit/>
          </a:bodyPr>
          <a:lstStyle/>
          <a:p>
            <a:r>
              <a:rPr lang="en-US" dirty="0"/>
              <a:t>Everything in Git is check summed before it is stored and is then referred to by that checksum. This means its impossible to change the contents of any file or directory without Git knowing about it. </a:t>
            </a:r>
          </a:p>
          <a:p>
            <a:r>
              <a:rPr lang="en-US" dirty="0"/>
              <a:t>The mechanism that Git uses for this check summing is called a SHA-1 hash. This is a 40-character string composed of hexadecimal characters (0-9 and a-f) and calculated based on the contents of a file or directory structure in </a:t>
            </a:r>
            <a:r>
              <a:rPr lang="en-US" dirty="0" err="1"/>
              <a:t>GiT</a:t>
            </a:r>
            <a:r>
              <a:rPr lang="en-US" dirty="0"/>
              <a:t>.</a:t>
            </a:r>
          </a:p>
          <a:p>
            <a:pPr lvl="1"/>
            <a:r>
              <a:rPr lang="en-US" dirty="0"/>
              <a:t>SHA-1 hash example:</a:t>
            </a:r>
          </a:p>
          <a:p>
            <a:pPr marL="0" indent="0">
              <a:buNone/>
            </a:pPr>
            <a:r>
              <a:rPr lang="en-US" dirty="0"/>
              <a:t>		24b9da6552252987aa493b52f8696cd6d3b00373</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4563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201C-EA55-8046-AB4E-B53CEE64E098}"/>
              </a:ext>
            </a:extLst>
          </p:cNvPr>
          <p:cNvSpPr>
            <a:spLocks noGrp="1"/>
          </p:cNvSpPr>
          <p:nvPr>
            <p:ph type="title"/>
          </p:nvPr>
        </p:nvSpPr>
        <p:spPr/>
        <p:txBody>
          <a:bodyPr/>
          <a:lstStyle/>
          <a:p>
            <a:r>
              <a:rPr lang="en-US" dirty="0"/>
              <a:t>Git Generally only Adds Data</a:t>
            </a:r>
          </a:p>
        </p:txBody>
      </p:sp>
      <p:sp>
        <p:nvSpPr>
          <p:cNvPr id="3" name="Content Placeholder 2">
            <a:extLst>
              <a:ext uri="{FF2B5EF4-FFF2-40B4-BE49-F238E27FC236}">
                <a16:creationId xmlns:a16="http://schemas.microsoft.com/office/drawing/2014/main" id="{95BE9B2F-81C4-2541-A018-A0F6425FAD02}"/>
              </a:ext>
            </a:extLst>
          </p:cNvPr>
          <p:cNvSpPr>
            <a:spLocks noGrp="1"/>
          </p:cNvSpPr>
          <p:nvPr>
            <p:ph idx="1"/>
          </p:nvPr>
        </p:nvSpPr>
        <p:spPr/>
        <p:txBody>
          <a:bodyPr/>
          <a:lstStyle/>
          <a:p>
            <a:r>
              <a:rPr lang="en-US" dirty="0"/>
              <a:t>When you do actions in Git, nearly all of them only add data to the GIT database. It is hard to get the system to do anything that is not undoable or to make it erase data in any way. As with any VCS, you can lose or mess up change you haven't committed yet, but after you commit a snapshot into Git, it is very difficult to lose.</a:t>
            </a:r>
          </a:p>
        </p:txBody>
      </p:sp>
    </p:spTree>
    <p:extLst>
      <p:ext uri="{BB962C8B-B14F-4D97-AF65-F5344CB8AC3E}">
        <p14:creationId xmlns:p14="http://schemas.microsoft.com/office/powerpoint/2010/main" val="349075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E25E-D6B1-6840-A0B0-BA63E755BBF8}"/>
              </a:ext>
            </a:extLst>
          </p:cNvPr>
          <p:cNvSpPr>
            <a:spLocks noGrp="1"/>
          </p:cNvSpPr>
          <p:nvPr>
            <p:ph type="title"/>
          </p:nvPr>
        </p:nvSpPr>
        <p:spPr/>
        <p:txBody>
          <a:bodyPr/>
          <a:lstStyle/>
          <a:p>
            <a:r>
              <a:rPr lang="en-US" dirty="0"/>
              <a:t>The Three States:</a:t>
            </a:r>
          </a:p>
        </p:txBody>
      </p:sp>
      <p:sp>
        <p:nvSpPr>
          <p:cNvPr id="3" name="Content Placeholder 2">
            <a:extLst>
              <a:ext uri="{FF2B5EF4-FFF2-40B4-BE49-F238E27FC236}">
                <a16:creationId xmlns:a16="http://schemas.microsoft.com/office/drawing/2014/main" id="{070A924E-B4C1-3C46-88B6-C6C0592D9A5A}"/>
              </a:ext>
            </a:extLst>
          </p:cNvPr>
          <p:cNvSpPr>
            <a:spLocks noGrp="1"/>
          </p:cNvSpPr>
          <p:nvPr>
            <p:ph idx="1"/>
          </p:nvPr>
        </p:nvSpPr>
        <p:spPr/>
        <p:txBody>
          <a:bodyPr>
            <a:normAutofit/>
          </a:bodyPr>
          <a:lstStyle/>
          <a:p>
            <a:r>
              <a:rPr lang="en-US" dirty="0"/>
              <a:t>Git has three main states that your files can reside in: committed, modified, and staged:</a:t>
            </a:r>
          </a:p>
          <a:p>
            <a:pPr marL="0" indent="0">
              <a:buNone/>
            </a:pPr>
            <a:endParaRPr lang="en-US" dirty="0"/>
          </a:p>
          <a:p>
            <a:pPr lvl="1"/>
            <a:r>
              <a:rPr lang="en-US" dirty="0"/>
              <a:t>Committed means that the data is safely stored in your local database.</a:t>
            </a:r>
          </a:p>
          <a:p>
            <a:pPr lvl="1"/>
            <a:r>
              <a:rPr lang="en-US" dirty="0"/>
              <a:t>Modified means that you have changed the file but have not committed it to your database yet.</a:t>
            </a:r>
          </a:p>
          <a:p>
            <a:pPr lvl="1"/>
            <a:r>
              <a:rPr lang="en-US" dirty="0"/>
              <a:t>Staged means that you have marked a modified file in its current version to go into your next commit snapshot.</a:t>
            </a:r>
          </a:p>
        </p:txBody>
      </p:sp>
    </p:spTree>
    <p:extLst>
      <p:ext uri="{BB962C8B-B14F-4D97-AF65-F5344CB8AC3E}">
        <p14:creationId xmlns:p14="http://schemas.microsoft.com/office/powerpoint/2010/main" val="378561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D84B-FDEB-EF40-9844-2A4DB00CA4BA}"/>
              </a:ext>
            </a:extLst>
          </p:cNvPr>
          <p:cNvSpPr>
            <a:spLocks noGrp="1"/>
          </p:cNvSpPr>
          <p:nvPr>
            <p:ph type="title"/>
          </p:nvPr>
        </p:nvSpPr>
        <p:spPr/>
        <p:txBody>
          <a:bodyPr>
            <a:normAutofit/>
          </a:bodyPr>
          <a:lstStyle/>
          <a:p>
            <a:r>
              <a:rPr lang="en-US" dirty="0"/>
              <a:t>Git directory, working tree, and staging area</a:t>
            </a:r>
            <a:endParaRPr lang="en-US" sz="3200" dirty="0"/>
          </a:p>
        </p:txBody>
      </p:sp>
      <p:sp>
        <p:nvSpPr>
          <p:cNvPr id="3" name="Content Placeholder 2">
            <a:extLst>
              <a:ext uri="{FF2B5EF4-FFF2-40B4-BE49-F238E27FC236}">
                <a16:creationId xmlns:a16="http://schemas.microsoft.com/office/drawing/2014/main" id="{EBC4FF44-C74E-7242-85D0-6E4DE495C6BF}"/>
              </a:ext>
            </a:extLst>
          </p:cNvPr>
          <p:cNvSpPr>
            <a:spLocks noGrp="1"/>
          </p:cNvSpPr>
          <p:nvPr>
            <p:ph idx="1"/>
          </p:nvPr>
        </p:nvSpPr>
        <p:spPr/>
        <p:txBody>
          <a:bodyPr>
            <a:normAutofit/>
          </a:bodyPr>
          <a:lstStyle/>
          <a:p>
            <a:pPr marL="0" indent="0">
              <a:buNone/>
            </a:pPr>
            <a:endParaRPr lang="en-US" dirty="0"/>
          </a:p>
          <a:p>
            <a:r>
              <a:rPr lang="en-US" dirty="0"/>
              <a:t>The Git directory is where Git stores the metadata and object database for your project.</a:t>
            </a:r>
          </a:p>
          <a:p>
            <a:r>
              <a:rPr lang="en-US" dirty="0"/>
              <a:t>The working tree is a single checkout of one version of the project. these files are pulled out of compressed database in the GIT directory and placed on disk for you to use or modify.</a:t>
            </a:r>
          </a:p>
          <a:p>
            <a:r>
              <a:rPr lang="en-US" dirty="0"/>
              <a:t>The staging area is a file, generally contained in your GIT directory, that stores information about what will go into your next commit. </a:t>
            </a:r>
          </a:p>
        </p:txBody>
      </p:sp>
    </p:spTree>
    <p:extLst>
      <p:ext uri="{BB962C8B-B14F-4D97-AF65-F5344CB8AC3E}">
        <p14:creationId xmlns:p14="http://schemas.microsoft.com/office/powerpoint/2010/main" val="246636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4.googleusercontent.com/_Moaxq38m8n0HoeznXSa1BmH98TNTHdvpjC14B_-WXZ1msIP2G6vW7jfWQOp43LnAsMl92VOdp47UWxbjn0UefLP2o1p7E2MZlUXDosbNuSCpM_lN1l359u-typS0-PDMz3YRicahcg">
            <a:extLst>
              <a:ext uri="{FF2B5EF4-FFF2-40B4-BE49-F238E27FC236}">
                <a16:creationId xmlns:a16="http://schemas.microsoft.com/office/drawing/2014/main" id="{0DE82E06-8384-CE45-9F78-FEAF7F6384D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7322" y="196770"/>
            <a:ext cx="11887200" cy="646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80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EA2B-48AF-264A-9952-6D6F370130EE}"/>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34F85035-3EAD-0640-8437-165F852C0179}"/>
              </a:ext>
            </a:extLst>
          </p:cNvPr>
          <p:cNvSpPr>
            <a:spLocks noGrp="1"/>
          </p:cNvSpPr>
          <p:nvPr>
            <p:ph idx="1"/>
          </p:nvPr>
        </p:nvSpPr>
        <p:spPr/>
        <p:txBody>
          <a:bodyPr>
            <a:normAutofit/>
          </a:bodyPr>
          <a:lstStyle/>
          <a:p>
            <a:r>
              <a:rPr lang="en-US" dirty="0"/>
              <a:t>You modify files in your working tree.</a:t>
            </a:r>
          </a:p>
          <a:p>
            <a:r>
              <a:rPr lang="en-US" dirty="0"/>
              <a:t>You selectively stage just those changes you want to be part of your next commit, which adds only those changes to the staging area.</a:t>
            </a:r>
          </a:p>
          <a:p>
            <a:r>
              <a:rPr lang="en-US" dirty="0"/>
              <a:t>You do a commit, which takes the files as they are in the staging area and stores that snapshot permanently to your Git directory.</a:t>
            </a:r>
          </a:p>
        </p:txBody>
      </p:sp>
    </p:spTree>
    <p:extLst>
      <p:ext uri="{BB962C8B-B14F-4D97-AF65-F5344CB8AC3E}">
        <p14:creationId xmlns:p14="http://schemas.microsoft.com/office/powerpoint/2010/main" val="140081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F03E-0C14-1D4B-8B05-9F6F6A0539F7}"/>
              </a:ext>
            </a:extLst>
          </p:cNvPr>
          <p:cNvSpPr>
            <a:spLocks noGrp="1"/>
          </p:cNvSpPr>
          <p:nvPr>
            <p:ph type="title"/>
          </p:nvPr>
        </p:nvSpPr>
        <p:spPr/>
        <p:txBody>
          <a:bodyPr/>
          <a:lstStyle/>
          <a:p>
            <a:r>
              <a:rPr lang="en-US" dirty="0"/>
              <a:t>What is a Version control</a:t>
            </a:r>
          </a:p>
        </p:txBody>
      </p:sp>
      <p:sp>
        <p:nvSpPr>
          <p:cNvPr id="4" name="Content Placeholder 3">
            <a:extLst>
              <a:ext uri="{FF2B5EF4-FFF2-40B4-BE49-F238E27FC236}">
                <a16:creationId xmlns:a16="http://schemas.microsoft.com/office/drawing/2014/main" id="{B19AC3F6-B159-704B-90BA-64624CBEFE6D}"/>
              </a:ext>
            </a:extLst>
          </p:cNvPr>
          <p:cNvSpPr>
            <a:spLocks noGrp="1"/>
          </p:cNvSpPr>
          <p:nvPr>
            <p:ph idx="1"/>
          </p:nvPr>
        </p:nvSpPr>
        <p:spPr/>
        <p:txBody>
          <a:bodyPr>
            <a:normAutofit/>
          </a:bodyPr>
          <a:lstStyle/>
          <a:p>
            <a:r>
              <a:rPr lang="en-US" dirty="0"/>
              <a:t>Version control is a system that records changes to a file or set of files over time so that you can recall specific versions later.</a:t>
            </a:r>
          </a:p>
          <a:p>
            <a:pPr lvl="1"/>
            <a:endParaRPr lang="en-US" dirty="0"/>
          </a:p>
          <a:p>
            <a:pPr lvl="1"/>
            <a:r>
              <a:rPr lang="en-US" dirty="0"/>
              <a:t>If you are a graphic or web designer and want to keep every version of an image or layout (which you would most certainly want to), a Version Control System (VCS) is a very wise thing to use. It allows you to revert selected files back to a previous state, revert the entire project back to a previous state, compare changes over time, see who last modified something that might be causing a problem, who introduced an issue and when, and more.</a:t>
            </a:r>
          </a:p>
        </p:txBody>
      </p:sp>
    </p:spTree>
    <p:extLst>
      <p:ext uri="{BB962C8B-B14F-4D97-AF65-F5344CB8AC3E}">
        <p14:creationId xmlns:p14="http://schemas.microsoft.com/office/powerpoint/2010/main" val="2468716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6.googleusercontent.com/DPAO5YegB3xawafHfOMOLEZS39ZAwYbyhFiwlf2Ui0bx-wA3g7dns6NK11v2TavexyN2G-45-u8AiTfIYJzmZAx31ygGlZqCrFJ1_H-dA5EsLk8bNX06234Hb0FATB1TAk-u9ZsjXtY">
            <a:extLst>
              <a:ext uri="{FF2B5EF4-FFF2-40B4-BE49-F238E27FC236}">
                <a16:creationId xmlns:a16="http://schemas.microsoft.com/office/drawing/2014/main" id="{D2BB13D5-F9EA-5E4E-B71D-C2B710EDA72D}"/>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38896" y="127322"/>
            <a:ext cx="11898775" cy="6609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79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E5BA4-83B7-144B-8FDF-2608D82104A8}"/>
              </a:ext>
            </a:extLst>
          </p:cNvPr>
          <p:cNvSpPr>
            <a:spLocks noGrp="1"/>
          </p:cNvSpPr>
          <p:nvPr>
            <p:ph type="title"/>
          </p:nvPr>
        </p:nvSpPr>
        <p:spPr/>
        <p:txBody>
          <a:bodyPr/>
          <a:lstStyle/>
          <a:p>
            <a:r>
              <a:rPr lang="en-US" dirty="0"/>
              <a:t>Git command line:</a:t>
            </a:r>
          </a:p>
        </p:txBody>
      </p:sp>
      <p:sp>
        <p:nvSpPr>
          <p:cNvPr id="3" name="Content Placeholder 2">
            <a:extLst>
              <a:ext uri="{FF2B5EF4-FFF2-40B4-BE49-F238E27FC236}">
                <a16:creationId xmlns:a16="http://schemas.microsoft.com/office/drawing/2014/main" id="{094F2AD9-A4FE-714F-8211-18E2C3FE0A06}"/>
              </a:ext>
            </a:extLst>
          </p:cNvPr>
          <p:cNvSpPr>
            <a:spLocks noGrp="1"/>
          </p:cNvSpPr>
          <p:nvPr>
            <p:ph idx="1"/>
          </p:nvPr>
        </p:nvSpPr>
        <p:spPr/>
        <p:txBody>
          <a:bodyPr/>
          <a:lstStyle/>
          <a:p>
            <a:r>
              <a:rPr lang="en-US" dirty="0"/>
              <a:t>There are a lot of different ways to use Git. There are the original command-line tools, and there are many graphical user interfaces of varying capabilities. For one, the command line is the only place you can run all Git commands and GUI is only a partial subset of Git Functionality for simplicity.</a:t>
            </a:r>
          </a:p>
        </p:txBody>
      </p:sp>
    </p:spTree>
    <p:extLst>
      <p:ext uri="{BB962C8B-B14F-4D97-AF65-F5344CB8AC3E}">
        <p14:creationId xmlns:p14="http://schemas.microsoft.com/office/powerpoint/2010/main" val="191894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0391-B666-3948-B109-A6A7F2E63804}"/>
              </a:ext>
            </a:extLst>
          </p:cNvPr>
          <p:cNvSpPr>
            <a:spLocks noGrp="1"/>
          </p:cNvSpPr>
          <p:nvPr>
            <p:ph type="title"/>
          </p:nvPr>
        </p:nvSpPr>
        <p:spPr/>
        <p:txBody>
          <a:bodyPr/>
          <a:lstStyle/>
          <a:p>
            <a:r>
              <a:rPr lang="en-US" dirty="0"/>
              <a:t>Git installation:</a:t>
            </a:r>
          </a:p>
        </p:txBody>
      </p:sp>
      <p:sp>
        <p:nvSpPr>
          <p:cNvPr id="3" name="Content Placeholder 2">
            <a:extLst>
              <a:ext uri="{FF2B5EF4-FFF2-40B4-BE49-F238E27FC236}">
                <a16:creationId xmlns:a16="http://schemas.microsoft.com/office/drawing/2014/main" id="{A5290B31-B936-AD45-9038-E382562E95BE}"/>
              </a:ext>
            </a:extLst>
          </p:cNvPr>
          <p:cNvSpPr>
            <a:spLocks noGrp="1"/>
          </p:cNvSpPr>
          <p:nvPr>
            <p:ph idx="1"/>
          </p:nvPr>
        </p:nvSpPr>
        <p:spPr/>
        <p:txBody>
          <a:bodyPr>
            <a:normAutofit/>
          </a:bodyPr>
          <a:lstStyle/>
          <a:p>
            <a:r>
              <a:rPr lang="en-US" dirty="0"/>
              <a:t>To check if already installed </a:t>
            </a:r>
          </a:p>
          <a:p>
            <a:pPr lvl="1"/>
            <a:r>
              <a:rPr lang="en-US" dirty="0"/>
              <a:t>#git --version</a:t>
            </a:r>
          </a:p>
          <a:p>
            <a:pPr marL="0" indent="0">
              <a:buNone/>
            </a:pPr>
            <a:endParaRPr lang="en-US" dirty="0"/>
          </a:p>
          <a:p>
            <a:r>
              <a:rPr lang="en-US" dirty="0"/>
              <a:t>To install on </a:t>
            </a:r>
            <a:r>
              <a:rPr lang="en-US" dirty="0" err="1"/>
              <a:t>Redhat</a:t>
            </a:r>
            <a:r>
              <a:rPr lang="en-US" dirty="0"/>
              <a:t>:</a:t>
            </a:r>
          </a:p>
          <a:p>
            <a:pPr lvl="1"/>
            <a:r>
              <a:rPr lang="en-US" dirty="0"/>
              <a:t>yum install git</a:t>
            </a:r>
          </a:p>
          <a:p>
            <a:r>
              <a:rPr lang="en-US" dirty="0"/>
              <a:t>To download TAR ball from internet:</a:t>
            </a:r>
          </a:p>
          <a:p>
            <a:pPr lvl="1"/>
            <a:r>
              <a:rPr lang="en-US" dirty="0"/>
              <a:t>https://</a:t>
            </a:r>
            <a:r>
              <a:rPr lang="en-US" dirty="0" err="1"/>
              <a:t>github.com</a:t>
            </a:r>
            <a:r>
              <a:rPr lang="en-US" dirty="0"/>
              <a:t>/git/git/releases</a:t>
            </a:r>
          </a:p>
        </p:txBody>
      </p:sp>
    </p:spTree>
    <p:extLst>
      <p:ext uri="{BB962C8B-B14F-4D97-AF65-F5344CB8AC3E}">
        <p14:creationId xmlns:p14="http://schemas.microsoft.com/office/powerpoint/2010/main" val="103995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9BFD-BB18-DD4B-8503-D61C2235C945}"/>
              </a:ext>
            </a:extLst>
          </p:cNvPr>
          <p:cNvSpPr>
            <a:spLocks noGrp="1"/>
          </p:cNvSpPr>
          <p:nvPr>
            <p:ph type="title"/>
          </p:nvPr>
        </p:nvSpPr>
        <p:spPr/>
        <p:txBody>
          <a:bodyPr/>
          <a:lstStyle/>
          <a:p>
            <a:r>
              <a:rPr lang="en-US" dirty="0"/>
              <a:t>Git Branching</a:t>
            </a:r>
          </a:p>
        </p:txBody>
      </p:sp>
      <p:sp>
        <p:nvSpPr>
          <p:cNvPr id="3" name="Content Placeholder 2">
            <a:extLst>
              <a:ext uri="{FF2B5EF4-FFF2-40B4-BE49-F238E27FC236}">
                <a16:creationId xmlns:a16="http://schemas.microsoft.com/office/drawing/2014/main" id="{0380CD84-0E5B-CA4E-A18A-7ADD924A046B}"/>
              </a:ext>
            </a:extLst>
          </p:cNvPr>
          <p:cNvSpPr>
            <a:spLocks noGrp="1"/>
          </p:cNvSpPr>
          <p:nvPr>
            <p:ph idx="1"/>
          </p:nvPr>
        </p:nvSpPr>
        <p:spPr/>
        <p:txBody>
          <a:bodyPr>
            <a:normAutofit/>
          </a:bodyPr>
          <a:lstStyle/>
          <a:p>
            <a:r>
              <a:rPr lang="en-US" dirty="0"/>
              <a:t>As we know that Git doesn't store data as a series of changesets or differences, but instead as a series of snapshots.</a:t>
            </a:r>
          </a:p>
          <a:p>
            <a:r>
              <a:rPr lang="en-US" dirty="0"/>
              <a:t>When you make a commit, Git stores a commit object that contains a pointer to the snapshot of the content you staged. This object also contains the author’s name and email address, the message that you typed, and pointers to the commit or commits that directly came before this commit (its parent or parents): zero parents for the initial commit, one parent for a normal commit, and multiple parents for a commit that results from a merge of two or more branches.</a:t>
            </a:r>
          </a:p>
        </p:txBody>
      </p:sp>
    </p:spTree>
    <p:extLst>
      <p:ext uri="{BB962C8B-B14F-4D97-AF65-F5344CB8AC3E}">
        <p14:creationId xmlns:p14="http://schemas.microsoft.com/office/powerpoint/2010/main" val="2538734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6599BE-2195-7B47-B10E-C44B2D5079A1}"/>
              </a:ext>
            </a:extLst>
          </p:cNvPr>
          <p:cNvSpPr/>
          <p:nvPr/>
        </p:nvSpPr>
        <p:spPr>
          <a:xfrm>
            <a:off x="221380" y="1601592"/>
            <a:ext cx="10327907" cy="2862322"/>
          </a:xfrm>
          <a:prstGeom prst="rect">
            <a:avLst/>
          </a:prstGeom>
        </p:spPr>
        <p:txBody>
          <a:bodyPr wrap="square">
            <a:spAutoFit/>
          </a:bodyPr>
          <a:lstStyle/>
          <a:p>
            <a:r>
              <a:rPr lang="en-US" dirty="0"/>
              <a:t>To visualize this, let’s assume that you have a directory containing three files, and you stage them all and commit. Staging the files computes a checksum for each one (the SHA-1 hash we mentioned in Getting Started), stores that version of the file in the Git repository (Git refers to them as blobs), and adds that checksum to the staging area:</a:t>
            </a:r>
          </a:p>
          <a:p>
            <a:endParaRPr lang="en-US" dirty="0"/>
          </a:p>
          <a:p>
            <a:endParaRPr lang="en-US" dirty="0"/>
          </a:p>
          <a:p>
            <a:endParaRPr lang="en-US" dirty="0"/>
          </a:p>
          <a:p>
            <a:r>
              <a:rPr lang="en-US" dirty="0"/>
              <a:t>git add README </a:t>
            </a:r>
            <a:r>
              <a:rPr lang="en-US" dirty="0" err="1"/>
              <a:t>test.rb</a:t>
            </a:r>
            <a:r>
              <a:rPr lang="en-US" dirty="0"/>
              <a:t> LICENSE</a:t>
            </a:r>
          </a:p>
          <a:p>
            <a:endParaRPr lang="en-US" dirty="0"/>
          </a:p>
          <a:p>
            <a:r>
              <a:rPr lang="en-US" dirty="0"/>
              <a:t>git commit -m 'the initial commit of my project'</a:t>
            </a:r>
          </a:p>
        </p:txBody>
      </p:sp>
    </p:spTree>
    <p:extLst>
      <p:ext uri="{BB962C8B-B14F-4D97-AF65-F5344CB8AC3E}">
        <p14:creationId xmlns:p14="http://schemas.microsoft.com/office/powerpoint/2010/main" val="2624852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314386-B564-1145-98D9-F26849139342}"/>
              </a:ext>
            </a:extLst>
          </p:cNvPr>
          <p:cNvSpPr>
            <a:spLocks noGrp="1"/>
          </p:cNvSpPr>
          <p:nvPr>
            <p:ph type="title"/>
          </p:nvPr>
        </p:nvSpPr>
        <p:spPr/>
        <p:txBody>
          <a:bodyPr/>
          <a:lstStyle/>
          <a:p>
            <a:r>
              <a:rPr lang="en-US" dirty="0"/>
              <a:t>When you commit</a:t>
            </a:r>
          </a:p>
        </p:txBody>
      </p:sp>
      <p:sp>
        <p:nvSpPr>
          <p:cNvPr id="6" name="Text Placeholder 5">
            <a:extLst>
              <a:ext uri="{FF2B5EF4-FFF2-40B4-BE49-F238E27FC236}">
                <a16:creationId xmlns:a16="http://schemas.microsoft.com/office/drawing/2014/main" id="{A6BB9F5A-F190-1D4F-98F6-8F5C4AE668C6}"/>
              </a:ext>
            </a:extLst>
          </p:cNvPr>
          <p:cNvSpPr>
            <a:spLocks noGrp="1"/>
          </p:cNvSpPr>
          <p:nvPr>
            <p:ph type="body" sz="half" idx="2"/>
          </p:nvPr>
        </p:nvSpPr>
        <p:spPr/>
        <p:txBody>
          <a:bodyPr/>
          <a:lstStyle/>
          <a:p>
            <a:r>
              <a:rPr lang="en-US" dirty="0"/>
              <a:t>Your Git repository now contains five objects: three blobs (each representing the contents of one of the three files), one tree that lists the contents of the directory and specifies which file names are stored as which blobs, and one commit with the pointer to that root tree and all the commit metadata. If you make some changes and commit again, the next commit stores a pointer to the commit that came immediately before it.</a:t>
            </a:r>
          </a:p>
        </p:txBody>
      </p:sp>
      <p:pic>
        <p:nvPicPr>
          <p:cNvPr id="9220" name="Picture 4" descr="https://lh5.googleusercontent.com/rsM8AiZCRMhXhw18IEhkCE7kX9uNe4PlXAZ65gt3tBOGgU_KcQG53z_GJVbn5cRiTAKHz2yOwJcNxp1WSSw0nZTFjp0uCIFEOTqAZPmcoi71n6oGd5wLTfj8RzsyStSqRddsxTcbUSY">
            <a:extLst>
              <a:ext uri="{FF2B5EF4-FFF2-40B4-BE49-F238E27FC236}">
                <a16:creationId xmlns:a16="http://schemas.microsoft.com/office/drawing/2014/main" id="{9FDF50AE-1C13-1B43-91E5-596803A54B3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21" r="7721"/>
          <a:stretch>
            <a:fillRect/>
          </a:stretch>
        </p:blipFill>
        <p:spPr bwMode="auto">
          <a:xfrm>
            <a:off x="4706754" y="2336874"/>
            <a:ext cx="6689557" cy="359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061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7CA9A5-E4AF-6A45-B7E4-00117CD8EFB6}"/>
              </a:ext>
            </a:extLst>
          </p:cNvPr>
          <p:cNvSpPr>
            <a:spLocks noGrp="1"/>
          </p:cNvSpPr>
          <p:nvPr>
            <p:ph type="title"/>
          </p:nvPr>
        </p:nvSpPr>
        <p:spPr/>
        <p:txBody>
          <a:bodyPr/>
          <a:lstStyle/>
          <a:p>
            <a:r>
              <a:rPr lang="en-US" dirty="0"/>
              <a:t>Commits and their parents</a:t>
            </a:r>
          </a:p>
        </p:txBody>
      </p:sp>
      <p:pic>
        <p:nvPicPr>
          <p:cNvPr id="10244" name="Picture 4" descr="https://lh3.googleusercontent.com/MDeh-2gwlscpMIBVVMjl_gabkqnHtQHBZcwu_X-hEqleTkDzsrodsrYaHDzJy1G4woHsR0xKkP5noALJOSBBrRf5v_hBOZpFY7kGW5u5yRXKgpNGC_JilI_wIq4HAavgQHZQ9XEtS0c">
            <a:extLst>
              <a:ext uri="{FF2B5EF4-FFF2-40B4-BE49-F238E27FC236}">
                <a16:creationId xmlns:a16="http://schemas.microsoft.com/office/drawing/2014/main" id="{6182D4D4-5413-EF45-8513-3BBA8ED55B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6765" y="2069432"/>
            <a:ext cx="9914021" cy="448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451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E748D-9A22-3F40-9B8B-7EB03258339F}"/>
              </a:ext>
            </a:extLst>
          </p:cNvPr>
          <p:cNvSpPr>
            <a:spLocks noGrp="1"/>
          </p:cNvSpPr>
          <p:nvPr>
            <p:ph type="title"/>
          </p:nvPr>
        </p:nvSpPr>
        <p:spPr/>
        <p:txBody>
          <a:bodyPr/>
          <a:lstStyle/>
          <a:p>
            <a:r>
              <a:rPr lang="en-US" dirty="0"/>
              <a:t>GIT Branching	</a:t>
            </a:r>
          </a:p>
        </p:txBody>
      </p:sp>
      <p:pic>
        <p:nvPicPr>
          <p:cNvPr id="8" name="Content Placeholder 7">
            <a:extLst>
              <a:ext uri="{FF2B5EF4-FFF2-40B4-BE49-F238E27FC236}">
                <a16:creationId xmlns:a16="http://schemas.microsoft.com/office/drawing/2014/main" id="{F32A6C9B-5CDD-2D45-8A4E-2F66DB8B3525}"/>
              </a:ext>
            </a:extLst>
          </p:cNvPr>
          <p:cNvPicPr>
            <a:picLocks noGrp="1" noChangeAspect="1"/>
          </p:cNvPicPr>
          <p:nvPr>
            <p:ph idx="1"/>
          </p:nvPr>
        </p:nvPicPr>
        <p:blipFill>
          <a:blip r:embed="rId3"/>
          <a:stretch>
            <a:fillRect/>
          </a:stretch>
        </p:blipFill>
        <p:spPr>
          <a:xfrm>
            <a:off x="4686300" y="2646956"/>
            <a:ext cx="5608638" cy="2978551"/>
          </a:xfrm>
        </p:spPr>
      </p:pic>
      <p:sp>
        <p:nvSpPr>
          <p:cNvPr id="6" name="Text Placeholder 5">
            <a:extLst>
              <a:ext uri="{FF2B5EF4-FFF2-40B4-BE49-F238E27FC236}">
                <a16:creationId xmlns:a16="http://schemas.microsoft.com/office/drawing/2014/main" id="{324224F0-8430-B14E-88AB-81FC5396DF3B}"/>
              </a:ext>
            </a:extLst>
          </p:cNvPr>
          <p:cNvSpPr>
            <a:spLocks noGrp="1"/>
          </p:cNvSpPr>
          <p:nvPr>
            <p:ph type="body" sz="half" idx="2"/>
          </p:nvPr>
        </p:nvSpPr>
        <p:spPr/>
        <p:txBody>
          <a:bodyPr/>
          <a:lstStyle/>
          <a:p>
            <a:r>
              <a:rPr lang="en-US" dirty="0"/>
              <a:t>A branch in Git is simply a lightweight movable pointer to one of these commits. The default branch name in Git is master. As you start making commits, you’re given a master branch that points to the last commit you made. Every time you commit, the master branch pointer moves forward automatically.</a:t>
            </a:r>
          </a:p>
        </p:txBody>
      </p:sp>
    </p:spTree>
    <p:extLst>
      <p:ext uri="{BB962C8B-B14F-4D97-AF65-F5344CB8AC3E}">
        <p14:creationId xmlns:p14="http://schemas.microsoft.com/office/powerpoint/2010/main" val="349944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D613-0FE7-7C4B-9C97-B4A023F926E5}"/>
              </a:ext>
            </a:extLst>
          </p:cNvPr>
          <p:cNvSpPr>
            <a:spLocks noGrp="1"/>
          </p:cNvSpPr>
          <p:nvPr>
            <p:ph type="title"/>
          </p:nvPr>
        </p:nvSpPr>
        <p:spPr/>
        <p:txBody>
          <a:bodyPr/>
          <a:lstStyle/>
          <a:p>
            <a:r>
              <a:rPr lang="en-US" dirty="0"/>
              <a:t>Creating a new branch</a:t>
            </a:r>
          </a:p>
        </p:txBody>
      </p:sp>
      <p:pic>
        <p:nvPicPr>
          <p:cNvPr id="6" name="Content Placeholder 5">
            <a:extLst>
              <a:ext uri="{FF2B5EF4-FFF2-40B4-BE49-F238E27FC236}">
                <a16:creationId xmlns:a16="http://schemas.microsoft.com/office/drawing/2014/main" id="{6B4D105B-CA77-0748-B1FB-968DBB470DA2}"/>
              </a:ext>
            </a:extLst>
          </p:cNvPr>
          <p:cNvPicPr>
            <a:picLocks noGrp="1" noChangeAspect="1"/>
          </p:cNvPicPr>
          <p:nvPr>
            <p:ph idx="1"/>
          </p:nvPr>
        </p:nvPicPr>
        <p:blipFill>
          <a:blip r:embed="rId2"/>
          <a:stretch>
            <a:fillRect/>
          </a:stretch>
        </p:blipFill>
        <p:spPr>
          <a:xfrm>
            <a:off x="4686300" y="2874288"/>
            <a:ext cx="5608638" cy="3061901"/>
          </a:xfrm>
        </p:spPr>
      </p:pic>
      <p:sp>
        <p:nvSpPr>
          <p:cNvPr id="4" name="Text Placeholder 3">
            <a:extLst>
              <a:ext uri="{FF2B5EF4-FFF2-40B4-BE49-F238E27FC236}">
                <a16:creationId xmlns:a16="http://schemas.microsoft.com/office/drawing/2014/main" id="{987E0C4B-31D6-9743-AFD5-3EC5B052DFF8}"/>
              </a:ext>
            </a:extLst>
          </p:cNvPr>
          <p:cNvSpPr>
            <a:spLocks noGrp="1"/>
          </p:cNvSpPr>
          <p:nvPr>
            <p:ph type="body" sz="half" idx="2"/>
          </p:nvPr>
        </p:nvSpPr>
        <p:spPr/>
        <p:txBody>
          <a:bodyPr/>
          <a:lstStyle/>
          <a:p>
            <a:r>
              <a:rPr lang="en-US" dirty="0"/>
              <a:t>$ git branch testing</a:t>
            </a:r>
          </a:p>
        </p:txBody>
      </p:sp>
    </p:spTree>
    <p:extLst>
      <p:ext uri="{BB962C8B-B14F-4D97-AF65-F5344CB8AC3E}">
        <p14:creationId xmlns:p14="http://schemas.microsoft.com/office/powerpoint/2010/main" val="1604207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617F-968B-1743-9203-3141781E1551}"/>
              </a:ext>
            </a:extLst>
          </p:cNvPr>
          <p:cNvSpPr>
            <a:spLocks noGrp="1"/>
          </p:cNvSpPr>
          <p:nvPr>
            <p:ph type="title"/>
          </p:nvPr>
        </p:nvSpPr>
        <p:spPr/>
        <p:txBody>
          <a:bodyPr/>
          <a:lstStyle/>
          <a:p>
            <a:r>
              <a:rPr lang="en-US" dirty="0"/>
              <a:t>HEAD Pointer</a:t>
            </a:r>
          </a:p>
        </p:txBody>
      </p:sp>
      <p:pic>
        <p:nvPicPr>
          <p:cNvPr id="6" name="Content Placeholder 5">
            <a:extLst>
              <a:ext uri="{FF2B5EF4-FFF2-40B4-BE49-F238E27FC236}">
                <a16:creationId xmlns:a16="http://schemas.microsoft.com/office/drawing/2014/main" id="{31CA1630-F487-754F-AC22-FE8997115EDE}"/>
              </a:ext>
            </a:extLst>
          </p:cNvPr>
          <p:cNvPicPr>
            <a:picLocks noGrp="1" noChangeAspect="1"/>
          </p:cNvPicPr>
          <p:nvPr>
            <p:ph idx="1"/>
          </p:nvPr>
        </p:nvPicPr>
        <p:blipFill>
          <a:blip r:embed="rId2"/>
          <a:stretch>
            <a:fillRect/>
          </a:stretch>
        </p:blipFill>
        <p:spPr>
          <a:xfrm>
            <a:off x="4686300" y="2440501"/>
            <a:ext cx="5608638" cy="3391460"/>
          </a:xfrm>
        </p:spPr>
      </p:pic>
      <p:sp>
        <p:nvSpPr>
          <p:cNvPr id="4" name="Text Placeholder 3">
            <a:extLst>
              <a:ext uri="{FF2B5EF4-FFF2-40B4-BE49-F238E27FC236}">
                <a16:creationId xmlns:a16="http://schemas.microsoft.com/office/drawing/2014/main" id="{F763DEE1-B749-664D-85ED-B3DD9C8862B4}"/>
              </a:ext>
            </a:extLst>
          </p:cNvPr>
          <p:cNvSpPr>
            <a:spLocks noGrp="1"/>
          </p:cNvSpPr>
          <p:nvPr>
            <p:ph type="body" sz="half" idx="2"/>
          </p:nvPr>
        </p:nvSpPr>
        <p:spPr/>
        <p:txBody>
          <a:bodyPr/>
          <a:lstStyle/>
          <a:p>
            <a:r>
              <a:rPr lang="en-US" dirty="0"/>
              <a:t>How does Git know what branch you’re currently on? It keeps a special pointer called HEAD.</a:t>
            </a:r>
          </a:p>
          <a:p>
            <a:endParaRPr lang="en-US" dirty="0"/>
          </a:p>
          <a:p>
            <a:r>
              <a:rPr lang="en-US" dirty="0"/>
              <a:t>$ git log --</a:t>
            </a:r>
            <a:r>
              <a:rPr lang="en-US" dirty="0" err="1"/>
              <a:t>oneline</a:t>
            </a:r>
            <a:r>
              <a:rPr lang="en-US" dirty="0"/>
              <a:t> –-decorate</a:t>
            </a:r>
          </a:p>
          <a:p>
            <a:r>
              <a:rPr lang="en-US" dirty="0"/>
              <a:t>(shows where the HEAD pointer is pointing)</a:t>
            </a:r>
          </a:p>
        </p:txBody>
      </p:sp>
    </p:spTree>
    <p:extLst>
      <p:ext uri="{BB962C8B-B14F-4D97-AF65-F5344CB8AC3E}">
        <p14:creationId xmlns:p14="http://schemas.microsoft.com/office/powerpoint/2010/main" val="318977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55CC-9614-E64D-8935-8491450C4A60}"/>
              </a:ext>
            </a:extLst>
          </p:cNvPr>
          <p:cNvSpPr>
            <a:spLocks noGrp="1"/>
          </p:cNvSpPr>
          <p:nvPr>
            <p:ph type="title"/>
          </p:nvPr>
        </p:nvSpPr>
        <p:spPr/>
        <p:txBody>
          <a:bodyPr/>
          <a:lstStyle/>
          <a:p>
            <a:r>
              <a:rPr lang="en-US" dirty="0"/>
              <a:t>Local Version Control Systems</a:t>
            </a:r>
          </a:p>
        </p:txBody>
      </p:sp>
      <p:sp>
        <p:nvSpPr>
          <p:cNvPr id="3" name="Content Placeholder 2">
            <a:extLst>
              <a:ext uri="{FF2B5EF4-FFF2-40B4-BE49-F238E27FC236}">
                <a16:creationId xmlns:a16="http://schemas.microsoft.com/office/drawing/2014/main" id="{C9321BD0-436A-E54B-9649-A22EB816625E}"/>
              </a:ext>
            </a:extLst>
          </p:cNvPr>
          <p:cNvSpPr>
            <a:spLocks noGrp="1"/>
          </p:cNvSpPr>
          <p:nvPr>
            <p:ph idx="1"/>
          </p:nvPr>
        </p:nvSpPr>
        <p:spPr/>
        <p:txBody>
          <a:bodyPr>
            <a:normAutofit/>
          </a:bodyPr>
          <a:lstStyle/>
          <a:p>
            <a:r>
              <a:rPr lang="en-US" dirty="0"/>
              <a:t>Many people use version-control method of choice is to copy files into another directory (perhaps a time-stamped directory, if they are clever). This approach is very common because it is so simple, but it is also incredibly error prone. It is easy to forget which directory you're in and accidentally write to the wrong file or copy over files you don't mean to.</a:t>
            </a:r>
          </a:p>
          <a:p>
            <a:r>
              <a:rPr lang="en-US" dirty="0"/>
              <a:t>To deal with this issue, programmers long ago developed local VCSs that had a simple database that kept all the changes to files under revision control.</a:t>
            </a:r>
          </a:p>
        </p:txBody>
      </p:sp>
    </p:spTree>
    <p:extLst>
      <p:ext uri="{BB962C8B-B14F-4D97-AF65-F5344CB8AC3E}">
        <p14:creationId xmlns:p14="http://schemas.microsoft.com/office/powerpoint/2010/main" val="2655688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57DB-886E-0B4B-8641-BFDE1F5C6CE2}"/>
              </a:ext>
            </a:extLst>
          </p:cNvPr>
          <p:cNvSpPr>
            <a:spLocks noGrp="1"/>
          </p:cNvSpPr>
          <p:nvPr>
            <p:ph type="title"/>
          </p:nvPr>
        </p:nvSpPr>
        <p:spPr/>
        <p:txBody>
          <a:bodyPr/>
          <a:lstStyle/>
          <a:p>
            <a:r>
              <a:rPr lang="en-US" b="1" dirty="0"/>
              <a:t>Switching Branches</a:t>
            </a:r>
            <a:endParaRPr lang="en-US" dirty="0"/>
          </a:p>
        </p:txBody>
      </p:sp>
      <p:pic>
        <p:nvPicPr>
          <p:cNvPr id="6" name="Content Placeholder 5">
            <a:extLst>
              <a:ext uri="{FF2B5EF4-FFF2-40B4-BE49-F238E27FC236}">
                <a16:creationId xmlns:a16="http://schemas.microsoft.com/office/drawing/2014/main" id="{429C1F09-F82A-6B4E-819F-1325D6B0F18A}"/>
              </a:ext>
            </a:extLst>
          </p:cNvPr>
          <p:cNvPicPr>
            <a:picLocks noGrp="1" noChangeAspect="1"/>
          </p:cNvPicPr>
          <p:nvPr>
            <p:ph idx="1"/>
          </p:nvPr>
        </p:nvPicPr>
        <p:blipFill>
          <a:blip r:embed="rId2"/>
          <a:stretch>
            <a:fillRect/>
          </a:stretch>
        </p:blipFill>
        <p:spPr>
          <a:xfrm>
            <a:off x="3416969" y="2336800"/>
            <a:ext cx="7257448" cy="3598863"/>
          </a:xfrm>
        </p:spPr>
      </p:pic>
      <p:sp>
        <p:nvSpPr>
          <p:cNvPr id="4" name="Text Placeholder 3">
            <a:extLst>
              <a:ext uri="{FF2B5EF4-FFF2-40B4-BE49-F238E27FC236}">
                <a16:creationId xmlns:a16="http://schemas.microsoft.com/office/drawing/2014/main" id="{0F8ABFFB-5D10-6040-A65D-A1B9691B1AC5}"/>
              </a:ext>
            </a:extLst>
          </p:cNvPr>
          <p:cNvSpPr>
            <a:spLocks noGrp="1"/>
          </p:cNvSpPr>
          <p:nvPr>
            <p:ph type="body" sz="half" idx="2"/>
          </p:nvPr>
        </p:nvSpPr>
        <p:spPr/>
        <p:txBody>
          <a:bodyPr/>
          <a:lstStyle/>
          <a:p>
            <a:r>
              <a:rPr lang="en-US" dirty="0"/>
              <a:t>$git checkout testing</a:t>
            </a:r>
          </a:p>
        </p:txBody>
      </p:sp>
    </p:spTree>
    <p:extLst>
      <p:ext uri="{BB962C8B-B14F-4D97-AF65-F5344CB8AC3E}">
        <p14:creationId xmlns:p14="http://schemas.microsoft.com/office/powerpoint/2010/main" val="208090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B1CB-1459-414D-BFC3-4D67365C16A9}"/>
              </a:ext>
            </a:extLst>
          </p:cNvPr>
          <p:cNvSpPr>
            <a:spLocks noGrp="1"/>
          </p:cNvSpPr>
          <p:nvPr>
            <p:ph type="title"/>
          </p:nvPr>
        </p:nvSpPr>
        <p:spPr/>
        <p:txBody>
          <a:bodyPr/>
          <a:lstStyle/>
          <a:p>
            <a:r>
              <a:rPr lang="en-US" dirty="0"/>
              <a:t>Another commit</a:t>
            </a:r>
          </a:p>
        </p:txBody>
      </p:sp>
      <p:pic>
        <p:nvPicPr>
          <p:cNvPr id="6" name="Content Placeholder 5">
            <a:extLst>
              <a:ext uri="{FF2B5EF4-FFF2-40B4-BE49-F238E27FC236}">
                <a16:creationId xmlns:a16="http://schemas.microsoft.com/office/drawing/2014/main" id="{A8FB7F0B-D3B9-BF42-B940-5ECAB36FF815}"/>
              </a:ext>
            </a:extLst>
          </p:cNvPr>
          <p:cNvPicPr>
            <a:picLocks noGrp="1" noChangeAspect="1"/>
          </p:cNvPicPr>
          <p:nvPr>
            <p:ph idx="1"/>
          </p:nvPr>
        </p:nvPicPr>
        <p:blipFill>
          <a:blip r:embed="rId2"/>
          <a:stretch>
            <a:fillRect/>
          </a:stretch>
        </p:blipFill>
        <p:spPr>
          <a:xfrm>
            <a:off x="4686300" y="2213811"/>
            <a:ext cx="5608638" cy="3722378"/>
          </a:xfrm>
        </p:spPr>
      </p:pic>
      <p:sp>
        <p:nvSpPr>
          <p:cNvPr id="4" name="Text Placeholder 3">
            <a:extLst>
              <a:ext uri="{FF2B5EF4-FFF2-40B4-BE49-F238E27FC236}">
                <a16:creationId xmlns:a16="http://schemas.microsoft.com/office/drawing/2014/main" id="{4A4C664E-F537-2C4D-AD85-64A6278F87C3}"/>
              </a:ext>
            </a:extLst>
          </p:cNvPr>
          <p:cNvSpPr>
            <a:spLocks noGrp="1"/>
          </p:cNvSpPr>
          <p:nvPr>
            <p:ph type="body" sz="half" idx="2"/>
          </p:nvPr>
        </p:nvSpPr>
        <p:spPr/>
        <p:txBody>
          <a:bodyPr/>
          <a:lstStyle/>
          <a:p>
            <a:r>
              <a:rPr lang="en-US" dirty="0"/>
              <a:t>$ vim </a:t>
            </a:r>
            <a:r>
              <a:rPr lang="en-US" dirty="0" err="1"/>
              <a:t>test.rb</a:t>
            </a:r>
            <a:r>
              <a:rPr lang="en-US" dirty="0"/>
              <a:t> </a:t>
            </a:r>
          </a:p>
          <a:p>
            <a:r>
              <a:rPr lang="en-US" dirty="0"/>
              <a:t>$ git commit -a -m 'made a change'</a:t>
            </a:r>
          </a:p>
        </p:txBody>
      </p:sp>
    </p:spTree>
    <p:extLst>
      <p:ext uri="{BB962C8B-B14F-4D97-AF65-F5344CB8AC3E}">
        <p14:creationId xmlns:p14="http://schemas.microsoft.com/office/powerpoint/2010/main" val="1346598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5464-146E-3B4E-A0DB-CFDC75B8DA39}"/>
              </a:ext>
            </a:extLst>
          </p:cNvPr>
          <p:cNvSpPr>
            <a:spLocks noGrp="1"/>
          </p:cNvSpPr>
          <p:nvPr>
            <p:ph type="title"/>
          </p:nvPr>
        </p:nvSpPr>
        <p:spPr/>
        <p:txBody>
          <a:bodyPr/>
          <a:lstStyle/>
          <a:p>
            <a:r>
              <a:rPr lang="en-US" dirty="0"/>
              <a:t>Moving HEAD to master</a:t>
            </a:r>
          </a:p>
        </p:txBody>
      </p:sp>
      <p:pic>
        <p:nvPicPr>
          <p:cNvPr id="6" name="Content Placeholder 5">
            <a:extLst>
              <a:ext uri="{FF2B5EF4-FFF2-40B4-BE49-F238E27FC236}">
                <a16:creationId xmlns:a16="http://schemas.microsoft.com/office/drawing/2014/main" id="{BF8DA6C8-C830-6643-BF83-1B45917D5EBB}"/>
              </a:ext>
            </a:extLst>
          </p:cNvPr>
          <p:cNvPicPr>
            <a:picLocks noGrp="1" noChangeAspect="1"/>
          </p:cNvPicPr>
          <p:nvPr>
            <p:ph idx="1"/>
          </p:nvPr>
        </p:nvPicPr>
        <p:blipFill>
          <a:blip r:embed="rId2"/>
          <a:stretch>
            <a:fillRect/>
          </a:stretch>
        </p:blipFill>
        <p:spPr>
          <a:xfrm>
            <a:off x="4610502" y="2441450"/>
            <a:ext cx="6165700" cy="3390160"/>
          </a:xfrm>
        </p:spPr>
      </p:pic>
      <p:sp>
        <p:nvSpPr>
          <p:cNvPr id="4" name="Text Placeholder 3">
            <a:extLst>
              <a:ext uri="{FF2B5EF4-FFF2-40B4-BE49-F238E27FC236}">
                <a16:creationId xmlns:a16="http://schemas.microsoft.com/office/drawing/2014/main" id="{781FBCF1-2D66-0D49-A253-67955B583E19}"/>
              </a:ext>
            </a:extLst>
          </p:cNvPr>
          <p:cNvSpPr>
            <a:spLocks noGrp="1"/>
          </p:cNvSpPr>
          <p:nvPr>
            <p:ph type="body" sz="half" idx="2"/>
          </p:nvPr>
        </p:nvSpPr>
        <p:spPr/>
        <p:txBody>
          <a:bodyPr/>
          <a:lstStyle/>
          <a:p>
            <a:r>
              <a:rPr lang="en-US" dirty="0"/>
              <a:t>$git checkout master</a:t>
            </a:r>
          </a:p>
        </p:txBody>
      </p:sp>
    </p:spTree>
    <p:extLst>
      <p:ext uri="{BB962C8B-B14F-4D97-AF65-F5344CB8AC3E}">
        <p14:creationId xmlns:p14="http://schemas.microsoft.com/office/powerpoint/2010/main" val="753248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A01E-2174-D344-8104-4960BAC009EC}"/>
              </a:ext>
            </a:extLst>
          </p:cNvPr>
          <p:cNvSpPr>
            <a:spLocks noGrp="1"/>
          </p:cNvSpPr>
          <p:nvPr>
            <p:ph type="title"/>
          </p:nvPr>
        </p:nvSpPr>
        <p:spPr/>
        <p:txBody>
          <a:bodyPr/>
          <a:lstStyle/>
          <a:p>
            <a:r>
              <a:rPr lang="en-US" dirty="0"/>
              <a:t>Other Commit while on MASTER</a:t>
            </a:r>
          </a:p>
        </p:txBody>
      </p:sp>
      <p:pic>
        <p:nvPicPr>
          <p:cNvPr id="6" name="Content Placeholder 5">
            <a:extLst>
              <a:ext uri="{FF2B5EF4-FFF2-40B4-BE49-F238E27FC236}">
                <a16:creationId xmlns:a16="http://schemas.microsoft.com/office/drawing/2014/main" id="{FA7C0035-30D3-8F43-81C1-F29C2379163B}"/>
              </a:ext>
            </a:extLst>
          </p:cNvPr>
          <p:cNvPicPr>
            <a:picLocks noGrp="1" noChangeAspect="1"/>
          </p:cNvPicPr>
          <p:nvPr>
            <p:ph idx="1"/>
          </p:nvPr>
        </p:nvPicPr>
        <p:blipFill>
          <a:blip r:embed="rId2"/>
          <a:stretch>
            <a:fillRect/>
          </a:stretch>
        </p:blipFill>
        <p:spPr>
          <a:xfrm>
            <a:off x="5037209" y="2336800"/>
            <a:ext cx="4906819" cy="3598863"/>
          </a:xfrm>
        </p:spPr>
      </p:pic>
      <p:sp>
        <p:nvSpPr>
          <p:cNvPr id="4" name="Text Placeholder 3">
            <a:extLst>
              <a:ext uri="{FF2B5EF4-FFF2-40B4-BE49-F238E27FC236}">
                <a16:creationId xmlns:a16="http://schemas.microsoft.com/office/drawing/2014/main" id="{F0D5C6D6-D436-EF41-AA5C-B807074C6F80}"/>
              </a:ext>
            </a:extLst>
          </p:cNvPr>
          <p:cNvSpPr>
            <a:spLocks noGrp="1"/>
          </p:cNvSpPr>
          <p:nvPr>
            <p:ph type="body" sz="half" idx="2"/>
          </p:nvPr>
        </p:nvSpPr>
        <p:spPr/>
        <p:txBody>
          <a:bodyPr/>
          <a:lstStyle/>
          <a:p>
            <a:r>
              <a:rPr lang="en-US" dirty="0"/>
              <a:t>$ vim </a:t>
            </a:r>
            <a:r>
              <a:rPr lang="en-US" dirty="0" err="1"/>
              <a:t>test.rb</a:t>
            </a:r>
            <a:r>
              <a:rPr lang="en-US" dirty="0"/>
              <a:t> </a:t>
            </a:r>
          </a:p>
          <a:p>
            <a:r>
              <a:rPr lang="en-US" dirty="0"/>
              <a:t>$ git commit -a -m 'made other changes’</a:t>
            </a:r>
          </a:p>
          <a:p>
            <a:r>
              <a:rPr lang="en-US"/>
              <a:t> </a:t>
            </a:r>
            <a:endParaRPr lang="en-US" dirty="0"/>
          </a:p>
          <a:p>
            <a:r>
              <a:rPr lang="en-US" dirty="0"/>
              <a:t>$ git log --</a:t>
            </a:r>
            <a:r>
              <a:rPr lang="en-US" dirty="0" err="1"/>
              <a:t>oneline</a:t>
            </a:r>
            <a:r>
              <a:rPr lang="en-US" dirty="0"/>
              <a:t> --decorate --graph –all</a:t>
            </a:r>
          </a:p>
          <a:p>
            <a:r>
              <a:rPr lang="en-US" dirty="0"/>
              <a:t>(To check the output for all the branches)</a:t>
            </a:r>
          </a:p>
        </p:txBody>
      </p:sp>
    </p:spTree>
    <p:extLst>
      <p:ext uri="{BB962C8B-B14F-4D97-AF65-F5344CB8AC3E}">
        <p14:creationId xmlns:p14="http://schemas.microsoft.com/office/powerpoint/2010/main" val="369102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2A8F-76E7-E34D-BC85-698F062AAA6D}"/>
              </a:ext>
            </a:extLst>
          </p:cNvPr>
          <p:cNvSpPr>
            <a:spLocks noGrp="1"/>
          </p:cNvSpPr>
          <p:nvPr>
            <p:ph type="title"/>
          </p:nvPr>
        </p:nvSpPr>
        <p:spPr/>
        <p:txBody>
          <a:bodyPr/>
          <a:lstStyle/>
          <a:p>
            <a:r>
              <a:rPr lang="en-US" dirty="0"/>
              <a:t>Local Version Control Systems</a:t>
            </a:r>
          </a:p>
        </p:txBody>
      </p:sp>
      <p:pic>
        <p:nvPicPr>
          <p:cNvPr id="1026" name="Picture 2" descr="https://lh3.googleusercontent.com/Boq6huBEZYfGmnueZnPFW3mm_HrB-kaAiC02d2vNEQv4mQF-s1_1zfJTzmDLa5ltrRq6586PD9PlwxrH4HrH-tPemwh_PGrncs1TsbNcIdkElrTLxajFHXvxaCbezV-FAHElywxURM0">
            <a:extLst>
              <a:ext uri="{FF2B5EF4-FFF2-40B4-BE49-F238E27FC236}">
                <a16:creationId xmlns:a16="http://schemas.microsoft.com/office/drawing/2014/main" id="{D6AE1122-667D-744C-8A64-CFAA28279E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688" y="2301482"/>
            <a:ext cx="10718157" cy="413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30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7666-44AE-6F45-B05C-08163F74065B}"/>
              </a:ext>
            </a:extLst>
          </p:cNvPr>
          <p:cNvSpPr>
            <a:spLocks noGrp="1"/>
          </p:cNvSpPr>
          <p:nvPr>
            <p:ph type="title"/>
          </p:nvPr>
        </p:nvSpPr>
        <p:spPr/>
        <p:txBody>
          <a:bodyPr/>
          <a:lstStyle/>
          <a:p>
            <a:r>
              <a:rPr lang="en-US" dirty="0"/>
              <a:t>Centralized Version Control Systems:</a:t>
            </a:r>
          </a:p>
        </p:txBody>
      </p:sp>
      <p:sp>
        <p:nvSpPr>
          <p:cNvPr id="3" name="Content Placeholder 2">
            <a:extLst>
              <a:ext uri="{FF2B5EF4-FFF2-40B4-BE49-F238E27FC236}">
                <a16:creationId xmlns:a16="http://schemas.microsoft.com/office/drawing/2014/main" id="{1B79B3D4-D594-B340-985D-54FC7363DA9E}"/>
              </a:ext>
            </a:extLst>
          </p:cNvPr>
          <p:cNvSpPr>
            <a:spLocks noGrp="1"/>
          </p:cNvSpPr>
          <p:nvPr>
            <p:ph idx="1"/>
          </p:nvPr>
        </p:nvSpPr>
        <p:spPr/>
        <p:txBody>
          <a:bodyPr/>
          <a:lstStyle/>
          <a:p>
            <a:r>
              <a:rPr lang="en-US" dirty="0"/>
              <a:t>The next major issue that people encounter is that they need to collaborate with developers on other systems. To deal with this problem, Centralized Version Control Systems (CVCSs) were developed. These systems (such as CVS, Subversion, and Perforce) have a single server that contains all the versioned files, and a number of clients that check out files from that central place. For many years, this has been the standard for version control.</a:t>
            </a:r>
          </a:p>
        </p:txBody>
      </p:sp>
    </p:spTree>
    <p:extLst>
      <p:ext uri="{BB962C8B-B14F-4D97-AF65-F5344CB8AC3E}">
        <p14:creationId xmlns:p14="http://schemas.microsoft.com/office/powerpoint/2010/main" val="83592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D846-8BD7-0041-B141-138FBA0EDAB5}"/>
              </a:ext>
            </a:extLst>
          </p:cNvPr>
          <p:cNvSpPr>
            <a:spLocks noGrp="1"/>
          </p:cNvSpPr>
          <p:nvPr>
            <p:ph type="title"/>
          </p:nvPr>
        </p:nvSpPr>
        <p:spPr/>
        <p:txBody>
          <a:bodyPr/>
          <a:lstStyle/>
          <a:p>
            <a:r>
              <a:rPr lang="en-US" dirty="0"/>
              <a:t>Centralized Version Control Systems</a:t>
            </a:r>
          </a:p>
        </p:txBody>
      </p:sp>
      <p:pic>
        <p:nvPicPr>
          <p:cNvPr id="2050" name="Picture 2" descr="https://lh5.googleusercontent.com/SWPNhrLwnBUhB0eeXPIozx9WebRuoeOYZhMVfHMiCxu_58bHEJ3T-R9QQtmHoOM2rY6BwceHMAt14daaUkr6_JTbfwE0Cop09GsfXwQpclMQHAQen_65_oRwOqgAINWkDhCRQEeTaL0">
            <a:extLst>
              <a:ext uri="{FF2B5EF4-FFF2-40B4-BE49-F238E27FC236}">
                <a16:creationId xmlns:a16="http://schemas.microsoft.com/office/drawing/2014/main" id="{5C4DC22E-FBC3-0143-8351-D3A2B56821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391" y="2257063"/>
            <a:ext cx="10995948" cy="416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9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27FA-729A-B94C-A171-FF394AD33A19}"/>
              </a:ext>
            </a:extLst>
          </p:cNvPr>
          <p:cNvSpPr>
            <a:spLocks noGrp="1"/>
          </p:cNvSpPr>
          <p:nvPr>
            <p:ph type="title"/>
          </p:nvPr>
        </p:nvSpPr>
        <p:spPr/>
        <p:txBody>
          <a:bodyPr/>
          <a:lstStyle/>
          <a:p>
            <a:r>
              <a:rPr lang="en-US" dirty="0"/>
              <a:t>Distributed Version Control Systems</a:t>
            </a:r>
          </a:p>
        </p:txBody>
      </p:sp>
      <p:sp>
        <p:nvSpPr>
          <p:cNvPr id="3" name="Content Placeholder 2">
            <a:extLst>
              <a:ext uri="{FF2B5EF4-FFF2-40B4-BE49-F238E27FC236}">
                <a16:creationId xmlns:a16="http://schemas.microsoft.com/office/drawing/2014/main" id="{CCF1005F-0CC6-934B-B09B-A981BA4ED0ED}"/>
              </a:ext>
            </a:extLst>
          </p:cNvPr>
          <p:cNvSpPr>
            <a:spLocks noGrp="1"/>
          </p:cNvSpPr>
          <p:nvPr>
            <p:ph idx="1"/>
          </p:nvPr>
        </p:nvSpPr>
        <p:spPr/>
        <p:txBody>
          <a:bodyPr/>
          <a:lstStyle/>
          <a:p>
            <a:r>
              <a:rPr lang="en-US" dirty="0"/>
              <a:t>This is where Distributed Version Control Systems (DVCSs) step in. In a DVCS (such as Git, Mercurial, Bazaar or </a:t>
            </a:r>
            <a:r>
              <a:rPr lang="en-US" dirty="0" err="1"/>
              <a:t>Darcs</a:t>
            </a:r>
            <a:r>
              <a:rPr lang="en-US" dirty="0"/>
              <a:t>), clients don’t just check out the latest snapshot of the files; rather, they fully mirror the repository, including its full history. Thus, if any server dies, and these systems were collaborating via that server, any of the client repositories can be copied back up to the server to restore it. Every clone is really a full backup of all the data.</a:t>
            </a:r>
          </a:p>
        </p:txBody>
      </p:sp>
    </p:spTree>
    <p:extLst>
      <p:ext uri="{BB962C8B-B14F-4D97-AF65-F5344CB8AC3E}">
        <p14:creationId xmlns:p14="http://schemas.microsoft.com/office/powerpoint/2010/main" val="269804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19E3-CB40-8F4E-A2A0-027664B3F6FD}"/>
              </a:ext>
            </a:extLst>
          </p:cNvPr>
          <p:cNvSpPr>
            <a:spLocks noGrp="1"/>
          </p:cNvSpPr>
          <p:nvPr>
            <p:ph type="title"/>
          </p:nvPr>
        </p:nvSpPr>
        <p:spPr/>
        <p:txBody>
          <a:bodyPr/>
          <a:lstStyle/>
          <a:p>
            <a:r>
              <a:rPr lang="en-US" dirty="0"/>
              <a:t>Distributed Version Control Systems</a:t>
            </a:r>
          </a:p>
        </p:txBody>
      </p:sp>
      <p:pic>
        <p:nvPicPr>
          <p:cNvPr id="3074" name="Picture 2" descr="https://lh3.googleusercontent.com/TBo-efsaNlGsWweqEm7lHK0Dut9UaJl5Y-7mMksfeHLUQp1M497Tk3U21ECGkMH1uFLAeje5qG6O_uqQWMjOKaPCxc99KsYbJzOTvsyAMjfhTptmqTGv_mdGf20EE_4bAsL8Zf-zzeE">
            <a:extLst>
              <a:ext uri="{FF2B5EF4-FFF2-40B4-BE49-F238E27FC236}">
                <a16:creationId xmlns:a16="http://schemas.microsoft.com/office/drawing/2014/main" id="{FBFEB106-E34F-2945-A82D-C831D7395E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114" y="2336800"/>
            <a:ext cx="10961225" cy="417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35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F313-691B-F24C-B729-CBD33BF8FD72}"/>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35EFD7A2-210C-AB43-8B18-C51BBB9DA432}"/>
              </a:ext>
            </a:extLst>
          </p:cNvPr>
          <p:cNvSpPr>
            <a:spLocks noGrp="1"/>
          </p:cNvSpPr>
          <p:nvPr>
            <p:ph idx="1"/>
          </p:nvPr>
        </p:nvSpPr>
        <p:spPr/>
        <p:txBody>
          <a:bodyPr/>
          <a:lstStyle/>
          <a:p>
            <a:r>
              <a:rPr lang="en-US" dirty="0"/>
              <a:t>Git is a version-control system for tracking changes in computer files and coordinating work on those files among multiple people. It is primarily used for source-code management in software development but it can be used to keep track of changes in any set of files. As a distributed revision control system, it is aimed at speed, data integrity, and support for distributed, non-linear workflows.</a:t>
            </a:r>
          </a:p>
        </p:txBody>
      </p:sp>
    </p:spTree>
    <p:extLst>
      <p:ext uri="{BB962C8B-B14F-4D97-AF65-F5344CB8AC3E}">
        <p14:creationId xmlns:p14="http://schemas.microsoft.com/office/powerpoint/2010/main" val="39278961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{1FE4E814-79B4-2A47-BA38-767621A7A576}tf10001057</Template>
  <TotalTime>1871</TotalTime>
  <Words>1777</Words>
  <Application>Microsoft Macintosh PowerPoint</Application>
  <PresentationFormat>Widescreen</PresentationFormat>
  <Paragraphs>102</Paragraphs>
  <Slides>33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Trebuchet MS</vt:lpstr>
      <vt:lpstr>Berlin</vt:lpstr>
      <vt:lpstr>GIT (A version control system)</vt:lpstr>
      <vt:lpstr>What is a Version control</vt:lpstr>
      <vt:lpstr>Local Version Control Systems</vt:lpstr>
      <vt:lpstr>Local Version Control Systems</vt:lpstr>
      <vt:lpstr>Centralized Version Control Systems:</vt:lpstr>
      <vt:lpstr>Centralized Version Control Systems</vt:lpstr>
      <vt:lpstr>Distributed Version Control Systems</vt:lpstr>
      <vt:lpstr>Distributed Version Control Systems</vt:lpstr>
      <vt:lpstr>What is GIT?</vt:lpstr>
      <vt:lpstr>A Short History of Git:</vt:lpstr>
      <vt:lpstr>Snapshots, Not Differences</vt:lpstr>
      <vt:lpstr>PowerPoint Presentation</vt:lpstr>
      <vt:lpstr>PowerPoint Presentation</vt:lpstr>
      <vt:lpstr>Git has Integrity:</vt:lpstr>
      <vt:lpstr>Git Generally only Adds Data</vt:lpstr>
      <vt:lpstr>The Three States:</vt:lpstr>
      <vt:lpstr>Git directory, working tree, and staging area</vt:lpstr>
      <vt:lpstr>PowerPoint Presentation</vt:lpstr>
      <vt:lpstr>Git workflow:</vt:lpstr>
      <vt:lpstr>PowerPoint Presentation</vt:lpstr>
      <vt:lpstr>Git command line:</vt:lpstr>
      <vt:lpstr>Git installation:</vt:lpstr>
      <vt:lpstr>Git Branching</vt:lpstr>
      <vt:lpstr>PowerPoint Presentation</vt:lpstr>
      <vt:lpstr>When you commit</vt:lpstr>
      <vt:lpstr>Commits and their parents</vt:lpstr>
      <vt:lpstr>GIT Branching </vt:lpstr>
      <vt:lpstr>Creating a new branch</vt:lpstr>
      <vt:lpstr>HEAD Pointer</vt:lpstr>
      <vt:lpstr>Switching Branches</vt:lpstr>
      <vt:lpstr>Another commit</vt:lpstr>
      <vt:lpstr>Moving HEAD to master</vt:lpstr>
      <vt:lpstr>Other Commit while on MASTER</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srinivas nagapuri</dc:creator>
  <cp:lastModifiedBy>srinivas nagapuri</cp:lastModifiedBy>
  <cp:revision>15</cp:revision>
  <dcterms:created xsi:type="dcterms:W3CDTF">2018-10-22T12:16:16Z</dcterms:created>
  <dcterms:modified xsi:type="dcterms:W3CDTF">2018-10-24T12:16:40Z</dcterms:modified>
</cp:coreProperties>
</file>