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2" r:id="rId5"/>
    <p:sldId id="271" r:id="rId6"/>
    <p:sldId id="272" r:id="rId7"/>
    <p:sldId id="27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69" d="100"/>
          <a:sy n="69" d="100"/>
        </p:scale>
        <p:origin x="56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84D1F5-F7ED-4D73-818A-88546DB642E5}" type="datetimeFigureOut">
              <a:rPr lang="en-IN" smtClean="0"/>
              <a:t>09-08-2025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05D63A-313D-44EF-BA39-098B619CED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543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05D63A-313D-44EF-BA39-098B619CED42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710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539A8-57AF-7F85-78F4-9329B266A0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6B9041-89DF-9303-A51B-D10FFFC36C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48C936-7C70-E6F4-29D8-077A2BE2B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298E0-4A01-4FD4-8338-39175600D998}" type="datetimeFigureOut">
              <a:rPr lang="en-IN" smtClean="0"/>
              <a:t>09-08-2025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FEDBDB-EDDA-D85C-450A-83B721C0F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33302E-7CAE-2DD6-AFDF-F667C8632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6EA32-D16E-4F3F-BFFC-DDEB36A305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3540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5A285-5761-F474-E871-F0376E81B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E67D54-F5A7-21A4-9323-C1758C14C1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15AA7B-8162-755B-0A1F-7C64138A8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298E0-4A01-4FD4-8338-39175600D998}" type="datetimeFigureOut">
              <a:rPr lang="en-IN" smtClean="0"/>
              <a:t>09-08-2025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519CA4-B15B-2525-D64B-11A813CFA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B0731-EE03-F5D3-D7B8-6518B7032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6EA32-D16E-4F3F-BFFC-DDEB36A305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7825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4F01B8-E6A2-F9BB-6663-68BCBA07D9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39B583-C8FF-EC7C-0089-F616B4EB3D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49F47B-60F6-7657-D134-3AA0EE482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298E0-4A01-4FD4-8338-39175600D998}" type="datetimeFigureOut">
              <a:rPr lang="en-IN" smtClean="0"/>
              <a:t>09-08-2025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3C23A0-EEA4-A497-F091-F2251AD4B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A8F6B7-304B-63A3-6C4B-ED5907469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6EA32-D16E-4F3F-BFFC-DDEB36A305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6839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C744D-76CB-C081-D0D0-7D5D22337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75AC5-C3A7-A0BB-3D0A-051263CAC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751C37-7A48-BB8D-8BDD-52D3C4F51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298E0-4A01-4FD4-8338-39175600D998}" type="datetimeFigureOut">
              <a:rPr lang="en-IN" smtClean="0"/>
              <a:t>09-08-2025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CC6CC1-75C2-DECD-E406-A080A5744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173F5D-AAA4-E3FD-F2AD-E3678A196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6EA32-D16E-4F3F-BFFC-DDEB36A305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4821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E80FF-FF8E-81DE-6D1A-7C06D4333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8AE320-0C57-B4D9-0F3D-58BABB15D5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E310DD-649C-C0A7-2969-09390F020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298E0-4A01-4FD4-8338-39175600D998}" type="datetimeFigureOut">
              <a:rPr lang="en-IN" smtClean="0"/>
              <a:t>09-08-2025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4553E9-8A93-49AD-7E4B-C9C678B0C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6BC93-A02F-644B-02AA-B21F54AAD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6EA32-D16E-4F3F-BFFC-DDEB36A305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2148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99FCC-71A7-1C60-E5F7-DEC1541B9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4DB96-D724-C23F-6B2B-5F272B7F4D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54E64-8868-0A8C-4A66-04658F7F86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D5ECB6-CBFE-6E1A-63B4-488BA1222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298E0-4A01-4FD4-8338-39175600D998}" type="datetimeFigureOut">
              <a:rPr lang="en-IN" smtClean="0"/>
              <a:t>09-08-2025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31FE3A-C355-9397-ACA3-DBF6A6746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2AB7DC-4918-B488-7917-C4465D598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6EA32-D16E-4F3F-BFFC-DDEB36A305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7573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875FB-68F6-7B8E-5B35-0466D3762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6A8EE-0BE3-4614-D43E-A004C4D9FD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83D9ED-DCE6-2429-35F0-73A1D5963A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9FAD0A-20C8-355C-172C-94DA5E1E06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BB486C-ABF0-8090-4B54-8442771672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31E611-526D-C481-E072-702C5B168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298E0-4A01-4FD4-8338-39175600D998}" type="datetimeFigureOut">
              <a:rPr lang="en-IN" smtClean="0"/>
              <a:t>09-08-2025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F2F015-752C-9225-33F2-B4C02B2A2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1ABB16-5976-2A37-9ED0-022B479D9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6EA32-D16E-4F3F-BFFC-DDEB36A305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4542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FFCF6-A03F-9FD2-0A96-AB0C3F7C9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3785FF-F474-15F8-FB8A-72DEA0321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298E0-4A01-4FD4-8338-39175600D998}" type="datetimeFigureOut">
              <a:rPr lang="en-IN" smtClean="0"/>
              <a:t>09-08-2025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DD2470-2661-0DCE-5CC5-FF10D4B48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E50D7C-C6F5-C622-D405-C93DAA921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6EA32-D16E-4F3F-BFFC-DDEB36A305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0940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0A097B-DE66-2891-4F86-C44268735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298E0-4A01-4FD4-8338-39175600D998}" type="datetimeFigureOut">
              <a:rPr lang="en-IN" smtClean="0"/>
              <a:t>09-08-2025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6B41F6-72B4-2326-A1E0-628094736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12C658-D0CB-57F3-3D60-46389FD20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6EA32-D16E-4F3F-BFFC-DDEB36A305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7911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868C1-67FC-3DE2-8DC4-8715E75DB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370C9-6449-5C3B-2C79-9E51EC546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40DE92-583F-5055-FFAE-7EF56A46BD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ED3E7B-ED53-02B1-C219-AA17E9B7A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298E0-4A01-4FD4-8338-39175600D998}" type="datetimeFigureOut">
              <a:rPr lang="en-IN" smtClean="0"/>
              <a:t>09-08-2025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092AEF-A710-A640-7BE0-BDF00E8F8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BCCE17-4D64-1999-6C67-133F7DE26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6EA32-D16E-4F3F-BFFC-DDEB36A305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0599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B1519-A1F9-E2DC-0829-7273CDC14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B547F9-6B32-2DF3-7AED-E18DD92493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69C59B-0135-7083-3FE5-D2FEFE592F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36E855-040C-DA75-5FC4-11AA71DC7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298E0-4A01-4FD4-8338-39175600D998}" type="datetimeFigureOut">
              <a:rPr lang="en-IN" smtClean="0"/>
              <a:t>09-08-2025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FC763E-C506-FE1F-4781-6D7DFA901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2EDF68-ECC2-8FE1-E2FF-BD51492FF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6EA32-D16E-4F3F-BFFC-DDEB36A305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5337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37D88E-3C89-15B8-4C37-9FFC6AA91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8F8DB3-87E0-8842-E76C-8F326741A2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88AF7D-D4A3-3B37-24C7-47E1D4F7DE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298E0-4A01-4FD4-8338-39175600D998}" type="datetimeFigureOut">
              <a:rPr lang="en-IN" smtClean="0"/>
              <a:t>09-08-2025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927485-74B2-62D2-A54F-0E22054C5A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713E7-EE57-3AD7-74C7-6FB357ACD6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6EA32-D16E-4F3F-BFFC-DDEB36A305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3017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8D067BED-10E5-266E-D52C-6D4CF42EAA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255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985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9CEADF6-E78E-D546-2B90-DFC76BBECA6E}"/>
              </a:ext>
            </a:extLst>
          </p:cNvPr>
          <p:cNvSpPr/>
          <p:nvPr/>
        </p:nvSpPr>
        <p:spPr>
          <a:xfrm>
            <a:off x="793466" y="1111024"/>
            <a:ext cx="5400656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b="1"/>
              <a:t>Introduction:</a:t>
            </a:r>
            <a:endParaRPr lang="en-IN" sz="1200" b="1">
              <a:solidFill>
                <a:schemeClr val="bg1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DFE70A7-1D62-BDAF-35FA-46A6B9D3B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2281245"/>
              </p:ext>
            </p:extLst>
          </p:nvPr>
        </p:nvGraphicFramePr>
        <p:xfrm>
          <a:off x="6541287" y="1114570"/>
          <a:ext cx="4944856" cy="12532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1679">
                  <a:extLst>
                    <a:ext uri="{9D8B030D-6E8A-4147-A177-3AD203B41FA5}">
                      <a16:colId xmlns:a16="http://schemas.microsoft.com/office/drawing/2014/main" val="1425607234"/>
                    </a:ext>
                  </a:extLst>
                </a:gridCol>
                <a:gridCol w="1794767">
                  <a:extLst>
                    <a:ext uri="{9D8B030D-6E8A-4147-A177-3AD203B41FA5}">
                      <a16:colId xmlns:a16="http://schemas.microsoft.com/office/drawing/2014/main" val="3523938366"/>
                    </a:ext>
                  </a:extLst>
                </a:gridCol>
                <a:gridCol w="2258410">
                  <a:extLst>
                    <a:ext uri="{9D8B030D-6E8A-4147-A177-3AD203B41FA5}">
                      <a16:colId xmlns:a16="http://schemas.microsoft.com/office/drawing/2014/main" val="1991899455"/>
                    </a:ext>
                  </a:extLst>
                </a:gridCol>
              </a:tblGrid>
              <a:tr h="313800">
                <a:tc>
                  <a:txBody>
                    <a:bodyPr/>
                    <a:lstStyle/>
                    <a:p>
                      <a:r>
                        <a:rPr lang="en-US" sz="1200"/>
                        <a:t>Team Size</a:t>
                      </a:r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Team Members</a:t>
                      </a:r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Mentors and Coordinators</a:t>
                      </a:r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2506525"/>
                  </a:ext>
                </a:extLst>
              </a:tr>
              <a:tr h="939428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rgbClr val="000308"/>
                          </a:solidFill>
                        </a:rPr>
                        <a:t>2 </a:t>
                      </a:r>
                      <a:endParaRPr lang="en-IN" sz="1000" b="0" dirty="0">
                        <a:solidFill>
                          <a:srgbClr val="00030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050" b="1" dirty="0">
                          <a:solidFill>
                            <a:srgbClr val="000308"/>
                          </a:solidFill>
                        </a:rPr>
                        <a:t> Srinivasarao Palli</a:t>
                      </a:r>
                    </a:p>
                    <a:p>
                      <a:pPr algn="l"/>
                      <a:r>
                        <a:rPr lang="en-IN" sz="1050" b="1" dirty="0">
                          <a:solidFill>
                            <a:srgbClr val="000308"/>
                          </a:solidFill>
                        </a:rPr>
                        <a:t>Rajesh </a:t>
                      </a:r>
                      <a:r>
                        <a:rPr lang="en-IN" sz="1050" b="1" dirty="0" err="1">
                          <a:solidFill>
                            <a:srgbClr val="000308"/>
                          </a:solidFill>
                        </a:rPr>
                        <a:t>Kumber</a:t>
                      </a:r>
                      <a:r>
                        <a:rPr lang="en-IN" sz="1050" b="1" dirty="0">
                          <a:solidFill>
                            <a:srgbClr val="000308"/>
                          </a:solidFill>
                        </a:rPr>
                        <a:t> </a:t>
                      </a:r>
                      <a:r>
                        <a:rPr lang="en-IN" sz="1050" b="1" dirty="0" err="1">
                          <a:solidFill>
                            <a:srgbClr val="000308"/>
                          </a:solidFill>
                        </a:rPr>
                        <a:t>Birada</a:t>
                      </a:r>
                      <a:endParaRPr lang="en-IN" sz="1050" b="0" dirty="0">
                        <a:solidFill>
                          <a:srgbClr val="0003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b="0" dirty="0">
                          <a:solidFill>
                            <a:srgbClr val="000308"/>
                          </a:solidFill>
                        </a:rPr>
                        <a:t>Rohan Shravan</a:t>
                      </a:r>
                      <a:endParaRPr lang="en-IN" sz="1000" b="0" dirty="0">
                        <a:solidFill>
                          <a:srgbClr val="0003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162386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A7C5094-3F81-1E59-3406-E800C4EACD4F}"/>
              </a:ext>
            </a:extLst>
          </p:cNvPr>
          <p:cNvSpPr txBox="1"/>
          <p:nvPr/>
        </p:nvSpPr>
        <p:spPr>
          <a:xfrm>
            <a:off x="705857" y="1521146"/>
            <a:ext cx="5747822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</a:defRPr>
            </a:pPr>
            <a:r>
              <a:rPr lang="en-US" dirty="0"/>
              <a:t>A backend Agentic AI system that monitors real-time banking transactions, detects fraud, and interacts with customers for confirmation.</a:t>
            </a:r>
          </a:p>
          <a:p>
            <a:pPr marL="285750" indent="-285750"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</a:defRPr>
            </a:pPr>
            <a:r>
              <a:rPr lang="en-US" dirty="0"/>
              <a:t>Built with MCP tools, LLM orchestration, and real-time event streaming.</a:t>
            </a:r>
          </a:p>
          <a:p>
            <a:pPr marL="285750" indent="-285750"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</a:defRPr>
            </a:pPr>
            <a:r>
              <a:rPr lang="en-US" dirty="0"/>
              <a:t>Targets operational efficiency for fraud &amp; customer support teams.</a:t>
            </a:r>
            <a:endParaRPr lang="en-GB" sz="1400" dirty="0">
              <a:solidFill>
                <a:srgbClr val="000308"/>
              </a:solidFill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36A4FBF-43A7-3519-6EA4-C05DE01E7E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3742241"/>
              </p:ext>
            </p:extLst>
          </p:nvPr>
        </p:nvGraphicFramePr>
        <p:xfrm>
          <a:off x="793466" y="3313396"/>
          <a:ext cx="10696520" cy="17078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4130">
                  <a:extLst>
                    <a:ext uri="{9D8B030D-6E8A-4147-A177-3AD203B41FA5}">
                      <a16:colId xmlns:a16="http://schemas.microsoft.com/office/drawing/2014/main" val="2023463453"/>
                    </a:ext>
                  </a:extLst>
                </a:gridCol>
                <a:gridCol w="2674130">
                  <a:extLst>
                    <a:ext uri="{9D8B030D-6E8A-4147-A177-3AD203B41FA5}">
                      <a16:colId xmlns:a16="http://schemas.microsoft.com/office/drawing/2014/main" val="2016796695"/>
                    </a:ext>
                  </a:extLst>
                </a:gridCol>
                <a:gridCol w="2674130">
                  <a:extLst>
                    <a:ext uri="{9D8B030D-6E8A-4147-A177-3AD203B41FA5}">
                      <a16:colId xmlns:a16="http://schemas.microsoft.com/office/drawing/2014/main" val="308768"/>
                    </a:ext>
                  </a:extLst>
                </a:gridCol>
                <a:gridCol w="2674130">
                  <a:extLst>
                    <a:ext uri="{9D8B030D-6E8A-4147-A177-3AD203B41FA5}">
                      <a16:colId xmlns:a16="http://schemas.microsoft.com/office/drawing/2014/main" val="793827802"/>
                    </a:ext>
                  </a:extLst>
                </a:gridCol>
              </a:tblGrid>
              <a:tr h="626485">
                <a:tc>
                  <a:txBody>
                    <a:bodyPr/>
                    <a:lstStyle/>
                    <a:p>
                      <a:r>
                        <a:rPr lang="en-IN" sz="12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Week 1 (Aug2-Aug9)</a:t>
                      </a:r>
                      <a:endParaRPr lang="en-IN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Week 2 (Aug 10-16)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Week 3 (Aug17-Aug 23)</a:t>
                      </a:r>
                      <a:endParaRPr lang="en-IN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Week 4 (Aug 24-30)</a:t>
                      </a:r>
                      <a:endParaRPr lang="en-IN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3072539"/>
                  </a:ext>
                </a:extLst>
              </a:tr>
              <a:tr h="1081330">
                <a:tc>
                  <a:txBody>
                    <a:bodyPr/>
                    <a:lstStyle/>
                    <a:p>
                      <a:pPr marL="171450" indent="-171450" algn="l" rtl="0" fontAlgn="base">
                        <a:lnSpc>
                          <a:spcPts val="1275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dirty="0">
                          <a:solidFill>
                            <a:srgbClr val="000308"/>
                          </a:solidFill>
                          <a:effectLst/>
                          <a:latin typeface="Calibri"/>
                        </a:rPr>
                        <a:t>Project Charter</a:t>
                      </a:r>
                      <a:r>
                        <a:rPr lang="en-US" sz="1200" b="0" i="0" dirty="0">
                          <a:solidFill>
                            <a:srgbClr val="0070CD"/>
                          </a:solidFill>
                          <a:effectLst/>
                          <a:latin typeface="Calibri"/>
                        </a:rPr>
                        <a:t>​</a:t>
                      </a:r>
                    </a:p>
                    <a:p>
                      <a:pPr marL="171450" indent="-171450" algn="l" rtl="0" fontAlgn="base">
                        <a:lnSpc>
                          <a:spcPts val="1275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dirty="0">
                          <a:solidFill>
                            <a:srgbClr val="000308"/>
                          </a:solidFill>
                          <a:effectLst/>
                          <a:latin typeface="Calibri"/>
                        </a:rPr>
                        <a:t>Architecture and flow design</a:t>
                      </a:r>
                      <a:r>
                        <a:rPr lang="en-US" sz="1200" b="0" i="0" dirty="0">
                          <a:solidFill>
                            <a:srgbClr val="0070CD"/>
                          </a:solidFill>
                          <a:effectLst/>
                          <a:latin typeface="Calibri"/>
                        </a:rPr>
                        <a:t>​.</a:t>
                      </a:r>
                    </a:p>
                    <a:p>
                      <a:pPr marL="171450" indent="-171450" algn="l" rtl="0" fontAlgn="base">
                        <a:lnSpc>
                          <a:spcPts val="1275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dirty="0">
                          <a:solidFill>
                            <a:srgbClr val="000308"/>
                          </a:solidFill>
                          <a:effectLst/>
                          <a:latin typeface="Calibri"/>
                        </a:rPr>
                        <a:t>High-level and Low-level Design.</a:t>
                      </a:r>
                      <a:r>
                        <a:rPr lang="en-US" sz="1200" b="0" i="0" dirty="0">
                          <a:solidFill>
                            <a:srgbClr val="0070CD"/>
                          </a:solidFill>
                          <a:effectLst/>
                          <a:latin typeface="Calibri"/>
                        </a:rPr>
                        <a:t>​</a:t>
                      </a:r>
                    </a:p>
                    <a:p>
                      <a:pPr marL="0" indent="0" algn="l" rtl="0" fontAlgn="base">
                        <a:lnSpc>
                          <a:spcPts val="1275"/>
                        </a:lnSpc>
                        <a:buFont typeface="Arial" panose="020B0604020202020204" pitchFamily="34" charset="0"/>
                        <a:buNone/>
                      </a:pPr>
                      <a:endParaRPr lang="en-US" sz="1200" b="0" i="0" dirty="0">
                        <a:solidFill>
                          <a:srgbClr val="0070CD"/>
                        </a:solidFill>
                        <a:effectLst/>
                        <a:latin typeface="Calibri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IN" sz="1200" dirty="0">
                        <a:solidFill>
                          <a:srgbClr val="0003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base">
                        <a:lnSpc>
                          <a:spcPts val="1275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dirty="0">
                          <a:solidFill>
                            <a:srgbClr val="000308"/>
                          </a:solidFill>
                          <a:effectLst/>
                          <a:latin typeface="Calibri"/>
                        </a:rPr>
                        <a:t>Project setup 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ts val="12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308"/>
                          </a:solidFill>
                          <a:effectLst/>
                          <a:latin typeface="+mn-lt"/>
                        </a:rPr>
                        <a:t>Multi-Agent Development</a:t>
                      </a:r>
                      <a:endParaRPr lang="en-US" sz="1200" b="0" i="0" dirty="0">
                        <a:solidFill>
                          <a:srgbClr val="0070CD"/>
                        </a:solidFill>
                        <a:effectLst/>
                        <a:latin typeface="+mn-lt"/>
                      </a:endParaRPr>
                    </a:p>
                    <a:p>
                      <a:pPr marL="171450" indent="-171450" algn="l" rtl="0" fontAlgn="base">
                        <a:lnSpc>
                          <a:spcPts val="1275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dirty="0">
                          <a:solidFill>
                            <a:srgbClr val="000308"/>
                          </a:solidFill>
                          <a:effectLst/>
                          <a:latin typeface="Calibri"/>
                        </a:rPr>
                        <a:t>Data Injection (Pipeline Setup)</a:t>
                      </a:r>
                      <a:endParaRPr lang="en-US" sz="1200" b="0" i="0" dirty="0">
                        <a:solidFill>
                          <a:srgbClr val="0070CD"/>
                        </a:solidFill>
                        <a:effectLst/>
                        <a:latin typeface="Calibri"/>
                      </a:endParaRPr>
                    </a:p>
                    <a:p>
                      <a:endParaRPr lang="en-IN" sz="1200" dirty="0">
                        <a:solidFill>
                          <a:srgbClr val="0003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base">
                        <a:lnSpc>
                          <a:spcPts val="1275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dirty="0">
                          <a:solidFill>
                            <a:srgbClr val="000308"/>
                          </a:solidFill>
                          <a:effectLst/>
                          <a:latin typeface="Calibri"/>
                        </a:rPr>
                        <a:t>UI Development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ts val="12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308"/>
                          </a:solidFill>
                          <a:effectLst/>
                          <a:latin typeface="+mn-lt"/>
                        </a:rPr>
                        <a:t>Worked on Alerting system.</a:t>
                      </a:r>
                      <a:r>
                        <a:rPr lang="en-US" sz="1200" b="0" i="0" u="none" strike="noStrike" dirty="0">
                          <a:solidFill>
                            <a:srgbClr val="0070CD"/>
                          </a:solidFill>
                          <a:effectLst/>
                          <a:latin typeface="+mn-lt"/>
                        </a:rPr>
                        <a:t> (SMS/WhatsApp)</a:t>
                      </a:r>
                      <a:endParaRPr lang="en-US" sz="1200" b="0" i="0" dirty="0">
                        <a:solidFill>
                          <a:srgbClr val="0070CD"/>
                        </a:solidFill>
                        <a:effectLst/>
                        <a:latin typeface="+mn-lt"/>
                      </a:endParaRPr>
                    </a:p>
                    <a:p>
                      <a:pPr marL="171450" indent="-171450" algn="l" rtl="0" fontAlgn="base">
                        <a:lnSpc>
                          <a:spcPts val="1275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1200" b="0" i="0" dirty="0">
                        <a:solidFill>
                          <a:srgbClr val="0070CD"/>
                        </a:solidFill>
                        <a:effectLst/>
                        <a:latin typeface="Calibri"/>
                      </a:endParaRPr>
                    </a:p>
                    <a:p>
                      <a:endParaRPr lang="en-IN" sz="1200" dirty="0">
                        <a:solidFill>
                          <a:srgbClr val="0003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base">
                        <a:lnSpc>
                          <a:spcPts val="1275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dirty="0">
                          <a:solidFill>
                            <a:srgbClr val="000308"/>
                          </a:solidFill>
                          <a:effectLst/>
                          <a:latin typeface="Calibri"/>
                        </a:rPr>
                        <a:t>Optimized the Gen AI Model  .</a:t>
                      </a:r>
                      <a:r>
                        <a:rPr lang="en-US" sz="1200" b="0" i="0" dirty="0">
                          <a:solidFill>
                            <a:srgbClr val="0070CD"/>
                          </a:solidFill>
                          <a:effectLst/>
                          <a:latin typeface="Calibri"/>
                        </a:rPr>
                        <a:t>​</a:t>
                      </a:r>
                    </a:p>
                    <a:p>
                      <a:pPr marL="171450" indent="-171450" algn="l" rtl="0" fontAlgn="base">
                        <a:lnSpc>
                          <a:spcPts val="1275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dirty="0">
                          <a:solidFill>
                            <a:srgbClr val="000308"/>
                          </a:solidFill>
                          <a:effectLst/>
                          <a:latin typeface="Calibri"/>
                        </a:rPr>
                        <a:t>Deployment</a:t>
                      </a:r>
                      <a:endParaRPr lang="en-US" sz="1200" b="0" i="0" dirty="0">
                        <a:solidFill>
                          <a:srgbClr val="0070CD"/>
                        </a:solidFill>
                        <a:effectLst/>
                        <a:latin typeface="Calibri"/>
                      </a:endParaRPr>
                    </a:p>
                    <a:p>
                      <a:pPr marL="171450" indent="-171450" algn="l" rtl="0" fontAlgn="base">
                        <a:lnSpc>
                          <a:spcPts val="1275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dirty="0">
                          <a:solidFill>
                            <a:srgbClr val="000308"/>
                          </a:solidFill>
                          <a:effectLst/>
                          <a:latin typeface="Calibri"/>
                        </a:rPr>
                        <a:t>Demo</a:t>
                      </a:r>
                      <a:endParaRPr lang="en-US" sz="1200" b="0" i="0" dirty="0">
                        <a:solidFill>
                          <a:srgbClr val="0070CD"/>
                        </a:solidFill>
                        <a:effectLst/>
                        <a:latin typeface="Calibri"/>
                      </a:endParaRPr>
                    </a:p>
                    <a:p>
                      <a:endParaRPr lang="en-IN" sz="1200" dirty="0">
                        <a:solidFill>
                          <a:srgbClr val="0003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913727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F0FEA0B-4312-FD63-853C-023DF749F702}"/>
              </a:ext>
            </a:extLst>
          </p:cNvPr>
          <p:cNvSpPr txBox="1"/>
          <p:nvPr/>
        </p:nvSpPr>
        <p:spPr>
          <a:xfrm>
            <a:off x="598165" y="114335"/>
            <a:ext cx="8019362" cy="70788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2400" b="1" dirty="0">
                <a:ea typeface="Calibri"/>
                <a:cs typeface="Calibri"/>
              </a:rPr>
              <a:t> </a:t>
            </a:r>
            <a:r>
              <a:rPr lang="en-US" altLang="en-US" sz="1600" b="1" dirty="0" err="1">
                <a:latin typeface="Arial" panose="020B0604020202020204" pitchFamily="34" charset="0"/>
              </a:rPr>
              <a:t>FinGuard</a:t>
            </a:r>
            <a:r>
              <a:rPr lang="en-US" altLang="en-US" sz="1600" b="1" dirty="0">
                <a:latin typeface="Arial" panose="020B0604020202020204" pitchFamily="34" charset="0"/>
              </a:rPr>
              <a:t> AI – </a:t>
            </a:r>
            <a:r>
              <a:rPr lang="en-US" altLang="en-US" sz="1000" b="1" dirty="0">
                <a:latin typeface="Arial" panose="020B0604020202020204" pitchFamily="34" charset="0"/>
              </a:rPr>
              <a:t>Cognitive Transaction Monitoring &amp; Incident Response</a:t>
            </a:r>
            <a:endParaRPr lang="en-US" altLang="en-US" sz="1000" dirty="0">
              <a:latin typeface="Arial" panose="020B0604020202020204" pitchFamily="34" charset="0"/>
            </a:endParaRPr>
          </a:p>
          <a:p>
            <a:endParaRPr lang="en-US" sz="16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784791E-4846-CEC6-076A-3DE84951C2FA}"/>
              </a:ext>
            </a:extLst>
          </p:cNvPr>
          <p:cNvCxnSpPr/>
          <p:nvPr/>
        </p:nvCxnSpPr>
        <p:spPr>
          <a:xfrm flipV="1">
            <a:off x="598165" y="676630"/>
            <a:ext cx="11191910" cy="4600"/>
          </a:xfrm>
          <a:prstGeom prst="straightConnector1">
            <a:avLst/>
          </a:prstGeom>
          <a:ln w="28575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AC9696B2-373F-9AEC-D7A9-E8C775027314}"/>
              </a:ext>
            </a:extLst>
          </p:cNvPr>
          <p:cNvSpPr/>
          <p:nvPr/>
        </p:nvSpPr>
        <p:spPr>
          <a:xfrm>
            <a:off x="793463" y="2941306"/>
            <a:ext cx="10692679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b="1" dirty="0"/>
              <a:t>Milestone:</a:t>
            </a:r>
            <a:endParaRPr lang="en-IN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6449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A004901-16F9-063B-A875-B5C6157700B4}"/>
              </a:ext>
            </a:extLst>
          </p:cNvPr>
          <p:cNvSpPr txBox="1"/>
          <p:nvPr/>
        </p:nvSpPr>
        <p:spPr>
          <a:xfrm>
            <a:off x="643714" y="165647"/>
            <a:ext cx="6096000" cy="52322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2800" b="1"/>
              <a:t>Problem Statement &amp; Solution</a:t>
            </a:r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C8E426D-1174-F3E7-E881-8B44D13AF799}"/>
              </a:ext>
            </a:extLst>
          </p:cNvPr>
          <p:cNvCxnSpPr/>
          <p:nvPr/>
        </p:nvCxnSpPr>
        <p:spPr>
          <a:xfrm flipV="1">
            <a:off x="707078" y="748486"/>
            <a:ext cx="11191910" cy="4600"/>
          </a:xfrm>
          <a:prstGeom prst="straightConnector1">
            <a:avLst/>
          </a:prstGeom>
          <a:ln w="28575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441A9A2-91FE-0207-B03F-77FA40D4F77C}"/>
              </a:ext>
            </a:extLst>
          </p:cNvPr>
          <p:cNvSpPr txBox="1"/>
          <p:nvPr/>
        </p:nvSpPr>
        <p:spPr>
          <a:xfrm>
            <a:off x="713116" y="1216325"/>
            <a:ext cx="4985719" cy="28931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71450" indent="-171450">
              <a:buFont typeface="Arial"/>
              <a:buChar char="•"/>
            </a:pPr>
            <a:r>
              <a:rPr lang="en-US" sz="1400" dirty="0">
                <a:solidFill>
                  <a:srgbClr val="000308"/>
                </a:solidFill>
              </a:rPr>
              <a:t> Monitor and analyze real-time banking transactions to detect potential fraudulent activities before they are completed.</a:t>
            </a:r>
          </a:p>
          <a:p>
            <a:pPr marL="171450" indent="-171450">
              <a:buFont typeface="Arial"/>
              <a:buChar char="•"/>
            </a:pPr>
            <a:endParaRPr lang="en-US" sz="1400" dirty="0">
              <a:solidFill>
                <a:srgbClr val="000308"/>
              </a:solidFill>
            </a:endParaRPr>
          </a:p>
          <a:p>
            <a:pPr marL="171450" indent="-171450">
              <a:buFont typeface="Arial"/>
              <a:buChar char="•"/>
            </a:pPr>
            <a:r>
              <a:rPr lang="en-US" sz="1400" dirty="0">
                <a:solidFill>
                  <a:srgbClr val="000308"/>
                </a:solidFill>
              </a:rPr>
              <a:t>Reduce false positives in fraud alerts to avoid unnecessary customer inconvenience.</a:t>
            </a:r>
          </a:p>
          <a:p>
            <a:pPr marL="171450" indent="-171450">
              <a:buFont typeface="Arial"/>
              <a:buChar char="•"/>
            </a:pPr>
            <a:endParaRPr lang="en-US" sz="1400" dirty="0">
              <a:solidFill>
                <a:srgbClr val="000308"/>
              </a:solidFill>
            </a:endParaRPr>
          </a:p>
          <a:p>
            <a:pPr marL="171450" indent="-171450">
              <a:buFont typeface="Arial"/>
              <a:buChar char="•"/>
            </a:pPr>
            <a:r>
              <a:rPr lang="en-US" sz="1400" dirty="0">
                <a:solidFill>
                  <a:srgbClr val="000308"/>
                </a:solidFill>
              </a:rPr>
              <a:t>Automate customer verification and account actions to minimize operational delays and improve fraud resolution time.</a:t>
            </a:r>
          </a:p>
          <a:p>
            <a:pPr marL="171450" indent="-171450">
              <a:buFont typeface="Arial"/>
              <a:buChar char="•"/>
            </a:pPr>
            <a:endParaRPr lang="en-US" sz="1400" dirty="0">
              <a:solidFill>
                <a:srgbClr val="000308"/>
              </a:solidFill>
              <a:latin typeface="Roboto"/>
              <a:ea typeface="Roboto"/>
              <a:cs typeface="Roboto"/>
            </a:endParaRPr>
          </a:p>
          <a:p>
            <a:r>
              <a:rPr lang="en-US" sz="1400" dirty="0"/>
              <a:t>This leads to </a:t>
            </a:r>
            <a:r>
              <a:rPr lang="en-US" sz="1400" b="1" dirty="0"/>
              <a:t>financial losses, operational inefficiency, and reduced customer trust</a:t>
            </a:r>
            <a:r>
              <a:rPr lang="en-US" sz="1400" dirty="0"/>
              <a:t>.</a:t>
            </a:r>
          </a:p>
          <a:p>
            <a:endParaRPr lang="en-US" sz="1400" dirty="0">
              <a:solidFill>
                <a:srgbClr val="000308"/>
              </a:solidFill>
              <a:latin typeface="Roboto"/>
              <a:ea typeface="Roboto"/>
              <a:cs typeface="Roboto"/>
            </a:endParaRPr>
          </a:p>
          <a:p>
            <a:pPr marL="171450" indent="-171450">
              <a:buFont typeface="Arial"/>
              <a:buChar char="•"/>
            </a:pPr>
            <a:endParaRPr lang="en-US" sz="1400" dirty="0">
              <a:solidFill>
                <a:srgbClr val="000308"/>
              </a:solidFill>
              <a:latin typeface="Roboto"/>
              <a:ea typeface="Roboto"/>
              <a:cs typeface="Roboto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EAFC77-3F07-8726-32B5-A65049F9A4B8}"/>
              </a:ext>
            </a:extLst>
          </p:cNvPr>
          <p:cNvSpPr txBox="1"/>
          <p:nvPr/>
        </p:nvSpPr>
        <p:spPr>
          <a:xfrm>
            <a:off x="712254" y="840788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ea typeface="Calibri"/>
                <a:cs typeface="Calibri"/>
              </a:rPr>
              <a:t>Problem Statement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4D6686-C7FF-8A79-3FE3-A5A6DF1A27A7}"/>
              </a:ext>
            </a:extLst>
          </p:cNvPr>
          <p:cNvSpPr txBox="1"/>
          <p:nvPr/>
        </p:nvSpPr>
        <p:spPr>
          <a:xfrm>
            <a:off x="6089386" y="840787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ea typeface="Calibri"/>
                <a:cs typeface="Calibri"/>
              </a:rPr>
              <a:t>Solution</a:t>
            </a:r>
            <a:endParaRPr lang="en-US"/>
          </a:p>
        </p:txBody>
      </p:sp>
      <p:sp>
        <p:nvSpPr>
          <p:cNvPr id="10" name="Google Shape;23;p3">
            <a:extLst>
              <a:ext uri="{FF2B5EF4-FFF2-40B4-BE49-F238E27FC236}">
                <a16:creationId xmlns:a16="http://schemas.microsoft.com/office/drawing/2014/main" id="{605ED95E-E470-B3F7-C7B6-BC4F48FBF64F}"/>
              </a:ext>
            </a:extLst>
          </p:cNvPr>
          <p:cNvSpPr txBox="1">
            <a:spLocks/>
          </p:cNvSpPr>
          <p:nvPr/>
        </p:nvSpPr>
        <p:spPr>
          <a:xfrm>
            <a:off x="6188014" y="1216325"/>
            <a:ext cx="5361655" cy="2431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228600" indent="-22860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70C0"/>
              </a:buClr>
              <a:buFont typeface="Arial" panose="020B0604020202020204" pitchFamily="34" charset="0"/>
              <a:buChar char="•"/>
              <a:defRPr sz="1200" b="0" i="0" u="none" strike="noStrike" kern="1200" cap="none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defRPr>
            </a:lvl1pPr>
            <a:lvl2pPr marL="6858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9705" indent="-17907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4876"/>
              </a:buClr>
              <a:buSzPts val="1200"/>
              <a:defRPr/>
            </a:pPr>
            <a:r>
              <a:rPr lang="en-US" sz="1400" dirty="0">
                <a:latin typeface="Calibri"/>
                <a:cs typeface="Calibri"/>
              </a:rPr>
              <a:t>Real-Time Transaction Monitoring: Integrate with core banking APIs or streaming platforms (e.g., Kafka) to capture transactions as they happen.</a:t>
            </a:r>
          </a:p>
          <a:p>
            <a:pPr marL="179705" indent="-17907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4876"/>
              </a:buClr>
              <a:buSzPts val="1200"/>
              <a:defRPr/>
            </a:pPr>
            <a:r>
              <a:rPr lang="en-US" sz="1400" dirty="0">
                <a:latin typeface="Calibri"/>
                <a:cs typeface="Calibri"/>
              </a:rPr>
              <a:t>AI-Based Fraud Scoring: Use ML &amp; Gen AI models to detect anomalies and assign fraud risk scores.</a:t>
            </a:r>
          </a:p>
          <a:p>
            <a:pPr marL="179705" indent="-17907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4876"/>
              </a:buClr>
              <a:buSzPts val="1200"/>
              <a:defRPr/>
            </a:pPr>
            <a:r>
              <a:rPr lang="en-US" sz="1400" dirty="0">
                <a:latin typeface="Calibri"/>
                <a:cs typeface="Calibri"/>
              </a:rPr>
              <a:t>Customer Notification &amp; Verification: Securely contact customers via SMS/email/OTP to confirm suspicious transactions.</a:t>
            </a:r>
          </a:p>
          <a:p>
            <a:pPr marL="179705" indent="-17907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4876"/>
              </a:buClr>
              <a:buSzPts val="1200"/>
              <a:defRPr/>
            </a:pPr>
            <a:r>
              <a:rPr lang="en-US" sz="1400" dirty="0">
                <a:latin typeface="Calibri"/>
                <a:cs typeface="Calibri"/>
              </a:rPr>
              <a:t>Automated Account Actions: Freeze or unfreeze accounts based on verified customer responses.</a:t>
            </a:r>
          </a:p>
          <a:p>
            <a:pPr marL="179705" indent="-17907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4876"/>
              </a:buClr>
              <a:buSzPts val="1200"/>
              <a:defRPr/>
            </a:pPr>
            <a:r>
              <a:rPr lang="en-US" sz="1400" dirty="0">
                <a:latin typeface="Calibri"/>
                <a:cs typeface="Calibri"/>
              </a:rPr>
              <a:t>Case Logging &amp; Analytics: Automatically log incidents in the CRM for audit and future model improvements.</a:t>
            </a:r>
          </a:p>
        </p:txBody>
      </p:sp>
      <p:sp>
        <p:nvSpPr>
          <p:cNvPr id="22" name="TextBox 19">
            <a:extLst>
              <a:ext uri="{FF2B5EF4-FFF2-40B4-BE49-F238E27FC236}">
                <a16:creationId xmlns:a16="http://schemas.microsoft.com/office/drawing/2014/main" id="{5BD58B1D-876E-6CAA-AF35-562BADD1F15A}"/>
              </a:ext>
            </a:extLst>
          </p:cNvPr>
          <p:cNvSpPr txBox="1"/>
          <p:nvPr/>
        </p:nvSpPr>
        <p:spPr>
          <a:xfrm>
            <a:off x="9655938" y="4499522"/>
            <a:ext cx="1807804" cy="64633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bg1"/>
                </a:solidFill>
                <a:ea typeface="Calibri"/>
                <a:cs typeface="Calibri"/>
              </a:rPr>
              <a:t>   30%</a:t>
            </a:r>
          </a:p>
          <a:p>
            <a:r>
              <a:rPr lang="en-US" b="1" dirty="0">
                <a:solidFill>
                  <a:schemeClr val="bg1"/>
                </a:solidFill>
                <a:ea typeface="Calibri"/>
                <a:cs typeface="Calibri"/>
              </a:rPr>
              <a:t>Reduction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776EB6D-3B99-471E-0D9A-C07DE4D14D1A}"/>
              </a:ext>
            </a:extLst>
          </p:cNvPr>
          <p:cNvSpPr txBox="1"/>
          <p:nvPr/>
        </p:nvSpPr>
        <p:spPr>
          <a:xfrm>
            <a:off x="807832" y="4191745"/>
            <a:ext cx="10760363" cy="12618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308"/>
                </a:solidFill>
              </a:rPr>
              <a:t>Benefits</a:t>
            </a:r>
            <a:endParaRPr lang="en-US" sz="1400" b="1" dirty="0">
              <a:solidFill>
                <a:srgbClr val="000308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308"/>
                </a:solidFill>
              </a:rPr>
              <a:t>Faster Incident Resolution – Reduced turnaround time from detection to resolution.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308"/>
                </a:solidFill>
              </a:rPr>
              <a:t>Improved Detection Accuracy – Lower false positives and better fraud prevention rates.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308"/>
                </a:solidFill>
              </a:rPr>
              <a:t>Enhanced Customer Experience – Proactive communication with minimal service disruption.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308"/>
                </a:solidFill>
              </a:rPr>
              <a:t>Operational Efficiency – Reduced manual workload for customer support teams.</a:t>
            </a:r>
            <a:endParaRPr lang="en-IN" sz="1400" dirty="0">
              <a:solidFill>
                <a:srgbClr val="00030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8053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2F35CDC-FB41-CFEA-031B-830798EC7D12}"/>
              </a:ext>
            </a:extLst>
          </p:cNvPr>
          <p:cNvSpPr txBox="1"/>
          <p:nvPr/>
        </p:nvSpPr>
        <p:spPr>
          <a:xfrm>
            <a:off x="8542036" y="783072"/>
            <a:ext cx="3566545" cy="590931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GB" sz="1400" b="1" u="sng" dirty="0">
                <a:solidFill>
                  <a:srgbClr val="000308"/>
                </a:solidFill>
              </a:rPr>
              <a:t>Transaction System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rgbClr val="000308"/>
                </a:solidFill>
              </a:rPr>
              <a:t>Customer Does the transaction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rgbClr val="000308"/>
                </a:solidFill>
                <a:ea typeface="Calibri"/>
                <a:cs typeface="Calibri"/>
              </a:rPr>
              <a:t>Customer Transaction is injected into Kafka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400" dirty="0">
              <a:solidFill>
                <a:srgbClr val="000308"/>
              </a:solidFill>
            </a:endParaRPr>
          </a:p>
          <a:p>
            <a:r>
              <a:rPr lang="en-GB" sz="1400" b="1" u="sng" dirty="0">
                <a:solidFill>
                  <a:srgbClr val="000308"/>
                </a:solidFill>
              </a:rPr>
              <a:t>Frond End</a:t>
            </a:r>
            <a:endParaRPr lang="en-GB" sz="1400" b="1" u="sng" dirty="0">
              <a:solidFill>
                <a:srgbClr val="000308"/>
              </a:solidFill>
              <a:ea typeface="Calibri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rgbClr val="000308"/>
                </a:solidFill>
                <a:ea typeface="Calibri"/>
                <a:cs typeface="Calibri"/>
              </a:rPr>
              <a:t>Customer Service Representative interact with UI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rgbClr val="000308"/>
                </a:solidFill>
              </a:rPr>
              <a:t>UI Shows all transaction </a:t>
            </a:r>
            <a:r>
              <a:rPr lang="fr-FR" sz="1400" dirty="0" err="1">
                <a:solidFill>
                  <a:srgbClr val="000308"/>
                </a:solidFill>
              </a:rPr>
              <a:t>fraud</a:t>
            </a:r>
            <a:r>
              <a:rPr lang="fr-FR" sz="1400" dirty="0">
                <a:solidFill>
                  <a:srgbClr val="000308"/>
                </a:solidFill>
              </a:rPr>
              <a:t> </a:t>
            </a:r>
            <a:r>
              <a:rPr lang="fr-FR" sz="1400" dirty="0" err="1">
                <a:solidFill>
                  <a:srgbClr val="000308"/>
                </a:solidFill>
              </a:rPr>
              <a:t>analysis</a:t>
            </a:r>
            <a:r>
              <a:rPr lang="fr-FR" sz="1400" dirty="0">
                <a:solidFill>
                  <a:srgbClr val="000308"/>
                </a:solidFill>
              </a:rPr>
              <a:t> </a:t>
            </a:r>
            <a:r>
              <a:rPr lang="fr-FR" sz="1400" dirty="0" err="1">
                <a:solidFill>
                  <a:srgbClr val="000308"/>
                </a:solidFill>
              </a:rPr>
              <a:t>results</a:t>
            </a:r>
            <a:endParaRPr lang="fr-FR" sz="1400" dirty="0">
              <a:solidFill>
                <a:srgbClr val="000308"/>
              </a:solidFill>
              <a:ea typeface="Calibri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rgbClr val="000308"/>
                </a:solidFill>
              </a:rPr>
              <a:t>API to pull the info DB</a:t>
            </a:r>
            <a:endParaRPr lang="en-GB" sz="1400" dirty="0">
              <a:solidFill>
                <a:srgbClr val="000308"/>
              </a:solidFill>
              <a:ea typeface="Calibri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400" dirty="0">
              <a:solidFill>
                <a:srgbClr val="000308"/>
              </a:solidFill>
            </a:endParaRPr>
          </a:p>
          <a:p>
            <a:r>
              <a:rPr lang="en-GB" sz="1400" b="1" u="sng" dirty="0" err="1">
                <a:solidFill>
                  <a:srgbClr val="000308"/>
                </a:solidFill>
              </a:rPr>
              <a:t>FinGuard</a:t>
            </a:r>
            <a:r>
              <a:rPr lang="en-GB" sz="1400" b="1" u="sng" dirty="0">
                <a:solidFill>
                  <a:srgbClr val="000308"/>
                </a:solidFill>
              </a:rPr>
              <a:t> Fraud Detection System</a:t>
            </a:r>
            <a:endParaRPr lang="en-GB" sz="1400" b="1" u="sng" dirty="0">
              <a:solidFill>
                <a:srgbClr val="000308"/>
              </a:solidFill>
              <a:ea typeface="Calibri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308"/>
                </a:solidFill>
              </a:rPr>
              <a:t>Read the transaction from Kafka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308"/>
                </a:solidFill>
                <a:ea typeface="Calibri"/>
                <a:cs typeface="Calibri"/>
              </a:rPr>
              <a:t>Identify Fraud Agent will identify the Fraud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308"/>
                </a:solidFill>
                <a:ea typeface="Calibri"/>
                <a:cs typeface="Calibri"/>
              </a:rPr>
              <a:t>Score Agent will provide the based Fraud rules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308"/>
                </a:solidFill>
                <a:ea typeface="Calibri"/>
                <a:cs typeface="Calibri"/>
              </a:rPr>
              <a:t>Customer Interaction send SMS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308"/>
                </a:solidFill>
                <a:ea typeface="Calibri"/>
                <a:cs typeface="Calibri"/>
              </a:rPr>
              <a:t>Incident Creation Agent create a Ticket depending for Tracking </a:t>
            </a:r>
            <a:endParaRPr lang="en-IN" sz="1400" dirty="0">
              <a:solidFill>
                <a:srgbClr val="000308"/>
              </a:solidFill>
              <a:ea typeface="Calibri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>
              <a:solidFill>
                <a:srgbClr val="000308"/>
              </a:solidFill>
            </a:endParaRPr>
          </a:p>
          <a:p>
            <a:r>
              <a:rPr lang="en-IN" sz="1400" b="1" u="sng" dirty="0" err="1">
                <a:solidFill>
                  <a:srgbClr val="000308"/>
                </a:solidFill>
              </a:rPr>
              <a:t>FinGuard</a:t>
            </a:r>
            <a:r>
              <a:rPr lang="en-IN" sz="1400" b="1" u="sng" dirty="0">
                <a:solidFill>
                  <a:srgbClr val="000308"/>
                </a:solidFill>
              </a:rPr>
              <a:t> MCP Server:-</a:t>
            </a:r>
            <a:endParaRPr lang="en-IN" sz="1400" b="1" u="sng" dirty="0">
              <a:solidFill>
                <a:srgbClr val="000308"/>
              </a:solidFill>
              <a:ea typeface="Calibri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rgbClr val="000308"/>
                </a:solidFill>
              </a:rPr>
              <a:t>Tool1:ML Model to identify the risk</a:t>
            </a:r>
            <a:endParaRPr lang="en-IN" sz="1400" dirty="0">
              <a:solidFill>
                <a:srgbClr val="000308"/>
              </a:solidFill>
              <a:ea typeface="Calibri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rgbClr val="000308"/>
                </a:solidFill>
              </a:rPr>
              <a:t>Tool2: Risk Score</a:t>
            </a:r>
            <a:endParaRPr lang="en-GB" sz="1400" dirty="0">
              <a:solidFill>
                <a:srgbClr val="000308"/>
              </a:solidFill>
              <a:ea typeface="Calibri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308"/>
                </a:solidFill>
              </a:rPr>
              <a:t>Tool3: SMS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308"/>
                </a:solidFill>
              </a:rPr>
              <a:t>Tool4: Ticket </a:t>
            </a:r>
            <a:r>
              <a:rPr lang="en-US" sz="1400" dirty="0" err="1">
                <a:solidFill>
                  <a:srgbClr val="000308"/>
                </a:solidFill>
              </a:rPr>
              <a:t>Mgmt</a:t>
            </a:r>
            <a:r>
              <a:rPr lang="en-US" sz="1400" dirty="0">
                <a:solidFill>
                  <a:srgbClr val="000308"/>
                </a:solidFill>
              </a:rPr>
              <a:t> System</a:t>
            </a:r>
            <a:endParaRPr lang="en-IN" sz="1400" dirty="0">
              <a:solidFill>
                <a:srgbClr val="000308"/>
              </a:solidFill>
            </a:endParaRPr>
          </a:p>
          <a:p>
            <a:endParaRPr lang="en-GB" sz="1400" b="1" u="sng" dirty="0">
              <a:solidFill>
                <a:srgbClr val="000308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766339-CEA8-B616-5DE0-56827E8C5603}"/>
              </a:ext>
            </a:extLst>
          </p:cNvPr>
          <p:cNvSpPr txBox="1"/>
          <p:nvPr/>
        </p:nvSpPr>
        <p:spPr>
          <a:xfrm>
            <a:off x="579400" y="67741"/>
            <a:ext cx="6771736" cy="46166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2400" b="1" dirty="0">
                <a:ea typeface="Calibri"/>
                <a:cs typeface="Calibri"/>
              </a:rPr>
              <a:t>Proposed Architecture</a:t>
            </a:r>
            <a:endParaRPr lang="en-US" sz="16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8F9DB9E-2377-4478-F9F8-D88690784FCD}"/>
              </a:ext>
            </a:extLst>
          </p:cNvPr>
          <p:cNvCxnSpPr/>
          <p:nvPr/>
        </p:nvCxnSpPr>
        <p:spPr>
          <a:xfrm flipV="1">
            <a:off x="620379" y="593376"/>
            <a:ext cx="11191910" cy="4600"/>
          </a:xfrm>
          <a:prstGeom prst="straightConnector1">
            <a:avLst/>
          </a:prstGeom>
          <a:ln w="28575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C5CFD00-853D-D852-09C0-DAC62E89D605}"/>
              </a:ext>
            </a:extLst>
          </p:cNvPr>
          <p:cNvSpPr/>
          <p:nvPr/>
        </p:nvSpPr>
        <p:spPr>
          <a:xfrm>
            <a:off x="1126836" y="1469438"/>
            <a:ext cx="2621000" cy="105212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C086C6C-271D-A27D-AB33-460B05227136}"/>
              </a:ext>
            </a:extLst>
          </p:cNvPr>
          <p:cNvSpPr/>
          <p:nvPr/>
        </p:nvSpPr>
        <p:spPr>
          <a:xfrm>
            <a:off x="5303800" y="1535280"/>
            <a:ext cx="2621000" cy="98628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Transaction System (Out of scope)</a:t>
            </a:r>
            <a:endParaRPr lang="en-IN" sz="1100" b="1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D45534E-22C6-D72B-65FC-EE4CA8051B8A}"/>
              </a:ext>
            </a:extLst>
          </p:cNvPr>
          <p:cNvSpPr/>
          <p:nvPr/>
        </p:nvSpPr>
        <p:spPr>
          <a:xfrm>
            <a:off x="1394691" y="1551705"/>
            <a:ext cx="2022764" cy="369163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/>
              <a:t>FinGuard</a:t>
            </a:r>
            <a:r>
              <a:rPr lang="en-US" sz="1100" b="1" dirty="0"/>
              <a:t> UI</a:t>
            </a:r>
            <a:endParaRPr lang="en-IN" sz="1100" b="1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59336A6-31C5-9410-172D-D995A207350D}"/>
              </a:ext>
            </a:extLst>
          </p:cNvPr>
          <p:cNvSpPr/>
          <p:nvPr/>
        </p:nvSpPr>
        <p:spPr>
          <a:xfrm>
            <a:off x="1394691" y="2056677"/>
            <a:ext cx="2022764" cy="369163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API</a:t>
            </a:r>
            <a:endParaRPr lang="en-IN" sz="1100" b="1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4050204-CFBC-DAED-E439-134EBF482F11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2406073" y="1920868"/>
            <a:ext cx="0" cy="135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48733258-3F34-FD36-7670-6A18216E49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718917"/>
            <a:ext cx="695422" cy="69542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AACF4AE-53B1-0662-0FF7-57664A73BD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8362" y="695661"/>
            <a:ext cx="695422" cy="62873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1BDEB97-CEAA-831C-148C-C1E6F38240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92600" y="2613894"/>
            <a:ext cx="607327" cy="595602"/>
          </a:xfrm>
          <a:prstGeom prst="rect">
            <a:avLst/>
          </a:prstGeom>
        </p:spPr>
      </p:pic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20B677DD-5DB8-5B64-C562-99D27D6BF6E3}"/>
              </a:ext>
            </a:extLst>
          </p:cNvPr>
          <p:cNvCxnSpPr>
            <a:cxnSpLocks/>
            <a:stCxn id="3" idx="2"/>
            <a:endCxn id="19" idx="3"/>
          </p:cNvCxnSpPr>
          <p:nvPr/>
        </p:nvCxnSpPr>
        <p:spPr>
          <a:xfrm rot="5400000">
            <a:off x="5712049" y="2009443"/>
            <a:ext cx="390131" cy="141437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ylinder 21">
            <a:extLst>
              <a:ext uri="{FF2B5EF4-FFF2-40B4-BE49-F238E27FC236}">
                <a16:creationId xmlns:a16="http://schemas.microsoft.com/office/drawing/2014/main" id="{3871A971-C486-D2F5-5799-CFD642A8B837}"/>
              </a:ext>
            </a:extLst>
          </p:cNvPr>
          <p:cNvSpPr/>
          <p:nvPr/>
        </p:nvSpPr>
        <p:spPr>
          <a:xfrm>
            <a:off x="2081736" y="2732776"/>
            <a:ext cx="711200" cy="452268"/>
          </a:xfrm>
          <a:prstGeom prst="can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100" b="1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36BFDA8-EF47-2AC7-78E5-8BA7B63161CB}"/>
              </a:ext>
            </a:extLst>
          </p:cNvPr>
          <p:cNvCxnSpPr>
            <a:stCxn id="9" idx="2"/>
          </p:cNvCxnSpPr>
          <p:nvPr/>
        </p:nvCxnSpPr>
        <p:spPr>
          <a:xfrm>
            <a:off x="2406073" y="2425840"/>
            <a:ext cx="0" cy="335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EBA31E52-E1BC-CE99-5D31-9ECEB327F9B9}"/>
              </a:ext>
            </a:extLst>
          </p:cNvPr>
          <p:cNvSpPr/>
          <p:nvPr/>
        </p:nvSpPr>
        <p:spPr>
          <a:xfrm>
            <a:off x="620379" y="3533780"/>
            <a:ext cx="7522594" cy="98628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C00D43A0-DE02-433C-E6A5-0148A82D22FC}"/>
              </a:ext>
            </a:extLst>
          </p:cNvPr>
          <p:cNvSpPr/>
          <p:nvPr/>
        </p:nvSpPr>
        <p:spPr>
          <a:xfrm>
            <a:off x="868218" y="3746235"/>
            <a:ext cx="1258717" cy="631816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Read Transaction</a:t>
            </a:r>
            <a:endParaRPr lang="en-IN" sz="1100" b="1" dirty="0"/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5A684E9A-CBD9-007A-29FD-3ED1BEA4262A}"/>
              </a:ext>
            </a:extLst>
          </p:cNvPr>
          <p:cNvCxnSpPr>
            <a:cxnSpLocks/>
            <a:stCxn id="19" idx="2"/>
            <a:endCxn id="26" idx="0"/>
          </p:cNvCxnSpPr>
          <p:nvPr/>
        </p:nvCxnSpPr>
        <p:spPr>
          <a:xfrm rot="5400000">
            <a:off x="2928552" y="1778522"/>
            <a:ext cx="536739" cy="339868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3CB5D52A-E477-4187-A07C-3200969685CC}"/>
              </a:ext>
            </a:extLst>
          </p:cNvPr>
          <p:cNvSpPr/>
          <p:nvPr/>
        </p:nvSpPr>
        <p:spPr>
          <a:xfrm>
            <a:off x="620379" y="4882942"/>
            <a:ext cx="7779834" cy="127479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93C3A49-0E8E-D6E1-DEDC-6E24290AFA55}"/>
              </a:ext>
            </a:extLst>
          </p:cNvPr>
          <p:cNvSpPr txBox="1"/>
          <p:nvPr/>
        </p:nvSpPr>
        <p:spPr>
          <a:xfrm>
            <a:off x="3417455" y="4884545"/>
            <a:ext cx="132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MCP Server</a:t>
            </a:r>
            <a:endParaRPr lang="en-IN" dirty="0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A8ABAC97-6BE6-575E-596E-CF14C9B58183}"/>
              </a:ext>
            </a:extLst>
          </p:cNvPr>
          <p:cNvSpPr/>
          <p:nvPr/>
        </p:nvSpPr>
        <p:spPr>
          <a:xfrm>
            <a:off x="2339519" y="3726024"/>
            <a:ext cx="1258717" cy="631816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Identify Fraud Agent</a:t>
            </a:r>
            <a:endParaRPr lang="en-IN" sz="1100" b="1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3B3B2A6-A025-4A7A-4F3E-388705A8DBD6}"/>
              </a:ext>
            </a:extLst>
          </p:cNvPr>
          <p:cNvSpPr/>
          <p:nvPr/>
        </p:nvSpPr>
        <p:spPr>
          <a:xfrm>
            <a:off x="3810818" y="3726024"/>
            <a:ext cx="1258717" cy="631816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Score Agent</a:t>
            </a:r>
            <a:endParaRPr lang="en-IN" sz="1100" b="1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FC53625-DECE-C299-D8ED-6487B99C490D}"/>
              </a:ext>
            </a:extLst>
          </p:cNvPr>
          <p:cNvSpPr/>
          <p:nvPr/>
        </p:nvSpPr>
        <p:spPr>
          <a:xfrm>
            <a:off x="5254574" y="3714708"/>
            <a:ext cx="1258717" cy="631816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Customer Interaction Agent</a:t>
            </a:r>
            <a:endParaRPr lang="en-IN" sz="1100" b="1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F153F74-EF6D-7B78-F29E-B3658277A6EF}"/>
              </a:ext>
            </a:extLst>
          </p:cNvPr>
          <p:cNvSpPr/>
          <p:nvPr/>
        </p:nvSpPr>
        <p:spPr>
          <a:xfrm>
            <a:off x="6666083" y="3702103"/>
            <a:ext cx="1258717" cy="631816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Incident Create Agent</a:t>
            </a:r>
            <a:endParaRPr lang="en-IN" sz="1100" b="1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45FAD02-4891-F786-1351-E6B2C267BFCA}"/>
              </a:ext>
            </a:extLst>
          </p:cNvPr>
          <p:cNvSpPr/>
          <p:nvPr/>
        </p:nvSpPr>
        <p:spPr>
          <a:xfrm>
            <a:off x="1546035" y="5382552"/>
            <a:ext cx="1339273" cy="631816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ML Model to identify the Fraud</a:t>
            </a:r>
            <a:endParaRPr lang="en-IN" sz="1100" b="1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195CF5B-A3DC-A04B-4991-5488C3141DA6}"/>
              </a:ext>
            </a:extLst>
          </p:cNvPr>
          <p:cNvSpPr/>
          <p:nvPr/>
        </p:nvSpPr>
        <p:spPr>
          <a:xfrm>
            <a:off x="3295631" y="5382552"/>
            <a:ext cx="1339273" cy="631816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Risk Score Rules</a:t>
            </a:r>
            <a:endParaRPr lang="en-IN" sz="1100" b="1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A14CF89-9C74-37A0-BEEE-B275E04BD908}"/>
              </a:ext>
            </a:extLst>
          </p:cNvPr>
          <p:cNvSpPr/>
          <p:nvPr/>
        </p:nvSpPr>
        <p:spPr>
          <a:xfrm>
            <a:off x="5045227" y="5382552"/>
            <a:ext cx="1339273" cy="631816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SMS System</a:t>
            </a:r>
            <a:endParaRPr lang="en-IN" sz="1100" b="1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AE6BB09-AC22-5F35-D8AA-DA627E9BED57}"/>
              </a:ext>
            </a:extLst>
          </p:cNvPr>
          <p:cNvSpPr/>
          <p:nvPr/>
        </p:nvSpPr>
        <p:spPr>
          <a:xfrm>
            <a:off x="6772058" y="5399720"/>
            <a:ext cx="1339273" cy="631816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Ticket </a:t>
            </a:r>
            <a:r>
              <a:rPr lang="en-US" sz="1100" b="1" dirty="0" err="1"/>
              <a:t>Mgmt</a:t>
            </a:r>
            <a:r>
              <a:rPr lang="en-US" sz="1100" b="1" dirty="0"/>
              <a:t> System</a:t>
            </a:r>
            <a:endParaRPr lang="en-IN" sz="1100" b="1" dirty="0"/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8B2437A0-F3F5-D23E-72F6-AC1E52AC17EA}"/>
              </a:ext>
            </a:extLst>
          </p:cNvPr>
          <p:cNvCxnSpPr>
            <a:cxnSpLocks/>
            <a:stCxn id="40" idx="2"/>
            <a:endCxn id="35" idx="0"/>
          </p:cNvCxnSpPr>
          <p:nvPr/>
        </p:nvCxnSpPr>
        <p:spPr>
          <a:xfrm rot="16200000" flipH="1">
            <a:off x="3260014" y="4066703"/>
            <a:ext cx="526705" cy="110897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5CB87BD5-80C8-332E-3737-864ADF11DC46}"/>
              </a:ext>
            </a:extLst>
          </p:cNvPr>
          <p:cNvCxnSpPr>
            <a:cxnSpLocks/>
            <a:stCxn id="10" idx="2"/>
            <a:endCxn id="35" idx="0"/>
          </p:cNvCxnSpPr>
          <p:nvPr/>
        </p:nvCxnSpPr>
        <p:spPr>
          <a:xfrm rot="5400000">
            <a:off x="4711884" y="3712495"/>
            <a:ext cx="538021" cy="180607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5B127192-2299-A7AC-4EF1-8CA093471723}"/>
              </a:ext>
            </a:extLst>
          </p:cNvPr>
          <p:cNvCxnSpPr>
            <a:cxnSpLocks/>
            <a:stCxn id="12" idx="2"/>
          </p:cNvCxnSpPr>
          <p:nvPr/>
        </p:nvCxnSpPr>
        <p:spPr>
          <a:xfrm rot="5400000">
            <a:off x="6421075" y="3745758"/>
            <a:ext cx="286207" cy="146252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E794BBB-D8BD-1C82-5A1D-4E83A38ECA40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4440177" y="4357840"/>
            <a:ext cx="83697" cy="2622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245089DF-6651-5A7A-ECBF-B3A9BF611570}"/>
              </a:ext>
            </a:extLst>
          </p:cNvPr>
          <p:cNvCxnSpPr>
            <a:cxnSpLocks/>
            <a:stCxn id="33" idx="1"/>
            <a:endCxn id="22" idx="2"/>
          </p:cNvCxnSpPr>
          <p:nvPr/>
        </p:nvCxnSpPr>
        <p:spPr>
          <a:xfrm rot="10800000" flipH="1">
            <a:off x="620378" y="2958911"/>
            <a:ext cx="1461357" cy="2561431"/>
          </a:xfrm>
          <a:prstGeom prst="bentConnector3">
            <a:avLst>
              <a:gd name="adj1" fmla="val -156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B86E6A2A-6D67-85A1-5846-1641DDB4FAF2}"/>
              </a:ext>
            </a:extLst>
          </p:cNvPr>
          <p:cNvSpPr txBox="1"/>
          <p:nvPr/>
        </p:nvSpPr>
        <p:spPr>
          <a:xfrm>
            <a:off x="5659146" y="2860567"/>
            <a:ext cx="9124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Data Injection</a:t>
            </a:r>
            <a:endParaRPr lang="en-IN" sz="10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2D361E6-5D69-8DA1-0DCC-A776E447F8B0}"/>
              </a:ext>
            </a:extLst>
          </p:cNvPr>
          <p:cNvSpPr txBox="1"/>
          <p:nvPr/>
        </p:nvSpPr>
        <p:spPr>
          <a:xfrm>
            <a:off x="6216334" y="3305362"/>
            <a:ext cx="19351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FinGuard</a:t>
            </a:r>
            <a:r>
              <a:rPr lang="en-US" sz="1000" dirty="0"/>
              <a:t> Fraud Detection System</a:t>
            </a:r>
            <a:endParaRPr lang="en-IN" sz="10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DE7EF50-7729-A6F9-3B83-B3F0D099E169}"/>
              </a:ext>
            </a:extLst>
          </p:cNvPr>
          <p:cNvSpPr txBox="1"/>
          <p:nvPr/>
        </p:nvSpPr>
        <p:spPr>
          <a:xfrm>
            <a:off x="6845823" y="4659769"/>
            <a:ext cx="12971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FinGuard</a:t>
            </a:r>
            <a:r>
              <a:rPr lang="en-US" sz="1000" dirty="0"/>
              <a:t> MCP Server</a:t>
            </a:r>
            <a:endParaRPr lang="en-IN" sz="1000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E6FC11E-F287-A86D-95B3-5FA62E0BE36B}"/>
              </a:ext>
            </a:extLst>
          </p:cNvPr>
          <p:cNvCxnSpPr>
            <a:stCxn id="26" idx="3"/>
            <a:endCxn id="40" idx="1"/>
          </p:cNvCxnSpPr>
          <p:nvPr/>
        </p:nvCxnSpPr>
        <p:spPr>
          <a:xfrm flipV="1">
            <a:off x="2126935" y="4041932"/>
            <a:ext cx="212584" cy="20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39E85F3-8F84-A720-D9AE-0F30F73C57A8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3598236" y="4032985"/>
            <a:ext cx="212582" cy="8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55DC780-85B9-E182-2F64-4E43FCD26439}"/>
              </a:ext>
            </a:extLst>
          </p:cNvPr>
          <p:cNvCxnSpPr>
            <a:stCxn id="7" idx="3"/>
            <a:endCxn id="10" idx="1"/>
          </p:cNvCxnSpPr>
          <p:nvPr/>
        </p:nvCxnSpPr>
        <p:spPr>
          <a:xfrm flipV="1">
            <a:off x="5069535" y="4030616"/>
            <a:ext cx="185039" cy="11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621CDBD-F441-FBE6-1391-5192EE602C5D}"/>
              </a:ext>
            </a:extLst>
          </p:cNvPr>
          <p:cNvCxnSpPr>
            <a:stCxn id="10" idx="3"/>
            <a:endCxn id="12" idx="1"/>
          </p:cNvCxnSpPr>
          <p:nvPr/>
        </p:nvCxnSpPr>
        <p:spPr>
          <a:xfrm flipV="1">
            <a:off x="6513291" y="4018011"/>
            <a:ext cx="152792" cy="12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3961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086599-EED9-5E52-C74E-27D1BFDD03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2B544BD-7614-13B9-3EB8-5AD7F67E86BC}"/>
              </a:ext>
            </a:extLst>
          </p:cNvPr>
          <p:cNvSpPr/>
          <p:nvPr/>
        </p:nvSpPr>
        <p:spPr>
          <a:xfrm>
            <a:off x="793466" y="1111024"/>
            <a:ext cx="5400656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b="1" dirty="0"/>
              <a:t>Milestone 1 Highlights:</a:t>
            </a:r>
            <a:endParaRPr lang="en-IN" sz="12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7892B9-58F5-3AEE-EB24-1061168A32AC}"/>
              </a:ext>
            </a:extLst>
          </p:cNvPr>
          <p:cNvSpPr txBox="1"/>
          <p:nvPr/>
        </p:nvSpPr>
        <p:spPr>
          <a:xfrm>
            <a:off x="705857" y="1521146"/>
            <a:ext cx="574782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</a:defRPr>
            </a:pPr>
            <a:r>
              <a:rPr lang="en-US" dirty="0"/>
              <a:t>Setup the Projects in Cursor.ai</a:t>
            </a:r>
          </a:p>
          <a:p>
            <a:pPr marL="285750" indent="-285750"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</a:defRPr>
            </a:pPr>
            <a:r>
              <a:rPr lang="en-US" dirty="0"/>
              <a:t>Implementation of </a:t>
            </a:r>
            <a:r>
              <a:rPr lang="en-US" dirty="0" err="1"/>
              <a:t>FinGuard</a:t>
            </a:r>
            <a:r>
              <a:rPr lang="en-US" dirty="0"/>
              <a:t> Agent and MCP Server</a:t>
            </a:r>
          </a:p>
          <a:p>
            <a:pPr marL="285750" indent="-285750"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</a:defRPr>
            </a:pPr>
            <a:r>
              <a:rPr lang="en-US" dirty="0"/>
              <a:t>Kafka setup</a:t>
            </a:r>
            <a:endParaRPr lang="en-GB" sz="1400" dirty="0">
              <a:solidFill>
                <a:srgbClr val="000308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F855BE-67A2-213E-D657-A59944476DE3}"/>
              </a:ext>
            </a:extLst>
          </p:cNvPr>
          <p:cNvSpPr txBox="1"/>
          <p:nvPr/>
        </p:nvSpPr>
        <p:spPr>
          <a:xfrm>
            <a:off x="598165" y="114335"/>
            <a:ext cx="8019362" cy="70788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2400" b="1" dirty="0" err="1">
                <a:ea typeface="Calibri"/>
                <a:cs typeface="Calibri"/>
              </a:rPr>
              <a:t>FinGuard</a:t>
            </a:r>
            <a:r>
              <a:rPr lang="en-US" sz="2400" b="1" dirty="0">
                <a:ea typeface="Calibri"/>
                <a:cs typeface="Calibri"/>
              </a:rPr>
              <a:t> – </a:t>
            </a:r>
            <a:r>
              <a:rPr lang="en-US" sz="2400" b="1" dirty="0" err="1">
                <a:ea typeface="Calibri"/>
                <a:cs typeface="Calibri"/>
              </a:rPr>
              <a:t>MileStone</a:t>
            </a:r>
            <a:r>
              <a:rPr lang="en-US" sz="2400" b="1" dirty="0">
                <a:ea typeface="Calibri"/>
                <a:cs typeface="Calibri"/>
              </a:rPr>
              <a:t> 1</a:t>
            </a:r>
            <a:endParaRPr lang="en-US" altLang="en-US" sz="1000" dirty="0">
              <a:latin typeface="Arial" panose="020B0604020202020204" pitchFamily="34" charset="0"/>
            </a:endParaRPr>
          </a:p>
          <a:p>
            <a:endParaRPr lang="en-US" sz="16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9F36782-76B4-F78B-969F-758C76CF3E60}"/>
              </a:ext>
            </a:extLst>
          </p:cNvPr>
          <p:cNvCxnSpPr/>
          <p:nvPr/>
        </p:nvCxnSpPr>
        <p:spPr>
          <a:xfrm flipV="1">
            <a:off x="598165" y="676630"/>
            <a:ext cx="11191910" cy="4600"/>
          </a:xfrm>
          <a:prstGeom prst="straightConnector1">
            <a:avLst/>
          </a:prstGeom>
          <a:ln w="28575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D840F9F-DB50-8406-EF0C-61330B506B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9181503"/>
              </p:ext>
            </p:extLst>
          </p:nvPr>
        </p:nvGraphicFramePr>
        <p:xfrm>
          <a:off x="793466" y="3298274"/>
          <a:ext cx="10605070" cy="220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278">
                  <a:extLst>
                    <a:ext uri="{9D8B030D-6E8A-4147-A177-3AD203B41FA5}">
                      <a16:colId xmlns:a16="http://schemas.microsoft.com/office/drawing/2014/main" val="3542683315"/>
                    </a:ext>
                  </a:extLst>
                </a:gridCol>
                <a:gridCol w="3202474">
                  <a:extLst>
                    <a:ext uri="{9D8B030D-6E8A-4147-A177-3AD203B41FA5}">
                      <a16:colId xmlns:a16="http://schemas.microsoft.com/office/drawing/2014/main" val="3601887935"/>
                    </a:ext>
                  </a:extLst>
                </a:gridCol>
                <a:gridCol w="2797065">
                  <a:extLst>
                    <a:ext uri="{9D8B030D-6E8A-4147-A177-3AD203B41FA5}">
                      <a16:colId xmlns:a16="http://schemas.microsoft.com/office/drawing/2014/main" val="2069797257"/>
                    </a:ext>
                  </a:extLst>
                </a:gridCol>
                <a:gridCol w="4177253">
                  <a:extLst>
                    <a:ext uri="{9D8B030D-6E8A-4147-A177-3AD203B41FA5}">
                      <a16:colId xmlns:a16="http://schemas.microsoft.com/office/drawing/2014/main" val="3525140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#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Artifact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Type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Comment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3595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Data Injection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Excel 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An excel file will customer transaction. Since Customer transaction is out of scope, taking data in excel file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04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FinGuard</a:t>
                      </a:r>
                      <a:r>
                        <a:rPr lang="en-US" sz="1200" dirty="0"/>
                        <a:t> Agent Code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Python  Project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6569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Transaction Reader, Fraud Identify agent, Risk Score Identifier, SMS System  &amp; Ticket </a:t>
                      </a:r>
                      <a:r>
                        <a:rPr lang="en-US" sz="1200" dirty="0" err="1"/>
                        <a:t>Mgmt</a:t>
                      </a:r>
                      <a:r>
                        <a:rPr lang="en-US" sz="1200" dirty="0"/>
                        <a:t> System 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Python Code with LLM, ML, API 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This completes the </a:t>
                      </a:r>
                      <a:r>
                        <a:rPr lang="en-US" sz="1200" dirty="0" err="1"/>
                        <a:t>FinGuard</a:t>
                      </a:r>
                      <a:r>
                        <a:rPr lang="en-US" sz="1200" dirty="0"/>
                        <a:t> AI Agent Process with MCP Server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155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DB Setup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MongoDB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Send the Customer Analysis Result to Mongo DB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9880866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4425A950-E8F7-A5E5-A1E3-B2FA4EAF9616}"/>
              </a:ext>
            </a:extLst>
          </p:cNvPr>
          <p:cNvSpPr/>
          <p:nvPr/>
        </p:nvSpPr>
        <p:spPr>
          <a:xfrm>
            <a:off x="793464" y="2928942"/>
            <a:ext cx="5400656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b="1" dirty="0"/>
              <a:t>Artifacts:</a:t>
            </a:r>
            <a:endParaRPr lang="en-IN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6691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F67514-0944-1439-F3A0-0447431BE7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B827B2D-EAB7-C0C3-150B-94FEA7D9A056}"/>
              </a:ext>
            </a:extLst>
          </p:cNvPr>
          <p:cNvSpPr txBox="1"/>
          <p:nvPr/>
        </p:nvSpPr>
        <p:spPr>
          <a:xfrm>
            <a:off x="598165" y="114335"/>
            <a:ext cx="8019362" cy="70788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2400" b="1" dirty="0" err="1">
                <a:ea typeface="Calibri"/>
                <a:cs typeface="Calibri"/>
              </a:rPr>
              <a:t>FinGuard</a:t>
            </a:r>
            <a:r>
              <a:rPr lang="en-US" sz="2400" b="1" dirty="0">
                <a:ea typeface="Calibri"/>
                <a:cs typeface="Calibri"/>
              </a:rPr>
              <a:t> AI - Overall Timeline</a:t>
            </a:r>
            <a:endParaRPr lang="en-US" altLang="en-US" sz="1000" dirty="0">
              <a:latin typeface="Arial" panose="020B0604020202020204" pitchFamily="34" charset="0"/>
            </a:endParaRPr>
          </a:p>
          <a:p>
            <a:endParaRPr lang="en-US" sz="16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1DDB7D2-90F7-E40F-E348-B3120358B298}"/>
              </a:ext>
            </a:extLst>
          </p:cNvPr>
          <p:cNvCxnSpPr/>
          <p:nvPr/>
        </p:nvCxnSpPr>
        <p:spPr>
          <a:xfrm flipV="1">
            <a:off x="598165" y="676630"/>
            <a:ext cx="11191910" cy="4600"/>
          </a:xfrm>
          <a:prstGeom prst="straightConnector1">
            <a:avLst/>
          </a:prstGeom>
          <a:ln w="28575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2C4916B-5213-CFE0-A7E2-2AAA6E3076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0144013"/>
              </p:ext>
            </p:extLst>
          </p:nvPr>
        </p:nvGraphicFramePr>
        <p:xfrm>
          <a:off x="598165" y="822221"/>
          <a:ext cx="10696520" cy="17078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4130">
                  <a:extLst>
                    <a:ext uri="{9D8B030D-6E8A-4147-A177-3AD203B41FA5}">
                      <a16:colId xmlns:a16="http://schemas.microsoft.com/office/drawing/2014/main" val="2023463453"/>
                    </a:ext>
                  </a:extLst>
                </a:gridCol>
                <a:gridCol w="2674130">
                  <a:extLst>
                    <a:ext uri="{9D8B030D-6E8A-4147-A177-3AD203B41FA5}">
                      <a16:colId xmlns:a16="http://schemas.microsoft.com/office/drawing/2014/main" val="2016796695"/>
                    </a:ext>
                  </a:extLst>
                </a:gridCol>
                <a:gridCol w="2674130">
                  <a:extLst>
                    <a:ext uri="{9D8B030D-6E8A-4147-A177-3AD203B41FA5}">
                      <a16:colId xmlns:a16="http://schemas.microsoft.com/office/drawing/2014/main" val="308768"/>
                    </a:ext>
                  </a:extLst>
                </a:gridCol>
                <a:gridCol w="2674130">
                  <a:extLst>
                    <a:ext uri="{9D8B030D-6E8A-4147-A177-3AD203B41FA5}">
                      <a16:colId xmlns:a16="http://schemas.microsoft.com/office/drawing/2014/main" val="793827802"/>
                    </a:ext>
                  </a:extLst>
                </a:gridCol>
              </a:tblGrid>
              <a:tr h="626485">
                <a:tc>
                  <a:txBody>
                    <a:bodyPr/>
                    <a:lstStyle/>
                    <a:p>
                      <a:r>
                        <a:rPr lang="en-IN" sz="12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Week 1 (Aug2-Aug9)</a:t>
                      </a:r>
                      <a:endParaRPr lang="en-IN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Week 2 (Aug 10-16)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Week 3 (Aug17-Aug 23)</a:t>
                      </a:r>
                      <a:endParaRPr lang="en-IN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Week 4 (Aug 24-30)</a:t>
                      </a:r>
                      <a:endParaRPr lang="en-IN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3072539"/>
                  </a:ext>
                </a:extLst>
              </a:tr>
              <a:tr h="1081330">
                <a:tc>
                  <a:txBody>
                    <a:bodyPr/>
                    <a:lstStyle/>
                    <a:p>
                      <a:pPr marL="171450" indent="-171450" algn="l" rtl="0" fontAlgn="base">
                        <a:lnSpc>
                          <a:spcPts val="1275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dirty="0">
                          <a:solidFill>
                            <a:srgbClr val="000308"/>
                          </a:solidFill>
                          <a:effectLst/>
                          <a:latin typeface="Calibri"/>
                        </a:rPr>
                        <a:t>Project Charter</a:t>
                      </a:r>
                      <a:r>
                        <a:rPr lang="en-US" sz="1200" b="0" i="0" dirty="0">
                          <a:solidFill>
                            <a:srgbClr val="0070CD"/>
                          </a:solidFill>
                          <a:effectLst/>
                          <a:latin typeface="Calibri"/>
                        </a:rPr>
                        <a:t>​</a:t>
                      </a:r>
                    </a:p>
                    <a:p>
                      <a:pPr marL="171450" indent="-171450" algn="l" rtl="0" fontAlgn="base">
                        <a:lnSpc>
                          <a:spcPts val="1275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dirty="0">
                          <a:solidFill>
                            <a:srgbClr val="000308"/>
                          </a:solidFill>
                          <a:effectLst/>
                          <a:latin typeface="Calibri"/>
                        </a:rPr>
                        <a:t>Architecture and flow design</a:t>
                      </a:r>
                      <a:r>
                        <a:rPr lang="en-US" sz="1200" b="0" i="0" dirty="0">
                          <a:solidFill>
                            <a:srgbClr val="0070CD"/>
                          </a:solidFill>
                          <a:effectLst/>
                          <a:latin typeface="Calibri"/>
                        </a:rPr>
                        <a:t>​.</a:t>
                      </a:r>
                    </a:p>
                    <a:p>
                      <a:pPr marL="171450" indent="-171450" algn="l" rtl="0" fontAlgn="base">
                        <a:lnSpc>
                          <a:spcPts val="1275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dirty="0">
                          <a:solidFill>
                            <a:srgbClr val="000308"/>
                          </a:solidFill>
                          <a:effectLst/>
                          <a:latin typeface="Calibri"/>
                        </a:rPr>
                        <a:t>High-level and Low-level Design.</a:t>
                      </a:r>
                      <a:r>
                        <a:rPr lang="en-US" sz="1200" b="0" i="0" dirty="0">
                          <a:solidFill>
                            <a:srgbClr val="0070CD"/>
                          </a:solidFill>
                          <a:effectLst/>
                          <a:latin typeface="Calibri"/>
                        </a:rPr>
                        <a:t>​</a:t>
                      </a:r>
                    </a:p>
                    <a:p>
                      <a:pPr marL="0" indent="0" algn="l" rtl="0" fontAlgn="base">
                        <a:lnSpc>
                          <a:spcPts val="1275"/>
                        </a:lnSpc>
                        <a:buFont typeface="Arial" panose="020B0604020202020204" pitchFamily="34" charset="0"/>
                        <a:buNone/>
                      </a:pPr>
                      <a:endParaRPr lang="en-US" sz="1200" b="0" i="0" dirty="0">
                        <a:solidFill>
                          <a:srgbClr val="0070CD"/>
                        </a:solidFill>
                        <a:effectLst/>
                        <a:latin typeface="Calibri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IN" sz="1200" dirty="0">
                        <a:solidFill>
                          <a:srgbClr val="0003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base">
                        <a:lnSpc>
                          <a:spcPts val="1275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dirty="0">
                          <a:solidFill>
                            <a:srgbClr val="000308"/>
                          </a:solidFill>
                          <a:effectLst/>
                          <a:latin typeface="Calibri"/>
                        </a:rPr>
                        <a:t>Project setup 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ts val="12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308"/>
                          </a:solidFill>
                          <a:effectLst/>
                          <a:latin typeface="+mn-lt"/>
                        </a:rPr>
                        <a:t>Multi-Agent Development</a:t>
                      </a:r>
                      <a:endParaRPr lang="en-US" sz="1200" b="0" i="0" dirty="0">
                        <a:solidFill>
                          <a:srgbClr val="0070CD"/>
                        </a:solidFill>
                        <a:effectLst/>
                        <a:latin typeface="+mn-lt"/>
                      </a:endParaRPr>
                    </a:p>
                    <a:p>
                      <a:pPr marL="171450" indent="-171450" algn="l" rtl="0" fontAlgn="base">
                        <a:lnSpc>
                          <a:spcPts val="1275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dirty="0">
                          <a:solidFill>
                            <a:srgbClr val="000308"/>
                          </a:solidFill>
                          <a:effectLst/>
                          <a:latin typeface="Calibri"/>
                        </a:rPr>
                        <a:t>Data Injection (Pipeline Setup)</a:t>
                      </a:r>
                      <a:endParaRPr lang="en-US" sz="1200" b="0" i="0" dirty="0">
                        <a:solidFill>
                          <a:srgbClr val="0070CD"/>
                        </a:solidFill>
                        <a:effectLst/>
                        <a:latin typeface="Calibri"/>
                      </a:endParaRPr>
                    </a:p>
                    <a:p>
                      <a:endParaRPr lang="en-IN" sz="1200" dirty="0">
                        <a:solidFill>
                          <a:srgbClr val="0003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base">
                        <a:lnSpc>
                          <a:spcPts val="1275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dirty="0">
                          <a:solidFill>
                            <a:srgbClr val="000308"/>
                          </a:solidFill>
                          <a:effectLst/>
                          <a:latin typeface="Calibri"/>
                        </a:rPr>
                        <a:t>UI Development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ts val="12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308"/>
                          </a:solidFill>
                          <a:effectLst/>
                          <a:latin typeface="+mn-lt"/>
                        </a:rPr>
                        <a:t>Worked on Alerting system.</a:t>
                      </a:r>
                      <a:r>
                        <a:rPr lang="en-US" sz="1200" b="0" i="0" u="none" strike="noStrike" dirty="0">
                          <a:solidFill>
                            <a:srgbClr val="0070CD"/>
                          </a:solidFill>
                          <a:effectLst/>
                          <a:latin typeface="+mn-lt"/>
                        </a:rPr>
                        <a:t> (SMS/WhatsApp)</a:t>
                      </a:r>
                      <a:endParaRPr lang="en-US" sz="1200" b="0" i="0" dirty="0">
                        <a:solidFill>
                          <a:srgbClr val="0070CD"/>
                        </a:solidFill>
                        <a:effectLst/>
                        <a:latin typeface="+mn-lt"/>
                      </a:endParaRPr>
                    </a:p>
                    <a:p>
                      <a:pPr marL="171450" indent="-171450" algn="l" rtl="0" fontAlgn="base">
                        <a:lnSpc>
                          <a:spcPts val="1275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1200" b="0" i="0" dirty="0">
                        <a:solidFill>
                          <a:srgbClr val="0070CD"/>
                        </a:solidFill>
                        <a:effectLst/>
                        <a:latin typeface="Calibri"/>
                      </a:endParaRPr>
                    </a:p>
                    <a:p>
                      <a:endParaRPr lang="en-IN" sz="1200" dirty="0">
                        <a:solidFill>
                          <a:srgbClr val="0003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base">
                        <a:lnSpc>
                          <a:spcPts val="1275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dirty="0">
                          <a:solidFill>
                            <a:srgbClr val="000308"/>
                          </a:solidFill>
                          <a:effectLst/>
                          <a:latin typeface="Calibri"/>
                        </a:rPr>
                        <a:t>Optimized the Gen AI Model  .</a:t>
                      </a:r>
                      <a:r>
                        <a:rPr lang="en-US" sz="1200" b="0" i="0" dirty="0">
                          <a:solidFill>
                            <a:srgbClr val="0070CD"/>
                          </a:solidFill>
                          <a:effectLst/>
                          <a:latin typeface="Calibri"/>
                        </a:rPr>
                        <a:t>​</a:t>
                      </a:r>
                    </a:p>
                    <a:p>
                      <a:pPr marL="171450" indent="-171450" algn="l" rtl="0" fontAlgn="base">
                        <a:lnSpc>
                          <a:spcPts val="1275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dirty="0">
                          <a:solidFill>
                            <a:srgbClr val="000308"/>
                          </a:solidFill>
                          <a:effectLst/>
                          <a:latin typeface="Calibri"/>
                        </a:rPr>
                        <a:t>Deployment</a:t>
                      </a:r>
                      <a:endParaRPr lang="en-US" sz="1200" b="0" i="0" dirty="0">
                        <a:solidFill>
                          <a:srgbClr val="0070CD"/>
                        </a:solidFill>
                        <a:effectLst/>
                        <a:latin typeface="Calibri"/>
                      </a:endParaRPr>
                    </a:p>
                    <a:p>
                      <a:pPr marL="171450" indent="-171450" algn="l" rtl="0" fontAlgn="base">
                        <a:lnSpc>
                          <a:spcPts val="1275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dirty="0">
                          <a:solidFill>
                            <a:srgbClr val="000308"/>
                          </a:solidFill>
                          <a:effectLst/>
                          <a:latin typeface="Calibri"/>
                        </a:rPr>
                        <a:t>Demo</a:t>
                      </a:r>
                      <a:endParaRPr lang="en-US" sz="1200" b="0" i="0" dirty="0">
                        <a:solidFill>
                          <a:srgbClr val="0070CD"/>
                        </a:solidFill>
                        <a:effectLst/>
                        <a:latin typeface="Calibri"/>
                      </a:endParaRPr>
                    </a:p>
                    <a:p>
                      <a:endParaRPr lang="en-IN" sz="1200" dirty="0">
                        <a:solidFill>
                          <a:srgbClr val="0003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913727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C2ABB13-BD2F-6CE0-B5FB-FCFFA2AAB7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4043995"/>
              </p:ext>
            </p:extLst>
          </p:nvPr>
        </p:nvGraphicFramePr>
        <p:xfrm>
          <a:off x="598165" y="2671027"/>
          <a:ext cx="10696521" cy="3867150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995025">
                  <a:extLst>
                    <a:ext uri="{9D8B030D-6E8A-4147-A177-3AD203B41FA5}">
                      <a16:colId xmlns:a16="http://schemas.microsoft.com/office/drawing/2014/main" val="2760954230"/>
                    </a:ext>
                  </a:extLst>
                </a:gridCol>
                <a:gridCol w="247249">
                  <a:extLst>
                    <a:ext uri="{9D8B030D-6E8A-4147-A177-3AD203B41FA5}">
                      <a16:colId xmlns:a16="http://schemas.microsoft.com/office/drawing/2014/main" val="3926791859"/>
                    </a:ext>
                  </a:extLst>
                </a:gridCol>
                <a:gridCol w="3328567">
                  <a:extLst>
                    <a:ext uri="{9D8B030D-6E8A-4147-A177-3AD203B41FA5}">
                      <a16:colId xmlns:a16="http://schemas.microsoft.com/office/drawing/2014/main" val="1404562308"/>
                    </a:ext>
                  </a:extLst>
                </a:gridCol>
                <a:gridCol w="1557060">
                  <a:extLst>
                    <a:ext uri="{9D8B030D-6E8A-4147-A177-3AD203B41FA5}">
                      <a16:colId xmlns:a16="http://schemas.microsoft.com/office/drawing/2014/main" val="787486613"/>
                    </a:ext>
                  </a:extLst>
                </a:gridCol>
                <a:gridCol w="4568620">
                  <a:extLst>
                    <a:ext uri="{9D8B030D-6E8A-4147-A177-3AD203B41FA5}">
                      <a16:colId xmlns:a16="http://schemas.microsoft.com/office/drawing/2014/main" val="2620450124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u="none" strike="noStrike">
                          <a:effectLst/>
                        </a:rPr>
                        <a:t>Week</a:t>
                      </a:r>
                      <a:endParaRPr lang="en-IN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u="none" strike="noStrike">
                          <a:effectLst/>
                        </a:rPr>
                        <a:t>#</a:t>
                      </a:r>
                      <a:endParaRPr lang="en-IN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u="none" strike="noStrike">
                          <a:effectLst/>
                        </a:rPr>
                        <a:t>Task</a:t>
                      </a:r>
                      <a:endParaRPr lang="en-IN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u="none" strike="noStrike">
                          <a:effectLst/>
                        </a:rPr>
                        <a:t>POC</a:t>
                      </a:r>
                      <a:endParaRPr lang="en-IN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u="none" strike="noStrike">
                          <a:effectLst/>
                        </a:rPr>
                        <a:t>Status</a:t>
                      </a:r>
                      <a:endParaRPr lang="en-IN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64346456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100" u="none" strike="noStrike" dirty="0">
                          <a:effectLst/>
                        </a:rPr>
                        <a:t>Week1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100" u="none" strike="noStrike" dirty="0">
                          <a:effectLst/>
                        </a:rPr>
                        <a:t>1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100" u="none" strike="noStrike">
                          <a:effectLst/>
                        </a:rPr>
                        <a:t>Git Project Creation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100" u="none" strike="noStrike" dirty="0">
                          <a:effectLst/>
                        </a:rPr>
                        <a:t> Srini Palli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100" u="none" strike="noStrike">
                          <a:effectLst/>
                        </a:rPr>
                        <a:t>Completed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73129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100" u="none" strike="noStrike" dirty="0">
                          <a:effectLst/>
                        </a:rPr>
                        <a:t> 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100" u="none" strike="noStrike">
                          <a:effectLst/>
                        </a:rPr>
                        <a:t>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100" u="none" strike="noStrike">
                          <a:effectLst/>
                        </a:rPr>
                        <a:t>Readme File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100" u="none" strike="noStrike" dirty="0">
                          <a:effectLst/>
                        </a:rPr>
                        <a:t> Srini Palli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100" u="none" strike="noStrike">
                          <a:effectLst/>
                        </a:rPr>
                        <a:t>Completed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110669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100" u="none" strike="noStrike" dirty="0">
                          <a:effectLst/>
                        </a:rPr>
                        <a:t> 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100" u="none" strike="noStrike">
                          <a:effectLst/>
                        </a:rPr>
                        <a:t>Architecture Document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100" u="none" strike="noStrike" dirty="0">
                          <a:effectLst/>
                        </a:rPr>
                        <a:t> Srini Palli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100" u="none" strike="noStrike">
                          <a:effectLst/>
                        </a:rPr>
                        <a:t>Completed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954098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100" u="none" strike="noStrike" dirty="0">
                          <a:effectLst/>
                        </a:rPr>
                        <a:t>Week2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100" u="none" strike="noStrike" dirty="0">
                          <a:effectLst/>
                        </a:rPr>
                        <a:t> 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100" u="none" strike="noStrike">
                          <a:effectLst/>
                        </a:rPr>
                        <a:t>MCP Tools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100" u="none" strike="noStrike" dirty="0">
                          <a:effectLst/>
                        </a:rPr>
                        <a:t> Srini Palli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125288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100" u="none" strike="noStrike">
                          <a:effectLst/>
                        </a:rPr>
                        <a:t>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ML Model to Identify the Risk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100" u="none" strike="noStrike" dirty="0">
                          <a:effectLst/>
                        </a:rPr>
                        <a:t>Rajesh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100" u="none" strike="noStrike">
                          <a:effectLst/>
                        </a:rPr>
                        <a:t>Not Yet Started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443445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100" u="none" strike="noStrike" dirty="0">
                          <a:effectLst/>
                        </a:rPr>
                        <a:t>5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100" u="none" strike="noStrike">
                          <a:effectLst/>
                        </a:rPr>
                        <a:t>Risk Level Score Identifier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100" u="none" strike="noStrike" dirty="0">
                          <a:effectLst/>
                        </a:rPr>
                        <a:t>Rajesh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100" u="none" strike="noStrike">
                          <a:effectLst/>
                        </a:rPr>
                        <a:t>Not Yet Started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437639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100" u="none" strike="noStrike">
                          <a:effectLst/>
                        </a:rPr>
                        <a:t>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100" u="none" strike="noStrike" dirty="0">
                          <a:effectLst/>
                        </a:rPr>
                        <a:t>SMS Agent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u="none" strike="noStrike" dirty="0">
                          <a:effectLst/>
                        </a:rPr>
                        <a:t>  Srini Palli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100" u="none" strike="noStrike">
                          <a:effectLst/>
                        </a:rPr>
                        <a:t>Not Yet Started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339297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100" u="none" strike="noStrike">
                          <a:effectLst/>
                        </a:rPr>
                        <a:t>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Ticket Creation API Integrate with  JIRA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u="none" strike="noStrike" dirty="0">
                          <a:effectLst/>
                        </a:rPr>
                        <a:t>  Srini Palli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100" u="none" strike="noStrike">
                          <a:effectLst/>
                        </a:rPr>
                        <a:t>Not Yet Started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545243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100" u="none" strike="noStrike" dirty="0">
                          <a:effectLst/>
                        </a:rPr>
                        <a:t>Agents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u="none" strike="noStrike" dirty="0">
                          <a:effectLst/>
                        </a:rPr>
                        <a:t>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684536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100" u="none" strike="noStrike">
                          <a:effectLst/>
                        </a:rPr>
                        <a:t>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100" u="none" strike="noStrike">
                          <a:effectLst/>
                        </a:rPr>
                        <a:t>Identify Risk Agent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u="none" strike="noStrike" dirty="0">
                          <a:effectLst/>
                        </a:rPr>
                        <a:t>Rajesh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100" u="none" strike="noStrike">
                          <a:effectLst/>
                        </a:rPr>
                        <a:t>Not Yet Started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497477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100" u="none" strike="noStrike">
                          <a:effectLst/>
                        </a:rPr>
                        <a:t>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100" u="none" strike="noStrike" dirty="0">
                          <a:effectLst/>
                        </a:rPr>
                        <a:t>Risk Score Identifier Agent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u="none" strike="noStrike" dirty="0">
                          <a:effectLst/>
                        </a:rPr>
                        <a:t>Rajesh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100" u="none" strike="noStrike">
                          <a:effectLst/>
                        </a:rPr>
                        <a:t>Not Yet Started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163926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100" u="none" strike="noStrike">
                          <a:effectLst/>
                        </a:rPr>
                        <a:t>10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100" u="none" strike="noStrike">
                          <a:effectLst/>
                        </a:rPr>
                        <a:t>Message Agent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u="none" strike="noStrike" dirty="0">
                          <a:effectLst/>
                        </a:rPr>
                        <a:t>  Srini Palli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100" u="none" strike="noStrike">
                          <a:effectLst/>
                        </a:rPr>
                        <a:t>Not Yet Started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045319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100" u="none" strike="noStrike">
                          <a:effectLst/>
                        </a:rPr>
                        <a:t>11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100" u="none" strike="noStrike" dirty="0">
                          <a:effectLst/>
                        </a:rPr>
                        <a:t>Ticket Creation Agent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u="none" strike="noStrike" dirty="0">
                          <a:effectLst/>
                        </a:rPr>
                        <a:t>  Srini Palli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100" u="none" strike="noStrike">
                          <a:effectLst/>
                        </a:rPr>
                        <a:t>Not Yet Started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172573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100" u="none" strike="noStrike">
                          <a:effectLst/>
                        </a:rPr>
                        <a:t>Week 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100" u="none" strike="noStrike">
                          <a:effectLst/>
                        </a:rPr>
                        <a:t>12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u="none" strike="noStrike" dirty="0">
                          <a:effectLst/>
                        </a:rPr>
                        <a:t>API to Retrieve the Transaction Analysis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u="none" strike="noStrike" dirty="0">
                          <a:effectLst/>
                        </a:rPr>
                        <a:t>  Srini Palli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100" u="none" strike="noStrike">
                          <a:effectLst/>
                        </a:rPr>
                        <a:t>Not Yet Started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089416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100" u="none" strike="noStrike">
                          <a:effectLst/>
                        </a:rPr>
                        <a:t>Agents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u="none" strike="noStrike" dirty="0">
                          <a:effectLst/>
                        </a:rPr>
                        <a:t> 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5955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100" u="none" strike="noStrike">
                          <a:effectLst/>
                        </a:rPr>
                        <a:t>13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100" u="none" strike="noStrike">
                          <a:effectLst/>
                        </a:rPr>
                        <a:t>Message Agent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u="none" strike="noStrike" dirty="0">
                          <a:effectLst/>
                        </a:rPr>
                        <a:t>  Rajesh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100" u="none" strike="noStrike">
                          <a:effectLst/>
                        </a:rPr>
                        <a:t>Not Yet Started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660343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100" u="none" strike="noStrike">
                          <a:effectLst/>
                        </a:rPr>
                        <a:t>14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100" u="none" strike="noStrike">
                          <a:effectLst/>
                        </a:rPr>
                        <a:t>Ticket Creation Agent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u="none" strike="noStrike" dirty="0">
                          <a:effectLst/>
                        </a:rPr>
                        <a:t>  Rajesh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100" u="none" strike="noStrike">
                          <a:effectLst/>
                        </a:rPr>
                        <a:t>Not Yet Started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05598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100" u="none" strike="noStrike">
                          <a:effectLst/>
                        </a:rPr>
                        <a:t>15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FinGuard UI - React JS App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u="none" strike="noStrike" dirty="0">
                          <a:effectLst/>
                        </a:rPr>
                        <a:t>  Srini Palli/Rajesh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100" u="none" strike="noStrike">
                          <a:effectLst/>
                        </a:rPr>
                        <a:t>Not Yet Started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553745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100" u="none" strike="noStrike">
                          <a:effectLst/>
                        </a:rPr>
                        <a:t>Week 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100" u="none" strike="noStrike">
                          <a:effectLst/>
                        </a:rPr>
                        <a:t>16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100" u="none" strike="noStrike">
                          <a:effectLst/>
                        </a:rPr>
                        <a:t>Deployment to AWS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u="none" strike="noStrike" dirty="0">
                          <a:effectLst/>
                        </a:rPr>
                        <a:t>Rajesh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100" u="none" strike="noStrike">
                          <a:effectLst/>
                        </a:rPr>
                        <a:t>Not Yet Started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529238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100" u="none" strike="noStrike">
                          <a:effectLst/>
                        </a:rPr>
                        <a:t>17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100" u="none" strike="noStrike">
                          <a:effectLst/>
                        </a:rPr>
                        <a:t>Kubernetes &amp; Dockert (If possible)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u="none" strike="noStrike" dirty="0">
                          <a:effectLst/>
                        </a:rPr>
                        <a:t>Rajesh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100" u="none" strike="noStrike" dirty="0">
                          <a:effectLst/>
                        </a:rPr>
                        <a:t>Not Yet Started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15442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289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F9EA3F-A3D8-83E8-F520-60ABCEFFEC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EC5DE20-3C17-03C8-1405-12B2EF8C28C4}"/>
              </a:ext>
            </a:extLst>
          </p:cNvPr>
          <p:cNvSpPr txBox="1"/>
          <p:nvPr/>
        </p:nvSpPr>
        <p:spPr>
          <a:xfrm>
            <a:off x="598165" y="114335"/>
            <a:ext cx="8019362" cy="70788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2400" b="1" dirty="0" err="1">
                <a:ea typeface="Calibri"/>
                <a:cs typeface="Calibri"/>
              </a:rPr>
              <a:t>FinGuard</a:t>
            </a:r>
            <a:r>
              <a:rPr lang="en-US" sz="2400" b="1" dirty="0">
                <a:ea typeface="Calibri"/>
                <a:cs typeface="Calibri"/>
              </a:rPr>
              <a:t> AI - Team</a:t>
            </a:r>
            <a:endParaRPr lang="en-US" altLang="en-US" sz="1000" dirty="0">
              <a:latin typeface="Arial" panose="020B0604020202020204" pitchFamily="34" charset="0"/>
            </a:endParaRPr>
          </a:p>
          <a:p>
            <a:endParaRPr lang="en-US" sz="16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ED967FE-5462-C9C6-682B-A068993F0B1C}"/>
              </a:ext>
            </a:extLst>
          </p:cNvPr>
          <p:cNvCxnSpPr/>
          <p:nvPr/>
        </p:nvCxnSpPr>
        <p:spPr>
          <a:xfrm flipV="1">
            <a:off x="598165" y="676630"/>
            <a:ext cx="11191910" cy="4600"/>
          </a:xfrm>
          <a:prstGeom prst="straightConnector1">
            <a:avLst/>
          </a:prstGeom>
          <a:ln w="28575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A63A7A0-DD93-FF49-CC38-0874F50D23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762358"/>
              </p:ext>
            </p:extLst>
          </p:nvPr>
        </p:nvGraphicFramePr>
        <p:xfrm>
          <a:off x="598165" y="901780"/>
          <a:ext cx="93471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418">
                  <a:extLst>
                    <a:ext uri="{9D8B030D-6E8A-4147-A177-3AD203B41FA5}">
                      <a16:colId xmlns:a16="http://schemas.microsoft.com/office/drawing/2014/main" val="823785509"/>
                    </a:ext>
                  </a:extLst>
                </a:gridCol>
                <a:gridCol w="3075709">
                  <a:extLst>
                    <a:ext uri="{9D8B030D-6E8A-4147-A177-3AD203B41FA5}">
                      <a16:colId xmlns:a16="http://schemas.microsoft.com/office/drawing/2014/main" val="2116130115"/>
                    </a:ext>
                  </a:extLst>
                </a:gridCol>
                <a:gridCol w="5708072">
                  <a:extLst>
                    <a:ext uri="{9D8B030D-6E8A-4147-A177-3AD203B41FA5}">
                      <a16:colId xmlns:a16="http://schemas.microsoft.com/office/drawing/2014/main" val="27196334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#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Member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Responsibility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2956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Srinivasarao Palli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Architect , GenAI Agent, API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1987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Rajesh Kumar </a:t>
                      </a:r>
                      <a:r>
                        <a:rPr lang="en-US" dirty="0" err="1"/>
                        <a:t>Birada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Deployment in AWS, Front </a:t>
                      </a:r>
                      <a:r>
                        <a:rPr lang="en-US" dirty="0" err="1"/>
                        <a:t>End,Agent</a:t>
                      </a:r>
                      <a:r>
                        <a:rPr lang="en-US" dirty="0"/>
                        <a:t> Development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79130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6780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920</Words>
  <Application>Microsoft Office PowerPoint</Application>
  <PresentationFormat>Widescreen</PresentationFormat>
  <Paragraphs>244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Srinivasarao Palli</dc:creator>
  <cp:lastModifiedBy>Srinivasarao Palli</cp:lastModifiedBy>
  <cp:revision>4</cp:revision>
  <dcterms:created xsi:type="dcterms:W3CDTF">2025-07-11T09:50:16Z</dcterms:created>
  <dcterms:modified xsi:type="dcterms:W3CDTF">2025-08-09T06:38:56Z</dcterms:modified>
</cp:coreProperties>
</file>