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01" r:id="rId2"/>
    <p:sldId id="302" r:id="rId3"/>
    <p:sldId id="322" r:id="rId4"/>
    <p:sldId id="303" r:id="rId5"/>
    <p:sldId id="304" r:id="rId6"/>
    <p:sldId id="297" r:id="rId7"/>
    <p:sldId id="310" r:id="rId8"/>
    <p:sldId id="311" r:id="rId9"/>
    <p:sldId id="312" r:id="rId10"/>
    <p:sldId id="309" r:id="rId11"/>
    <p:sldId id="308" r:id="rId12"/>
    <p:sldId id="307" r:id="rId13"/>
    <p:sldId id="313" r:id="rId14"/>
    <p:sldId id="314" r:id="rId15"/>
    <p:sldId id="315" r:id="rId16"/>
    <p:sldId id="321" r:id="rId17"/>
    <p:sldId id="317" r:id="rId18"/>
    <p:sldId id="319" r:id="rId19"/>
    <p:sldId id="316" r:id="rId20"/>
    <p:sldId id="320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87971" autoAdjust="0"/>
  </p:normalViewPr>
  <p:slideViewPr>
    <p:cSldViewPr snapToGrid="0">
      <p:cViewPr varScale="1">
        <p:scale>
          <a:sx n="65" d="100"/>
          <a:sy n="65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04813" y="681038"/>
            <a:ext cx="60483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17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baseline="0" dirty="0" err="1" smtClean="0"/>
              <a:t>hub</a:t>
            </a:r>
            <a:r>
              <a:rPr lang="en-US" baseline="0" dirty="0" smtClean="0"/>
              <a:t> Link: https://github.com/srinishanthreddy1991/SunburstChart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4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35063"/>
            <a:ext cx="54451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8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6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baseline="0" dirty="0" err="1" smtClean="0"/>
              <a:t>hub</a:t>
            </a:r>
            <a:r>
              <a:rPr lang="en-US" baseline="0" dirty="0" smtClean="0"/>
              <a:t> Link: https://github.com/srinishanthreddy1991/SunburstChart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95608-824F-4EDE-AFD5-5B64A334D1C7}" type="datetime1">
              <a:rPr lang="en-US" smtClean="0"/>
              <a:t>3/29/2017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C749-8A15-4127-A730-80AB5403AFDB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A68DD-EDDE-4CAB-8B40-8218AE9437EE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DF506-6DC1-4D8A-B717-3BA318358E4C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7BA7-169A-4208-BE31-EE18CC74EEC0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C55FA-5519-4E04-ABCC-30D56BFABEE4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3AA6-F67D-494D-A3BB-458A54AC1DF3}" type="datetime1">
              <a:rPr lang="en-US" smtClean="0"/>
              <a:t>3/29/2017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89E40-3F0C-47F7-913B-344EB184085C}" type="datetime1">
              <a:rPr lang="en-US" smtClean="0"/>
              <a:t>3/29/2017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F444-C842-4CC0-9C5A-1CCBA9979BA9}" type="datetime1">
              <a:rPr lang="en-US" smtClean="0"/>
              <a:t>3/29/2017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97E8-DB9C-437F-AA9A-41FAECD2D934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F70A-43F8-45A2-9CDC-D14424777A9B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090D96EC-7435-47CA-8EF9-34536C5ED596}" type="datetime1">
              <a:rPr lang="en-US" smtClean="0"/>
              <a:t>3/29/2017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ulocity.com/Areas/Labs/Data/sunburst/WineTasting%20Wheel.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scar.go.com/nomine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624084" y="914400"/>
            <a:ext cx="8674290" cy="1516039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/>
              <a:t>Visualizing Sunburst Chart using Raw Tool and Microsoft Power BI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62200" y="3657600"/>
            <a:ext cx="7620000" cy="762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Presented by</a:t>
            </a:r>
          </a:p>
          <a:p>
            <a:pPr eaLnBrk="1" hangingPunct="1"/>
            <a:r>
              <a:rPr lang="en-US" b="1" dirty="0" err="1" smtClean="0">
                <a:latin typeface="Calibri" panose="020F0502020204030204" pitchFamily="34" charset="0"/>
              </a:rPr>
              <a:t>Nishanth</a:t>
            </a:r>
            <a:r>
              <a:rPr lang="en-US" b="1" dirty="0" smtClean="0">
                <a:latin typeface="Calibri" panose="020F0502020204030204" pitchFamily="34" charset="0"/>
              </a:rPr>
              <a:t> Reddy </a:t>
            </a:r>
            <a:r>
              <a:rPr lang="en-US" b="1" dirty="0" err="1" smtClean="0">
                <a:latin typeface="Calibri" panose="020F0502020204030204" pitchFamily="34" charset="0"/>
              </a:rPr>
              <a:t>Kamballapalli</a:t>
            </a:r>
            <a:endParaRPr lang="en-US" b="1" dirty="0" smtClean="0">
              <a:latin typeface="Calibri" panose="020F0502020204030204" pitchFamily="34" charset="0"/>
            </a:endParaRP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44-599 Introduction to Data Visualization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March 30, 2017</a:t>
            </a:r>
          </a:p>
        </p:txBody>
      </p:sp>
    </p:spTree>
    <p:extLst>
      <p:ext uri="{BB962C8B-B14F-4D97-AF65-F5344CB8AC3E}">
        <p14:creationId xmlns:p14="http://schemas.microsoft.com/office/powerpoint/2010/main" val="1688616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What is Microsoft Power BI ?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391692" y="1911723"/>
            <a:ext cx="10363200" cy="4608513"/>
          </a:xfrm>
        </p:spPr>
        <p:txBody>
          <a:bodyPr/>
          <a:lstStyle/>
          <a:p>
            <a:r>
              <a:rPr lang="en-US" b="1" dirty="0"/>
              <a:t>Power BI </a:t>
            </a:r>
            <a:r>
              <a:rPr lang="en-US" dirty="0"/>
              <a:t>is a cloud-based business analytics </a:t>
            </a:r>
            <a:r>
              <a:rPr lang="en-US" dirty="0" smtClean="0"/>
              <a:t>service</a:t>
            </a:r>
          </a:p>
          <a:p>
            <a:endParaRPr lang="en-US" dirty="0" smtClean="0"/>
          </a:p>
          <a:p>
            <a:r>
              <a:rPr lang="en-US" dirty="0" smtClean="0"/>
              <a:t>It enables </a:t>
            </a:r>
            <a:r>
              <a:rPr lang="en-US" dirty="0"/>
              <a:t>anyone to visualize and analyze data with greater speed, efficiency, and </a:t>
            </a:r>
            <a:r>
              <a:rPr lang="en-US" dirty="0" smtClean="0"/>
              <a:t>understanding.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connects users to a broad range of data through easy-to-use dashboards, interactive reports, and compelling visualizations that bring data to life.</a:t>
            </a:r>
          </a:p>
        </p:txBody>
      </p:sp>
    </p:spTree>
    <p:extLst>
      <p:ext uri="{BB962C8B-B14F-4D97-AF65-F5344CB8AC3E}">
        <p14:creationId xmlns:p14="http://schemas.microsoft.com/office/powerpoint/2010/main" val="2052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Features of Microsoft Power BI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Visualize data, wherever it is</a:t>
            </a:r>
          </a:p>
          <a:p>
            <a:pPr lvl="1"/>
            <a:r>
              <a:rPr lang="en-US" dirty="0" smtClean="0"/>
              <a:t>Excel spreadsheets, cloud services, streaming data.</a:t>
            </a:r>
          </a:p>
          <a:p>
            <a:r>
              <a:rPr lang="en-US" dirty="0" smtClean="0"/>
              <a:t>Be informed: always real time</a:t>
            </a:r>
          </a:p>
          <a:p>
            <a:pPr lvl="1"/>
            <a:r>
              <a:rPr lang="en-US" dirty="0" smtClean="0"/>
              <a:t>If you signup updates are sent to your mail-id.</a:t>
            </a:r>
          </a:p>
          <a:p>
            <a:r>
              <a:rPr lang="en-US" dirty="0" smtClean="0"/>
              <a:t>Ask questions, get answers</a:t>
            </a:r>
          </a:p>
          <a:p>
            <a:pPr lvl="1"/>
            <a:r>
              <a:rPr lang="en-US" dirty="0"/>
              <a:t>If you own a dataset, you can add your own featured questions to that dataset.</a:t>
            </a:r>
          </a:p>
        </p:txBody>
      </p:sp>
    </p:spTree>
    <p:extLst>
      <p:ext uri="{BB962C8B-B14F-4D97-AF65-F5344CB8AC3E}">
        <p14:creationId xmlns:p14="http://schemas.microsoft.com/office/powerpoint/2010/main" val="16670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Advantages </a:t>
            </a:r>
            <a:r>
              <a:rPr lang="en-US" sz="4400" dirty="0">
                <a:solidFill>
                  <a:schemeClr val="tx2"/>
                </a:solidFill>
                <a:ea typeface="MS PGothic" pitchFamily="34" charset="-128"/>
              </a:rPr>
              <a:t>of Microsoft Power BI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/>
              <a:t>Available for </a:t>
            </a:r>
            <a:r>
              <a:rPr lang="en-US" dirty="0" smtClean="0"/>
              <a:t>free</a:t>
            </a:r>
          </a:p>
          <a:p>
            <a:r>
              <a:rPr lang="fr-FR" dirty="0"/>
              <a:t>Power BI support mobile </a:t>
            </a:r>
            <a:r>
              <a:rPr lang="fr-FR" dirty="0" err="1" smtClean="0"/>
              <a:t>devices</a:t>
            </a:r>
            <a:endParaRPr lang="fr-FR" dirty="0" smtClean="0"/>
          </a:p>
          <a:p>
            <a:r>
              <a:rPr lang="en-US" dirty="0" smtClean="0"/>
              <a:t>It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great for Excel </a:t>
            </a: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Disadvantages </a:t>
            </a:r>
            <a:r>
              <a:rPr lang="en-US" sz="4400" dirty="0">
                <a:solidFill>
                  <a:schemeClr val="tx2"/>
                </a:solidFill>
                <a:ea typeface="MS PGothic" pitchFamily="34" charset="-128"/>
              </a:rPr>
              <a:t>of Microsoft Power BI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Limitations in sharing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shared </a:t>
            </a:r>
            <a:r>
              <a:rPr lang="en-US" dirty="0"/>
              <a:t>with users who have the same email domains or email domains listed with your Office 365 </a:t>
            </a:r>
            <a:r>
              <a:rPr lang="en-US" dirty="0" smtClean="0"/>
              <a:t>tenant.</a:t>
            </a:r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/>
              <a:t>pretty </a:t>
            </a:r>
            <a:r>
              <a:rPr lang="en-US" dirty="0" smtClean="0"/>
              <a:t>complex</a:t>
            </a:r>
          </a:p>
          <a:p>
            <a:r>
              <a:rPr lang="en-US" dirty="0"/>
              <a:t>It doesn’t have a solution for data </a:t>
            </a:r>
            <a:r>
              <a:rPr lang="en-US" dirty="0" smtClean="0"/>
              <a:t>quality</a:t>
            </a:r>
          </a:p>
          <a:p>
            <a:pPr lvl="1"/>
            <a:r>
              <a:rPr lang="en-US" dirty="0"/>
              <a:t>Microsoft Power BI assumes that the data you’re pulling has already been properly scrubbed and cleaned </a:t>
            </a:r>
            <a:r>
              <a:rPr lang="en-US" dirty="0" smtClean="0"/>
              <a:t>up.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Goals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To visualize sunburst chart for categories of Wine (dataset1)</a:t>
            </a:r>
          </a:p>
          <a:p>
            <a:r>
              <a:rPr lang="en-US" dirty="0" smtClean="0"/>
              <a:t>To visualize sunburst chart for the Oscars awards data that includes categories by year</a:t>
            </a:r>
          </a:p>
          <a:p>
            <a:pPr lvl="1"/>
            <a:r>
              <a:rPr lang="en-US" dirty="0" smtClean="0"/>
              <a:t>best picture </a:t>
            </a:r>
          </a:p>
          <a:p>
            <a:pPr lvl="1"/>
            <a:r>
              <a:rPr lang="en-US" dirty="0" smtClean="0"/>
              <a:t>best actor</a:t>
            </a:r>
          </a:p>
          <a:p>
            <a:pPr lvl="1"/>
            <a:r>
              <a:rPr lang="en-US" dirty="0" smtClean="0"/>
              <a:t>best actress</a:t>
            </a:r>
          </a:p>
        </p:txBody>
      </p:sp>
    </p:spTree>
    <p:extLst>
      <p:ext uri="{BB962C8B-B14F-4D97-AF65-F5344CB8AC3E}">
        <p14:creationId xmlns:p14="http://schemas.microsoft.com/office/powerpoint/2010/main" val="36903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Dataset 1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46247"/>
              </p:ext>
            </p:extLst>
          </p:nvPr>
        </p:nvGraphicFramePr>
        <p:xfrm>
          <a:off x="1823520" y="1296496"/>
          <a:ext cx="9976140" cy="45172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38264"/>
                <a:gridCol w="2209469"/>
                <a:gridCol w="2209469"/>
                <a:gridCol w="2209469"/>
                <a:gridCol w="2209469"/>
              </a:tblGrid>
              <a:tr h="4360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Parent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Classification01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Classification02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Classification03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Classification04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623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Aromas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Fruits White 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Citrus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Grapefruit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6128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Aromas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Fruits White Wine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Tree Fruits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Pear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581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Aromas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Floral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Jasmine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5490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Bouquet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Oak Aging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Coffee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5665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Bouquet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Fortified 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Prune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5314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Wine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78280" algn="r"/>
                        </a:tabLst>
                      </a:pPr>
                      <a:r>
                        <a:rPr lang="en-GB" sz="2000" dirty="0">
                          <a:effectLst/>
                        </a:rPr>
                        <a:t>Faults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Oxygen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Sherry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6163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Faults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Sulfides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Ethyl </a:t>
                      </a:r>
                      <a:r>
                        <a:rPr lang="en-GB" sz="2000" dirty="0" err="1">
                          <a:effectLst/>
                        </a:rPr>
                        <a:t>Mercaptan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Onion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23520" y="5860495"/>
            <a:ext cx="20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records = 73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823520" y="6263570"/>
            <a:ext cx="980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</a:t>
            </a:r>
            <a:r>
              <a:rPr lang="en-US" dirty="0"/>
              <a:t>: </a:t>
            </a:r>
            <a:r>
              <a:rPr lang="en-GB" dirty="0">
                <a:hlinkClick r:id="rId3"/>
              </a:rPr>
              <a:t>http</a:t>
            </a:r>
            <a:r>
              <a:rPr lang="en-GB">
                <a:hlinkClick r:id="rId3"/>
              </a:rPr>
              <a:t>://</a:t>
            </a:r>
            <a:r>
              <a:rPr lang="en-GB" smtClean="0">
                <a:hlinkClick r:id="rId3"/>
              </a:rPr>
              <a:t>www.aculocity.com/Areas/Labs/Data/sunburst/WineTasting%20Wheel.json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"/>
          <a:stretch/>
        </p:blipFill>
        <p:spPr bwMode="auto">
          <a:xfrm>
            <a:off x="204715" y="0"/>
            <a:ext cx="9662615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90160" y="1282889"/>
            <a:ext cx="1897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Solution of Goal1 using Raw tool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6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Dataset 2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328777"/>
              </p:ext>
            </p:extLst>
          </p:nvPr>
        </p:nvGraphicFramePr>
        <p:xfrm>
          <a:off x="2692271" y="1333020"/>
          <a:ext cx="7993925" cy="3662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406"/>
                <a:gridCol w="1949637"/>
                <a:gridCol w="2787856"/>
                <a:gridCol w="2251026"/>
              </a:tblGrid>
              <a:tr h="59098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Year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Category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Nominee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Winner/Looser</a:t>
                      </a:r>
                      <a:endParaRPr lang="en-GB" sz="2000" b="1" dirty="0"/>
                    </a:p>
                  </a:txBody>
                  <a:tcPr/>
                </a:tc>
              </a:tr>
              <a:tr h="46435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2017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Picture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Moonlight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Winner</a:t>
                      </a:r>
                      <a:endParaRPr lang="en-GB" sz="2000" dirty="0"/>
                    </a:p>
                  </a:txBody>
                  <a:tcPr/>
                </a:tc>
              </a:tr>
              <a:tr h="423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Picture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Arrival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Looser</a:t>
                      </a:r>
                      <a:endParaRPr lang="en-GB" sz="2000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Actor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Ryan Gosling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Looser</a:t>
                      </a:r>
                      <a:endParaRPr lang="en-GB" sz="2000" dirty="0"/>
                    </a:p>
                  </a:txBody>
                  <a:tcPr/>
                </a:tc>
              </a:tr>
              <a:tr h="4640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Actor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Casey Affleck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Winner</a:t>
                      </a:r>
                      <a:endParaRPr lang="en-GB" sz="2000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2017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Actress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Ruth </a:t>
                      </a:r>
                      <a:r>
                        <a:rPr lang="en-GB" sz="2000" dirty="0" err="1" smtClean="0"/>
                        <a:t>Negga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Looser</a:t>
                      </a:r>
                    </a:p>
                  </a:txBody>
                  <a:tcPr/>
                </a:tc>
              </a:tr>
              <a:tr h="39578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2016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Picture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The Big Short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Looser</a:t>
                      </a:r>
                      <a:endParaRPr lang="en-GB" sz="2000" dirty="0"/>
                    </a:p>
                  </a:txBody>
                  <a:tcPr/>
                </a:tc>
              </a:tr>
              <a:tr h="42262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2016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Actor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Leonardo DiCaprio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Winner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2271" y="5433099"/>
            <a:ext cx="21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records = 153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692272" y="6183868"/>
            <a:ext cx="468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oscar.go.com/nominees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2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8775" y="1050877"/>
            <a:ext cx="20412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Solution of Goal2 using Microsoft Power BI</a:t>
            </a:r>
          </a:p>
          <a:p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4" y="0"/>
            <a:ext cx="8654829" cy="6858000"/>
          </a:xfrm>
        </p:spPr>
      </p:pic>
    </p:spTree>
    <p:extLst>
      <p:ext uri="{BB962C8B-B14F-4D97-AF65-F5344CB8AC3E}">
        <p14:creationId xmlns:p14="http://schemas.microsoft.com/office/powerpoint/2010/main" val="30686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Demonstration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Sunburst Chart?</a:t>
            </a:r>
          </a:p>
          <a:p>
            <a:r>
              <a:rPr lang="en-US" dirty="0" smtClean="0"/>
              <a:t>What is Raw and Microsoft Power BI?</a:t>
            </a:r>
          </a:p>
          <a:p>
            <a:r>
              <a:rPr lang="en-US" dirty="0" smtClean="0"/>
              <a:t>Features of </a:t>
            </a:r>
            <a:r>
              <a:rPr lang="en-US" dirty="0"/>
              <a:t>Raw and Microsoft Power BI</a:t>
            </a:r>
            <a:endParaRPr lang="en-US" dirty="0" smtClean="0"/>
          </a:p>
          <a:p>
            <a:r>
              <a:rPr lang="en-US" dirty="0" smtClean="0"/>
              <a:t>Steps to use </a:t>
            </a:r>
            <a:r>
              <a:rPr lang="en-US" dirty="0"/>
              <a:t>Raw and Microsoft Power BI</a:t>
            </a:r>
            <a:endParaRPr lang="en-US" dirty="0" smtClean="0"/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ea typeface="MS PGothic" pitchFamily="34" charset="-128"/>
              </a:rPr>
              <a:t>Lessons Learned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/>
              <a:t>Researching and evaluating data visualization </a:t>
            </a:r>
            <a:r>
              <a:rPr lang="en-US" dirty="0" smtClean="0"/>
              <a:t>tools</a:t>
            </a:r>
            <a:endParaRPr lang="en-US" dirty="0"/>
          </a:p>
          <a:p>
            <a:r>
              <a:rPr lang="en-US" dirty="0" smtClean="0"/>
              <a:t>Detail </a:t>
            </a:r>
            <a:r>
              <a:rPr lang="en-US" dirty="0" smtClean="0"/>
              <a:t>documentation </a:t>
            </a:r>
            <a:r>
              <a:rPr lang="en-US" dirty="0" smtClean="0"/>
              <a:t>of work </a:t>
            </a:r>
            <a:r>
              <a:rPr lang="en-US" dirty="0" smtClean="0"/>
              <a:t>sheet</a:t>
            </a:r>
            <a:endParaRPr lang="en-US" dirty="0" smtClean="0"/>
          </a:p>
          <a:p>
            <a:r>
              <a:rPr lang="en-US" dirty="0" smtClean="0"/>
              <a:t>Preparing slides for </a:t>
            </a:r>
            <a:r>
              <a:rPr lang="en-US" dirty="0" smtClean="0"/>
              <a:t>presentation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visualize data using sunburst </a:t>
            </a:r>
            <a:r>
              <a:rPr lang="en-US" dirty="0" smtClean="0"/>
              <a:t>diagram</a:t>
            </a:r>
            <a:endParaRPr lang="en-US" dirty="0" smtClean="0"/>
          </a:p>
          <a:p>
            <a:r>
              <a:rPr lang="en-US" dirty="0" smtClean="0"/>
              <a:t>What data should be used for sunburst </a:t>
            </a:r>
            <a:r>
              <a:rPr lang="en-US" dirty="0" smtClean="0"/>
              <a:t>charts</a:t>
            </a:r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dirty="0"/>
              <a:t>RAW </a:t>
            </a:r>
            <a:r>
              <a:rPr lang="en-US" dirty="0" smtClean="0"/>
              <a:t>tool and Microsoft Power </a:t>
            </a:r>
            <a:r>
              <a:rPr lang="en-US" dirty="0" smtClean="0"/>
              <a:t>BI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4276521" y="3301282"/>
            <a:ext cx="3939537" cy="996683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THANK </a:t>
            </a:r>
            <a:r>
              <a:rPr lang="en-US" sz="5400" dirty="0"/>
              <a:t>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Dendrogram</a:t>
            </a:r>
            <a:r>
              <a:rPr lang="en-GB" dirty="0" smtClean="0"/>
              <a:t> vs Sunburst 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Dendrogram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/>
              <a:t>dendrogram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tree diagram frequently used to illustrate the arrangement of the clusters produced by hierarchical clustering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Sunburst Chart:</a:t>
            </a:r>
          </a:p>
          <a:p>
            <a:pPr lvl="1"/>
            <a:r>
              <a:rPr lang="en-US" dirty="0"/>
              <a:t>The circle in the center represents the root node, with the hierarchy moving outward from the center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segment of the inner circle bears a hierarchical relationship to those segments of the outer </a:t>
            </a:r>
            <a:r>
              <a:rPr lang="en-US" dirty="0" smtClean="0"/>
              <a:t>circle.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Sunburst Chart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radial tree, or radial map, is a method of displaying a tree structure </a:t>
            </a:r>
            <a:r>
              <a:rPr lang="en-US" dirty="0" smtClean="0"/>
              <a:t>in </a:t>
            </a:r>
            <a:r>
              <a:rPr lang="en-US" dirty="0"/>
              <a:t>a way that expands outwards, radially. It is one of many ways to visually display a </a:t>
            </a:r>
            <a:r>
              <a:rPr lang="en-US" dirty="0" smtClean="0"/>
              <a:t>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23" y="3656015"/>
            <a:ext cx="6143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Sunburst Chart</a:t>
            </a:r>
            <a:r>
              <a:rPr lang="en-US" dirty="0"/>
              <a:t> (</a:t>
            </a:r>
            <a:r>
              <a:rPr lang="en-US" dirty="0" err="1"/>
              <a:t>Cntd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sunburst chart is </a:t>
            </a:r>
            <a:r>
              <a:rPr lang="en-US" dirty="0"/>
              <a:t>used to visualize hierarchical data, depicted by concentric </a:t>
            </a:r>
            <a:r>
              <a:rPr lang="en-US" dirty="0" smtClean="0"/>
              <a:t>circles.</a:t>
            </a:r>
          </a:p>
          <a:p>
            <a:r>
              <a:rPr lang="en-US" dirty="0" smtClean="0"/>
              <a:t>It </a:t>
            </a:r>
            <a:r>
              <a:rPr lang="en-US" dirty="0"/>
              <a:t>also known as a ring chart or a multilevel pie chart, Belt Chart, Radial Tree </a:t>
            </a:r>
            <a:r>
              <a:rPr lang="en-US" dirty="0" smtClean="0"/>
              <a:t>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What is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RAW ?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748636"/>
            <a:ext cx="10363200" cy="2302011"/>
          </a:xfrm>
        </p:spPr>
        <p:txBody>
          <a:bodyPr/>
          <a:lstStyle/>
          <a:p>
            <a:r>
              <a:rPr lang="en-US" b="1" dirty="0" smtClean="0"/>
              <a:t>Raw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 smtClean="0"/>
              <a:t>online web </a:t>
            </a:r>
            <a:r>
              <a:rPr lang="en-US" dirty="0"/>
              <a:t>tool to </a:t>
            </a:r>
            <a:r>
              <a:rPr lang="en-US" dirty="0" smtClean="0"/>
              <a:t>create different visualizations</a:t>
            </a:r>
          </a:p>
          <a:p>
            <a:r>
              <a:rPr lang="en-US" dirty="0" smtClean="0"/>
              <a:t>Developed by Mike Bostock and maintained by</a:t>
            </a:r>
            <a:r>
              <a:rPr lang="it-IT" dirty="0" smtClean="0"/>
              <a:t> </a:t>
            </a:r>
            <a:r>
              <a:rPr lang="it-IT" dirty="0"/>
              <a:t>DensityDesign Research Lab (Politecnico di Milano)</a:t>
            </a:r>
            <a:endParaRPr lang="en-US" dirty="0"/>
          </a:p>
          <a:p>
            <a:r>
              <a:rPr lang="en-US" dirty="0"/>
              <a:t>It is built on </a:t>
            </a:r>
            <a:r>
              <a:rPr lang="en-US" dirty="0" smtClean="0"/>
              <a:t>D3.js</a:t>
            </a:r>
            <a:endParaRPr lang="en-US" dirty="0"/>
          </a:p>
          <a:p>
            <a:r>
              <a:rPr lang="en-US" dirty="0"/>
              <a:t>We can visualize different types of graphs and </a:t>
            </a:r>
            <a:r>
              <a:rPr lang="en-US" dirty="0" smtClean="0"/>
              <a:t>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Features of RAW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is </a:t>
            </a:r>
            <a:r>
              <a:rPr lang="en-US" dirty="0" smtClean="0"/>
              <a:t>safe</a:t>
            </a:r>
          </a:p>
          <a:p>
            <a:pPr lvl="1"/>
            <a:r>
              <a:rPr lang="en-US" dirty="0" smtClean="0"/>
              <a:t>Data is not sent or stored anywhere</a:t>
            </a:r>
          </a:p>
          <a:p>
            <a:pPr lvl="1"/>
            <a:r>
              <a:rPr lang="en-US" dirty="0" smtClean="0"/>
              <a:t>We can use confidential data safely</a:t>
            </a:r>
            <a:endParaRPr lang="en-US" dirty="0"/>
          </a:p>
          <a:p>
            <a:r>
              <a:rPr lang="en-US" dirty="0" smtClean="0"/>
              <a:t>Customizable</a:t>
            </a:r>
          </a:p>
          <a:p>
            <a:pPr lvl="1"/>
            <a:r>
              <a:rPr lang="en-US" dirty="0" smtClean="0"/>
              <a:t>We can contribute to source code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add your custom layouts or edit the ones already </a:t>
            </a:r>
            <a:r>
              <a:rPr lang="en-US" dirty="0" smtClean="0"/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Advantages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of RAW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friendly</a:t>
            </a:r>
          </a:p>
          <a:p>
            <a:pPr lvl="1"/>
            <a:r>
              <a:rPr lang="en-US" dirty="0" smtClean="0"/>
              <a:t>Does not require any registration</a:t>
            </a:r>
          </a:p>
          <a:p>
            <a:r>
              <a:rPr lang="en-US" dirty="0"/>
              <a:t>Drag and Drop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We can drag and drop by categorizing them</a:t>
            </a:r>
            <a:endParaRPr lang="en-US" dirty="0"/>
          </a:p>
          <a:p>
            <a:r>
              <a:rPr lang="en-US" dirty="0"/>
              <a:t>Easy to import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We can simply upload data into 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Disadvantages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of RAW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/>
              <a:t>Hard to visualize complex and large </a:t>
            </a:r>
            <a:r>
              <a:rPr lang="en-US" dirty="0" smtClean="0"/>
              <a:t>data </a:t>
            </a:r>
            <a:endParaRPr lang="en-US" dirty="0"/>
          </a:p>
          <a:p>
            <a:r>
              <a:rPr lang="en-US" dirty="0"/>
              <a:t>Limited features</a:t>
            </a:r>
          </a:p>
          <a:p>
            <a:pPr lvl="1"/>
            <a:r>
              <a:rPr lang="en-US" dirty="0" smtClean="0"/>
              <a:t>Color combinations are not good</a:t>
            </a:r>
          </a:p>
          <a:p>
            <a:pPr lvl="1"/>
            <a:r>
              <a:rPr lang="en-US" dirty="0" smtClean="0"/>
              <a:t>We cannot download data if there are many records</a:t>
            </a:r>
          </a:p>
        </p:txBody>
      </p:sp>
    </p:spTree>
    <p:extLst>
      <p:ext uri="{BB962C8B-B14F-4D97-AF65-F5344CB8AC3E}">
        <p14:creationId xmlns:p14="http://schemas.microsoft.com/office/powerpoint/2010/main" val="28703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7906</TotalTime>
  <Words>868</Words>
  <Application>Microsoft Office PowerPoint</Application>
  <PresentationFormat>Widescreen</PresentationFormat>
  <Paragraphs>258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MS PGothic</vt:lpstr>
      <vt:lpstr>Calibri</vt:lpstr>
      <vt:lpstr>Tahoma</vt:lpstr>
      <vt:lpstr>Times New Roman</vt:lpstr>
      <vt:lpstr>Wingdings</vt:lpstr>
      <vt:lpstr>Java theme</vt:lpstr>
      <vt:lpstr>Visualizing Sunburst Chart using Raw Tool and Microsoft Power BI</vt:lpstr>
      <vt:lpstr>Outline</vt:lpstr>
      <vt:lpstr>Dendrogram vs Sunburst Chart</vt:lpstr>
      <vt:lpstr>What is Sunburst Chart ?</vt:lpstr>
      <vt:lpstr>What is Sunburst Chart (Cntd)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Kamballapalli,Nishanth Reddy</cp:lastModifiedBy>
  <cp:revision>252</cp:revision>
  <dcterms:created xsi:type="dcterms:W3CDTF">2015-10-19T05:39:56Z</dcterms:created>
  <dcterms:modified xsi:type="dcterms:W3CDTF">2017-03-30T04:28:54Z</dcterms:modified>
</cp:coreProperties>
</file>