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8" r:id="rId1"/>
  </p:sldMasterIdLst>
  <p:sldIdLst>
    <p:sldId id="261" r:id="rId2"/>
    <p:sldId id="258" r:id="rId3"/>
    <p:sldId id="259" r:id="rId4"/>
    <p:sldId id="257"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63" d="100"/>
          <a:sy n="63" d="100"/>
        </p:scale>
        <p:origin x="69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nitha reddy" userId="1b2bee9e26ea4229" providerId="LiveId" clId="{A77210E6-7E8D-493C-A980-5BCD2C23D4A6}"/>
    <pc:docChg chg="undo custSel addSld delSld modSld">
      <pc:chgData name="srinitha reddy" userId="1b2bee9e26ea4229" providerId="LiveId" clId="{A77210E6-7E8D-493C-A980-5BCD2C23D4A6}" dt="2022-12-11T22:04:42.708" v="60" actId="14100"/>
      <pc:docMkLst>
        <pc:docMk/>
      </pc:docMkLst>
      <pc:sldChg chg="addSp modSp mod">
        <pc:chgData name="srinitha reddy" userId="1b2bee9e26ea4229" providerId="LiveId" clId="{A77210E6-7E8D-493C-A980-5BCD2C23D4A6}" dt="2022-12-11T22:04:42.708" v="60" actId="14100"/>
        <pc:sldMkLst>
          <pc:docMk/>
          <pc:sldMk cId="2985940237" sldId="257"/>
        </pc:sldMkLst>
        <pc:picChg chg="add mod">
          <ac:chgData name="srinitha reddy" userId="1b2bee9e26ea4229" providerId="LiveId" clId="{A77210E6-7E8D-493C-A980-5BCD2C23D4A6}" dt="2022-12-11T22:04:42.708" v="60" actId="14100"/>
          <ac:picMkLst>
            <pc:docMk/>
            <pc:sldMk cId="2985940237" sldId="257"/>
            <ac:picMk id="4" creationId="{BD52D8D0-1417-6830-88F1-420EBCA4FA15}"/>
          </ac:picMkLst>
        </pc:picChg>
      </pc:sldChg>
      <pc:sldChg chg="addSp delSp modSp mod">
        <pc:chgData name="srinitha reddy" userId="1b2bee9e26ea4229" providerId="LiveId" clId="{A77210E6-7E8D-493C-A980-5BCD2C23D4A6}" dt="2022-12-11T22:00:37.849" v="44" actId="14100"/>
        <pc:sldMkLst>
          <pc:docMk/>
          <pc:sldMk cId="3069814843" sldId="258"/>
        </pc:sldMkLst>
        <pc:spChg chg="mod">
          <ac:chgData name="srinitha reddy" userId="1b2bee9e26ea4229" providerId="LiveId" clId="{A77210E6-7E8D-493C-A980-5BCD2C23D4A6}" dt="2022-12-11T22:00:23.538" v="40" actId="1076"/>
          <ac:spMkLst>
            <pc:docMk/>
            <pc:sldMk cId="3069814843" sldId="258"/>
            <ac:spMk id="2" creationId="{708D199D-69B9-943A-CE4A-B317544DF9A1}"/>
          </ac:spMkLst>
        </pc:spChg>
        <pc:spChg chg="mod">
          <ac:chgData name="srinitha reddy" userId="1b2bee9e26ea4229" providerId="LiveId" clId="{A77210E6-7E8D-493C-A980-5BCD2C23D4A6}" dt="2022-12-11T22:00:28.667" v="41" actId="1076"/>
          <ac:spMkLst>
            <pc:docMk/>
            <pc:sldMk cId="3069814843" sldId="258"/>
            <ac:spMk id="3" creationId="{19F69078-F3F9-D0ED-07F2-A9DD6871D48D}"/>
          </ac:spMkLst>
        </pc:spChg>
        <pc:picChg chg="add del">
          <ac:chgData name="srinitha reddy" userId="1b2bee9e26ea4229" providerId="LiveId" clId="{A77210E6-7E8D-493C-A980-5BCD2C23D4A6}" dt="2022-12-11T21:49:30.658" v="10" actId="21"/>
          <ac:picMkLst>
            <pc:docMk/>
            <pc:sldMk cId="3069814843" sldId="258"/>
            <ac:picMk id="4" creationId="{E3C13608-02ED-14D4-681E-BC622F7C467E}"/>
          </ac:picMkLst>
        </pc:picChg>
        <pc:picChg chg="add mod ord">
          <ac:chgData name="srinitha reddy" userId="1b2bee9e26ea4229" providerId="LiveId" clId="{A77210E6-7E8D-493C-A980-5BCD2C23D4A6}" dt="2022-12-11T22:00:37.849" v="44" actId="14100"/>
          <ac:picMkLst>
            <pc:docMk/>
            <pc:sldMk cId="3069814843" sldId="258"/>
            <ac:picMk id="5" creationId="{87620C26-AF2A-4993-AD93-E500F32D75A5}"/>
          </ac:picMkLst>
        </pc:picChg>
      </pc:sldChg>
      <pc:sldChg chg="addSp modSp mod">
        <pc:chgData name="srinitha reddy" userId="1b2bee9e26ea4229" providerId="LiveId" clId="{A77210E6-7E8D-493C-A980-5BCD2C23D4A6}" dt="2022-12-11T22:03:16.251" v="55" actId="14100"/>
        <pc:sldMkLst>
          <pc:docMk/>
          <pc:sldMk cId="2521591639" sldId="259"/>
        </pc:sldMkLst>
        <pc:spChg chg="mod">
          <ac:chgData name="srinitha reddy" userId="1b2bee9e26ea4229" providerId="LiveId" clId="{A77210E6-7E8D-493C-A980-5BCD2C23D4A6}" dt="2022-12-11T22:00:58.519" v="45" actId="14100"/>
          <ac:spMkLst>
            <pc:docMk/>
            <pc:sldMk cId="2521591639" sldId="259"/>
            <ac:spMk id="2" creationId="{EF392080-A313-57B9-E069-A3971E502052}"/>
          </ac:spMkLst>
        </pc:spChg>
        <pc:spChg chg="mod">
          <ac:chgData name="srinitha reddy" userId="1b2bee9e26ea4229" providerId="LiveId" clId="{A77210E6-7E8D-493C-A980-5BCD2C23D4A6}" dt="2022-12-11T22:02:41.874" v="49" actId="1076"/>
          <ac:spMkLst>
            <pc:docMk/>
            <pc:sldMk cId="2521591639" sldId="259"/>
            <ac:spMk id="3" creationId="{8936840A-6D0D-41AC-FCDE-1CBDF59F3A37}"/>
          </ac:spMkLst>
        </pc:spChg>
        <pc:picChg chg="add mod">
          <ac:chgData name="srinitha reddy" userId="1b2bee9e26ea4229" providerId="LiveId" clId="{A77210E6-7E8D-493C-A980-5BCD2C23D4A6}" dt="2022-12-11T22:03:16.251" v="55" actId="14100"/>
          <ac:picMkLst>
            <pc:docMk/>
            <pc:sldMk cId="2521591639" sldId="259"/>
            <ac:picMk id="4" creationId="{1808D6BB-79CA-C537-28F1-DAFC22F46382}"/>
          </ac:picMkLst>
        </pc:picChg>
      </pc:sldChg>
      <pc:sldChg chg="addSp modSp mod">
        <pc:chgData name="srinitha reddy" userId="1b2bee9e26ea4229" providerId="LiveId" clId="{A77210E6-7E8D-493C-A980-5BCD2C23D4A6}" dt="2022-12-11T21:49:48.801" v="13" actId="14100"/>
        <pc:sldMkLst>
          <pc:docMk/>
          <pc:sldMk cId="3014955542" sldId="261"/>
        </pc:sldMkLst>
        <pc:spChg chg="mod">
          <ac:chgData name="srinitha reddy" userId="1b2bee9e26ea4229" providerId="LiveId" clId="{A77210E6-7E8D-493C-A980-5BCD2C23D4A6}" dt="2022-12-11T21:40:46.314" v="0" actId="20577"/>
          <ac:spMkLst>
            <pc:docMk/>
            <pc:sldMk cId="3014955542" sldId="261"/>
            <ac:spMk id="3" creationId="{7F80A29F-9106-2529-90C2-BE718A969D4B}"/>
          </ac:spMkLst>
        </pc:spChg>
        <pc:picChg chg="add mod">
          <ac:chgData name="srinitha reddy" userId="1b2bee9e26ea4229" providerId="LiveId" clId="{A77210E6-7E8D-493C-A980-5BCD2C23D4A6}" dt="2022-12-11T21:49:48.801" v="13" actId="14100"/>
          <ac:picMkLst>
            <pc:docMk/>
            <pc:sldMk cId="3014955542" sldId="261"/>
            <ac:picMk id="4" creationId="{F8FBC40C-FD81-5BA7-CCAF-9DE0AF50464B}"/>
          </ac:picMkLst>
        </pc:picChg>
      </pc:sldChg>
      <pc:sldChg chg="addSp delSp modSp new del mod">
        <pc:chgData name="srinitha reddy" userId="1b2bee9e26ea4229" providerId="LiveId" clId="{A77210E6-7E8D-493C-A980-5BCD2C23D4A6}" dt="2022-12-11T21:50:24.292" v="14" actId="2696"/>
        <pc:sldMkLst>
          <pc:docMk/>
          <pc:sldMk cId="3382553309" sldId="262"/>
        </pc:sldMkLst>
        <pc:spChg chg="del">
          <ac:chgData name="srinitha reddy" userId="1b2bee9e26ea4229" providerId="LiveId" clId="{A77210E6-7E8D-493C-A980-5BCD2C23D4A6}" dt="2022-12-11T21:48:57.294" v="2"/>
          <ac:spMkLst>
            <pc:docMk/>
            <pc:sldMk cId="3382553309" sldId="262"/>
            <ac:spMk id="3" creationId="{D213530F-8662-4A59-3318-5428B2C7EEFC}"/>
          </ac:spMkLst>
        </pc:spChg>
        <pc:spChg chg="add mod">
          <ac:chgData name="srinitha reddy" userId="1b2bee9e26ea4229" providerId="LiveId" clId="{A77210E6-7E8D-493C-A980-5BCD2C23D4A6}" dt="2022-12-11T21:49:15.129" v="8" actId="21"/>
          <ac:spMkLst>
            <pc:docMk/>
            <pc:sldMk cId="3382553309" sldId="262"/>
            <ac:spMk id="6" creationId="{452D10B9-C5C0-2B2E-572F-A0A6C7375807}"/>
          </ac:spMkLst>
        </pc:spChg>
        <pc:picChg chg="add del mod">
          <ac:chgData name="srinitha reddy" userId="1b2bee9e26ea4229" providerId="LiveId" clId="{A77210E6-7E8D-493C-A980-5BCD2C23D4A6}" dt="2022-12-11T21:49:15.129" v="8" actId="21"/>
          <ac:picMkLst>
            <pc:docMk/>
            <pc:sldMk cId="3382553309" sldId="262"/>
            <ac:picMk id="4" creationId="{CD1CADF1-EB68-DD5E-BA24-A7816FCD9C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B93DF7-F2A3-4207-80B2-194BF6918F5B}"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0AB841-4764-4C82-9F4D-9EB2DE70E876}" type="slidenum">
              <a:rPr lang="en-IN" smtClean="0"/>
              <a:t>‹#›</a:t>
            </a:fld>
            <a:endParaRPr lang="en-IN"/>
          </a:p>
        </p:txBody>
      </p:sp>
    </p:spTree>
    <p:extLst>
      <p:ext uri="{BB962C8B-B14F-4D97-AF65-F5344CB8AC3E}">
        <p14:creationId xmlns:p14="http://schemas.microsoft.com/office/powerpoint/2010/main" val="1133668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B93DF7-F2A3-4207-80B2-194BF6918F5B}"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0AB841-4764-4C82-9F4D-9EB2DE70E876}" type="slidenum">
              <a:rPr lang="en-IN" smtClean="0"/>
              <a:t>‹#›</a:t>
            </a:fld>
            <a:endParaRPr lang="en-IN"/>
          </a:p>
        </p:txBody>
      </p:sp>
    </p:spTree>
    <p:extLst>
      <p:ext uri="{BB962C8B-B14F-4D97-AF65-F5344CB8AC3E}">
        <p14:creationId xmlns:p14="http://schemas.microsoft.com/office/powerpoint/2010/main" val="485739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B93DF7-F2A3-4207-80B2-194BF6918F5B}"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0AB841-4764-4C82-9F4D-9EB2DE70E87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0535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B93DF7-F2A3-4207-80B2-194BF6918F5B}"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0AB841-4764-4C82-9F4D-9EB2DE70E876}" type="slidenum">
              <a:rPr lang="en-IN" smtClean="0"/>
              <a:t>‹#›</a:t>
            </a:fld>
            <a:endParaRPr lang="en-IN"/>
          </a:p>
        </p:txBody>
      </p:sp>
    </p:spTree>
    <p:extLst>
      <p:ext uri="{BB962C8B-B14F-4D97-AF65-F5344CB8AC3E}">
        <p14:creationId xmlns:p14="http://schemas.microsoft.com/office/powerpoint/2010/main" val="2471569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B93DF7-F2A3-4207-80B2-194BF6918F5B}"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0AB841-4764-4C82-9F4D-9EB2DE70E87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80699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B93DF7-F2A3-4207-80B2-194BF6918F5B}"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0AB841-4764-4C82-9F4D-9EB2DE70E876}" type="slidenum">
              <a:rPr lang="en-IN" smtClean="0"/>
              <a:t>‹#›</a:t>
            </a:fld>
            <a:endParaRPr lang="en-IN"/>
          </a:p>
        </p:txBody>
      </p:sp>
    </p:spTree>
    <p:extLst>
      <p:ext uri="{BB962C8B-B14F-4D97-AF65-F5344CB8AC3E}">
        <p14:creationId xmlns:p14="http://schemas.microsoft.com/office/powerpoint/2010/main" val="311845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93DF7-F2A3-4207-80B2-194BF6918F5B}"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0AB841-4764-4C82-9F4D-9EB2DE70E876}" type="slidenum">
              <a:rPr lang="en-IN" smtClean="0"/>
              <a:t>‹#›</a:t>
            </a:fld>
            <a:endParaRPr lang="en-IN"/>
          </a:p>
        </p:txBody>
      </p:sp>
    </p:spTree>
    <p:extLst>
      <p:ext uri="{BB962C8B-B14F-4D97-AF65-F5344CB8AC3E}">
        <p14:creationId xmlns:p14="http://schemas.microsoft.com/office/powerpoint/2010/main" val="122148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93DF7-F2A3-4207-80B2-194BF6918F5B}"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0AB841-4764-4C82-9F4D-9EB2DE70E876}" type="slidenum">
              <a:rPr lang="en-IN" smtClean="0"/>
              <a:t>‹#›</a:t>
            </a:fld>
            <a:endParaRPr lang="en-IN"/>
          </a:p>
        </p:txBody>
      </p:sp>
    </p:spTree>
    <p:extLst>
      <p:ext uri="{BB962C8B-B14F-4D97-AF65-F5344CB8AC3E}">
        <p14:creationId xmlns:p14="http://schemas.microsoft.com/office/powerpoint/2010/main" val="3836936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93DF7-F2A3-4207-80B2-194BF6918F5B}"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0AB841-4764-4C82-9F4D-9EB2DE70E876}" type="slidenum">
              <a:rPr lang="en-IN" smtClean="0"/>
              <a:t>‹#›</a:t>
            </a:fld>
            <a:endParaRPr lang="en-IN"/>
          </a:p>
        </p:txBody>
      </p:sp>
    </p:spTree>
    <p:extLst>
      <p:ext uri="{BB962C8B-B14F-4D97-AF65-F5344CB8AC3E}">
        <p14:creationId xmlns:p14="http://schemas.microsoft.com/office/powerpoint/2010/main" val="2251208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B93DF7-F2A3-4207-80B2-194BF6918F5B}"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0AB841-4764-4C82-9F4D-9EB2DE70E876}" type="slidenum">
              <a:rPr lang="en-IN" smtClean="0"/>
              <a:t>‹#›</a:t>
            </a:fld>
            <a:endParaRPr lang="en-IN"/>
          </a:p>
        </p:txBody>
      </p:sp>
    </p:spTree>
    <p:extLst>
      <p:ext uri="{BB962C8B-B14F-4D97-AF65-F5344CB8AC3E}">
        <p14:creationId xmlns:p14="http://schemas.microsoft.com/office/powerpoint/2010/main" val="1159087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B93DF7-F2A3-4207-80B2-194BF6918F5B}" type="datetimeFigureOut">
              <a:rPr lang="en-IN" smtClean="0"/>
              <a:t>12-12-2022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0AB841-4764-4C82-9F4D-9EB2DE70E876}" type="slidenum">
              <a:rPr lang="en-IN" smtClean="0"/>
              <a:t>‹#›</a:t>
            </a:fld>
            <a:endParaRPr lang="en-IN"/>
          </a:p>
        </p:txBody>
      </p:sp>
    </p:spTree>
    <p:extLst>
      <p:ext uri="{BB962C8B-B14F-4D97-AF65-F5344CB8AC3E}">
        <p14:creationId xmlns:p14="http://schemas.microsoft.com/office/powerpoint/2010/main" val="2253737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B93DF7-F2A3-4207-80B2-194BF6918F5B}" type="datetimeFigureOut">
              <a:rPr lang="en-IN" smtClean="0"/>
              <a:t>12-12-2022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0AB841-4764-4C82-9F4D-9EB2DE70E876}" type="slidenum">
              <a:rPr lang="en-IN" smtClean="0"/>
              <a:t>‹#›</a:t>
            </a:fld>
            <a:endParaRPr lang="en-IN"/>
          </a:p>
        </p:txBody>
      </p:sp>
    </p:spTree>
    <p:extLst>
      <p:ext uri="{BB962C8B-B14F-4D97-AF65-F5344CB8AC3E}">
        <p14:creationId xmlns:p14="http://schemas.microsoft.com/office/powerpoint/2010/main" val="1058965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B93DF7-F2A3-4207-80B2-194BF6918F5B}" type="datetimeFigureOut">
              <a:rPr lang="en-IN" smtClean="0"/>
              <a:t>12-12-2022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0AB841-4764-4C82-9F4D-9EB2DE70E876}" type="slidenum">
              <a:rPr lang="en-IN" smtClean="0"/>
              <a:t>‹#›</a:t>
            </a:fld>
            <a:endParaRPr lang="en-IN"/>
          </a:p>
        </p:txBody>
      </p:sp>
    </p:spTree>
    <p:extLst>
      <p:ext uri="{BB962C8B-B14F-4D97-AF65-F5344CB8AC3E}">
        <p14:creationId xmlns:p14="http://schemas.microsoft.com/office/powerpoint/2010/main" val="3346299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B93DF7-F2A3-4207-80B2-194BF6918F5B}" type="datetimeFigureOut">
              <a:rPr lang="en-IN" smtClean="0"/>
              <a:t>12-12-2022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0AB841-4764-4C82-9F4D-9EB2DE70E876}" type="slidenum">
              <a:rPr lang="en-IN" smtClean="0"/>
              <a:t>‹#›</a:t>
            </a:fld>
            <a:endParaRPr lang="en-IN"/>
          </a:p>
        </p:txBody>
      </p:sp>
    </p:spTree>
    <p:extLst>
      <p:ext uri="{BB962C8B-B14F-4D97-AF65-F5344CB8AC3E}">
        <p14:creationId xmlns:p14="http://schemas.microsoft.com/office/powerpoint/2010/main" val="1710073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B93DF7-F2A3-4207-80B2-194BF6918F5B}" type="datetimeFigureOut">
              <a:rPr lang="en-IN" smtClean="0"/>
              <a:t>12-12-2022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0AB841-4764-4C82-9F4D-9EB2DE70E876}" type="slidenum">
              <a:rPr lang="en-IN" smtClean="0"/>
              <a:t>‹#›</a:t>
            </a:fld>
            <a:endParaRPr lang="en-IN"/>
          </a:p>
        </p:txBody>
      </p:sp>
    </p:spTree>
    <p:extLst>
      <p:ext uri="{BB962C8B-B14F-4D97-AF65-F5344CB8AC3E}">
        <p14:creationId xmlns:p14="http://schemas.microsoft.com/office/powerpoint/2010/main" val="943491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B93DF7-F2A3-4207-80B2-194BF6918F5B}" type="datetimeFigureOut">
              <a:rPr lang="en-IN" smtClean="0"/>
              <a:t>12-12-2022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0AB841-4764-4C82-9F4D-9EB2DE70E876}" type="slidenum">
              <a:rPr lang="en-IN" smtClean="0"/>
              <a:t>‹#›</a:t>
            </a:fld>
            <a:endParaRPr lang="en-IN"/>
          </a:p>
        </p:txBody>
      </p:sp>
    </p:spTree>
    <p:extLst>
      <p:ext uri="{BB962C8B-B14F-4D97-AF65-F5344CB8AC3E}">
        <p14:creationId xmlns:p14="http://schemas.microsoft.com/office/powerpoint/2010/main" val="457352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B93DF7-F2A3-4207-80B2-194BF6918F5B}" type="datetimeFigureOut">
              <a:rPr lang="en-IN" smtClean="0"/>
              <a:t>12-12-2022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C0AB841-4764-4C82-9F4D-9EB2DE70E876}" type="slidenum">
              <a:rPr lang="en-IN" smtClean="0"/>
              <a:t>‹#›</a:t>
            </a:fld>
            <a:endParaRPr lang="en-IN"/>
          </a:p>
        </p:txBody>
      </p:sp>
    </p:spTree>
    <p:extLst>
      <p:ext uri="{BB962C8B-B14F-4D97-AF65-F5344CB8AC3E}">
        <p14:creationId xmlns:p14="http://schemas.microsoft.com/office/powerpoint/2010/main" val="3858408165"/>
      </p:ext>
    </p:extLst>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 id="2147483950" r:id="rId12"/>
    <p:sldLayoutId id="2147483951" r:id="rId13"/>
    <p:sldLayoutId id="2147483952" r:id="rId14"/>
    <p:sldLayoutId id="2147483953" r:id="rId15"/>
    <p:sldLayoutId id="214748395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C68FB-72F7-739B-2FB0-8DA3D9A4A952}"/>
              </a:ext>
            </a:extLst>
          </p:cNvPr>
          <p:cNvSpPr>
            <a:spLocks noGrp="1"/>
          </p:cNvSpPr>
          <p:nvPr>
            <p:ph type="title"/>
          </p:nvPr>
        </p:nvSpPr>
        <p:spPr>
          <a:xfrm>
            <a:off x="677334" y="609600"/>
            <a:ext cx="8596668" cy="655782"/>
          </a:xfrm>
        </p:spPr>
        <p:txBody>
          <a:bodyPr>
            <a:normAutofit/>
          </a:bodyPr>
          <a:lstStyle/>
          <a:p>
            <a:r>
              <a:rPr lang="en-US" sz="2400" dirty="0">
                <a:latin typeface="Times New Roman" panose="02020603050405020304" pitchFamily="18" charset="0"/>
                <a:cs typeface="Times New Roman" panose="02020603050405020304" pitchFamily="18" charset="0"/>
              </a:rPr>
              <a:t>1. Improve the quality of care</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80A29F-9106-2529-90C2-BE718A969D4B}"/>
              </a:ext>
            </a:extLst>
          </p:cNvPr>
          <p:cNvSpPr>
            <a:spLocks noGrp="1"/>
          </p:cNvSpPr>
          <p:nvPr>
            <p:ph idx="1"/>
          </p:nvPr>
        </p:nvSpPr>
        <p:spPr>
          <a:xfrm>
            <a:off x="677334" y="1856509"/>
            <a:ext cx="8596668" cy="4184854"/>
          </a:xfrm>
        </p:spPr>
        <p:txBody>
          <a:bodyPr>
            <a:normAutofit/>
          </a:bodyPr>
          <a:lstStyle/>
          <a:p>
            <a:pPr algn="just"/>
            <a:r>
              <a:rPr lang="en-US" sz="1200" dirty="0">
                <a:latin typeface="Times New Roman" panose="02020603050405020304" pitchFamily="18" charset="0"/>
                <a:cs typeface="Times New Roman" panose="02020603050405020304" pitchFamily="18" charset="0"/>
              </a:rPr>
              <a:t>LACHP enhances health outcomes and guarantees access to care for all members on time.</a:t>
            </a:r>
          </a:p>
          <a:p>
            <a:pPr marL="0" indent="0" algn="just">
              <a:buNone/>
            </a:pPr>
            <a:r>
              <a:rPr lang="en-US" sz="1200" dirty="0">
                <a:latin typeface="Times New Roman" panose="02020603050405020304" pitchFamily="18" charset="0"/>
                <a:cs typeface="Times New Roman" panose="02020603050405020304" pitchFamily="18" charset="0"/>
              </a:rPr>
              <a:t>Objectives:</a:t>
            </a:r>
          </a:p>
          <a:p>
            <a:pPr marL="0" indent="0" algn="just">
              <a:buNone/>
            </a:pPr>
            <a:r>
              <a:rPr lang="en-US" sz="1200" dirty="0">
                <a:latin typeface="Times New Roman" panose="02020603050405020304" pitchFamily="18" charset="0"/>
                <a:cs typeface="Times New Roman" panose="02020603050405020304" pitchFamily="18" charset="0"/>
              </a:rPr>
              <a:t>● LACHP creates, implements, and monitors a QI work plan aligned with its mission, vision, and values with specific goals, program scope, activities, and timeframes. LACHP also reviews and evaluates the progress at the end of the year.</a:t>
            </a:r>
          </a:p>
          <a:p>
            <a:pPr marL="0" indent="0" algn="just">
              <a:buNone/>
            </a:pPr>
            <a:r>
              <a:rPr lang="en-US" sz="1200" dirty="0">
                <a:latin typeface="Times New Roman" panose="02020603050405020304" pitchFamily="18" charset="0"/>
                <a:cs typeface="Times New Roman" panose="02020603050405020304" pitchFamily="18" charset="0"/>
              </a:rPr>
              <a:t>● LACHP maintains its quality improvement structures and procedures in accordance with the industry standards and accreditations (e.g., National Committee for Quality Assurance, Multicultural Healthcare Distinction Certification) and local, state, and federal laws and regulations</a:t>
            </a:r>
            <a:r>
              <a:rPr lang="en-US" dirty="0"/>
              <a:t>.</a:t>
            </a:r>
          </a:p>
          <a:p>
            <a:pPr marL="0" indent="0" algn="just">
              <a:buNone/>
            </a:pPr>
            <a:r>
              <a:rPr lang="en-US" sz="1200" dirty="0">
                <a:latin typeface="Times New Roman" panose="02020603050405020304" pitchFamily="18" charset="0"/>
                <a:cs typeface="Times New Roman" panose="02020603050405020304" pitchFamily="18" charset="0"/>
              </a:rPr>
              <a:t>● Ensure that decisions about health and finances are taken separately.</a:t>
            </a:r>
          </a:p>
          <a:p>
            <a:pPr marL="0" indent="0" algn="just">
              <a:buNone/>
            </a:pPr>
            <a:r>
              <a:rPr lang="en-US" sz="1200" dirty="0">
                <a:latin typeface="Times New Roman" panose="02020603050405020304" pitchFamily="18" charset="0"/>
                <a:cs typeface="Times New Roman" panose="02020603050405020304" pitchFamily="18" charset="0"/>
              </a:rPr>
              <a:t>● Ensure that members can access and receive medically necessary covered services regardless of their demographic information, mental or physical disabilities, medical conditions, genetic information, or any other characteristic listed in Penal Code 422.56. Additionally, ensure that all covered services are delivered in a cult-free environment.</a:t>
            </a:r>
          </a:p>
        </p:txBody>
      </p:sp>
      <p:pic>
        <p:nvPicPr>
          <p:cNvPr id="4" name="Picture 3">
            <a:extLst>
              <a:ext uri="{FF2B5EF4-FFF2-40B4-BE49-F238E27FC236}">
                <a16:creationId xmlns:a16="http://schemas.microsoft.com/office/drawing/2014/main" id="{F8FBC40C-FD81-5BA7-CCAF-9DE0AF50464B}"/>
              </a:ext>
            </a:extLst>
          </p:cNvPr>
          <p:cNvPicPr>
            <a:picLocks noChangeAspect="1"/>
          </p:cNvPicPr>
          <p:nvPr/>
        </p:nvPicPr>
        <p:blipFill>
          <a:blip r:embed="rId2"/>
          <a:stretch>
            <a:fillRect/>
          </a:stretch>
        </p:blipFill>
        <p:spPr>
          <a:xfrm>
            <a:off x="9274002" y="3633724"/>
            <a:ext cx="2917998" cy="3224276"/>
          </a:xfrm>
          <a:prstGeom prst="rect">
            <a:avLst/>
          </a:prstGeom>
        </p:spPr>
      </p:pic>
    </p:spTree>
    <p:extLst>
      <p:ext uri="{BB962C8B-B14F-4D97-AF65-F5344CB8AC3E}">
        <p14:creationId xmlns:p14="http://schemas.microsoft.com/office/powerpoint/2010/main" val="3014955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D199D-69B9-943A-CE4A-B317544DF9A1}"/>
              </a:ext>
            </a:extLst>
          </p:cNvPr>
          <p:cNvSpPr>
            <a:spLocks noGrp="1"/>
          </p:cNvSpPr>
          <p:nvPr>
            <p:ph type="title"/>
          </p:nvPr>
        </p:nvSpPr>
        <p:spPr>
          <a:xfrm>
            <a:off x="677334" y="536510"/>
            <a:ext cx="8596668" cy="891347"/>
          </a:xfrm>
        </p:spPr>
        <p:txBody>
          <a:bodyPr>
            <a:normAutofit fontScale="90000"/>
          </a:bodyPr>
          <a:lstStyle/>
          <a:p>
            <a:r>
              <a:rPr lang="en-US" sz="2700" dirty="0">
                <a:latin typeface="Times New Roman" panose="02020603050405020304" pitchFamily="18" charset="0"/>
                <a:cs typeface="Times New Roman" panose="02020603050405020304" pitchFamily="18" charset="0"/>
              </a:rPr>
              <a:t>2. Improve health equity</a:t>
            </a:r>
            <a:r>
              <a:rPr lang="en-US" sz="3100" dirty="0">
                <a:latin typeface="Times New Roman" panose="02020603050405020304" pitchFamily="18" charset="0"/>
                <a:cs typeface="Times New Roman" panose="02020603050405020304" pitchFamily="18" charset="0"/>
              </a:rPr>
              <a:t>:</a:t>
            </a:r>
            <a:br>
              <a:rPr lang="en-US" dirty="0"/>
            </a:br>
            <a:endParaRPr lang="en-IN" dirty="0"/>
          </a:p>
        </p:txBody>
      </p:sp>
      <p:sp>
        <p:nvSpPr>
          <p:cNvPr id="3" name="Content Placeholder 2">
            <a:extLst>
              <a:ext uri="{FF2B5EF4-FFF2-40B4-BE49-F238E27FC236}">
                <a16:creationId xmlns:a16="http://schemas.microsoft.com/office/drawing/2014/main" id="{19F69078-F3F9-D0ED-07F2-A9DD6871D48D}"/>
              </a:ext>
            </a:extLst>
          </p:cNvPr>
          <p:cNvSpPr>
            <a:spLocks noGrp="1"/>
          </p:cNvSpPr>
          <p:nvPr>
            <p:ph idx="1"/>
          </p:nvPr>
        </p:nvSpPr>
        <p:spPr>
          <a:xfrm>
            <a:off x="575734" y="1307729"/>
            <a:ext cx="8596668" cy="4242542"/>
          </a:xfrm>
        </p:spPr>
        <p:txBody>
          <a:bodyPr>
            <a:normAutofit/>
          </a:bodyPr>
          <a:lstStyle/>
          <a:p>
            <a:pPr marL="0" indent="0">
              <a:buNone/>
            </a:pPr>
            <a:endParaRPr lang="en-US" dirty="0"/>
          </a:p>
          <a:p>
            <a:r>
              <a:rPr lang="en-US" sz="1200" dirty="0">
                <a:latin typeface="Times New Roman" panose="02020603050405020304" pitchFamily="18" charset="0"/>
                <a:cs typeface="Times New Roman" panose="02020603050405020304" pitchFamily="18" charset="0"/>
              </a:rPr>
              <a:t>Enhance and guarantee that all patients receive superior equitable treatment. One strategy to increase health equity is to address health inequalities.</a:t>
            </a:r>
          </a:p>
          <a:p>
            <a:pPr marL="0" indent="0">
              <a:buNone/>
            </a:pPr>
            <a:r>
              <a:rPr lang="en-US" sz="1400" b="1" dirty="0">
                <a:latin typeface="Times New Roman" panose="02020603050405020304" pitchFamily="18" charset="0"/>
                <a:cs typeface="Times New Roman" panose="02020603050405020304" pitchFamily="18" charset="0"/>
              </a:rPr>
              <a:t>Objectives:</a:t>
            </a:r>
          </a:p>
          <a:p>
            <a:pPr marL="0" indent="0">
              <a:buNone/>
            </a:pPr>
            <a:r>
              <a:rPr lang="en-US" sz="1200" dirty="0">
                <a:latin typeface="Times New Roman" panose="02020603050405020304" pitchFamily="18" charset="0"/>
                <a:cs typeface="Times New Roman" panose="02020603050405020304" pitchFamily="18" charset="0"/>
              </a:rPr>
              <a:t>● To help clinicians and members and eventually decrease health disparities within LACHP’s membership, raise awareness of health equality and implement reinforced, extended, and/or new health equity initiatives that are needed.</a:t>
            </a:r>
          </a:p>
          <a:p>
            <a:pPr marL="0" indent="0">
              <a:buNone/>
            </a:pPr>
            <a:r>
              <a:rPr lang="en-US" sz="1200" dirty="0">
                <a:latin typeface="Times New Roman" panose="02020603050405020304" pitchFamily="18" charset="0"/>
                <a:cs typeface="Times New Roman" panose="02020603050405020304" pitchFamily="18" charset="0"/>
              </a:rPr>
              <a:t>● Ensure that there is no implicit bias or racism in the services we offer to members.</a:t>
            </a:r>
          </a:p>
          <a:p>
            <a:pPr marL="0" indent="0">
              <a:buNone/>
            </a:pPr>
            <a:r>
              <a:rPr lang="en-US" sz="1200" dirty="0">
                <a:latin typeface="Times New Roman" panose="02020603050405020304" pitchFamily="18" charset="0"/>
                <a:cs typeface="Times New Roman" panose="02020603050405020304" pitchFamily="18" charset="0"/>
              </a:rPr>
              <a:t>● Promote physician engagement in initiatives addressing health equality, inequities, and equity. </a:t>
            </a:r>
          </a:p>
          <a:p>
            <a:pPr marL="0" indent="0">
              <a:buNone/>
            </a:pPr>
            <a:r>
              <a:rPr lang="en-US" sz="1200" dirty="0">
                <a:latin typeface="Times New Roman" panose="02020603050405020304" pitchFamily="18" charset="0"/>
                <a:cs typeface="Times New Roman" panose="02020603050405020304" pitchFamily="18" charset="0"/>
              </a:rPr>
              <a:t>● Perform focus groups or key informant interviews with members of linguistic or cultural minorities to ascertain how best to address their requirements.</a:t>
            </a: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87620C26-AF2A-4993-AD93-E500F32D75A5}"/>
              </a:ext>
            </a:extLst>
          </p:cNvPr>
          <p:cNvPicPr>
            <a:picLocks noChangeAspect="1"/>
          </p:cNvPicPr>
          <p:nvPr/>
        </p:nvPicPr>
        <p:blipFill>
          <a:blip r:embed="rId2"/>
          <a:stretch>
            <a:fillRect/>
          </a:stretch>
        </p:blipFill>
        <p:spPr>
          <a:xfrm>
            <a:off x="7088567" y="4094480"/>
            <a:ext cx="4290633" cy="2763520"/>
          </a:xfrm>
          <a:prstGeom prst="rect">
            <a:avLst/>
          </a:prstGeom>
        </p:spPr>
      </p:pic>
    </p:spTree>
    <p:extLst>
      <p:ext uri="{BB962C8B-B14F-4D97-AF65-F5344CB8AC3E}">
        <p14:creationId xmlns:p14="http://schemas.microsoft.com/office/powerpoint/2010/main" val="3069814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92080-A313-57B9-E069-A3971E502052}"/>
              </a:ext>
            </a:extLst>
          </p:cNvPr>
          <p:cNvSpPr>
            <a:spLocks noGrp="1"/>
          </p:cNvSpPr>
          <p:nvPr>
            <p:ph type="title"/>
          </p:nvPr>
        </p:nvSpPr>
        <p:spPr>
          <a:xfrm>
            <a:off x="568997" y="568961"/>
            <a:ext cx="8690015" cy="1032816"/>
          </a:xfrm>
        </p:spPr>
        <p:txBody>
          <a:bodyPr>
            <a:noAutofit/>
          </a:bodyPr>
          <a:lstStyle/>
          <a:p>
            <a:r>
              <a:rPr lang="en-US" sz="2400" dirty="0">
                <a:latin typeface="Times New Roman" panose="02020603050405020304" pitchFamily="18" charset="0"/>
                <a:cs typeface="Times New Roman" panose="02020603050405020304" pitchFamily="18" charset="0"/>
              </a:rPr>
              <a:t>3. Provide a network of high-quality providers and practitioners</a:t>
            </a:r>
            <a:r>
              <a:rPr lang="en-US"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36840A-6D0D-41AC-FCDE-1CBDF59F3A37}"/>
              </a:ext>
            </a:extLst>
          </p:cNvPr>
          <p:cNvSpPr>
            <a:spLocks noGrp="1"/>
          </p:cNvSpPr>
          <p:nvPr>
            <p:ph idx="1"/>
          </p:nvPr>
        </p:nvSpPr>
        <p:spPr>
          <a:xfrm>
            <a:off x="457237" y="1510337"/>
            <a:ext cx="9286203" cy="4266373"/>
          </a:xfrm>
        </p:spPr>
        <p:txBody>
          <a:bodyPr>
            <a:normAutofit/>
          </a:bodyPr>
          <a:lstStyle/>
          <a:p>
            <a:pPr algn="just"/>
            <a:r>
              <a:rPr lang="en-US" sz="1200" dirty="0">
                <a:latin typeface="Times New Roman" panose="02020603050405020304" pitchFamily="18" charset="0"/>
                <a:cs typeface="Times New Roman" panose="02020603050405020304" pitchFamily="18" charset="0"/>
              </a:rPr>
              <a:t>Maintain a network of practitioners and providers with the necessary credentials based on the members language and cultural requirements as well as recognized and enforced standards. By monitoring and recording the performance of LACHP’s contracted network through facility site assessments, medical record checks, and HEDIS scores, you may provide continuous quality improvement oversight to the delivery of healthcare inside the LACHP system network.</a:t>
            </a:r>
          </a:p>
          <a:p>
            <a:pPr marL="0" indent="0" algn="just">
              <a:buNone/>
            </a:pPr>
            <a:r>
              <a:rPr lang="en-US" sz="1200" dirty="0">
                <a:latin typeface="Times New Roman" panose="02020603050405020304" pitchFamily="18" charset="0"/>
                <a:cs typeface="Times New Roman" panose="02020603050405020304" pitchFamily="18" charset="0"/>
              </a:rPr>
              <a:t>Objectives:</a:t>
            </a:r>
          </a:p>
          <a:p>
            <a:pPr marL="0" indent="0" algn="just">
              <a:buNone/>
            </a:pPr>
            <a:r>
              <a:rPr lang="en-US" sz="1200" dirty="0">
                <a:latin typeface="Times New Roman" panose="02020603050405020304" pitchFamily="18" charset="0"/>
                <a:cs typeface="Times New Roman" panose="02020603050405020304" pitchFamily="18" charset="0"/>
              </a:rPr>
              <a:t>● Establish and maintain policies, practices, criteria, and standards for the initial and continuing credentialing, re-credentialing, and oversight of organizational providers and plan practitioners.</a:t>
            </a:r>
          </a:p>
          <a:p>
            <a:pPr marL="0" indent="0" algn="just">
              <a:buNone/>
            </a:pPr>
            <a:r>
              <a:rPr lang="en-US" sz="1200" dirty="0">
                <a:latin typeface="Times New Roman" panose="02020603050405020304" pitchFamily="18" charset="0"/>
                <a:cs typeface="Times New Roman" panose="02020603050405020304" pitchFamily="18" charset="0"/>
              </a:rPr>
              <a:t>● To satisfy the requirements of the underserved member community, enhance and maintain network adequacy.</a:t>
            </a:r>
          </a:p>
          <a:p>
            <a:pPr marL="0" indent="0" algn="just">
              <a:buNone/>
            </a:pPr>
            <a:r>
              <a:rPr lang="en-US" sz="1200" dirty="0">
                <a:latin typeface="Times New Roman" panose="02020603050405020304" pitchFamily="18" charset="0"/>
                <a:cs typeface="Times New Roman" panose="02020603050405020304" pitchFamily="18" charset="0"/>
              </a:rPr>
              <a:t>● Provide comments on practitioners compliance with LACHP’s performance expectations and educate them about the company’s performance standards.</a:t>
            </a:r>
            <a:endParaRPr lang="en-IN" sz="1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808D6BB-79CA-C537-28F1-DAFC22F46382}"/>
              </a:ext>
            </a:extLst>
          </p:cNvPr>
          <p:cNvPicPr>
            <a:picLocks noChangeAspect="1"/>
          </p:cNvPicPr>
          <p:nvPr/>
        </p:nvPicPr>
        <p:blipFill>
          <a:blip r:embed="rId2"/>
          <a:stretch>
            <a:fillRect/>
          </a:stretch>
        </p:blipFill>
        <p:spPr>
          <a:xfrm>
            <a:off x="2875280" y="4328160"/>
            <a:ext cx="4318000" cy="2389927"/>
          </a:xfrm>
          <a:prstGeom prst="rect">
            <a:avLst/>
          </a:prstGeom>
        </p:spPr>
      </p:pic>
    </p:spTree>
    <p:extLst>
      <p:ext uri="{BB962C8B-B14F-4D97-AF65-F5344CB8AC3E}">
        <p14:creationId xmlns:p14="http://schemas.microsoft.com/office/powerpoint/2010/main" val="2521591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C5B5F-F9CA-3C62-18DA-4448F6BE94E4}"/>
              </a:ext>
            </a:extLst>
          </p:cNvPr>
          <p:cNvSpPr>
            <a:spLocks noGrp="1"/>
          </p:cNvSpPr>
          <p:nvPr>
            <p:ph type="title"/>
          </p:nvPr>
        </p:nvSpPr>
        <p:spPr>
          <a:xfrm>
            <a:off x="1082124" y="816637"/>
            <a:ext cx="9603275" cy="1049235"/>
          </a:xfrm>
        </p:spPr>
        <p:txBody>
          <a:bodyPr>
            <a:normAutofit/>
          </a:bodyPr>
          <a:lstStyle/>
          <a:p>
            <a:r>
              <a:rPr lang="en-US" sz="2400" dirty="0">
                <a:latin typeface="Times New Roman" panose="02020603050405020304" pitchFamily="18" charset="0"/>
                <a:cs typeface="Times New Roman" panose="02020603050405020304" pitchFamily="18" charset="0"/>
              </a:rPr>
              <a:t>4. Monitor and improve behavioral healthcare:</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44B1FF-2894-0E3D-5DB9-BAABC82A2157}"/>
              </a:ext>
            </a:extLst>
          </p:cNvPr>
          <p:cNvSpPr>
            <a:spLocks noGrp="1"/>
          </p:cNvSpPr>
          <p:nvPr>
            <p:ph idx="1"/>
          </p:nvPr>
        </p:nvSpPr>
        <p:spPr>
          <a:xfrm>
            <a:off x="677334" y="1463041"/>
            <a:ext cx="8596668" cy="4578322"/>
          </a:xfrm>
        </p:spPr>
        <p:txBody>
          <a:bodyPr>
            <a:normAutofit/>
          </a:bodyPr>
          <a:lstStyle/>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Coordination of medical and behavioral health treatment should be monitored and improved.</a:t>
            </a:r>
          </a:p>
          <a:p>
            <a:pPr marL="0" indent="0">
              <a:buNone/>
            </a:pPr>
            <a:r>
              <a:rPr lang="en-US" sz="1200" dirty="0">
                <a:latin typeface="Times New Roman" panose="02020603050405020304" pitchFamily="18" charset="0"/>
                <a:cs typeface="Times New Roman" panose="02020603050405020304" pitchFamily="18" charset="0"/>
              </a:rPr>
              <a:t>Objectives:</a:t>
            </a:r>
          </a:p>
          <a:p>
            <a:pPr marL="0" indent="0" algn="just">
              <a:buNone/>
            </a:pPr>
            <a:r>
              <a:rPr lang="en-US" sz="1200" dirty="0">
                <a:latin typeface="Times New Roman" panose="02020603050405020304" pitchFamily="18" charset="0"/>
                <a:cs typeface="Times New Roman" panose="02020603050405020304" pitchFamily="18" charset="0"/>
              </a:rPr>
              <a:t>● To guarantee the proper use of behavioral health services, continuity, and coordination of medical and behavioral healthcare, work together with behavioral health practitioners and organizations.</a:t>
            </a:r>
          </a:p>
          <a:p>
            <a:pPr marL="0" indent="0" algn="just">
              <a:buNone/>
            </a:pPr>
            <a:r>
              <a:rPr lang="en-US" sz="1200" dirty="0">
                <a:latin typeface="Times New Roman" panose="02020603050405020304" pitchFamily="18" charset="0"/>
                <a:cs typeface="Times New Roman" panose="02020603050405020304" pitchFamily="18" charset="0"/>
              </a:rPr>
              <a:t>● Improve the information sharing between primary care physicians and behavioral health professionals.</a:t>
            </a:r>
          </a:p>
          <a:p>
            <a:pPr marL="0" indent="0" algn="just">
              <a:buNone/>
            </a:pPr>
            <a:r>
              <a:rPr lang="en-US" sz="1200" dirty="0">
                <a:latin typeface="Times New Roman" panose="02020603050405020304" pitchFamily="18" charset="0"/>
                <a:cs typeface="Times New Roman" panose="02020603050405020304" pitchFamily="18" charset="0"/>
              </a:rPr>
              <a:t>● Watch over how well psychopharmacological drugs are being taken and monitored.</a:t>
            </a:r>
          </a:p>
          <a:p>
            <a:pPr marL="0" indent="0" algn="just">
              <a:buNone/>
            </a:pPr>
            <a:r>
              <a:rPr lang="en-US" sz="1200" dirty="0">
                <a:latin typeface="Times New Roman" panose="02020603050405020304" pitchFamily="18" charset="0"/>
                <a:cs typeface="Times New Roman" panose="02020603050405020304" pitchFamily="18" charset="0"/>
              </a:rPr>
              <a:t>● Encourage the completion of routine screens for depression, anxiety, and drug use disorders, as well as the making of appropriate follow-up recommendations for adult and adolescent members with chronic medical illnesses, as well as for women throughout pregnancy and the postpartum period.</a:t>
            </a:r>
            <a:endParaRPr lang="en-IN" sz="1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D52D8D0-1417-6830-88F1-420EBCA4FA15}"/>
              </a:ext>
            </a:extLst>
          </p:cNvPr>
          <p:cNvPicPr>
            <a:picLocks noChangeAspect="1"/>
          </p:cNvPicPr>
          <p:nvPr/>
        </p:nvPicPr>
        <p:blipFill>
          <a:blip r:embed="rId2"/>
          <a:stretch>
            <a:fillRect/>
          </a:stretch>
        </p:blipFill>
        <p:spPr>
          <a:xfrm>
            <a:off x="2844800" y="4693920"/>
            <a:ext cx="3759200" cy="2083435"/>
          </a:xfrm>
          <a:prstGeom prst="rect">
            <a:avLst/>
          </a:prstGeom>
        </p:spPr>
      </p:pic>
    </p:spTree>
    <p:extLst>
      <p:ext uri="{BB962C8B-B14F-4D97-AF65-F5344CB8AC3E}">
        <p14:creationId xmlns:p14="http://schemas.microsoft.com/office/powerpoint/2010/main" val="298594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7F9C8-9B86-F022-6797-41FA7D8050C4}"/>
              </a:ext>
            </a:extLst>
          </p:cNvPr>
          <p:cNvSpPr>
            <a:spLocks noGrp="1"/>
          </p:cNvSpPr>
          <p:nvPr>
            <p:ph type="title"/>
          </p:nvPr>
        </p:nvSpPr>
        <p:spPr>
          <a:xfrm>
            <a:off x="677334" y="1298602"/>
            <a:ext cx="8596668" cy="961998"/>
          </a:xfrm>
        </p:spPr>
        <p:txBody>
          <a:bodyPr>
            <a:normAutofit/>
          </a:bodyPr>
          <a:lstStyle/>
          <a:p>
            <a:r>
              <a:rPr lang="en-IN" dirty="0"/>
              <a:t>Review &amp; Design Of The Project</a:t>
            </a:r>
          </a:p>
        </p:txBody>
      </p:sp>
      <p:sp>
        <p:nvSpPr>
          <p:cNvPr id="3" name="Content Placeholder 2">
            <a:extLst>
              <a:ext uri="{FF2B5EF4-FFF2-40B4-BE49-F238E27FC236}">
                <a16:creationId xmlns:a16="http://schemas.microsoft.com/office/drawing/2014/main" id="{0EE272E6-E2C1-2383-09F3-A8717C4025D6}"/>
              </a:ext>
            </a:extLst>
          </p:cNvPr>
          <p:cNvSpPr>
            <a:spLocks noGrp="1"/>
          </p:cNvSpPr>
          <p:nvPr>
            <p:ph idx="1"/>
          </p:nvPr>
        </p:nvSpPr>
        <p:spPr>
          <a:xfrm>
            <a:off x="677334" y="2260600"/>
            <a:ext cx="8596668" cy="3780762"/>
          </a:xfrm>
        </p:spPr>
        <p:txBody>
          <a:bodyPr>
            <a:normAutofit/>
          </a:bodyPr>
          <a:lstStyle/>
          <a:p>
            <a:r>
              <a:rPr lang="en-US" sz="1200" dirty="0">
                <a:latin typeface="Times New Roman" panose="02020603050405020304" pitchFamily="18" charset="0"/>
                <a:cs typeface="Times New Roman" panose="02020603050405020304" pitchFamily="18" charset="0"/>
              </a:rPr>
              <a:t>The QI Program was established to systematically and objectively track and evaluate the fairness, quality, safety, adequacy, and outcome of member care and services.</a:t>
            </a:r>
          </a:p>
          <a:p>
            <a:r>
              <a:rPr lang="en-US" sz="1200" dirty="0">
                <a:latin typeface="Times New Roman" panose="02020603050405020304" pitchFamily="18" charset="0"/>
                <a:cs typeface="Times New Roman" panose="02020603050405020304" pitchFamily="18" charset="0"/>
              </a:rPr>
              <a:t>Participating in a network of hospitals, LACHP is able to identify those with poor performance and work with them to develop a strategy for improving their results through collaborative discussion and analysis of relevant data</a:t>
            </a:r>
          </a:p>
          <a:p>
            <a:r>
              <a:rPr lang="en-US" sz="1200" dirty="0">
                <a:latin typeface="Times New Roman" panose="02020603050405020304" pitchFamily="18" charset="0"/>
                <a:cs typeface="Times New Roman" panose="02020603050405020304" pitchFamily="18" charset="0"/>
              </a:rPr>
              <a:t>The QI program takes a population management approach and collaborates with members, providers, the community, and other health plans. It also works in tandem with public health programs at the national, state, and local levels.</a:t>
            </a:r>
          </a:p>
          <a:p>
            <a:r>
              <a:rPr lang="en-US" sz="1200" dirty="0">
                <a:latin typeface="Times New Roman" panose="02020603050405020304" pitchFamily="18" charset="0"/>
                <a:cs typeface="Times New Roman" panose="02020603050405020304" pitchFamily="18" charset="0"/>
              </a:rPr>
              <a:t>This Quality Improvement work plan identifies, groups, and coordinates the activities that will bring about the desired results.</a:t>
            </a:r>
          </a:p>
          <a:p>
            <a:r>
              <a:rPr lang="en-US" sz="1200" dirty="0">
                <a:latin typeface="Times New Roman" panose="02020603050405020304" pitchFamily="18" charset="0"/>
                <a:cs typeface="Times New Roman" panose="02020603050405020304" pitchFamily="18" charset="0"/>
              </a:rPr>
              <a:t>The Quality Improvement Program Description describes the methods through which the company employs its resources and analytical assistance to achieve its goals.</a:t>
            </a:r>
          </a:p>
          <a:p>
            <a:r>
              <a:rPr lang="en-US" sz="1200" dirty="0">
                <a:latin typeface="Times New Roman" panose="02020603050405020304" pitchFamily="18" charset="0"/>
                <a:cs typeface="Times New Roman" panose="02020603050405020304" pitchFamily="18" charset="0"/>
              </a:rPr>
              <a:t>It also details the reporting structure of the Quality Improvement Department, Quality Improvement Committees, and Quality Improvement Subcommittees, as well as the functional areas that support the program and its roles. These are elaborately explained in the software.</a:t>
            </a:r>
          </a:p>
        </p:txBody>
      </p:sp>
    </p:spTree>
    <p:extLst>
      <p:ext uri="{BB962C8B-B14F-4D97-AF65-F5344CB8AC3E}">
        <p14:creationId xmlns:p14="http://schemas.microsoft.com/office/powerpoint/2010/main" val="35601680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126</TotalTime>
  <Words>781</Words>
  <Application>Microsoft Office PowerPoint</Application>
  <PresentationFormat>Widescreen</PresentationFormat>
  <Paragraphs>38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Times New Roman</vt:lpstr>
      <vt:lpstr>Trebuchet MS</vt:lpstr>
      <vt:lpstr>Wingdings 3</vt:lpstr>
      <vt:lpstr>Facet</vt:lpstr>
      <vt:lpstr>1. Improve the quality of care</vt:lpstr>
      <vt:lpstr>2. Improve health equity: </vt:lpstr>
      <vt:lpstr>3. Provide a network of high-quality providers and practitioners:</vt:lpstr>
      <vt:lpstr>4. Monitor and improve behavioral healthcare:</vt:lpstr>
      <vt:lpstr>Review &amp; Design Of The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srinitha reddy</dc:creator>
  <cp:lastModifiedBy>srinitha reddy</cp:lastModifiedBy>
  <cp:revision>2</cp:revision>
  <dcterms:created xsi:type="dcterms:W3CDTF">2022-12-11T20:10:53Z</dcterms:created>
  <dcterms:modified xsi:type="dcterms:W3CDTF">2022-12-11T22:18:40Z</dcterms:modified>
</cp:coreProperties>
</file>