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T Drugs" charset="1" panose="02000503060000020003"/>
      <p:regular r:id="rId10"/>
    </p:embeddedFont>
    <p:embeddedFont>
      <p:font typeface="TT Drugs Bold" charset="1" panose="02000803060000020003"/>
      <p:regular r:id="rId11"/>
    </p:embeddedFont>
    <p:embeddedFont>
      <p:font typeface="TT Drugs Italics" charset="1" panose="02000503000000090003"/>
      <p:regular r:id="rId12"/>
    </p:embeddedFont>
    <p:embeddedFont>
      <p:font typeface="TT Drugs Bold Italics" charset="1" panose="02000803000000090003"/>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40" Target="slides/slide21.xml" Type="http://schemas.openxmlformats.org/officeDocument/2006/relationships/slide"/><Relationship Id="rId41" Target="slides/slide22.xml" Type="http://schemas.openxmlformats.org/officeDocument/2006/relationships/slide"/><Relationship Id="rId42" Target="slides/slide23.xml" Type="http://schemas.openxmlformats.org/officeDocument/2006/relationships/slide"/><Relationship Id="rId43" Target="slides/slide24.xml" Type="http://schemas.openxmlformats.org/officeDocument/2006/relationships/slide"/><Relationship Id="rId44" Target="slides/slide25.xml" Type="http://schemas.openxmlformats.org/officeDocument/2006/relationships/slide"/><Relationship Id="rId45" Target="slides/slide26.xml" Type="http://schemas.openxmlformats.org/officeDocument/2006/relationships/slide"/><Relationship Id="rId46" Target="slides/slide27.xml" Type="http://schemas.openxmlformats.org/officeDocument/2006/relationships/slide"/><Relationship Id="rId47" Target="slides/slide28.xml" Type="http://schemas.openxmlformats.org/officeDocument/2006/relationships/slide"/><Relationship Id="rId48" Target="slides/slide29.xml" Type="http://schemas.openxmlformats.org/officeDocument/2006/relationships/slide"/><Relationship Id="rId49" Target="slides/slide3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7F2218"/>
        </a:solidFill>
      </p:bgPr>
    </p:bg>
    <p:spTree>
      <p:nvGrpSpPr>
        <p:cNvPr id="1" name=""/>
        <p:cNvGrpSpPr/>
        <p:nvPr/>
      </p:nvGrpSpPr>
      <p:grpSpPr>
        <a:xfrm>
          <a:off x="0" y="0"/>
          <a:ext cx="0" cy="0"/>
          <a:chOff x="0" y="0"/>
          <a:chExt cx="0" cy="0"/>
        </a:xfrm>
      </p:grpSpPr>
      <p:sp>
        <p:nvSpPr>
          <p:cNvPr name="TextBox 2" id="2"/>
          <p:cNvSpPr txBox="true"/>
          <p:nvPr/>
        </p:nvSpPr>
        <p:spPr>
          <a:xfrm rot="0">
            <a:off x="2753141" y="3493770"/>
            <a:ext cx="14763077" cy="3404235"/>
          </a:xfrm>
          <a:prstGeom prst="rect">
            <a:avLst/>
          </a:prstGeom>
        </p:spPr>
        <p:txBody>
          <a:bodyPr anchor="t" rtlCol="false" tIns="0" lIns="0" bIns="0" rIns="0">
            <a:spAutoFit/>
          </a:bodyPr>
          <a:lstStyle/>
          <a:p>
            <a:pPr>
              <a:lnSpc>
                <a:spcPts val="13320"/>
              </a:lnSpc>
            </a:pPr>
            <a:r>
              <a:rPr lang="en-US" sz="12000">
                <a:solidFill>
                  <a:srgbClr val="FFFFFF"/>
                </a:solidFill>
                <a:latin typeface="Canva Sans"/>
              </a:rPr>
              <a:t>Federated Learning</a:t>
            </a:r>
          </a:p>
          <a:p>
            <a:pPr>
              <a:lnSpc>
                <a:spcPts val="13320"/>
              </a:lnSpc>
            </a:pPr>
            <a:r>
              <a:rPr lang="en-US" sz="12000">
                <a:solidFill>
                  <a:srgbClr val="FFFFFF"/>
                </a:solidFill>
                <a:latin typeface="Canva Sans"/>
              </a:rPr>
              <a:t>in IoMT</a:t>
            </a:r>
          </a:p>
        </p:txBody>
      </p:sp>
      <p:sp>
        <p:nvSpPr>
          <p:cNvPr name="AutoShape 3" id="3"/>
          <p:cNvSpPr/>
          <p:nvPr/>
        </p:nvSpPr>
        <p:spPr>
          <a:xfrm rot="5400000">
            <a:off x="-3202371" y="5138738"/>
            <a:ext cx="10317602" cy="0"/>
          </a:xfrm>
          <a:prstGeom prst="line">
            <a:avLst/>
          </a:prstGeom>
          <a:ln cap="rnd" w="9525">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422524" y="2411964"/>
            <a:ext cx="13442952" cy="5915660"/>
          </a:xfrm>
          <a:prstGeom prst="rect">
            <a:avLst/>
          </a:prstGeom>
        </p:spPr>
        <p:txBody>
          <a:bodyPr anchor="t" rtlCol="false" tIns="0" lIns="0" bIns="0" rIns="0">
            <a:spAutoFit/>
          </a:bodyPr>
          <a:lstStyle/>
          <a:p>
            <a:pPr algn="just">
              <a:lnSpc>
                <a:spcPts val="7840"/>
              </a:lnSpc>
            </a:pPr>
            <a:r>
              <a:rPr lang="en-US" sz="5600">
                <a:solidFill>
                  <a:srgbClr val="000000"/>
                </a:solidFill>
                <a:latin typeface="Canva Sans"/>
              </a:rPr>
              <a:t>But this done once can't assure a good model, thus we need to do it again and again so that the combined model becomes the initial model for the next round, and it gets better round by round.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4635116" y="2191537"/>
            <a:ext cx="10558619" cy="7221530"/>
          </a:xfrm>
          <a:custGeom>
            <a:avLst/>
            <a:gdLst/>
            <a:ahLst/>
            <a:cxnLst/>
            <a:rect r="r" b="b" t="t" l="l"/>
            <a:pathLst>
              <a:path h="7221530" w="10558619">
                <a:moveTo>
                  <a:pt x="0" y="0"/>
                </a:moveTo>
                <a:lnTo>
                  <a:pt x="10558619" y="0"/>
                </a:lnTo>
                <a:lnTo>
                  <a:pt x="10558619" y="7221531"/>
                </a:lnTo>
                <a:lnTo>
                  <a:pt x="0" y="7221531"/>
                </a:lnTo>
                <a:lnTo>
                  <a:pt x="0" y="0"/>
                </a:lnTo>
                <a:close/>
              </a:path>
            </a:pathLst>
          </a:custGeom>
          <a:blipFill>
            <a:blip r:embed="rId2"/>
            <a:stretch>
              <a:fillRect l="0" t="0" r="0" b="0"/>
            </a:stretch>
          </a:blipFill>
        </p:spPr>
      </p:sp>
      <p:sp>
        <p:nvSpPr>
          <p:cNvPr name="TextBox 4" id="4"/>
          <p:cNvSpPr txBox="true"/>
          <p:nvPr/>
        </p:nvSpPr>
        <p:spPr>
          <a:xfrm rot="0">
            <a:off x="2352525" y="514350"/>
            <a:ext cx="8412164" cy="97155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TT Drugs"/>
              </a:rPr>
              <a:t>How it works?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3199422" y="2598741"/>
            <a:ext cx="13212981" cy="7179443"/>
          </a:xfrm>
          <a:custGeom>
            <a:avLst/>
            <a:gdLst/>
            <a:ahLst/>
            <a:cxnLst/>
            <a:rect r="r" b="b" t="t" l="l"/>
            <a:pathLst>
              <a:path h="7179443" w="13212981">
                <a:moveTo>
                  <a:pt x="0" y="0"/>
                </a:moveTo>
                <a:lnTo>
                  <a:pt x="13212981" y="0"/>
                </a:lnTo>
                <a:lnTo>
                  <a:pt x="13212981" y="7179443"/>
                </a:lnTo>
                <a:lnTo>
                  <a:pt x="0" y="7179443"/>
                </a:lnTo>
                <a:lnTo>
                  <a:pt x="0" y="0"/>
                </a:lnTo>
                <a:close/>
              </a:path>
            </a:pathLst>
          </a:custGeom>
          <a:blipFill>
            <a:blip r:embed="rId2"/>
            <a:stretch>
              <a:fillRect l="0" t="0" r="0" b="0"/>
            </a:stretch>
          </a:blipFill>
        </p:spPr>
      </p:sp>
      <p:sp>
        <p:nvSpPr>
          <p:cNvPr name="TextBox 4" id="4"/>
          <p:cNvSpPr txBox="true"/>
          <p:nvPr/>
        </p:nvSpPr>
        <p:spPr>
          <a:xfrm rot="0">
            <a:off x="2352525" y="514350"/>
            <a:ext cx="14906775" cy="194310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TT Drugs"/>
              </a:rPr>
              <a:t>Federated Learning in IoMt System Architecture?</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371575" y="3676583"/>
            <a:ext cx="14906775" cy="2190750"/>
          </a:xfrm>
          <a:prstGeom prst="rect">
            <a:avLst/>
          </a:prstGeom>
        </p:spPr>
        <p:txBody>
          <a:bodyPr anchor="t" rtlCol="false" tIns="0" lIns="0" bIns="0" rIns="0">
            <a:spAutoFit/>
          </a:bodyPr>
          <a:lstStyle/>
          <a:p>
            <a:pPr algn="l" marL="0" indent="0" lvl="0">
              <a:lnSpc>
                <a:spcPts val="17280"/>
              </a:lnSpc>
              <a:spcBef>
                <a:spcPct val="0"/>
              </a:spcBef>
            </a:pPr>
            <a:r>
              <a:rPr lang="en-US" sz="14400">
                <a:solidFill>
                  <a:srgbClr val="000000"/>
                </a:solidFill>
                <a:latin typeface="TT Drugs"/>
              </a:rPr>
              <a:t>Simulation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233681" y="571500"/>
            <a:ext cx="14906775" cy="97155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TT Drugs"/>
              </a:rPr>
              <a:t>Datasets</a:t>
            </a:r>
          </a:p>
        </p:txBody>
      </p:sp>
      <p:sp>
        <p:nvSpPr>
          <p:cNvPr name="TextBox 4" id="4"/>
          <p:cNvSpPr txBox="true"/>
          <p:nvPr/>
        </p:nvSpPr>
        <p:spPr>
          <a:xfrm rot="0">
            <a:off x="2448483" y="2119630"/>
            <a:ext cx="13994790" cy="65811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rPr>
              <a:t>The dataset used contains images related to COVID-19 </a:t>
            </a:r>
            <a:r>
              <a:rPr lang="en-US" sz="3399">
                <a:solidFill>
                  <a:srgbClr val="000000"/>
                </a:solidFill>
                <a:latin typeface="Canva Sans"/>
              </a:rPr>
              <a:t>and Viral Pneumonia. </a:t>
            </a:r>
          </a:p>
          <a:p>
            <a:pPr algn="just" marL="734059" indent="-367030" lvl="1">
              <a:lnSpc>
                <a:spcPts val="4759"/>
              </a:lnSpc>
              <a:buFont typeface="Arial"/>
              <a:buChar char="•"/>
            </a:pPr>
            <a:r>
              <a:rPr lang="en-US" sz="3399">
                <a:solidFill>
                  <a:srgbClr val="000000"/>
                </a:solidFill>
                <a:latin typeface="Canva Sans"/>
              </a:rPr>
              <a:t>The images are loaded and processed for further analysis, including resizing to 100x100 pixels. </a:t>
            </a:r>
          </a:p>
          <a:p>
            <a:pPr algn="just" marL="734059" indent="-367030" lvl="1">
              <a:lnSpc>
                <a:spcPts val="4759"/>
              </a:lnSpc>
              <a:buFont typeface="Arial"/>
              <a:buChar char="•"/>
            </a:pPr>
            <a:r>
              <a:rPr lang="en-US" sz="3399">
                <a:solidFill>
                  <a:srgbClr val="000000"/>
                </a:solidFill>
                <a:latin typeface="Canva Sans"/>
              </a:rPr>
              <a:t>The datasets (covid and pnemo) are created for COVID and Viral Pneumonia images, respectively. </a:t>
            </a:r>
          </a:p>
          <a:p>
            <a:pPr algn="just" marL="734059" indent="-367030" lvl="1">
              <a:lnSpc>
                <a:spcPts val="4759"/>
              </a:lnSpc>
              <a:buFont typeface="Arial"/>
              <a:buChar char="•"/>
            </a:pPr>
            <a:r>
              <a:rPr lang="en-US" sz="3399">
                <a:solidFill>
                  <a:srgbClr val="000000"/>
                </a:solidFill>
                <a:latin typeface="Canva Sans"/>
              </a:rPr>
              <a:t>In total, we are taking 3616 COVID data images with 1205 Viral Pneumonia images.</a:t>
            </a:r>
          </a:p>
          <a:p>
            <a:pPr algn="just">
              <a:lnSpc>
                <a:spcPts val="4759"/>
              </a:lnSpc>
            </a:pPr>
          </a:p>
          <a:p>
            <a:pPr algn="just" marL="734059" indent="-367030" lvl="1">
              <a:lnSpc>
                <a:spcPts val="4759"/>
              </a:lnSpc>
              <a:buFont typeface="Arial"/>
              <a:buChar char="•"/>
            </a:pPr>
            <a:r>
              <a:rPr lang="en-US" sz="3399">
                <a:solidFill>
                  <a:srgbClr val="000000"/>
                </a:solidFill>
                <a:latin typeface="Canva Sans"/>
              </a:rPr>
              <a:t>The data is automatically split among the different clients based on randomness.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233681" y="571500"/>
            <a:ext cx="14906775" cy="97155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TT Drugs"/>
              </a:rPr>
              <a:t>Simulation</a:t>
            </a:r>
          </a:p>
        </p:txBody>
      </p:sp>
      <p:sp>
        <p:nvSpPr>
          <p:cNvPr name="TextBox 4" id="4"/>
          <p:cNvSpPr txBox="true"/>
          <p:nvPr/>
        </p:nvSpPr>
        <p:spPr>
          <a:xfrm rot="0">
            <a:off x="2438958" y="2119630"/>
            <a:ext cx="14021290" cy="71812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rPr>
              <a:t>The Python software platform called Kaggle is used to </a:t>
            </a:r>
            <a:r>
              <a:rPr lang="en-US" sz="3399">
                <a:solidFill>
                  <a:srgbClr val="000000"/>
                </a:solidFill>
                <a:latin typeface="Canva Sans"/>
              </a:rPr>
              <a:t>simulate the suggested federated learning model. </a:t>
            </a:r>
          </a:p>
          <a:p>
            <a:pPr algn="just">
              <a:lnSpc>
                <a:spcPts val="4759"/>
              </a:lnSpc>
            </a:pPr>
          </a:p>
          <a:p>
            <a:pPr algn="just" marL="734059" indent="-367030" lvl="1">
              <a:lnSpc>
                <a:spcPts val="4759"/>
              </a:lnSpc>
              <a:buFont typeface="Arial"/>
              <a:buChar char="•"/>
            </a:pPr>
            <a:r>
              <a:rPr lang="en-US" sz="3399">
                <a:solidFill>
                  <a:srgbClr val="000000"/>
                </a:solidFill>
                <a:latin typeface="Canva Sans"/>
              </a:rPr>
              <a:t>The features of federated averaging, local training, and client creation are implemented in a federated SVM class.</a:t>
            </a:r>
          </a:p>
          <a:p>
            <a:pPr algn="just">
              <a:lnSpc>
                <a:spcPts val="4759"/>
              </a:lnSpc>
            </a:pPr>
            <a:r>
              <a:rPr lang="en-US" sz="3399">
                <a:solidFill>
                  <a:srgbClr val="000000"/>
                </a:solidFill>
                <a:latin typeface="Canva Sans"/>
              </a:rPr>
              <a:t> </a:t>
            </a:r>
          </a:p>
          <a:p>
            <a:pPr algn="just" marL="734059" indent="-367030" lvl="1">
              <a:lnSpc>
                <a:spcPts val="4759"/>
              </a:lnSpc>
              <a:buFont typeface="Arial"/>
              <a:buChar char="•"/>
            </a:pPr>
            <a:r>
              <a:rPr lang="en-US" sz="3399">
                <a:solidFill>
                  <a:srgbClr val="000000"/>
                </a:solidFill>
                <a:latin typeface="Canva Sans"/>
              </a:rPr>
              <a:t>The required number of customers can be changed and adjusted according to the user. </a:t>
            </a:r>
          </a:p>
          <a:p>
            <a:pPr algn="just">
              <a:lnSpc>
                <a:spcPts val="4759"/>
              </a:lnSpc>
            </a:pPr>
          </a:p>
          <a:p>
            <a:pPr algn="just" marL="734059" indent="-367030" lvl="1">
              <a:lnSpc>
                <a:spcPts val="4759"/>
              </a:lnSpc>
              <a:buFont typeface="Arial"/>
              <a:buChar char="•"/>
            </a:pPr>
            <a:r>
              <a:rPr lang="en-US" sz="3399">
                <a:solidFill>
                  <a:srgbClr val="000000"/>
                </a:solidFill>
                <a:latin typeface="Canva Sans"/>
              </a:rPr>
              <a:t>The data is automatically split into segments for the experiment based on randomness and then sent to clients for testing, validation, and training.</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371575" y="3676583"/>
            <a:ext cx="14906775" cy="2190750"/>
          </a:xfrm>
          <a:prstGeom prst="rect">
            <a:avLst/>
          </a:prstGeom>
        </p:spPr>
        <p:txBody>
          <a:bodyPr anchor="t" rtlCol="false" tIns="0" lIns="0" bIns="0" rIns="0">
            <a:spAutoFit/>
          </a:bodyPr>
          <a:lstStyle/>
          <a:p>
            <a:pPr algn="l" marL="0" indent="0" lvl="0">
              <a:lnSpc>
                <a:spcPts val="17280"/>
              </a:lnSpc>
              <a:spcBef>
                <a:spcPct val="0"/>
              </a:spcBef>
            </a:pPr>
            <a:r>
              <a:rPr lang="en-US" sz="14400">
                <a:solidFill>
                  <a:srgbClr val="000000"/>
                </a:solidFill>
                <a:latin typeface="TT Drugs"/>
              </a:rPr>
              <a:t>Results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a:off x="1623055" y="-15301"/>
            <a:ext cx="0" cy="10317602"/>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7040841" y="147041"/>
            <a:ext cx="11107831" cy="9992919"/>
          </a:xfrm>
          <a:custGeom>
            <a:avLst/>
            <a:gdLst/>
            <a:ahLst/>
            <a:cxnLst/>
            <a:rect r="r" b="b" t="t" l="l"/>
            <a:pathLst>
              <a:path h="9992919" w="11107831">
                <a:moveTo>
                  <a:pt x="0" y="0"/>
                </a:moveTo>
                <a:lnTo>
                  <a:pt x="11107831" y="0"/>
                </a:lnTo>
                <a:lnTo>
                  <a:pt x="11107831" y="9992918"/>
                </a:lnTo>
                <a:lnTo>
                  <a:pt x="0" y="9992918"/>
                </a:lnTo>
                <a:lnTo>
                  <a:pt x="0" y="0"/>
                </a:lnTo>
                <a:close/>
              </a:path>
            </a:pathLst>
          </a:custGeom>
          <a:blipFill>
            <a:blip r:embed="rId2"/>
            <a:stretch>
              <a:fillRect l="0" t="0" r="0" b="0"/>
            </a:stretch>
          </a:blipFill>
        </p:spPr>
      </p:sp>
      <p:sp>
        <p:nvSpPr>
          <p:cNvPr name="TextBox 4" id="4"/>
          <p:cNvSpPr txBox="true"/>
          <p:nvPr/>
        </p:nvSpPr>
        <p:spPr>
          <a:xfrm rot="0">
            <a:off x="1779553" y="1257300"/>
            <a:ext cx="8412164" cy="7772400"/>
          </a:xfrm>
          <a:prstGeom prst="rect">
            <a:avLst/>
          </a:prstGeom>
        </p:spPr>
        <p:txBody>
          <a:bodyPr anchor="t" rtlCol="false" tIns="0" lIns="0" bIns="0" rIns="0">
            <a:spAutoFit/>
          </a:bodyPr>
          <a:lstStyle/>
          <a:p>
            <a:pPr>
              <a:lnSpc>
                <a:spcPts val="7679"/>
              </a:lnSpc>
            </a:pPr>
            <a:r>
              <a:rPr lang="en-US" sz="6399">
                <a:solidFill>
                  <a:srgbClr val="000000"/>
                </a:solidFill>
                <a:latin typeface="TT Drugs"/>
              </a:rPr>
              <a:t>Accuracy </a:t>
            </a:r>
          </a:p>
          <a:p>
            <a:pPr>
              <a:lnSpc>
                <a:spcPts val="7679"/>
              </a:lnSpc>
            </a:pPr>
            <a:r>
              <a:rPr lang="en-US" sz="6399">
                <a:solidFill>
                  <a:srgbClr val="000000"/>
                </a:solidFill>
                <a:latin typeface="TT Drugs"/>
              </a:rPr>
              <a:t>and </a:t>
            </a:r>
          </a:p>
          <a:p>
            <a:pPr>
              <a:lnSpc>
                <a:spcPts val="7679"/>
              </a:lnSpc>
            </a:pPr>
            <a:r>
              <a:rPr lang="en-US" sz="6399">
                <a:solidFill>
                  <a:srgbClr val="000000"/>
                </a:solidFill>
                <a:latin typeface="TT Drugs"/>
              </a:rPr>
              <a:t>Precision </a:t>
            </a:r>
          </a:p>
          <a:p>
            <a:pPr>
              <a:lnSpc>
                <a:spcPts val="7679"/>
              </a:lnSpc>
            </a:pPr>
            <a:r>
              <a:rPr lang="en-US" sz="6399">
                <a:solidFill>
                  <a:srgbClr val="000000"/>
                </a:solidFill>
                <a:latin typeface="TT Drugs"/>
              </a:rPr>
              <a:t>Values at </a:t>
            </a:r>
          </a:p>
          <a:p>
            <a:pPr>
              <a:lnSpc>
                <a:spcPts val="7679"/>
              </a:lnSpc>
            </a:pPr>
            <a:r>
              <a:rPr lang="en-US" sz="6399">
                <a:solidFill>
                  <a:srgbClr val="000000"/>
                </a:solidFill>
                <a:latin typeface="TT Drugs"/>
              </a:rPr>
              <a:t>Local and</a:t>
            </a:r>
          </a:p>
          <a:p>
            <a:pPr>
              <a:lnSpc>
                <a:spcPts val="7679"/>
              </a:lnSpc>
            </a:pPr>
            <a:r>
              <a:rPr lang="en-US" sz="6399">
                <a:solidFill>
                  <a:srgbClr val="000000"/>
                </a:solidFill>
                <a:latin typeface="TT Drugs"/>
              </a:rPr>
              <a:t>Global Level</a:t>
            </a:r>
          </a:p>
          <a:p>
            <a:pPr>
              <a:lnSpc>
                <a:spcPts val="7679"/>
              </a:lnSpc>
            </a:pPr>
            <a:r>
              <a:rPr lang="en-US" sz="6399">
                <a:solidFill>
                  <a:srgbClr val="000000"/>
                </a:solidFill>
                <a:latin typeface="TT Drugs"/>
              </a:rPr>
              <a:t>of one </a:t>
            </a:r>
          </a:p>
          <a:p>
            <a:pPr algn="l" marL="0" indent="0" lvl="0">
              <a:lnSpc>
                <a:spcPts val="7679"/>
              </a:lnSpc>
              <a:spcBef>
                <a:spcPct val="0"/>
              </a:spcBef>
            </a:pPr>
            <a:r>
              <a:rPr lang="en-US" sz="6399">
                <a:solidFill>
                  <a:srgbClr val="000000"/>
                </a:solidFill>
                <a:latin typeface="TT Drugs"/>
              </a:rPr>
              <a:t>random test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3007565" y="1920848"/>
            <a:ext cx="12272870" cy="7616884"/>
          </a:xfrm>
          <a:custGeom>
            <a:avLst/>
            <a:gdLst/>
            <a:ahLst/>
            <a:cxnLst/>
            <a:rect r="r" b="b" t="t" l="l"/>
            <a:pathLst>
              <a:path h="7616884" w="12272870">
                <a:moveTo>
                  <a:pt x="0" y="0"/>
                </a:moveTo>
                <a:lnTo>
                  <a:pt x="12272870" y="0"/>
                </a:lnTo>
                <a:lnTo>
                  <a:pt x="12272870" y="7616884"/>
                </a:lnTo>
                <a:lnTo>
                  <a:pt x="0" y="7616884"/>
                </a:lnTo>
                <a:lnTo>
                  <a:pt x="0" y="0"/>
                </a:lnTo>
                <a:close/>
              </a:path>
            </a:pathLst>
          </a:custGeom>
          <a:blipFill>
            <a:blip r:embed="rId2"/>
            <a:stretch>
              <a:fillRect l="0" t="0" r="0" b="0"/>
            </a:stretch>
          </a:blipFill>
        </p:spPr>
      </p:sp>
      <p:sp>
        <p:nvSpPr>
          <p:cNvPr name="TextBox 4" id="4"/>
          <p:cNvSpPr txBox="true"/>
          <p:nvPr/>
        </p:nvSpPr>
        <p:spPr>
          <a:xfrm rot="0">
            <a:off x="2352525" y="514350"/>
            <a:ext cx="13892410" cy="97155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TT Drugs"/>
              </a:rPr>
              <a:t>Federated SVM Accuracy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3190111" y="2076707"/>
            <a:ext cx="11907778" cy="7481782"/>
          </a:xfrm>
          <a:custGeom>
            <a:avLst/>
            <a:gdLst/>
            <a:ahLst/>
            <a:cxnLst/>
            <a:rect r="r" b="b" t="t" l="l"/>
            <a:pathLst>
              <a:path h="7481782" w="11907778">
                <a:moveTo>
                  <a:pt x="0" y="0"/>
                </a:moveTo>
                <a:lnTo>
                  <a:pt x="11907778" y="0"/>
                </a:lnTo>
                <a:lnTo>
                  <a:pt x="11907778" y="7481782"/>
                </a:lnTo>
                <a:lnTo>
                  <a:pt x="0" y="7481782"/>
                </a:lnTo>
                <a:lnTo>
                  <a:pt x="0" y="0"/>
                </a:lnTo>
                <a:close/>
              </a:path>
            </a:pathLst>
          </a:custGeom>
          <a:blipFill>
            <a:blip r:embed="rId2"/>
            <a:stretch>
              <a:fillRect l="0" t="0" r="0" b="0"/>
            </a:stretch>
          </a:blipFill>
        </p:spPr>
      </p:sp>
      <p:sp>
        <p:nvSpPr>
          <p:cNvPr name="TextBox 4" id="4"/>
          <p:cNvSpPr txBox="true"/>
          <p:nvPr/>
        </p:nvSpPr>
        <p:spPr>
          <a:xfrm rot="0">
            <a:off x="2352525" y="514350"/>
            <a:ext cx="14171067" cy="1943100"/>
          </a:xfrm>
          <a:prstGeom prst="rect">
            <a:avLst/>
          </a:prstGeom>
        </p:spPr>
        <p:txBody>
          <a:bodyPr anchor="t" rtlCol="false" tIns="0" lIns="0" bIns="0" rIns="0">
            <a:spAutoFit/>
          </a:bodyPr>
          <a:lstStyle/>
          <a:p>
            <a:pPr>
              <a:lnSpc>
                <a:spcPts val="7679"/>
              </a:lnSpc>
            </a:pPr>
            <a:r>
              <a:rPr lang="en-US" sz="6399">
                <a:solidFill>
                  <a:srgbClr val="000000"/>
                </a:solidFill>
                <a:latin typeface="TT Drugs"/>
              </a:rPr>
              <a:t>Local Client's Accuracy</a:t>
            </a:r>
          </a:p>
          <a:p>
            <a:pPr algn="l" marL="0" indent="0" lvl="0">
              <a:lnSpc>
                <a:spcPts val="767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8667748" cy="1371600"/>
          </a:xfrm>
          <a:prstGeom prst="rect">
            <a:avLst/>
          </a:prstGeom>
        </p:spPr>
        <p:txBody>
          <a:bodyPr anchor="t" rtlCol="false" tIns="0" lIns="0" bIns="0" rIns="0">
            <a:spAutoFit/>
          </a:bodyPr>
          <a:lstStyle/>
          <a:p>
            <a:pPr marL="0" indent="0" lvl="0">
              <a:lnSpc>
                <a:spcPts val="10800"/>
              </a:lnSpc>
              <a:spcBef>
                <a:spcPct val="0"/>
              </a:spcBef>
            </a:pPr>
            <a:r>
              <a:rPr lang="en-US" sz="9000">
                <a:solidFill>
                  <a:srgbClr val="000000"/>
                </a:solidFill>
                <a:latin typeface="Canva Sans"/>
              </a:rPr>
              <a:t>Introduction:</a:t>
            </a:r>
          </a:p>
        </p:txBody>
      </p:sp>
      <p:sp>
        <p:nvSpPr>
          <p:cNvPr name="TextBox 3" id="3"/>
          <p:cNvSpPr txBox="true"/>
          <p:nvPr/>
        </p:nvSpPr>
        <p:spPr>
          <a:xfrm rot="0">
            <a:off x="1028700" y="2733675"/>
            <a:ext cx="15053269" cy="671957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000000"/>
                </a:solidFill>
                <a:latin typeface="Canva Sans"/>
              </a:rPr>
              <a:t>Internet of Medical Things (IoMT) refers to the interconnected medical devices and applications that collect and share healthcare data.</a:t>
            </a:r>
          </a:p>
          <a:p>
            <a:pPr algn="just">
              <a:lnSpc>
                <a:spcPts val="4480"/>
              </a:lnSpc>
            </a:pPr>
          </a:p>
          <a:p>
            <a:pPr algn="just" marL="690881" indent="-345440" lvl="1">
              <a:lnSpc>
                <a:spcPts val="4480"/>
              </a:lnSpc>
              <a:buFont typeface="Arial"/>
              <a:buChar char="•"/>
            </a:pPr>
            <a:r>
              <a:rPr lang="en-US" sz="3200">
                <a:solidFill>
                  <a:srgbClr val="000000"/>
                </a:solidFill>
                <a:latin typeface="Canva Sans"/>
              </a:rPr>
              <a:t>While Using machine learning, Healthcare institutes face privacy concerns as they need to send personal healthcare data to a model at some other place.  </a:t>
            </a:r>
          </a:p>
          <a:p>
            <a:pPr algn="just">
              <a:lnSpc>
                <a:spcPts val="4480"/>
              </a:lnSpc>
            </a:pPr>
          </a:p>
          <a:p>
            <a:pPr algn="just" marL="690881" indent="-345440" lvl="1">
              <a:lnSpc>
                <a:spcPts val="4480"/>
              </a:lnSpc>
              <a:buFont typeface="Arial"/>
              <a:buChar char="•"/>
            </a:pPr>
            <a:r>
              <a:rPr lang="en-US" sz="3200">
                <a:solidFill>
                  <a:srgbClr val="000000"/>
                </a:solidFill>
                <a:latin typeface="Canva Sans"/>
              </a:rPr>
              <a:t>So, to solve the problem of the centralized model, privacy concerns, and no security of data Federated Learning comes into action.</a:t>
            </a:r>
          </a:p>
          <a:p>
            <a:pPr algn="just">
              <a:lnSpc>
                <a:spcPts val="4480"/>
              </a:lnSpc>
            </a:pPr>
          </a:p>
          <a:p>
            <a:pPr algn="just">
              <a:lnSpc>
                <a:spcPts val="4480"/>
              </a:lnSpc>
            </a:pPr>
          </a:p>
          <a:p>
            <a:pPr algn="just">
              <a:lnSpc>
                <a:spcPts val="448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6381232" y="152065"/>
            <a:ext cx="11711687" cy="10025449"/>
          </a:xfrm>
          <a:custGeom>
            <a:avLst/>
            <a:gdLst/>
            <a:ahLst/>
            <a:cxnLst/>
            <a:rect r="r" b="b" t="t" l="l"/>
            <a:pathLst>
              <a:path h="10025449" w="11711687">
                <a:moveTo>
                  <a:pt x="0" y="0"/>
                </a:moveTo>
                <a:lnTo>
                  <a:pt x="11711687" y="0"/>
                </a:lnTo>
                <a:lnTo>
                  <a:pt x="11711687" y="10025450"/>
                </a:lnTo>
                <a:lnTo>
                  <a:pt x="0" y="10025450"/>
                </a:lnTo>
                <a:lnTo>
                  <a:pt x="0" y="0"/>
                </a:lnTo>
                <a:close/>
              </a:path>
            </a:pathLst>
          </a:custGeom>
          <a:blipFill>
            <a:blip r:embed="rId2"/>
            <a:stretch>
              <a:fillRect l="0" t="0" r="0" b="0"/>
            </a:stretch>
          </a:blipFill>
        </p:spPr>
      </p:sp>
      <p:sp>
        <p:nvSpPr>
          <p:cNvPr name="TextBox 4" id="4"/>
          <p:cNvSpPr txBox="true"/>
          <p:nvPr/>
        </p:nvSpPr>
        <p:spPr>
          <a:xfrm rot="0">
            <a:off x="2175151" y="3221690"/>
            <a:ext cx="8412164" cy="3886200"/>
          </a:xfrm>
          <a:prstGeom prst="rect">
            <a:avLst/>
          </a:prstGeom>
        </p:spPr>
        <p:txBody>
          <a:bodyPr anchor="t" rtlCol="false" tIns="0" lIns="0" bIns="0" rIns="0">
            <a:spAutoFit/>
          </a:bodyPr>
          <a:lstStyle/>
          <a:p>
            <a:pPr>
              <a:lnSpc>
                <a:spcPts val="7679"/>
              </a:lnSpc>
            </a:pPr>
            <a:r>
              <a:rPr lang="en-US" sz="6399">
                <a:solidFill>
                  <a:srgbClr val="000000"/>
                </a:solidFill>
                <a:latin typeface="TT Drugs"/>
              </a:rPr>
              <a:t>SVM vs </a:t>
            </a:r>
          </a:p>
          <a:p>
            <a:pPr>
              <a:lnSpc>
                <a:spcPts val="7679"/>
              </a:lnSpc>
            </a:pPr>
            <a:r>
              <a:rPr lang="en-US" sz="6399">
                <a:solidFill>
                  <a:srgbClr val="000000"/>
                </a:solidFill>
                <a:latin typeface="TT Drugs"/>
              </a:rPr>
              <a:t>Federated</a:t>
            </a:r>
          </a:p>
          <a:p>
            <a:pPr>
              <a:lnSpc>
                <a:spcPts val="7679"/>
              </a:lnSpc>
            </a:pPr>
            <a:r>
              <a:rPr lang="en-US" sz="6399">
                <a:solidFill>
                  <a:srgbClr val="000000"/>
                </a:solidFill>
                <a:latin typeface="TT Drugs"/>
              </a:rPr>
              <a:t>SVM</a:t>
            </a:r>
          </a:p>
          <a:p>
            <a:pPr algn="l" marL="0" indent="0" lvl="0">
              <a:lnSpc>
                <a:spcPts val="7679"/>
              </a:lnSpc>
              <a:spcBef>
                <a:spcPct val="0"/>
              </a:spcBef>
            </a:pPr>
            <a:r>
              <a:rPr lang="en-US" sz="6399">
                <a:solidFill>
                  <a:srgbClr val="000000"/>
                </a:solidFill>
                <a:latin typeface="TT Drugs"/>
              </a:rPr>
              <a:t>Accuracy</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Freeform 2" id="2"/>
          <p:cNvSpPr/>
          <p:nvPr/>
        </p:nvSpPr>
        <p:spPr>
          <a:xfrm flipH="false" flipV="false" rot="0">
            <a:off x="6565315" y="985183"/>
            <a:ext cx="11722685" cy="8273117"/>
          </a:xfrm>
          <a:custGeom>
            <a:avLst/>
            <a:gdLst/>
            <a:ahLst/>
            <a:cxnLst/>
            <a:rect r="r" b="b" t="t" l="l"/>
            <a:pathLst>
              <a:path h="8273117" w="11722685">
                <a:moveTo>
                  <a:pt x="0" y="0"/>
                </a:moveTo>
                <a:lnTo>
                  <a:pt x="11722685" y="0"/>
                </a:lnTo>
                <a:lnTo>
                  <a:pt x="11722685" y="8273117"/>
                </a:lnTo>
                <a:lnTo>
                  <a:pt x="0" y="8273117"/>
                </a:lnTo>
                <a:lnTo>
                  <a:pt x="0" y="0"/>
                </a:lnTo>
                <a:close/>
              </a:path>
            </a:pathLst>
          </a:custGeom>
          <a:blipFill>
            <a:blip r:embed="rId2"/>
            <a:stretch>
              <a:fillRect l="0" t="0" r="0" b="0"/>
            </a:stretch>
          </a:blipFill>
        </p:spPr>
      </p:sp>
      <p:sp>
        <p:nvSpPr>
          <p:cNvPr name="TextBox 3" id="3"/>
          <p:cNvSpPr txBox="true"/>
          <p:nvPr/>
        </p:nvSpPr>
        <p:spPr>
          <a:xfrm rot="0">
            <a:off x="1028700" y="2714625"/>
            <a:ext cx="8412164" cy="4857750"/>
          </a:xfrm>
          <a:prstGeom prst="rect">
            <a:avLst/>
          </a:prstGeom>
        </p:spPr>
        <p:txBody>
          <a:bodyPr anchor="t" rtlCol="false" tIns="0" lIns="0" bIns="0" rIns="0">
            <a:spAutoFit/>
          </a:bodyPr>
          <a:lstStyle/>
          <a:p>
            <a:pPr>
              <a:lnSpc>
                <a:spcPts val="7679"/>
              </a:lnSpc>
            </a:pPr>
            <a:r>
              <a:rPr lang="en-US" sz="6399">
                <a:solidFill>
                  <a:srgbClr val="000000"/>
                </a:solidFill>
                <a:latin typeface="TT Drugs"/>
              </a:rPr>
              <a:t>Computation</a:t>
            </a:r>
          </a:p>
          <a:p>
            <a:pPr>
              <a:lnSpc>
                <a:spcPts val="7679"/>
              </a:lnSpc>
            </a:pPr>
            <a:r>
              <a:rPr lang="en-US" sz="6399">
                <a:solidFill>
                  <a:srgbClr val="000000"/>
                </a:solidFill>
                <a:latin typeface="TT Drugs"/>
              </a:rPr>
              <a:t>time plot </a:t>
            </a:r>
          </a:p>
          <a:p>
            <a:pPr>
              <a:lnSpc>
                <a:spcPts val="7679"/>
              </a:lnSpc>
            </a:pPr>
            <a:r>
              <a:rPr lang="en-US" sz="6399">
                <a:solidFill>
                  <a:srgbClr val="000000"/>
                </a:solidFill>
                <a:latin typeface="TT Drugs"/>
              </a:rPr>
              <a:t>between </a:t>
            </a:r>
          </a:p>
          <a:p>
            <a:pPr>
              <a:lnSpc>
                <a:spcPts val="7679"/>
              </a:lnSpc>
            </a:pPr>
            <a:r>
              <a:rPr lang="en-US" sz="6399">
                <a:solidFill>
                  <a:srgbClr val="000000"/>
                </a:solidFill>
                <a:latin typeface="TT Drugs"/>
              </a:rPr>
              <a:t>SVM and </a:t>
            </a:r>
          </a:p>
          <a:p>
            <a:pPr algn="l" marL="0" indent="0" lvl="0">
              <a:lnSpc>
                <a:spcPts val="7679"/>
              </a:lnSpc>
              <a:spcBef>
                <a:spcPct val="0"/>
              </a:spcBef>
            </a:pPr>
            <a:r>
              <a:rPr lang="en-US" sz="6399">
                <a:solidFill>
                  <a:srgbClr val="000000"/>
                </a:solidFill>
                <a:latin typeface="TT Drugs"/>
              </a:rPr>
              <a:t>FL SVM</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233681" y="571500"/>
            <a:ext cx="14906775" cy="97155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TT Drugs"/>
              </a:rPr>
              <a:t>Conclusion</a:t>
            </a:r>
          </a:p>
        </p:txBody>
      </p:sp>
      <p:sp>
        <p:nvSpPr>
          <p:cNvPr name="TextBox 4" id="4"/>
          <p:cNvSpPr txBox="true"/>
          <p:nvPr/>
        </p:nvSpPr>
        <p:spPr>
          <a:xfrm rot="0">
            <a:off x="2462179" y="1808650"/>
            <a:ext cx="14021290" cy="71812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rPr>
              <a:t>The core aim of the algorithm is to evaluate the effectiveness of the federated algorithm, with a focus on privacy and security considerations. </a:t>
            </a:r>
          </a:p>
          <a:p>
            <a:pPr algn="just" marL="734059" indent="-367030" lvl="1">
              <a:lnSpc>
                <a:spcPts val="4759"/>
              </a:lnSpc>
              <a:buFont typeface="Arial"/>
              <a:buChar char="•"/>
            </a:pPr>
            <a:r>
              <a:rPr lang="en-US" sz="3399">
                <a:solidFill>
                  <a:srgbClr val="000000"/>
                </a:solidFill>
                <a:latin typeface="Canva Sans"/>
              </a:rPr>
              <a:t>This evaluation is carried out using a well-established dataset and the experimentation involves three distinct clients, each equipped with its unique dataset distribution.</a:t>
            </a:r>
          </a:p>
          <a:p>
            <a:pPr algn="just" marL="734059" indent="-367030" lvl="1">
              <a:lnSpc>
                <a:spcPts val="4759"/>
              </a:lnSpc>
              <a:buFont typeface="Arial"/>
              <a:buChar char="•"/>
            </a:pPr>
            <a:r>
              <a:rPr lang="en-US" sz="3399">
                <a:solidFill>
                  <a:srgbClr val="000000"/>
                </a:solidFill>
                <a:latin typeface="Canva Sans"/>
              </a:rPr>
              <a:t>An intriguing observation emerges when the model is tested exclusively on the local data of each client, the accuracy is notably lower. </a:t>
            </a:r>
          </a:p>
          <a:p>
            <a:pPr algn="just" marL="734059" indent="-367030" lvl="1">
              <a:lnSpc>
                <a:spcPts val="4759"/>
              </a:lnSpc>
              <a:buFont typeface="Arial"/>
              <a:buChar char="•"/>
            </a:pPr>
            <a:r>
              <a:rPr lang="en-US" sz="3399">
                <a:solidFill>
                  <a:srgbClr val="000000"/>
                </a:solidFill>
                <a:latin typeface="Canva Sans"/>
              </a:rPr>
              <a:t>Remarkably, the accuracy achieved through federated learning is more or equal to that obtained through conventional centralized training methods.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371575" y="3676583"/>
            <a:ext cx="14906775" cy="2190750"/>
          </a:xfrm>
          <a:prstGeom prst="rect">
            <a:avLst/>
          </a:prstGeom>
        </p:spPr>
        <p:txBody>
          <a:bodyPr anchor="t" rtlCol="false" tIns="0" lIns="0" bIns="0" rIns="0">
            <a:spAutoFit/>
          </a:bodyPr>
          <a:lstStyle/>
          <a:p>
            <a:pPr algn="l" marL="0" indent="0" lvl="0">
              <a:lnSpc>
                <a:spcPts val="17280"/>
              </a:lnSpc>
              <a:spcBef>
                <a:spcPct val="0"/>
              </a:spcBef>
            </a:pPr>
            <a:r>
              <a:rPr lang="en-US" sz="14400">
                <a:solidFill>
                  <a:srgbClr val="000000"/>
                </a:solidFill>
                <a:latin typeface="TT Drugs"/>
              </a:rPr>
              <a:t>It’s not an end...</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428548" y="1815304"/>
            <a:ext cx="14711907" cy="59810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rPr>
              <a:t>Transfer sparse models instead of dense models to reduce the communication cost in federated learning.</a:t>
            </a:r>
          </a:p>
          <a:p>
            <a:pPr algn="just" marL="734059" indent="-367030" lvl="1">
              <a:lnSpc>
                <a:spcPts val="4759"/>
              </a:lnSpc>
              <a:buFont typeface="Arial"/>
              <a:buChar char="•"/>
            </a:pPr>
            <a:r>
              <a:rPr lang="en-US" sz="3399">
                <a:solidFill>
                  <a:srgbClr val="000000"/>
                </a:solidFill>
                <a:latin typeface="Canva Sans"/>
              </a:rPr>
              <a:t>The proposed method in sparse FL Communication constructs a sparse model by selecting only parameters that have been updated significantly.</a:t>
            </a:r>
          </a:p>
          <a:p>
            <a:pPr algn="just" marL="734059" indent="-367030" lvl="1">
              <a:lnSpc>
                <a:spcPts val="4759"/>
              </a:lnSpc>
              <a:buFont typeface="Arial"/>
              <a:buChar char="•"/>
            </a:pPr>
            <a:r>
              <a:rPr lang="en-US" sz="3399">
                <a:solidFill>
                  <a:srgbClr val="000000"/>
                </a:solidFill>
                <a:latin typeface="Canva Sans"/>
              </a:rPr>
              <a:t>How it works? : We compute the absolute difference between the parameters of the local model before and after training, and exchange only the upper quantile of the updated parameters between the server and the clients.</a:t>
            </a:r>
          </a:p>
          <a:p>
            <a:pPr algn="just">
              <a:lnSpc>
                <a:spcPts val="4759"/>
              </a:lnSpc>
            </a:pPr>
          </a:p>
        </p:txBody>
      </p:sp>
      <p:sp>
        <p:nvSpPr>
          <p:cNvPr name="Freeform 4" id="4"/>
          <p:cNvSpPr/>
          <p:nvPr/>
        </p:nvSpPr>
        <p:spPr>
          <a:xfrm flipH="false" flipV="false" rot="0">
            <a:off x="4912524" y="7796369"/>
            <a:ext cx="11199231" cy="2347756"/>
          </a:xfrm>
          <a:custGeom>
            <a:avLst/>
            <a:gdLst/>
            <a:ahLst/>
            <a:cxnLst/>
            <a:rect r="r" b="b" t="t" l="l"/>
            <a:pathLst>
              <a:path h="2347756" w="11199231">
                <a:moveTo>
                  <a:pt x="0" y="0"/>
                </a:moveTo>
                <a:lnTo>
                  <a:pt x="11199231" y="0"/>
                </a:lnTo>
                <a:lnTo>
                  <a:pt x="11199231" y="2347756"/>
                </a:lnTo>
                <a:lnTo>
                  <a:pt x="0" y="2347756"/>
                </a:lnTo>
                <a:lnTo>
                  <a:pt x="0" y="0"/>
                </a:lnTo>
                <a:close/>
              </a:path>
            </a:pathLst>
          </a:custGeom>
          <a:blipFill>
            <a:blip r:embed="rId2"/>
            <a:stretch>
              <a:fillRect l="0" t="0" r="0" b="0"/>
            </a:stretch>
          </a:blipFill>
        </p:spPr>
      </p:sp>
      <p:sp>
        <p:nvSpPr>
          <p:cNvPr name="TextBox 5" id="5"/>
          <p:cNvSpPr txBox="true"/>
          <p:nvPr/>
        </p:nvSpPr>
        <p:spPr>
          <a:xfrm rot="0">
            <a:off x="2233681" y="295275"/>
            <a:ext cx="14906775" cy="97155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TT Drugs"/>
              </a:rPr>
              <a:t>Sparsed Federated Learning</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233681" y="571500"/>
            <a:ext cx="14906775" cy="97155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TT Drugs"/>
              </a:rPr>
              <a:t>Sparsed Federated Learning</a:t>
            </a:r>
          </a:p>
        </p:txBody>
      </p:sp>
      <p:sp>
        <p:nvSpPr>
          <p:cNvPr name="TextBox 4" id="4"/>
          <p:cNvSpPr txBox="true"/>
          <p:nvPr/>
        </p:nvSpPr>
        <p:spPr>
          <a:xfrm rot="0">
            <a:off x="2428548" y="1824409"/>
            <a:ext cx="14711907" cy="71812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rPr>
              <a:t>This parameter-wise selection approach increases the opportunity to reduce communication costs since it omits unnecessary parameters and keeps the necessary parameters for the transfer.</a:t>
            </a:r>
          </a:p>
          <a:p>
            <a:pPr algn="just">
              <a:lnSpc>
                <a:spcPts val="4759"/>
              </a:lnSpc>
            </a:pPr>
          </a:p>
          <a:p>
            <a:pPr algn="just" marL="734059" indent="-367030" lvl="1">
              <a:lnSpc>
                <a:spcPts val="4759"/>
              </a:lnSpc>
              <a:buFont typeface="Arial"/>
              <a:buChar char="•"/>
            </a:pPr>
            <a:r>
              <a:rPr lang="en-US" sz="3399">
                <a:solidFill>
                  <a:srgbClr val="000000"/>
                </a:solidFill>
                <a:latin typeface="Canva Sans"/>
              </a:rPr>
              <a:t>Justification: It is reasonable not to transfer the parameters that do not have significant updates in the local model, since they may not have much impact on the global model update.</a:t>
            </a:r>
          </a:p>
          <a:p>
            <a:pPr algn="just">
              <a:lnSpc>
                <a:spcPts val="4759"/>
              </a:lnSpc>
            </a:pPr>
          </a:p>
          <a:p>
            <a:pPr algn="just" marL="734059" indent="-367030" lvl="1">
              <a:lnSpc>
                <a:spcPts val="4759"/>
              </a:lnSpc>
              <a:buFont typeface="Arial"/>
              <a:buChar char="•"/>
            </a:pPr>
            <a:r>
              <a:rPr lang="en-US" sz="3399">
                <a:solidFill>
                  <a:srgbClr val="000000"/>
                </a:solidFill>
                <a:latin typeface="Canva Sans"/>
              </a:rPr>
              <a:t>The tradeoff between the model accuracy and the communication cost is adjusted with a hyperparameter. This hyperparameter controls the level of sparsification, i.e. what fraction of the model is exchanged between the server and clients.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2307097" y="1288675"/>
            <a:ext cx="15660227" cy="7709650"/>
          </a:xfrm>
          <a:custGeom>
            <a:avLst/>
            <a:gdLst/>
            <a:ahLst/>
            <a:cxnLst/>
            <a:rect r="r" b="b" t="t" l="l"/>
            <a:pathLst>
              <a:path h="7709650" w="15660227">
                <a:moveTo>
                  <a:pt x="0" y="0"/>
                </a:moveTo>
                <a:lnTo>
                  <a:pt x="15660227" y="0"/>
                </a:lnTo>
                <a:lnTo>
                  <a:pt x="15660227" y="7709650"/>
                </a:lnTo>
                <a:lnTo>
                  <a:pt x="0" y="7709650"/>
                </a:lnTo>
                <a:lnTo>
                  <a:pt x="0" y="0"/>
                </a:lnTo>
                <a:close/>
              </a:path>
            </a:pathLst>
          </a:custGeom>
          <a:blipFill>
            <a:blip r:embed="rId2"/>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2403147" y="1325093"/>
            <a:ext cx="15472221" cy="7636814"/>
          </a:xfrm>
          <a:custGeom>
            <a:avLst/>
            <a:gdLst/>
            <a:ahLst/>
            <a:cxnLst/>
            <a:rect r="r" b="b" t="t" l="l"/>
            <a:pathLst>
              <a:path h="7636814" w="15472221">
                <a:moveTo>
                  <a:pt x="0" y="0"/>
                </a:moveTo>
                <a:lnTo>
                  <a:pt x="15472221" y="0"/>
                </a:lnTo>
                <a:lnTo>
                  <a:pt x="15472221" y="7636814"/>
                </a:lnTo>
                <a:lnTo>
                  <a:pt x="0" y="7636814"/>
                </a:lnTo>
                <a:lnTo>
                  <a:pt x="0" y="0"/>
                </a:lnTo>
                <a:close/>
              </a:path>
            </a:pathLst>
          </a:custGeom>
          <a:blipFill>
            <a:blip r:embed="rId2"/>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3175038" y="2380722"/>
            <a:ext cx="13979487" cy="7880264"/>
          </a:xfrm>
          <a:custGeom>
            <a:avLst/>
            <a:gdLst/>
            <a:ahLst/>
            <a:cxnLst/>
            <a:rect r="r" b="b" t="t" l="l"/>
            <a:pathLst>
              <a:path h="7880264" w="13979487">
                <a:moveTo>
                  <a:pt x="0" y="0"/>
                </a:moveTo>
                <a:lnTo>
                  <a:pt x="13979487" y="0"/>
                </a:lnTo>
                <a:lnTo>
                  <a:pt x="13979487" y="7880264"/>
                </a:lnTo>
                <a:lnTo>
                  <a:pt x="0" y="7880264"/>
                </a:lnTo>
                <a:lnTo>
                  <a:pt x="0" y="0"/>
                </a:lnTo>
                <a:close/>
              </a:path>
            </a:pathLst>
          </a:custGeom>
          <a:blipFill>
            <a:blip r:embed="rId2"/>
            <a:stretch>
              <a:fillRect l="0" t="0" r="0" b="0"/>
            </a:stretch>
          </a:blipFill>
        </p:spPr>
      </p:sp>
      <p:sp>
        <p:nvSpPr>
          <p:cNvPr name="TextBox 4" id="4"/>
          <p:cNvSpPr txBox="true"/>
          <p:nvPr/>
        </p:nvSpPr>
        <p:spPr>
          <a:xfrm rot="0">
            <a:off x="2233681" y="235693"/>
            <a:ext cx="14906775" cy="194310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TT Drugs"/>
              </a:rPr>
              <a:t>Sparsed Federated Learning in IoMt System Architecture?</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233681" y="571500"/>
            <a:ext cx="14906775" cy="97155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TT Drugs"/>
              </a:rPr>
              <a:t>Conclusion</a:t>
            </a:r>
          </a:p>
        </p:txBody>
      </p:sp>
      <p:sp>
        <p:nvSpPr>
          <p:cNvPr name="TextBox 4" id="4"/>
          <p:cNvSpPr txBox="true"/>
          <p:nvPr/>
        </p:nvSpPr>
        <p:spPr>
          <a:xfrm rot="0">
            <a:off x="2512236" y="2419667"/>
            <a:ext cx="14021290" cy="59810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101010"/>
                </a:solidFill>
                <a:latin typeface="Canva Sans"/>
              </a:rPr>
              <a:t>A novel method to reduce the communication cost for federated learning by sparsifying local and global models.</a:t>
            </a:r>
          </a:p>
          <a:p>
            <a:pPr algn="just">
              <a:lnSpc>
                <a:spcPts val="4759"/>
              </a:lnSpc>
            </a:pPr>
          </a:p>
          <a:p>
            <a:pPr algn="just" marL="734059" indent="-367030" lvl="1">
              <a:lnSpc>
                <a:spcPts val="4759"/>
              </a:lnSpc>
              <a:buFont typeface="Arial"/>
              <a:buChar char="•"/>
            </a:pPr>
            <a:r>
              <a:rPr lang="en-US" sz="3399">
                <a:solidFill>
                  <a:srgbClr val="101010"/>
                </a:solidFill>
                <a:latin typeface="Canva Sans"/>
              </a:rPr>
              <a:t>The proposed method utilises exchanging the most updated parameters of neural network models</a:t>
            </a:r>
            <a:r>
              <a:rPr lang="en-US" sz="3399">
                <a:solidFill>
                  <a:srgbClr val="000000"/>
                </a:solidFill>
                <a:latin typeface="Canva Sans"/>
              </a:rPr>
              <a:t>.</a:t>
            </a:r>
          </a:p>
          <a:p>
            <a:pPr algn="just">
              <a:lnSpc>
                <a:spcPts val="4759"/>
              </a:lnSpc>
            </a:pPr>
          </a:p>
          <a:p>
            <a:pPr algn="just" marL="734059" indent="-367030" lvl="1">
              <a:lnSpc>
                <a:spcPts val="4759"/>
              </a:lnSpc>
              <a:buFont typeface="Arial"/>
              <a:buChar char="•"/>
            </a:pPr>
            <a:r>
              <a:rPr lang="en-US" sz="3399">
                <a:solidFill>
                  <a:srgbClr val="000000"/>
                </a:solidFill>
                <a:latin typeface="Canva Sans"/>
              </a:rPr>
              <a:t>One immediate benefit of sparse Federated Learning is smaller size, given we only need to keep the non-zero connections, which is a huge benefit when trying to fit the networks in edge devices.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5732244" y="1839133"/>
            <a:ext cx="8673719" cy="7690473"/>
          </a:xfrm>
          <a:custGeom>
            <a:avLst/>
            <a:gdLst/>
            <a:ahLst/>
            <a:cxnLst/>
            <a:rect r="r" b="b" t="t" l="l"/>
            <a:pathLst>
              <a:path h="7690473" w="8673719">
                <a:moveTo>
                  <a:pt x="0" y="0"/>
                </a:moveTo>
                <a:lnTo>
                  <a:pt x="8673719" y="0"/>
                </a:lnTo>
                <a:lnTo>
                  <a:pt x="8673719" y="7690473"/>
                </a:lnTo>
                <a:lnTo>
                  <a:pt x="0" y="7690473"/>
                </a:lnTo>
                <a:lnTo>
                  <a:pt x="0" y="0"/>
                </a:lnTo>
                <a:close/>
              </a:path>
            </a:pathLst>
          </a:custGeom>
          <a:blipFill>
            <a:blip r:embed="rId2"/>
            <a:stretch>
              <a:fillRect l="-2585" t="-2714" r="0" b="0"/>
            </a:stretch>
          </a:blipFill>
        </p:spPr>
      </p:sp>
      <p:sp>
        <p:nvSpPr>
          <p:cNvPr name="TextBox 4" id="4"/>
          <p:cNvSpPr txBox="true"/>
          <p:nvPr/>
        </p:nvSpPr>
        <p:spPr>
          <a:xfrm rot="0">
            <a:off x="2023105" y="362267"/>
            <a:ext cx="16091996" cy="1094740"/>
          </a:xfrm>
          <a:prstGeom prst="rect">
            <a:avLst/>
          </a:prstGeom>
        </p:spPr>
        <p:txBody>
          <a:bodyPr anchor="t" rtlCol="false" tIns="0" lIns="0" bIns="0" rIns="0">
            <a:spAutoFit/>
          </a:bodyPr>
          <a:lstStyle/>
          <a:p>
            <a:pPr algn="just">
              <a:lnSpc>
                <a:spcPts val="8959"/>
              </a:lnSpc>
            </a:pPr>
            <a:r>
              <a:rPr lang="en-US" sz="6399">
                <a:solidFill>
                  <a:srgbClr val="000000"/>
                </a:solidFill>
                <a:latin typeface="Canva Sans"/>
              </a:rPr>
              <a:t>AI/ML in IoMT data:</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371575" y="3676583"/>
            <a:ext cx="14906775" cy="2190750"/>
          </a:xfrm>
          <a:prstGeom prst="rect">
            <a:avLst/>
          </a:prstGeom>
        </p:spPr>
        <p:txBody>
          <a:bodyPr anchor="t" rtlCol="false" tIns="0" lIns="0" bIns="0" rIns="0">
            <a:spAutoFit/>
          </a:bodyPr>
          <a:lstStyle/>
          <a:p>
            <a:pPr algn="l" marL="0" indent="0" lvl="0">
              <a:lnSpc>
                <a:spcPts val="17280"/>
              </a:lnSpc>
              <a:spcBef>
                <a:spcPct val="0"/>
              </a:spcBef>
            </a:pPr>
            <a:r>
              <a:rPr lang="en-US" sz="14400">
                <a:solidFill>
                  <a:srgbClr val="000000"/>
                </a:solidFill>
                <a:latin typeface="TT Drugs"/>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3845504" y="1950596"/>
            <a:ext cx="12542449" cy="7307704"/>
          </a:xfrm>
          <a:custGeom>
            <a:avLst/>
            <a:gdLst/>
            <a:ahLst/>
            <a:cxnLst/>
            <a:rect r="r" b="b" t="t" l="l"/>
            <a:pathLst>
              <a:path h="7307704" w="12542449">
                <a:moveTo>
                  <a:pt x="0" y="0"/>
                </a:moveTo>
                <a:lnTo>
                  <a:pt x="12542449" y="0"/>
                </a:lnTo>
                <a:lnTo>
                  <a:pt x="12542449" y="7307704"/>
                </a:lnTo>
                <a:lnTo>
                  <a:pt x="0" y="7307704"/>
                </a:lnTo>
                <a:lnTo>
                  <a:pt x="0" y="0"/>
                </a:lnTo>
                <a:close/>
              </a:path>
            </a:pathLst>
          </a:custGeom>
          <a:blipFill>
            <a:blip r:embed="rId2"/>
            <a:stretch>
              <a:fillRect l="0" t="0" r="0" b="0"/>
            </a:stretch>
          </a:blipFill>
        </p:spPr>
      </p:sp>
      <p:sp>
        <p:nvSpPr>
          <p:cNvPr name="Freeform 4" id="4"/>
          <p:cNvSpPr/>
          <p:nvPr/>
        </p:nvSpPr>
        <p:spPr>
          <a:xfrm flipH="false" flipV="false" rot="0">
            <a:off x="6571071" y="3969115"/>
            <a:ext cx="1019113" cy="779622"/>
          </a:xfrm>
          <a:custGeom>
            <a:avLst/>
            <a:gdLst/>
            <a:ahLst/>
            <a:cxnLst/>
            <a:rect r="r" b="b" t="t" l="l"/>
            <a:pathLst>
              <a:path h="779622" w="1019113">
                <a:moveTo>
                  <a:pt x="0" y="0"/>
                </a:moveTo>
                <a:lnTo>
                  <a:pt x="1019113" y="0"/>
                </a:lnTo>
                <a:lnTo>
                  <a:pt x="1019113" y="779621"/>
                </a:lnTo>
                <a:lnTo>
                  <a:pt x="0" y="7796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070730" y="508952"/>
            <a:ext cx="16091996" cy="1094740"/>
          </a:xfrm>
          <a:prstGeom prst="rect">
            <a:avLst/>
          </a:prstGeom>
        </p:spPr>
        <p:txBody>
          <a:bodyPr anchor="t" rtlCol="false" tIns="0" lIns="0" bIns="0" rIns="0">
            <a:spAutoFit/>
          </a:bodyPr>
          <a:lstStyle/>
          <a:p>
            <a:pPr algn="just">
              <a:lnSpc>
                <a:spcPts val="8959"/>
              </a:lnSpc>
            </a:pPr>
            <a:r>
              <a:rPr lang="en-US" sz="6399">
                <a:solidFill>
                  <a:srgbClr val="000000"/>
                </a:solidFill>
                <a:latin typeface="Canva Sans"/>
              </a:rPr>
              <a:t>Problems using AI/ML:</a:t>
            </a:r>
          </a:p>
        </p:txBody>
      </p:sp>
      <p:sp>
        <p:nvSpPr>
          <p:cNvPr name="Freeform 6" id="6"/>
          <p:cNvSpPr/>
          <p:nvPr/>
        </p:nvSpPr>
        <p:spPr>
          <a:xfrm flipH="false" flipV="false" rot="0">
            <a:off x="7590184" y="6443653"/>
            <a:ext cx="1019113" cy="779622"/>
          </a:xfrm>
          <a:custGeom>
            <a:avLst/>
            <a:gdLst/>
            <a:ahLst/>
            <a:cxnLst/>
            <a:rect r="r" b="b" t="t" l="l"/>
            <a:pathLst>
              <a:path h="779622" w="1019113">
                <a:moveTo>
                  <a:pt x="0" y="0"/>
                </a:moveTo>
                <a:lnTo>
                  <a:pt x="1019113" y="0"/>
                </a:lnTo>
                <a:lnTo>
                  <a:pt x="1019113" y="779622"/>
                </a:lnTo>
                <a:lnTo>
                  <a:pt x="0" y="7796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3014669" y="2722185"/>
            <a:ext cx="13442952" cy="4206874"/>
          </a:xfrm>
          <a:prstGeom prst="rect">
            <a:avLst/>
          </a:prstGeom>
        </p:spPr>
        <p:txBody>
          <a:bodyPr anchor="t" rtlCol="false" tIns="0" lIns="0" bIns="0" rIns="0">
            <a:spAutoFit/>
          </a:bodyPr>
          <a:lstStyle/>
          <a:p>
            <a:pPr algn="just">
              <a:lnSpc>
                <a:spcPts val="11200"/>
              </a:lnSpc>
            </a:pPr>
            <a:r>
              <a:rPr lang="en-US" sz="8000">
                <a:solidFill>
                  <a:srgbClr val="000000"/>
                </a:solidFill>
                <a:latin typeface="Canva Sans"/>
              </a:rPr>
              <a:t>To solve such a problem,</a:t>
            </a:r>
          </a:p>
          <a:p>
            <a:pPr algn="just">
              <a:lnSpc>
                <a:spcPts val="11200"/>
              </a:lnSpc>
            </a:pPr>
            <a:r>
              <a:rPr lang="en-US" sz="8000">
                <a:solidFill>
                  <a:srgbClr val="000000"/>
                </a:solidFill>
                <a:latin typeface="Canva Sans Bold"/>
              </a:rPr>
              <a:t>Federated Learning</a:t>
            </a:r>
            <a:r>
              <a:rPr lang="en-US" sz="8000">
                <a:solidFill>
                  <a:srgbClr val="000000"/>
                </a:solidFill>
                <a:latin typeface="Canva Sans"/>
              </a:rPr>
              <a:t> comes</a:t>
            </a:r>
          </a:p>
          <a:p>
            <a:pPr algn="just">
              <a:lnSpc>
                <a:spcPts val="11200"/>
              </a:lnSpc>
            </a:pPr>
            <a:r>
              <a:rPr lang="en-US" sz="8000">
                <a:solidFill>
                  <a:srgbClr val="000000"/>
                </a:solidFill>
                <a:latin typeface="Canva Sans"/>
              </a:rPr>
              <a:t>into action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118813" y="651631"/>
            <a:ext cx="7620000" cy="1094740"/>
          </a:xfrm>
          <a:prstGeom prst="rect">
            <a:avLst/>
          </a:prstGeom>
        </p:spPr>
        <p:txBody>
          <a:bodyPr anchor="t" rtlCol="false" tIns="0" lIns="0" bIns="0" rIns="0">
            <a:spAutoFit/>
          </a:bodyPr>
          <a:lstStyle/>
          <a:p>
            <a:pPr algn="ctr">
              <a:lnSpc>
                <a:spcPts val="8959"/>
              </a:lnSpc>
            </a:pPr>
            <a:r>
              <a:rPr lang="en-US" sz="6399">
                <a:solidFill>
                  <a:srgbClr val="000000"/>
                </a:solidFill>
                <a:latin typeface="Canva Sans"/>
              </a:rPr>
              <a:t>Federated Learning</a:t>
            </a:r>
          </a:p>
        </p:txBody>
      </p:sp>
      <p:sp>
        <p:nvSpPr>
          <p:cNvPr name="TextBox 4" id="4"/>
          <p:cNvSpPr txBox="true"/>
          <p:nvPr/>
        </p:nvSpPr>
        <p:spPr>
          <a:xfrm rot="0">
            <a:off x="2275696" y="2258388"/>
            <a:ext cx="14094233" cy="671957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000000"/>
                </a:solidFill>
                <a:latin typeface="Canva Sans"/>
              </a:rPr>
              <a:t>Federated Learning is a decentralized machine learning approach where the model is trained across multiple edge devices without exchanging raw data.</a:t>
            </a:r>
          </a:p>
          <a:p>
            <a:pPr algn="just">
              <a:lnSpc>
                <a:spcPts val="4480"/>
              </a:lnSpc>
            </a:pPr>
          </a:p>
          <a:p>
            <a:pPr algn="just" marL="690881" indent="-345440" lvl="1">
              <a:lnSpc>
                <a:spcPts val="4480"/>
              </a:lnSpc>
              <a:buFont typeface="Arial"/>
              <a:buChar char="•"/>
            </a:pPr>
            <a:r>
              <a:rPr lang="en-US" sz="3200">
                <a:solidFill>
                  <a:srgbClr val="000000"/>
                </a:solidFill>
                <a:latin typeface="Canva Sans"/>
              </a:rPr>
              <a:t>Models are trained locally on individual devices, and only model updates (not raw data) are sent to a central server.</a:t>
            </a:r>
          </a:p>
          <a:p>
            <a:pPr algn="just">
              <a:lnSpc>
                <a:spcPts val="4480"/>
              </a:lnSpc>
            </a:pPr>
          </a:p>
          <a:p>
            <a:pPr algn="just" marL="690881" indent="-345440" lvl="1">
              <a:lnSpc>
                <a:spcPts val="4480"/>
              </a:lnSpc>
              <a:buFont typeface="Arial"/>
              <a:buChar char="•"/>
            </a:pPr>
            <a:r>
              <a:rPr lang="en-US" sz="3200">
                <a:solidFill>
                  <a:srgbClr val="000000"/>
                </a:solidFill>
                <a:latin typeface="Canva Sans"/>
              </a:rPr>
              <a:t>Raw patient data remains on local devices, reducing the risk of centralized data breaches.</a:t>
            </a:r>
          </a:p>
          <a:p>
            <a:pPr algn="just">
              <a:lnSpc>
                <a:spcPts val="4480"/>
              </a:lnSpc>
            </a:pPr>
          </a:p>
          <a:p>
            <a:pPr algn="just" marL="690881" indent="-345440" lvl="1">
              <a:lnSpc>
                <a:spcPts val="4480"/>
              </a:lnSpc>
              <a:buFont typeface="Arial"/>
              <a:buChar char="•"/>
            </a:pPr>
            <a:r>
              <a:rPr lang="en-US" sz="3200">
                <a:solidFill>
                  <a:srgbClr val="000000"/>
                </a:solidFill>
                <a:latin typeface="Canva Sans"/>
              </a:rPr>
              <a:t>Models improve over time by leveraging insights from diverse datasets without centralizing the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3552291" y="2203929"/>
            <a:ext cx="12542449" cy="7307704"/>
          </a:xfrm>
          <a:custGeom>
            <a:avLst/>
            <a:gdLst/>
            <a:ahLst/>
            <a:cxnLst/>
            <a:rect r="r" b="b" t="t" l="l"/>
            <a:pathLst>
              <a:path h="7307704" w="12542449">
                <a:moveTo>
                  <a:pt x="0" y="0"/>
                </a:moveTo>
                <a:lnTo>
                  <a:pt x="12542449" y="0"/>
                </a:lnTo>
                <a:lnTo>
                  <a:pt x="12542449" y="7307703"/>
                </a:lnTo>
                <a:lnTo>
                  <a:pt x="0" y="7307703"/>
                </a:lnTo>
                <a:lnTo>
                  <a:pt x="0" y="0"/>
                </a:lnTo>
                <a:close/>
              </a:path>
            </a:pathLst>
          </a:custGeom>
          <a:blipFill>
            <a:blip r:embed="rId2"/>
            <a:stretch>
              <a:fillRect l="0" t="0" r="0" b="0"/>
            </a:stretch>
          </a:blipFill>
        </p:spPr>
      </p:sp>
      <p:sp>
        <p:nvSpPr>
          <p:cNvPr name="Freeform 4" id="4"/>
          <p:cNvSpPr/>
          <p:nvPr/>
        </p:nvSpPr>
        <p:spPr>
          <a:xfrm flipH="false" flipV="false" rot="0">
            <a:off x="6229484" y="4278088"/>
            <a:ext cx="1631115" cy="702862"/>
          </a:xfrm>
          <a:custGeom>
            <a:avLst/>
            <a:gdLst/>
            <a:ahLst/>
            <a:cxnLst/>
            <a:rect r="r" b="b" t="t" l="l"/>
            <a:pathLst>
              <a:path h="702862" w="1631115">
                <a:moveTo>
                  <a:pt x="0" y="0"/>
                </a:moveTo>
                <a:lnTo>
                  <a:pt x="1631115" y="0"/>
                </a:lnTo>
                <a:lnTo>
                  <a:pt x="1631115" y="702862"/>
                </a:lnTo>
                <a:lnTo>
                  <a:pt x="0" y="702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080255" y="419417"/>
            <a:ext cx="16091996" cy="1094740"/>
          </a:xfrm>
          <a:prstGeom prst="rect">
            <a:avLst/>
          </a:prstGeom>
        </p:spPr>
        <p:txBody>
          <a:bodyPr anchor="t" rtlCol="false" tIns="0" lIns="0" bIns="0" rIns="0">
            <a:spAutoFit/>
          </a:bodyPr>
          <a:lstStyle/>
          <a:p>
            <a:pPr algn="just">
              <a:lnSpc>
                <a:spcPts val="8959"/>
              </a:lnSpc>
            </a:pPr>
            <a:r>
              <a:rPr lang="en-US" sz="6399">
                <a:solidFill>
                  <a:srgbClr val="000000"/>
                </a:solidFill>
                <a:latin typeface="Canva Sans"/>
              </a:rPr>
              <a:t>With Federated Learning:</a:t>
            </a:r>
          </a:p>
        </p:txBody>
      </p:sp>
      <p:sp>
        <p:nvSpPr>
          <p:cNvPr name="Freeform 6" id="6"/>
          <p:cNvSpPr/>
          <p:nvPr/>
        </p:nvSpPr>
        <p:spPr>
          <a:xfrm flipH="false" flipV="false" rot="0">
            <a:off x="6660541" y="6752626"/>
            <a:ext cx="1631115" cy="702862"/>
          </a:xfrm>
          <a:custGeom>
            <a:avLst/>
            <a:gdLst/>
            <a:ahLst/>
            <a:cxnLst/>
            <a:rect r="r" b="b" t="t" l="l"/>
            <a:pathLst>
              <a:path h="702862" w="1631115">
                <a:moveTo>
                  <a:pt x="0" y="0"/>
                </a:moveTo>
                <a:lnTo>
                  <a:pt x="1631115" y="0"/>
                </a:lnTo>
                <a:lnTo>
                  <a:pt x="1631115" y="702863"/>
                </a:lnTo>
                <a:lnTo>
                  <a:pt x="0" y="7028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4848369" y="2055593"/>
            <a:ext cx="10681187" cy="7629419"/>
          </a:xfrm>
          <a:custGeom>
            <a:avLst/>
            <a:gdLst/>
            <a:ahLst/>
            <a:cxnLst/>
            <a:rect r="r" b="b" t="t" l="l"/>
            <a:pathLst>
              <a:path h="7629419" w="10681187">
                <a:moveTo>
                  <a:pt x="0" y="0"/>
                </a:moveTo>
                <a:lnTo>
                  <a:pt x="10681187" y="0"/>
                </a:lnTo>
                <a:lnTo>
                  <a:pt x="10681187" y="7629419"/>
                </a:lnTo>
                <a:lnTo>
                  <a:pt x="0" y="7629419"/>
                </a:lnTo>
                <a:lnTo>
                  <a:pt x="0" y="0"/>
                </a:lnTo>
                <a:close/>
              </a:path>
            </a:pathLst>
          </a:custGeom>
          <a:blipFill>
            <a:blip r:embed="rId2"/>
            <a:stretch>
              <a:fillRect l="0" t="0" r="0" b="0"/>
            </a:stretch>
          </a:blipFill>
        </p:spPr>
      </p:sp>
      <p:sp>
        <p:nvSpPr>
          <p:cNvPr name="TextBox 4" id="4"/>
          <p:cNvSpPr txBox="true"/>
          <p:nvPr/>
        </p:nvSpPr>
        <p:spPr>
          <a:xfrm rot="0">
            <a:off x="2352525" y="514350"/>
            <a:ext cx="8412164" cy="97155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Canva Sans"/>
              </a:rPr>
              <a:t>How it works?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rot="5400000">
            <a:off x="-3202371" y="5138738"/>
            <a:ext cx="10317602"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4968222" y="2083737"/>
            <a:ext cx="10040565" cy="7657750"/>
          </a:xfrm>
          <a:custGeom>
            <a:avLst/>
            <a:gdLst/>
            <a:ahLst/>
            <a:cxnLst/>
            <a:rect r="r" b="b" t="t" l="l"/>
            <a:pathLst>
              <a:path h="7657750" w="10040565">
                <a:moveTo>
                  <a:pt x="0" y="0"/>
                </a:moveTo>
                <a:lnTo>
                  <a:pt x="10040565" y="0"/>
                </a:lnTo>
                <a:lnTo>
                  <a:pt x="10040565" y="7657749"/>
                </a:lnTo>
                <a:lnTo>
                  <a:pt x="0" y="7657749"/>
                </a:lnTo>
                <a:lnTo>
                  <a:pt x="0" y="0"/>
                </a:lnTo>
                <a:close/>
              </a:path>
            </a:pathLst>
          </a:custGeom>
          <a:blipFill>
            <a:blip r:embed="rId2"/>
            <a:stretch>
              <a:fillRect l="0" t="0" r="0" b="0"/>
            </a:stretch>
          </a:blipFill>
        </p:spPr>
      </p:sp>
      <p:sp>
        <p:nvSpPr>
          <p:cNvPr name="TextBox 4" id="4"/>
          <p:cNvSpPr txBox="true"/>
          <p:nvPr/>
        </p:nvSpPr>
        <p:spPr>
          <a:xfrm rot="0">
            <a:off x="2352525" y="514350"/>
            <a:ext cx="8412164" cy="971550"/>
          </a:xfrm>
          <a:prstGeom prst="rect">
            <a:avLst/>
          </a:prstGeom>
        </p:spPr>
        <p:txBody>
          <a:bodyPr anchor="t" rtlCol="false" tIns="0" lIns="0" bIns="0" rIns="0">
            <a:spAutoFit/>
          </a:bodyPr>
          <a:lstStyle/>
          <a:p>
            <a:pPr algn="l" marL="0" indent="0" lvl="0">
              <a:lnSpc>
                <a:spcPts val="7679"/>
              </a:lnSpc>
              <a:spcBef>
                <a:spcPct val="0"/>
              </a:spcBef>
            </a:pPr>
            <a:r>
              <a:rPr lang="en-US" sz="6399">
                <a:solidFill>
                  <a:srgbClr val="000000"/>
                </a:solidFill>
                <a:latin typeface="Canva Sans"/>
              </a:rPr>
              <a:t>How it works?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DAF1fV-EXkI</dc:identifier>
  <dcterms:modified xsi:type="dcterms:W3CDTF">2011-08-01T06:04:30Z</dcterms:modified>
  <cp:revision>1</cp:revision>
  <dc:title>MINI_PROJECT</dc:title>
</cp:coreProperties>
</file>