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1db12d05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1db12d05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1db12d05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1db12d05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1db12d05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1db12d05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1db12d05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1db12d05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1db12d05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1db12d05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1db12d05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1db12d05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1db12d05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1db12d05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1db12d05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1db12d05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1db12d05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1db12d05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1db12d05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1db12d05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1db12d05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1db12d05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1db12d05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1db12d05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1db12d05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1db12d05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866350" y="1507950"/>
            <a:ext cx="3614700" cy="15789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600"/>
              </a:spcAft>
              <a:buSzPts val="990"/>
              <a:buNone/>
            </a:pPr>
            <a:r>
              <a:rPr b="1" lang="en-GB" sz="3540">
                <a:solidFill>
                  <a:schemeClr val="dk2"/>
                </a:solidFill>
                <a:latin typeface="Roboto"/>
                <a:ea typeface="Roboto"/>
                <a:cs typeface="Roboto"/>
                <a:sym typeface="Roboto"/>
              </a:rPr>
              <a:t>UWB localization techniques</a:t>
            </a:r>
            <a:endParaRPr sz="39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nvSpPr>
        <p:spPr>
          <a:xfrm>
            <a:off x="4572000" y="377988"/>
            <a:ext cx="4325400" cy="1771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Both the true solution and the ambiguous solution can be seen by the intersections of the circles.</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The true solution is denoted by P and the ambiguous solution by PA. The anchor-points are denoted by A1 and A2.</a:t>
            </a:r>
            <a:endParaRPr sz="1500">
              <a:solidFill>
                <a:schemeClr val="dk2"/>
              </a:solidFill>
              <a:latin typeface="Lato"/>
              <a:ea typeface="Lato"/>
              <a:cs typeface="Lato"/>
              <a:sym typeface="Lato"/>
            </a:endParaRPr>
          </a:p>
          <a:p>
            <a:pPr indent="0" lvl="0" marL="0" rtl="0" algn="l">
              <a:spcBef>
                <a:spcPts val="0"/>
              </a:spcBef>
              <a:spcAft>
                <a:spcPts val="0"/>
              </a:spcAft>
              <a:buNone/>
            </a:pPr>
            <a:r>
              <a:t/>
            </a:r>
            <a:endParaRPr sz="1500">
              <a:solidFill>
                <a:schemeClr val="dk2"/>
              </a:solidFill>
              <a:latin typeface="Lato"/>
              <a:ea typeface="Lato"/>
              <a:cs typeface="Lato"/>
              <a:sym typeface="Lato"/>
            </a:endParaRPr>
          </a:p>
        </p:txBody>
      </p:sp>
      <p:pic>
        <p:nvPicPr>
          <p:cNvPr id="189" name="Google Shape;189;p22"/>
          <p:cNvPicPr preferRelativeResize="0"/>
          <p:nvPr/>
        </p:nvPicPr>
        <p:blipFill>
          <a:blip r:embed="rId3">
            <a:alphaModFix/>
          </a:blip>
          <a:stretch>
            <a:fillRect/>
          </a:stretch>
        </p:blipFill>
        <p:spPr>
          <a:xfrm>
            <a:off x="1250700" y="233600"/>
            <a:ext cx="3186185" cy="2060275"/>
          </a:xfrm>
          <a:prstGeom prst="rect">
            <a:avLst/>
          </a:prstGeom>
          <a:noFill/>
          <a:ln>
            <a:noFill/>
          </a:ln>
        </p:spPr>
      </p:pic>
      <p:sp>
        <p:nvSpPr>
          <p:cNvPr id="190" name="Google Shape;190;p22"/>
          <p:cNvSpPr txBox="1"/>
          <p:nvPr/>
        </p:nvSpPr>
        <p:spPr>
          <a:xfrm>
            <a:off x="86975" y="2376000"/>
            <a:ext cx="2960100" cy="542700"/>
          </a:xfrm>
          <a:prstGeom prst="rect">
            <a:avLst/>
          </a:prstGeom>
          <a:noFill/>
          <a:ln>
            <a:noFill/>
          </a:ln>
        </p:spPr>
        <p:txBody>
          <a:bodyPr anchorCtr="0" anchor="t" bIns="91425" lIns="91425" spcFirstLastPara="1" rIns="91425" wrap="square" tIns="91425">
            <a:noAutofit/>
          </a:bodyPr>
          <a:lstStyle/>
          <a:p>
            <a:pPr indent="-323850" lvl="0" marL="9144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3</a:t>
            </a:r>
            <a:r>
              <a:rPr lang="en-GB" sz="1500">
                <a:solidFill>
                  <a:schemeClr val="dk2"/>
                </a:solidFill>
                <a:latin typeface="Lato"/>
                <a:ea typeface="Lato"/>
                <a:cs typeface="Lato"/>
                <a:sym typeface="Lato"/>
              </a:rPr>
              <a:t>D SPACE: </a:t>
            </a:r>
            <a:endParaRPr sz="1500">
              <a:solidFill>
                <a:schemeClr val="dk2"/>
              </a:solidFill>
              <a:latin typeface="Lato"/>
              <a:ea typeface="Lato"/>
              <a:cs typeface="Lato"/>
              <a:sym typeface="Lato"/>
            </a:endParaRPr>
          </a:p>
        </p:txBody>
      </p:sp>
      <p:sp>
        <p:nvSpPr>
          <p:cNvPr id="191" name="Google Shape;191;p22"/>
          <p:cNvSpPr txBox="1"/>
          <p:nvPr/>
        </p:nvSpPr>
        <p:spPr>
          <a:xfrm>
            <a:off x="978675" y="2751150"/>
            <a:ext cx="39930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The solutions in 3D-space are found using Pythagoras theorem similarly to the solution in 2D-space.</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The equations to find the position, P, are: </a:t>
            </a:r>
            <a:endParaRPr sz="1500">
              <a:solidFill>
                <a:schemeClr val="dk2"/>
              </a:solidFill>
              <a:latin typeface="Lato"/>
              <a:ea typeface="Lato"/>
              <a:cs typeface="Lato"/>
              <a:sym typeface="Lato"/>
            </a:endParaRPr>
          </a:p>
          <a:p>
            <a:pPr indent="0" lvl="0" marL="457200" rtl="0" algn="l">
              <a:spcBef>
                <a:spcPts val="0"/>
              </a:spcBef>
              <a:spcAft>
                <a:spcPts val="0"/>
              </a:spcAft>
              <a:buNone/>
            </a:pPr>
            <a:r>
              <a:rPr lang="en-GB" sz="1500">
                <a:solidFill>
                  <a:schemeClr val="dk2"/>
                </a:solidFill>
                <a:latin typeface="Lato"/>
                <a:ea typeface="Lato"/>
                <a:cs typeface="Lato"/>
                <a:sym typeface="Lato"/>
              </a:rPr>
              <a:t>Here d1,d2,d3 denote the distance between  the anchors and the position of the object .</a:t>
            </a:r>
            <a:endParaRPr sz="1500">
              <a:solidFill>
                <a:schemeClr val="dk2"/>
              </a:solidFill>
              <a:latin typeface="Lato"/>
              <a:ea typeface="Lato"/>
              <a:cs typeface="Lato"/>
              <a:sym typeface="Lato"/>
            </a:endParaRPr>
          </a:p>
        </p:txBody>
      </p:sp>
      <p:pic>
        <p:nvPicPr>
          <p:cNvPr id="192" name="Google Shape;192;p22"/>
          <p:cNvPicPr preferRelativeResize="0"/>
          <p:nvPr/>
        </p:nvPicPr>
        <p:blipFill>
          <a:blip r:embed="rId4">
            <a:alphaModFix/>
          </a:blip>
          <a:stretch>
            <a:fillRect/>
          </a:stretch>
        </p:blipFill>
        <p:spPr>
          <a:xfrm>
            <a:off x="5134750" y="2626118"/>
            <a:ext cx="3687176" cy="19894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nvSpPr>
        <p:spPr>
          <a:xfrm>
            <a:off x="750300" y="3947350"/>
            <a:ext cx="79404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a:t>
            </a:r>
            <a:r>
              <a:rPr lang="en-GB" sz="1500">
                <a:solidFill>
                  <a:schemeClr val="dk2"/>
                </a:solidFill>
                <a:latin typeface="Lato"/>
                <a:ea typeface="Lato"/>
                <a:cs typeface="Lato"/>
                <a:sym typeface="Lato"/>
              </a:rPr>
              <a:t>he true solution is denoted by P and anchor-points for the trilateration are denoted by A1, A2 and A3</a:t>
            </a:r>
            <a:endParaRPr sz="1500">
              <a:solidFill>
                <a:schemeClr val="dk2"/>
              </a:solidFill>
              <a:latin typeface="Lato"/>
              <a:ea typeface="Lato"/>
              <a:cs typeface="Lato"/>
              <a:sym typeface="Lato"/>
            </a:endParaRPr>
          </a:p>
        </p:txBody>
      </p:sp>
      <p:pic>
        <p:nvPicPr>
          <p:cNvPr id="198" name="Google Shape;198;p23"/>
          <p:cNvPicPr preferRelativeResize="0"/>
          <p:nvPr/>
        </p:nvPicPr>
        <p:blipFill>
          <a:blip r:embed="rId3">
            <a:alphaModFix/>
          </a:blip>
          <a:stretch>
            <a:fillRect/>
          </a:stretch>
        </p:blipFill>
        <p:spPr>
          <a:xfrm>
            <a:off x="2484525" y="350650"/>
            <a:ext cx="4912101" cy="335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nvSpPr>
        <p:spPr>
          <a:xfrm>
            <a:off x="1093600" y="593825"/>
            <a:ext cx="7720200" cy="35088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2"/>
              </a:buClr>
              <a:buSzPts val="2000"/>
              <a:buFont typeface="Lato"/>
              <a:buChar char="●"/>
            </a:pPr>
            <a:r>
              <a:rPr lang="en-GB" sz="2000">
                <a:solidFill>
                  <a:schemeClr val="dk2"/>
                </a:solidFill>
                <a:latin typeface="Lato"/>
                <a:ea typeface="Lato"/>
                <a:cs typeface="Lato"/>
                <a:sym typeface="Lato"/>
              </a:rPr>
              <a:t>Triangulation</a:t>
            </a:r>
            <a:endParaRPr sz="2000">
              <a:solidFill>
                <a:schemeClr val="dk2"/>
              </a:solidFill>
              <a:latin typeface="Lato"/>
              <a:ea typeface="Lato"/>
              <a:cs typeface="Lato"/>
              <a:sym typeface="Lato"/>
            </a:endParaRPr>
          </a:p>
          <a:p>
            <a:pPr indent="-336550" lvl="1" marL="914400" rtl="0" algn="l">
              <a:lnSpc>
                <a:spcPct val="115000"/>
              </a:lnSpc>
              <a:spcBef>
                <a:spcPts val="0"/>
              </a:spcBef>
              <a:spcAft>
                <a:spcPts val="0"/>
              </a:spcAft>
              <a:buClr>
                <a:schemeClr val="dk2"/>
              </a:buClr>
              <a:buSzPts val="1700"/>
              <a:buFont typeface="Lato"/>
              <a:buChar char="○"/>
            </a:pPr>
            <a:r>
              <a:rPr lang="en-GB" sz="1700">
                <a:solidFill>
                  <a:schemeClr val="dk2"/>
                </a:solidFill>
                <a:latin typeface="Lato"/>
                <a:ea typeface="Lato"/>
                <a:cs typeface="Lato"/>
                <a:sym typeface="Lato"/>
              </a:rPr>
              <a:t>Instead of utilizing distances, like trilateration does, triangulation uses angles to position an object within an area.</a:t>
            </a:r>
            <a:endParaRPr sz="1700">
              <a:solidFill>
                <a:schemeClr val="dk2"/>
              </a:solidFill>
              <a:latin typeface="Lato"/>
              <a:ea typeface="Lato"/>
              <a:cs typeface="Lato"/>
              <a:sym typeface="Lato"/>
            </a:endParaRPr>
          </a:p>
          <a:p>
            <a:pPr indent="-336550" lvl="1" marL="914400" rtl="0" algn="l">
              <a:lnSpc>
                <a:spcPct val="115000"/>
              </a:lnSpc>
              <a:spcBef>
                <a:spcPts val="0"/>
              </a:spcBef>
              <a:spcAft>
                <a:spcPts val="0"/>
              </a:spcAft>
              <a:buClr>
                <a:schemeClr val="dk2"/>
              </a:buClr>
              <a:buSzPts val="1700"/>
              <a:buFont typeface="Lato"/>
              <a:buChar char="○"/>
            </a:pPr>
            <a:r>
              <a:rPr lang="en-GB" sz="1700">
                <a:solidFill>
                  <a:schemeClr val="dk2"/>
                </a:solidFill>
                <a:latin typeface="Lato"/>
                <a:ea typeface="Lato"/>
                <a:cs typeface="Lato"/>
                <a:sym typeface="Lato"/>
              </a:rPr>
              <a:t>One of the advantages of using triangulation is that the orientation of the object can be determined in a client-based positioning system. </a:t>
            </a:r>
            <a:endParaRPr sz="1700">
              <a:solidFill>
                <a:schemeClr val="dk2"/>
              </a:solidFill>
              <a:latin typeface="Lato"/>
              <a:ea typeface="Lato"/>
              <a:cs typeface="Lato"/>
              <a:sym typeface="Lato"/>
            </a:endParaRPr>
          </a:p>
          <a:p>
            <a:pPr indent="-336550" lvl="1" marL="914400" rtl="0" algn="l">
              <a:lnSpc>
                <a:spcPct val="115000"/>
              </a:lnSpc>
              <a:spcBef>
                <a:spcPts val="0"/>
              </a:spcBef>
              <a:spcAft>
                <a:spcPts val="0"/>
              </a:spcAft>
              <a:buClr>
                <a:schemeClr val="dk2"/>
              </a:buClr>
              <a:buSzPts val="1700"/>
              <a:buFont typeface="Lato"/>
              <a:buChar char="○"/>
            </a:pPr>
            <a:r>
              <a:rPr lang="en-GB" sz="1700">
                <a:solidFill>
                  <a:schemeClr val="dk2"/>
                </a:solidFill>
                <a:latin typeface="Lato"/>
                <a:ea typeface="Lato"/>
                <a:cs typeface="Lato"/>
                <a:sym typeface="Lato"/>
              </a:rPr>
              <a:t>While getting an orientation is an improvement, the geometry of triangulation is a complicated matter and can cause inconsistencies if not handled correctly.</a:t>
            </a:r>
            <a:endParaRPr sz="1700">
              <a:solidFill>
                <a:schemeClr val="dk2"/>
              </a:solidFill>
              <a:latin typeface="Lato"/>
              <a:ea typeface="Lato"/>
              <a:cs typeface="Lato"/>
              <a:sym typeface="Lato"/>
            </a:endParaRPr>
          </a:p>
          <a:p>
            <a:pPr indent="-336550" lvl="1" marL="914400" rtl="0" algn="l">
              <a:lnSpc>
                <a:spcPct val="115000"/>
              </a:lnSpc>
              <a:spcBef>
                <a:spcPts val="0"/>
              </a:spcBef>
              <a:spcAft>
                <a:spcPts val="0"/>
              </a:spcAft>
              <a:buClr>
                <a:schemeClr val="dk2"/>
              </a:buClr>
              <a:buSzPts val="1700"/>
              <a:buFont typeface="Lato"/>
              <a:buChar char="○"/>
            </a:pPr>
            <a:r>
              <a:rPr lang="en-GB" sz="1700">
                <a:solidFill>
                  <a:schemeClr val="dk2"/>
                </a:solidFill>
                <a:latin typeface="Lato"/>
                <a:ea typeface="Lato"/>
                <a:cs typeface="Lato"/>
                <a:sym typeface="Lato"/>
              </a:rPr>
              <a:t>To reliably find the position of an object with triangulation, three anchor-points are needed.</a:t>
            </a:r>
            <a:endParaRPr sz="1700">
              <a:solidFill>
                <a:schemeClr val="dk2"/>
              </a:solidFill>
              <a:latin typeface="Lato"/>
              <a:ea typeface="Lato"/>
              <a:cs typeface="Lato"/>
              <a:sym typeface="Lato"/>
            </a:endParaRPr>
          </a:p>
          <a:p>
            <a:pPr indent="0" lvl="0" marL="0" rtl="0" algn="l">
              <a:spcBef>
                <a:spcPts val="0"/>
              </a:spcBef>
              <a:spcAft>
                <a:spcPts val="0"/>
              </a:spcAft>
              <a:buNone/>
            </a:pPr>
            <a:r>
              <a:t/>
            </a:r>
            <a:endParaRPr sz="17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nvSpPr>
        <p:spPr>
          <a:xfrm>
            <a:off x="2109575" y="13592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p:txBody>
      </p:sp>
      <p:pic>
        <p:nvPicPr>
          <p:cNvPr id="209" name="Google Shape;209;p25"/>
          <p:cNvPicPr preferRelativeResize="0"/>
          <p:nvPr/>
        </p:nvPicPr>
        <p:blipFill>
          <a:blip r:embed="rId3">
            <a:alphaModFix/>
          </a:blip>
          <a:stretch>
            <a:fillRect/>
          </a:stretch>
        </p:blipFill>
        <p:spPr>
          <a:xfrm>
            <a:off x="6341868" y="576356"/>
            <a:ext cx="2786251" cy="2195375"/>
          </a:xfrm>
          <a:prstGeom prst="rect">
            <a:avLst/>
          </a:prstGeom>
          <a:noFill/>
          <a:ln>
            <a:noFill/>
          </a:ln>
        </p:spPr>
      </p:pic>
      <p:sp>
        <p:nvSpPr>
          <p:cNvPr id="210" name="Google Shape;210;p25"/>
          <p:cNvSpPr txBox="1"/>
          <p:nvPr/>
        </p:nvSpPr>
        <p:spPr>
          <a:xfrm>
            <a:off x="1000475" y="364300"/>
            <a:ext cx="53415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Geometric Triangulation:The algorithm is based on that the location of the anchor points are known and the fixed angles between them can be determined</a:t>
            </a:r>
            <a:endParaRPr sz="1500">
              <a:solidFill>
                <a:schemeClr val="dk2"/>
              </a:solidFill>
              <a:latin typeface="Lato"/>
              <a:ea typeface="Lato"/>
              <a:cs typeface="Lato"/>
              <a:sym typeface="Lato"/>
            </a:endParaRPr>
          </a:p>
          <a:p>
            <a:pPr indent="0" lvl="0" marL="457200" rtl="0" algn="l">
              <a:lnSpc>
                <a:spcPct val="115000"/>
              </a:lnSpc>
              <a:spcBef>
                <a:spcPts val="0"/>
              </a:spcBef>
              <a:spcAft>
                <a:spcPts val="0"/>
              </a:spcAft>
              <a:buNone/>
            </a:pPr>
            <a:r>
              <a:t/>
            </a:r>
            <a:endParaRPr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Cartesian coordinates are defined as (A1;x;A1;y;A2;x;A2;y;A3;x;A3;y) for anchor-points 1-3 respectively. The angles between the anchor points and the objects are defined as (A1; A2; A3) respectively.</a:t>
            </a:r>
            <a:endParaRPr/>
          </a:p>
        </p:txBody>
      </p:sp>
      <p:sp>
        <p:nvSpPr>
          <p:cNvPr id="211" name="Google Shape;211;p25"/>
          <p:cNvSpPr txBox="1"/>
          <p:nvPr/>
        </p:nvSpPr>
        <p:spPr>
          <a:xfrm>
            <a:off x="87000" y="3621600"/>
            <a:ext cx="61788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The angles </a:t>
            </a:r>
            <a:r>
              <a:rPr lang="en-GB" sz="1500">
                <a:solidFill>
                  <a:srgbClr val="E8EAED"/>
                </a:solidFill>
                <a:highlight>
                  <a:srgbClr val="202124"/>
                </a:highlight>
              </a:rPr>
              <a:t>θ</a:t>
            </a:r>
            <a:r>
              <a:rPr lang="en-GB" sz="900">
                <a:solidFill>
                  <a:schemeClr val="dk2"/>
                </a:solidFill>
                <a:latin typeface="Lato"/>
                <a:ea typeface="Lato"/>
                <a:cs typeface="Lato"/>
                <a:sym typeface="Lato"/>
              </a:rPr>
              <a:t>31 </a:t>
            </a:r>
            <a:r>
              <a:rPr lang="en-GB" sz="1500">
                <a:solidFill>
                  <a:schemeClr val="dk2"/>
                </a:solidFill>
                <a:latin typeface="Lato"/>
                <a:ea typeface="Lato"/>
                <a:cs typeface="Lato"/>
                <a:sym typeface="Lato"/>
              </a:rPr>
              <a:t>and </a:t>
            </a:r>
            <a:r>
              <a:rPr lang="en-GB" sz="1500">
                <a:solidFill>
                  <a:srgbClr val="E8EAED"/>
                </a:solidFill>
                <a:highlight>
                  <a:srgbClr val="202124"/>
                </a:highlight>
              </a:rPr>
              <a:t>θ</a:t>
            </a:r>
            <a:r>
              <a:rPr lang="en-GB" sz="900">
                <a:solidFill>
                  <a:schemeClr val="dk2"/>
                </a:solidFill>
                <a:latin typeface="Lato"/>
                <a:ea typeface="Lato"/>
                <a:cs typeface="Lato"/>
                <a:sym typeface="Lato"/>
              </a:rPr>
              <a:t>12</a:t>
            </a:r>
            <a:r>
              <a:rPr lang="en-GB" sz="1500">
                <a:solidFill>
                  <a:schemeClr val="dk2"/>
                </a:solidFill>
                <a:latin typeface="Lato"/>
                <a:ea typeface="Lato"/>
                <a:cs typeface="Lato"/>
                <a:sym typeface="Lato"/>
              </a:rPr>
              <a:t>  is directly connected to the angles between the anchor-points and the object. These are computed as follows:</a:t>
            </a:r>
            <a:endParaRPr/>
          </a:p>
        </p:txBody>
      </p:sp>
      <p:pic>
        <p:nvPicPr>
          <p:cNvPr id="212" name="Google Shape;212;p25"/>
          <p:cNvPicPr preferRelativeResize="0"/>
          <p:nvPr/>
        </p:nvPicPr>
        <p:blipFill>
          <a:blip r:embed="rId4">
            <a:alphaModFix/>
          </a:blip>
          <a:stretch>
            <a:fillRect/>
          </a:stretch>
        </p:blipFill>
        <p:spPr>
          <a:xfrm>
            <a:off x="6341975" y="3144400"/>
            <a:ext cx="2695575" cy="1085850"/>
          </a:xfrm>
          <a:prstGeom prst="rect">
            <a:avLst/>
          </a:prstGeom>
          <a:noFill/>
          <a:ln>
            <a:noFill/>
          </a:ln>
        </p:spPr>
      </p:pic>
      <p:pic>
        <p:nvPicPr>
          <p:cNvPr id="213" name="Google Shape;213;p25"/>
          <p:cNvPicPr preferRelativeResize="0"/>
          <p:nvPr/>
        </p:nvPicPr>
        <p:blipFill>
          <a:blip r:embed="rId5">
            <a:alphaModFix/>
          </a:blip>
          <a:stretch>
            <a:fillRect/>
          </a:stretch>
        </p:blipFill>
        <p:spPr>
          <a:xfrm>
            <a:off x="6341975" y="4230250"/>
            <a:ext cx="2695575" cy="66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nvSpPr>
        <p:spPr>
          <a:xfrm>
            <a:off x="1332100" y="194000"/>
            <a:ext cx="4215900" cy="1700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GB">
                <a:solidFill>
                  <a:schemeClr val="dk2"/>
                </a:solidFill>
                <a:latin typeface="Lato"/>
                <a:ea typeface="Lato"/>
                <a:cs typeface="Lato"/>
                <a:sym typeface="Lato"/>
              </a:rPr>
              <a:t>Let </a:t>
            </a:r>
            <a:r>
              <a:rPr lang="en-GB">
                <a:solidFill>
                  <a:schemeClr val="dk2"/>
                </a:solidFill>
                <a:latin typeface="Lato"/>
                <a:ea typeface="Lato"/>
                <a:cs typeface="Lato"/>
                <a:sym typeface="Lato"/>
              </a:rPr>
              <a:t>a and b are the euclidean distances from anchor-point 2 to 1 and 3 to 1 respectively. Then </a:t>
            </a:r>
            <a:r>
              <a:rPr lang="en-GB" sz="1450">
                <a:solidFill>
                  <a:schemeClr val="dk2"/>
                </a:solidFill>
                <a:latin typeface="Lato"/>
                <a:ea typeface="Lato"/>
                <a:cs typeface="Lato"/>
                <a:sym typeface="Lato"/>
              </a:rPr>
              <a:t>(τ)</a:t>
            </a:r>
            <a:r>
              <a:rPr lang="en-GB">
                <a:solidFill>
                  <a:schemeClr val="dk2"/>
                </a:solidFill>
                <a:latin typeface="Lato"/>
                <a:ea typeface="Lato"/>
                <a:cs typeface="Lato"/>
                <a:sym typeface="Lato"/>
              </a:rPr>
              <a:t>  is derived as shown.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GB">
                <a:solidFill>
                  <a:schemeClr val="dk2"/>
                </a:solidFill>
                <a:latin typeface="Lato"/>
                <a:ea typeface="Lato"/>
                <a:cs typeface="Lato"/>
                <a:sym typeface="Lato"/>
              </a:rPr>
              <a:t>From these two equations the euclidean distance from the object to A1 can be computed and defined as d.</a:t>
            </a:r>
            <a:endParaRPr>
              <a:solidFill>
                <a:schemeClr val="dk2"/>
              </a:solidFill>
              <a:latin typeface="Lato"/>
              <a:ea typeface="Lato"/>
              <a:cs typeface="Lato"/>
              <a:sym typeface="Lato"/>
            </a:endParaRPr>
          </a:p>
        </p:txBody>
      </p:sp>
      <p:pic>
        <p:nvPicPr>
          <p:cNvPr id="219" name="Google Shape;219;p26"/>
          <p:cNvPicPr preferRelativeResize="0"/>
          <p:nvPr/>
        </p:nvPicPr>
        <p:blipFill>
          <a:blip r:embed="rId3">
            <a:alphaModFix/>
          </a:blip>
          <a:stretch>
            <a:fillRect/>
          </a:stretch>
        </p:blipFill>
        <p:spPr>
          <a:xfrm>
            <a:off x="6013625" y="112125"/>
            <a:ext cx="2736529" cy="1649025"/>
          </a:xfrm>
          <a:prstGeom prst="rect">
            <a:avLst/>
          </a:prstGeom>
          <a:noFill/>
          <a:ln>
            <a:noFill/>
          </a:ln>
        </p:spPr>
      </p:pic>
      <p:sp>
        <p:nvSpPr>
          <p:cNvPr id="220" name="Google Shape;220;p26"/>
          <p:cNvSpPr txBox="1"/>
          <p:nvPr/>
        </p:nvSpPr>
        <p:spPr>
          <a:xfrm>
            <a:off x="3006350" y="2359038"/>
            <a:ext cx="5743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ato"/>
              <a:buChar char="●"/>
            </a:pPr>
            <a:r>
              <a:rPr lang="en-GB">
                <a:solidFill>
                  <a:schemeClr val="dk2"/>
                </a:solidFill>
                <a:latin typeface="Lato"/>
                <a:ea typeface="Lato"/>
                <a:cs typeface="Lato"/>
                <a:sym typeface="Lato"/>
              </a:rPr>
              <a:t>With the definitions and derivations the position and orientation of the object can be found and derived where Px and Py denote the coordinates and the orientation of the object is labeled as P</a:t>
            </a:r>
            <a:r>
              <a:rPr lang="en-GB" sz="1000">
                <a:solidFill>
                  <a:srgbClr val="E8EAED"/>
                </a:solidFill>
                <a:highlight>
                  <a:srgbClr val="202124"/>
                </a:highlight>
                <a:latin typeface="Lato"/>
                <a:ea typeface="Lato"/>
                <a:cs typeface="Lato"/>
                <a:sym typeface="Lato"/>
              </a:rPr>
              <a:t>θ</a:t>
            </a:r>
            <a:r>
              <a:rPr lang="en-GB">
                <a:solidFill>
                  <a:schemeClr val="dk2"/>
                </a:solidFill>
                <a:latin typeface="Lato"/>
                <a:ea typeface="Lato"/>
                <a:cs typeface="Lato"/>
                <a:sym typeface="Lato"/>
              </a:rPr>
              <a:t>.</a:t>
            </a:r>
            <a:endParaRPr>
              <a:solidFill>
                <a:schemeClr val="dk2"/>
              </a:solidFill>
              <a:latin typeface="Lato"/>
              <a:ea typeface="Lato"/>
              <a:cs typeface="Lato"/>
              <a:sym typeface="Lato"/>
            </a:endParaRPr>
          </a:p>
        </p:txBody>
      </p:sp>
      <p:pic>
        <p:nvPicPr>
          <p:cNvPr id="221" name="Google Shape;221;p26"/>
          <p:cNvPicPr preferRelativeResize="0"/>
          <p:nvPr/>
        </p:nvPicPr>
        <p:blipFill rotWithShape="1">
          <a:blip r:embed="rId4">
            <a:alphaModFix/>
          </a:blip>
          <a:srcRect b="0" l="0" r="2028" t="3956"/>
          <a:stretch/>
        </p:blipFill>
        <p:spPr>
          <a:xfrm>
            <a:off x="380700" y="2691375"/>
            <a:ext cx="2546650" cy="1583725"/>
          </a:xfrm>
          <a:prstGeom prst="rect">
            <a:avLst/>
          </a:prstGeom>
          <a:noFill/>
          <a:ln>
            <a:noFill/>
          </a:ln>
        </p:spPr>
      </p:pic>
      <p:sp>
        <p:nvSpPr>
          <p:cNvPr id="222" name="Google Shape;222;p26"/>
          <p:cNvSpPr txBox="1"/>
          <p:nvPr/>
        </p:nvSpPr>
        <p:spPr>
          <a:xfrm>
            <a:off x="3006350" y="3349225"/>
            <a:ext cx="5385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ato"/>
              <a:buChar char="●"/>
            </a:pPr>
            <a:r>
              <a:rPr lang="en-GB">
                <a:solidFill>
                  <a:schemeClr val="dk2"/>
                </a:solidFill>
                <a:latin typeface="Lato"/>
                <a:ea typeface="Lato"/>
                <a:cs typeface="Lato"/>
                <a:sym typeface="Lato"/>
              </a:rPr>
              <a:t>This method can compute the position and orientation reliably when the object is within the triangle formed by the three anchor-points. When the object is on or outside of this triangle, the method can still give good results but do not work consistently</a:t>
            </a:r>
            <a:endParaRPr>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nvSpPr>
        <p:spPr>
          <a:xfrm>
            <a:off x="2273075" y="1617450"/>
            <a:ext cx="56016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Char char="●"/>
            </a:pPr>
            <a:r>
              <a:rPr lang="en-GB" sz="2500">
                <a:solidFill>
                  <a:schemeClr val="dk2"/>
                </a:solidFill>
              </a:rPr>
              <a:t>T</a:t>
            </a:r>
            <a:r>
              <a:rPr lang="en-GB" sz="2500">
                <a:solidFill>
                  <a:schemeClr val="dk2"/>
                </a:solidFill>
              </a:rPr>
              <a:t>wo-way time-of-arrival (TW-TOA)</a:t>
            </a:r>
            <a:endParaRPr sz="2500">
              <a:solidFill>
                <a:schemeClr val="dk2"/>
              </a:solidFill>
            </a:endParaRPr>
          </a:p>
          <a:p>
            <a:pPr indent="-387350" lvl="0" marL="457200" rtl="0" algn="l">
              <a:spcBef>
                <a:spcPts val="0"/>
              </a:spcBef>
              <a:spcAft>
                <a:spcPts val="0"/>
              </a:spcAft>
              <a:buClr>
                <a:schemeClr val="dk2"/>
              </a:buClr>
              <a:buSzPts val="2500"/>
              <a:buChar char="●"/>
            </a:pPr>
            <a:r>
              <a:rPr lang="en-GB" sz="2500">
                <a:solidFill>
                  <a:schemeClr val="dk2"/>
                </a:solidFill>
              </a:rPr>
              <a:t>T</a:t>
            </a:r>
            <a:r>
              <a:rPr lang="en-GB" sz="2500">
                <a:solidFill>
                  <a:schemeClr val="dk2"/>
                </a:solidFill>
              </a:rPr>
              <a:t>ime-difference-of-arrival (TDOA)</a:t>
            </a:r>
            <a:endParaRPr sz="2500">
              <a:solidFill>
                <a:schemeClr val="dk2"/>
              </a:solidFill>
            </a:endParaRPr>
          </a:p>
        </p:txBody>
      </p:sp>
      <p:sp>
        <p:nvSpPr>
          <p:cNvPr id="140" name="Google Shape;140;p14"/>
          <p:cNvSpPr txBox="1"/>
          <p:nvPr/>
        </p:nvSpPr>
        <p:spPr>
          <a:xfrm>
            <a:off x="1294000" y="894150"/>
            <a:ext cx="4471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500">
                <a:solidFill>
                  <a:schemeClr val="dk2"/>
                </a:solidFill>
              </a:rPr>
              <a:t>Interpretation of Data</a:t>
            </a:r>
            <a:endParaRPr sz="3500">
              <a:solidFill>
                <a:schemeClr val="dk2"/>
              </a:solidFill>
            </a:endParaRPr>
          </a:p>
        </p:txBody>
      </p:sp>
      <p:sp>
        <p:nvSpPr>
          <p:cNvPr id="141" name="Google Shape;141;p14"/>
          <p:cNvSpPr txBox="1"/>
          <p:nvPr/>
        </p:nvSpPr>
        <p:spPr>
          <a:xfrm>
            <a:off x="1348375" y="2732050"/>
            <a:ext cx="6461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500">
                <a:solidFill>
                  <a:schemeClr val="dk2"/>
                </a:solidFill>
              </a:rPr>
              <a:t>Position Calculation Algorithms</a:t>
            </a:r>
            <a:endParaRPr sz="3500">
              <a:solidFill>
                <a:schemeClr val="dk2"/>
              </a:solidFill>
            </a:endParaRPr>
          </a:p>
        </p:txBody>
      </p:sp>
      <p:sp>
        <p:nvSpPr>
          <p:cNvPr id="142" name="Google Shape;142;p14"/>
          <p:cNvSpPr txBox="1"/>
          <p:nvPr/>
        </p:nvSpPr>
        <p:spPr>
          <a:xfrm>
            <a:off x="2273075" y="3564100"/>
            <a:ext cx="56016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Char char="●"/>
            </a:pPr>
            <a:r>
              <a:rPr lang="en-GB" sz="2500">
                <a:solidFill>
                  <a:schemeClr val="dk2"/>
                </a:solidFill>
              </a:rPr>
              <a:t>Trilateration</a:t>
            </a:r>
            <a:endParaRPr sz="2500">
              <a:solidFill>
                <a:schemeClr val="dk2"/>
              </a:solidFill>
            </a:endParaRPr>
          </a:p>
          <a:p>
            <a:pPr indent="-387350" lvl="0" marL="457200" rtl="0" algn="l">
              <a:spcBef>
                <a:spcPts val="0"/>
              </a:spcBef>
              <a:spcAft>
                <a:spcPts val="0"/>
              </a:spcAft>
              <a:buClr>
                <a:schemeClr val="dk2"/>
              </a:buClr>
              <a:buSzPts val="2500"/>
              <a:buChar char="●"/>
            </a:pPr>
            <a:r>
              <a:rPr lang="en-GB" sz="2500">
                <a:solidFill>
                  <a:schemeClr val="dk2"/>
                </a:solidFill>
              </a:rPr>
              <a:t>Triangulation</a:t>
            </a:r>
            <a:endParaRPr sz="2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nvSpPr>
        <p:spPr>
          <a:xfrm>
            <a:off x="1348375" y="404800"/>
            <a:ext cx="4471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dk2"/>
                </a:solidFill>
              </a:rPr>
              <a:t>Interpretation of Data</a:t>
            </a:r>
            <a:endParaRPr sz="2500">
              <a:solidFill>
                <a:schemeClr val="dk2"/>
              </a:solidFill>
            </a:endParaRPr>
          </a:p>
        </p:txBody>
      </p:sp>
      <p:sp>
        <p:nvSpPr>
          <p:cNvPr id="148" name="Google Shape;148;p15"/>
          <p:cNvSpPr txBox="1"/>
          <p:nvPr/>
        </p:nvSpPr>
        <p:spPr>
          <a:xfrm>
            <a:off x="1348375" y="1146150"/>
            <a:ext cx="7461900" cy="244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Lato"/>
              <a:buChar char="●"/>
            </a:pPr>
            <a:r>
              <a:rPr lang="en-GB" sz="1800">
                <a:solidFill>
                  <a:schemeClr val="lt1"/>
                </a:solidFill>
                <a:latin typeface="Lato"/>
                <a:ea typeface="Lato"/>
                <a:cs typeface="Lato"/>
                <a:sym typeface="Lato"/>
              </a:rPr>
              <a:t>Time of Flight(TOF)</a:t>
            </a:r>
            <a:endParaRPr sz="18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23850" lvl="1" marL="914400" rtl="0" algn="just">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TOF is a positioning method based on two way ranging. That means the tag needs to send and receive signals of the anchor several times and then the flight time of the signal between the anchor and the tag can be measured,as radio waves travel at the speed of light, we can calculate the distance between the tag and each anchor.</a:t>
            </a:r>
            <a:endParaRPr sz="1500">
              <a:solidFill>
                <a:schemeClr val="lt1"/>
              </a:solidFill>
              <a:latin typeface="Lato"/>
              <a:ea typeface="Lato"/>
              <a:cs typeface="Lato"/>
              <a:sym typeface="Lato"/>
            </a:endParaRPr>
          </a:p>
          <a:p>
            <a:pPr indent="-323850" lvl="1" marL="914400" rtl="0" algn="just">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With the TOF method ,the UWB tag should complete the ranging with each anchor.</a:t>
            </a:r>
            <a:endParaRPr sz="1500">
              <a:solidFill>
                <a:schemeClr val="lt1"/>
              </a:solidFill>
              <a:latin typeface="Lato"/>
              <a:ea typeface="Lato"/>
              <a:cs typeface="Lato"/>
              <a:sym typeface="Lato"/>
            </a:endParaRPr>
          </a:p>
          <a:p>
            <a:pPr indent="-323850" lvl="1" marL="914400" rtl="0" algn="just">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For example,there are one tag and three anchor,AP1~AP3 refer to three anchors respectively.When the ranging between Tag and three anchors is finished, there will be three corresponding distance values d1~d3. With each anchor as the center of the circle, the intersection of three circles at one point is the location of Tag.</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6"/>
          <p:cNvPicPr preferRelativeResize="0"/>
          <p:nvPr/>
        </p:nvPicPr>
        <p:blipFill rotWithShape="1">
          <a:blip r:embed="rId3">
            <a:alphaModFix/>
          </a:blip>
          <a:srcRect b="0" l="0" r="0" t="2448"/>
          <a:stretch/>
        </p:blipFill>
        <p:spPr>
          <a:xfrm>
            <a:off x="4839125" y="934275"/>
            <a:ext cx="3968550" cy="3139800"/>
          </a:xfrm>
          <a:prstGeom prst="rect">
            <a:avLst/>
          </a:prstGeom>
          <a:noFill/>
          <a:ln>
            <a:noFill/>
          </a:ln>
        </p:spPr>
      </p:pic>
      <p:sp>
        <p:nvSpPr>
          <p:cNvPr id="154" name="Google Shape;154;p16"/>
          <p:cNvSpPr txBox="1"/>
          <p:nvPr/>
        </p:nvSpPr>
        <p:spPr>
          <a:xfrm>
            <a:off x="561075" y="1728350"/>
            <a:ext cx="3653700" cy="2031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In the one - dimensional mode, if we have two anchors to ranging and then we can get the tag’s location.For the two-dimensional mode,three anchors can be needed and if you want get X, Y and Z coordinates of the tag, four anchors are required.</a:t>
            </a:r>
            <a:endParaRPr sz="15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nvSpPr>
        <p:spPr>
          <a:xfrm>
            <a:off x="1055150" y="391450"/>
            <a:ext cx="7883400" cy="43560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lt1"/>
              </a:buClr>
              <a:buSzPts val="1800"/>
              <a:buFont typeface="Lato"/>
              <a:buChar char="●"/>
            </a:pPr>
            <a:r>
              <a:rPr lang="en-GB" sz="1800">
                <a:solidFill>
                  <a:schemeClr val="lt1"/>
                </a:solidFill>
                <a:latin typeface="Lato"/>
                <a:ea typeface="Lato"/>
                <a:cs typeface="Lato"/>
                <a:sym typeface="Lato"/>
              </a:rPr>
              <a:t>Time Difference of Arrival(TDOA</a:t>
            </a:r>
            <a:r>
              <a:rPr lang="en-GB" sz="1800">
                <a:solidFill>
                  <a:schemeClr val="lt1"/>
                </a:solidFill>
                <a:latin typeface="Lato"/>
                <a:ea typeface="Lato"/>
                <a:cs typeface="Lato"/>
                <a:sym typeface="Lato"/>
              </a:rPr>
              <a:t>)</a:t>
            </a:r>
            <a:endParaRPr sz="1800">
              <a:solidFill>
                <a:schemeClr val="lt1"/>
              </a:solidFill>
              <a:latin typeface="Lato"/>
              <a:ea typeface="Lato"/>
              <a:cs typeface="Lato"/>
              <a:sym typeface="Lato"/>
            </a:endParaRPr>
          </a:p>
          <a:p>
            <a:pPr indent="0" lvl="0" marL="457200" rtl="0" algn="just">
              <a:spcBef>
                <a:spcPts val="0"/>
              </a:spcBef>
              <a:spcAft>
                <a:spcPts val="0"/>
              </a:spcAft>
              <a:buNone/>
            </a:pPr>
            <a:r>
              <a:t/>
            </a:r>
            <a:endParaRPr sz="1300">
              <a:solidFill>
                <a:schemeClr val="lt1"/>
              </a:solidFill>
              <a:latin typeface="Lato"/>
              <a:ea typeface="Lato"/>
              <a:cs typeface="Lato"/>
              <a:sym typeface="Lato"/>
            </a:endParaRPr>
          </a:p>
          <a:p>
            <a:pPr indent="-323850" lvl="1" marL="914400" rtl="0" algn="just">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TDOA is localization based on comparing the time difference between signals and each anchor and this technique requires Accurate time synchronization function.</a:t>
            </a:r>
            <a:endParaRPr sz="1500">
              <a:solidFill>
                <a:schemeClr val="lt1"/>
              </a:solidFill>
              <a:latin typeface="Lato"/>
              <a:ea typeface="Lato"/>
              <a:cs typeface="Lato"/>
              <a:sym typeface="Lato"/>
            </a:endParaRPr>
          </a:p>
          <a:p>
            <a:pPr indent="0" lvl="0" marL="914400" rtl="0" algn="just">
              <a:spcBef>
                <a:spcPts val="0"/>
              </a:spcBef>
              <a:spcAft>
                <a:spcPts val="0"/>
              </a:spcAft>
              <a:buNone/>
            </a:pPr>
            <a:r>
              <a:t/>
            </a:r>
            <a:endParaRPr sz="1500">
              <a:solidFill>
                <a:schemeClr val="lt1"/>
              </a:solidFill>
              <a:latin typeface="Lato"/>
              <a:ea typeface="Lato"/>
              <a:cs typeface="Lato"/>
              <a:sym typeface="Lato"/>
            </a:endParaRPr>
          </a:p>
          <a:p>
            <a:pPr indent="-323850" lvl="1" marL="914400" rtl="0" algn="just">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When using the TDOA method, the UWB tag will send out poll message and all the nearby UWB anchors will receive it and record the arrival time. Because the location of anchors is different, so anchors won’t receive the message at the same time. We can use these time differences to determine the tag’s location.</a:t>
            </a:r>
            <a:endParaRPr sz="1500">
              <a:solidFill>
                <a:schemeClr val="lt1"/>
              </a:solidFill>
              <a:latin typeface="Lato"/>
              <a:ea typeface="Lato"/>
              <a:cs typeface="Lato"/>
              <a:sym typeface="Lato"/>
            </a:endParaRPr>
          </a:p>
          <a:p>
            <a:pPr indent="0" lvl="0" marL="914400" rtl="0" algn="just">
              <a:spcBef>
                <a:spcPts val="0"/>
              </a:spcBef>
              <a:spcAft>
                <a:spcPts val="0"/>
              </a:spcAft>
              <a:buNone/>
            </a:pPr>
            <a:r>
              <a:t/>
            </a:r>
            <a:endParaRPr sz="1500">
              <a:solidFill>
                <a:schemeClr val="lt1"/>
              </a:solidFill>
              <a:latin typeface="Lato"/>
              <a:ea typeface="Lato"/>
              <a:cs typeface="Lato"/>
              <a:sym typeface="Lato"/>
            </a:endParaRPr>
          </a:p>
          <a:p>
            <a:pPr indent="-323850" lvl="1" marL="914400" rtl="0" algn="just">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If there are three anchors and one tag, AP1~AP3 refer to three anchors .When the tag completes communication with three anchors, there will be three corresponding different arrival times (T1~T3) and then we calculate the distance difference between the signal source and each anchor.</a:t>
            </a:r>
            <a:endParaRPr sz="1500">
              <a:solidFill>
                <a:schemeClr val="lt1"/>
              </a:solidFill>
              <a:latin typeface="Lato"/>
              <a:ea typeface="Lato"/>
              <a:cs typeface="Lato"/>
              <a:sym typeface="Lato"/>
            </a:endParaRPr>
          </a:p>
          <a:p>
            <a:pPr indent="0" lvl="0" marL="914400" rtl="0" algn="just">
              <a:spcBef>
                <a:spcPts val="0"/>
              </a:spcBef>
              <a:spcAft>
                <a:spcPts val="0"/>
              </a:spcAft>
              <a:buNone/>
            </a:pPr>
            <a:r>
              <a:t/>
            </a:r>
            <a:endParaRPr sz="1500">
              <a:solidFill>
                <a:schemeClr val="lt1"/>
              </a:solidFill>
              <a:latin typeface="Lato"/>
              <a:ea typeface="Lato"/>
              <a:cs typeface="Lato"/>
              <a:sym typeface="Lato"/>
            </a:endParaRPr>
          </a:p>
          <a:p>
            <a:pPr indent="-323850" lvl="1" marL="914400" rtl="0" algn="just">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Since the distance difference between the tag and AP1,AP2 is a constant, we can draw a hyperbola .In any two groups of anchors, the intersection of two hyperbola points is the location of Tag.</a:t>
            </a:r>
            <a:endParaRPr sz="15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nvSpPr>
        <p:spPr>
          <a:xfrm>
            <a:off x="771600" y="2288700"/>
            <a:ext cx="80421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The key point of this method is to keep all anchors in sync. There are two kinds of time synchronization including wired and wireless methods.The former synchronization accuracy is higher,but the network maintenance is complex because of the wired connection . </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Another is wireless synchronization, the accuracy is a little less than the wired time synchronization, but the system is simple because the data can be transmitted by WiFi and will greatly reduce total costs. </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When finishing the time synchronization, The tag sends a broadcast message, and all the anchors will send the timestamp of receiving this message to the server, and the server will calculate the location of the tag.</a:t>
            </a:r>
            <a:endParaRPr sz="1500">
              <a:solidFill>
                <a:schemeClr val="lt1"/>
              </a:solidFill>
              <a:latin typeface="Lato"/>
              <a:ea typeface="Lato"/>
              <a:cs typeface="Lato"/>
              <a:sym typeface="Lato"/>
            </a:endParaRPr>
          </a:p>
        </p:txBody>
      </p:sp>
      <p:pic>
        <p:nvPicPr>
          <p:cNvPr id="165" name="Google Shape;165;p18"/>
          <p:cNvPicPr preferRelativeResize="0"/>
          <p:nvPr/>
        </p:nvPicPr>
        <p:blipFill>
          <a:blip r:embed="rId3">
            <a:alphaModFix/>
          </a:blip>
          <a:stretch>
            <a:fillRect/>
          </a:stretch>
        </p:blipFill>
        <p:spPr>
          <a:xfrm>
            <a:off x="3569000" y="228525"/>
            <a:ext cx="2838000" cy="19915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nvSpPr>
        <p:spPr>
          <a:xfrm>
            <a:off x="1187450" y="193650"/>
            <a:ext cx="7709700" cy="4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latin typeface="Lato"/>
                <a:ea typeface="Lato"/>
                <a:cs typeface="Lato"/>
                <a:sym typeface="Lato"/>
              </a:rPr>
              <a:t>Comparison</a:t>
            </a:r>
            <a:endParaRPr sz="30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When choosing positioning methods ,may factors should be considered.</a:t>
            </a:r>
            <a:endParaRPr sz="1500">
              <a:solidFill>
                <a:schemeClr val="dk2"/>
              </a:solidFill>
              <a:latin typeface="Lato"/>
              <a:ea typeface="Lato"/>
              <a:cs typeface="Lato"/>
              <a:sym typeface="Lato"/>
            </a:endParaRPr>
          </a:p>
          <a:p>
            <a:pPr indent="0" lvl="0" marL="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 System Capacity </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The TOF method is based on two-way ranging between the tag and each anchor, and UWB tags needs to send and receive signals of the anchor several times during every two way ranging ,while in TDOA method, tag only needs to send one broadcast message and finish the positioning,Therefore, the TDOA system capacity is higher and 1500 tags can possibly be located .</a:t>
            </a:r>
            <a:endParaRPr sz="1500">
              <a:solidFill>
                <a:schemeClr val="dk2"/>
              </a:solidFill>
              <a:latin typeface="Lato"/>
              <a:ea typeface="Lato"/>
              <a:cs typeface="Lato"/>
              <a:sym typeface="Lato"/>
            </a:endParaRPr>
          </a:p>
          <a:p>
            <a:pPr indent="0" lvl="0" marL="91440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Power Consumption</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Since anchors are generally powered by the alternating current and tags are battery-powered.</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The TOF requires UWB tags to finish ranging with each anchor and must send out and receive signals several times during each ranging,which will reduce the battery life . In TDoA positioning, the tag only needs to send one broadcast message ,it can be completed within 0.5 ms from the preparation to the sending, and its battery life is longer .</a:t>
            </a:r>
            <a:endParaRPr sz="15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nvSpPr>
        <p:spPr>
          <a:xfrm>
            <a:off x="1022175" y="1468025"/>
            <a:ext cx="74946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Environmental requirements</a:t>
            </a:r>
            <a:endParaRPr sz="1500">
              <a:solidFill>
                <a:schemeClr val="dk2"/>
              </a:solidFill>
              <a:latin typeface="Lato"/>
              <a:ea typeface="Lato"/>
              <a:cs typeface="Lato"/>
              <a:sym typeface="Lato"/>
            </a:endParaRPr>
          </a:p>
          <a:p>
            <a:pPr indent="0" lvl="0" marL="0" rtl="0" algn="l">
              <a:spcBef>
                <a:spcPts val="0"/>
              </a:spcBef>
              <a:spcAft>
                <a:spcPts val="0"/>
              </a:spcAft>
              <a:buNone/>
            </a:pPr>
            <a:r>
              <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TDoA is based on the arrival time difference and Hyperbolic algorithm is generally adopted to </a:t>
            </a:r>
            <a:r>
              <a:rPr lang="en-GB" sz="1500">
                <a:solidFill>
                  <a:schemeClr val="dk2"/>
                </a:solidFill>
                <a:latin typeface="Lato"/>
                <a:ea typeface="Lato"/>
                <a:cs typeface="Lato"/>
                <a:sym typeface="Lato"/>
              </a:rPr>
              <a:t>calculate</a:t>
            </a:r>
            <a:r>
              <a:rPr lang="en-GB" sz="1500">
                <a:solidFill>
                  <a:schemeClr val="dk2"/>
                </a:solidFill>
                <a:latin typeface="Lato"/>
                <a:ea typeface="Lato"/>
                <a:cs typeface="Lato"/>
                <a:sym typeface="Lato"/>
              </a:rPr>
              <a:t> location. The positioning accuracy is high within the area enclosed by anchors, but poor outside the area.Therefore, we have to use TOF when the tag is on the periphery of the anchor. Besides,complex environmental scenarios such as power plants,so it is difficult to meet project requirements with TDOA positioning because of the difficult system construction, In this mode, TOF positioning can be better.</a:t>
            </a:r>
            <a:endParaRPr sz="15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nvSpPr>
        <p:spPr>
          <a:xfrm>
            <a:off x="1250525" y="339750"/>
            <a:ext cx="6461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dk2"/>
                </a:solidFill>
              </a:rPr>
              <a:t>Position Calculation Algorithms</a:t>
            </a:r>
            <a:endParaRPr sz="2500">
              <a:solidFill>
                <a:schemeClr val="dk2"/>
              </a:solidFill>
            </a:endParaRPr>
          </a:p>
        </p:txBody>
      </p:sp>
      <p:sp>
        <p:nvSpPr>
          <p:cNvPr id="181" name="Google Shape;181;p21"/>
          <p:cNvSpPr txBox="1"/>
          <p:nvPr/>
        </p:nvSpPr>
        <p:spPr>
          <a:xfrm>
            <a:off x="1024350" y="865625"/>
            <a:ext cx="7959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Trilateration</a:t>
            </a:r>
            <a:endParaRPr sz="18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Trilateration is a popular algorithm for positioning systems. For instance, GPS systems today use trilateration to convert distance measurements of satellite positions to coordinates of the object.</a:t>
            </a:r>
            <a:endParaRPr sz="1500">
              <a:solidFill>
                <a:schemeClr val="dk2"/>
              </a:solidFill>
              <a:latin typeface="Lato"/>
              <a:ea typeface="Lato"/>
              <a:cs typeface="Lato"/>
              <a:sym typeface="Lato"/>
            </a:endParaRPr>
          </a:p>
          <a:p>
            <a:pPr indent="0" lvl="0" marL="91440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2D SPACE: </a:t>
            </a:r>
            <a:endParaRPr sz="1500">
              <a:solidFill>
                <a:schemeClr val="dk2"/>
              </a:solidFill>
              <a:latin typeface="Lato"/>
              <a:ea typeface="Lato"/>
              <a:cs typeface="Lato"/>
              <a:sym typeface="Lato"/>
            </a:endParaRPr>
          </a:p>
          <a:p>
            <a:pPr indent="0" lvl="0" marL="1371600" rtl="0" algn="l">
              <a:spcBef>
                <a:spcPts val="0"/>
              </a:spcBef>
              <a:spcAft>
                <a:spcPts val="0"/>
              </a:spcAft>
              <a:buNone/>
            </a:pPr>
            <a:r>
              <a:t/>
            </a:r>
            <a:endParaRPr sz="1500">
              <a:solidFill>
                <a:schemeClr val="dk2"/>
              </a:solidFill>
              <a:latin typeface="Lato"/>
              <a:ea typeface="Lato"/>
              <a:cs typeface="Lato"/>
              <a:sym typeface="Lato"/>
            </a:endParaRPr>
          </a:p>
        </p:txBody>
      </p:sp>
      <p:pic>
        <p:nvPicPr>
          <p:cNvPr id="182" name="Google Shape;182;p21"/>
          <p:cNvPicPr preferRelativeResize="0"/>
          <p:nvPr/>
        </p:nvPicPr>
        <p:blipFill rotWithShape="1">
          <a:blip r:embed="rId3">
            <a:alphaModFix/>
          </a:blip>
          <a:srcRect b="6280" l="0" r="0" t="-6279"/>
          <a:stretch/>
        </p:blipFill>
        <p:spPr>
          <a:xfrm>
            <a:off x="6976150" y="2917975"/>
            <a:ext cx="2008100" cy="1384600"/>
          </a:xfrm>
          <a:prstGeom prst="rect">
            <a:avLst/>
          </a:prstGeom>
          <a:noFill/>
          <a:ln>
            <a:noFill/>
          </a:ln>
        </p:spPr>
      </p:pic>
      <p:sp>
        <p:nvSpPr>
          <p:cNvPr id="183" name="Google Shape;183;p21"/>
          <p:cNvSpPr txBox="1"/>
          <p:nvPr/>
        </p:nvSpPr>
        <p:spPr>
          <a:xfrm>
            <a:off x="1250525" y="2408625"/>
            <a:ext cx="5585100" cy="2185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Assuming two anchor points, A1 and A2, and the distances, d1 and d2, between the anchors and the position of the object</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A position, P, can be determined using 2D-trilateration. For an easier solution a 2D-plane is defined with the line between two anchor points on the x-axis. The anchor points are defined to be separated by x on the axis. One solution to find the position, P, is to use Pythagoras’ theorem.</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GB" sz="1500">
                <a:solidFill>
                  <a:schemeClr val="dk2"/>
                </a:solidFill>
                <a:latin typeface="Lato"/>
                <a:ea typeface="Lato"/>
                <a:cs typeface="Lato"/>
                <a:sym typeface="Lato"/>
              </a:rPr>
              <a:t>There exists two solutions for the Py coordinate. Where one will be the true solution and the other an ambiguous solution</a:t>
            </a:r>
            <a:endParaRPr sz="15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