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2" r:id="rId5"/>
    <p:sldId id="310" r:id="rId6"/>
    <p:sldId id="273" r:id="rId7"/>
    <p:sldId id="275" r:id="rId8"/>
    <p:sldId id="276" r:id="rId9"/>
    <p:sldId id="277" r:id="rId10"/>
    <p:sldId id="309" r:id="rId11"/>
    <p:sldId id="308" r:id="rId12"/>
    <p:sldId id="278" r:id="rId13"/>
    <p:sldId id="279" r:id="rId14"/>
    <p:sldId id="284" r:id="rId15"/>
    <p:sldId id="285" r:id="rId16"/>
    <p:sldId id="304" r:id="rId17"/>
    <p:sldId id="286" r:id="rId18"/>
    <p:sldId id="287" r:id="rId19"/>
    <p:sldId id="289" r:id="rId20"/>
    <p:sldId id="290" r:id="rId21"/>
    <p:sldId id="294" r:id="rId22"/>
    <p:sldId id="295" r:id="rId23"/>
    <p:sldId id="296" r:id="rId24"/>
    <p:sldId id="297" r:id="rId25"/>
    <p:sldId id="313" r:id="rId26"/>
    <p:sldId id="307" r:id="rId27"/>
    <p:sldId id="281" r:id="rId28"/>
    <p:sldId id="312" r:id="rId29"/>
    <p:sldId id="30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FB1"/>
    <a:srgbClr val="1E0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tha beerelly" userId="3512a8ffc9c3ca16" providerId="LiveId" clId="{299A1345-F27C-4ECD-8200-9A2D2A550F59}"/>
    <pc:docChg chg="custSel delSld modSld sldOrd">
      <pc:chgData name="srinitha beerelly" userId="3512a8ffc9c3ca16" providerId="LiveId" clId="{299A1345-F27C-4ECD-8200-9A2D2A550F59}" dt="2024-05-02T02:58:25.240" v="35" actId="1076"/>
      <pc:docMkLst>
        <pc:docMk/>
      </pc:docMkLst>
      <pc:sldChg chg="delSp del mod">
        <pc:chgData name="srinitha beerelly" userId="3512a8ffc9c3ca16" providerId="LiveId" clId="{299A1345-F27C-4ECD-8200-9A2D2A550F59}" dt="2024-05-01T12:47:51.265" v="10" actId="47"/>
        <pc:sldMkLst>
          <pc:docMk/>
          <pc:sldMk cId="3342338284" sldId="269"/>
        </pc:sldMkLst>
        <pc:spChg chg="del">
          <ac:chgData name="srinitha beerelly" userId="3512a8ffc9c3ca16" providerId="LiveId" clId="{299A1345-F27C-4ECD-8200-9A2D2A550F59}" dt="2024-05-01T12:47:04.567" v="0" actId="21"/>
          <ac:spMkLst>
            <pc:docMk/>
            <pc:sldMk cId="3342338284" sldId="269"/>
            <ac:spMk id="7" creationId="{B87272AB-1418-F3CF-DAAA-7518B16D0AE8}"/>
          </ac:spMkLst>
        </pc:spChg>
      </pc:sldChg>
      <pc:sldChg chg="addSp delSp modSp mod">
        <pc:chgData name="srinitha beerelly" userId="3512a8ffc9c3ca16" providerId="LiveId" clId="{299A1345-F27C-4ECD-8200-9A2D2A550F59}" dt="2024-05-02T02:58:25.240" v="35" actId="1076"/>
        <pc:sldMkLst>
          <pc:docMk/>
          <pc:sldMk cId="4118579632" sldId="270"/>
        </pc:sldMkLst>
        <pc:spChg chg="add mod">
          <ac:chgData name="srinitha beerelly" userId="3512a8ffc9c3ca16" providerId="LiveId" clId="{299A1345-F27C-4ECD-8200-9A2D2A550F59}" dt="2024-05-01T12:47:48.975" v="9" actId="1076"/>
          <ac:spMkLst>
            <pc:docMk/>
            <pc:sldMk cId="4118579632" sldId="270"/>
            <ac:spMk id="2" creationId="{B87272AB-1418-F3CF-DAAA-7518B16D0AE8}"/>
          </ac:spMkLst>
        </pc:spChg>
        <pc:spChg chg="del">
          <ac:chgData name="srinitha beerelly" userId="3512a8ffc9c3ca16" providerId="LiveId" clId="{299A1345-F27C-4ECD-8200-9A2D2A550F59}" dt="2024-05-01T12:47:20.211" v="3" actId="21"/>
          <ac:spMkLst>
            <pc:docMk/>
            <pc:sldMk cId="4118579632" sldId="270"/>
            <ac:spMk id="7" creationId="{6C8572B4-E277-6C26-9484-88B15721AA07}"/>
          </ac:spMkLst>
        </pc:spChg>
        <pc:spChg chg="mod">
          <ac:chgData name="srinitha beerelly" userId="3512a8ffc9c3ca16" providerId="LiveId" clId="{299A1345-F27C-4ECD-8200-9A2D2A550F59}" dt="2024-05-02T02:58:25.240" v="35" actId="1076"/>
          <ac:spMkLst>
            <pc:docMk/>
            <pc:sldMk cId="4118579632" sldId="270"/>
            <ac:spMk id="11" creationId="{FEC6F617-A5ED-65B5-1BA2-10C2EDCA087D}"/>
          </ac:spMkLst>
        </pc:spChg>
      </pc:sldChg>
      <pc:sldChg chg="addSp modSp mod">
        <pc:chgData name="srinitha beerelly" userId="3512a8ffc9c3ca16" providerId="LiveId" clId="{299A1345-F27C-4ECD-8200-9A2D2A550F59}" dt="2024-05-01T12:47:42.695" v="8" actId="1076"/>
        <pc:sldMkLst>
          <pc:docMk/>
          <pc:sldMk cId="2375898403" sldId="272"/>
        </pc:sldMkLst>
        <pc:spChg chg="add mod">
          <ac:chgData name="srinitha beerelly" userId="3512a8ffc9c3ca16" providerId="LiveId" clId="{299A1345-F27C-4ECD-8200-9A2D2A550F59}" dt="2024-05-01T12:47:28.618" v="6" actId="1076"/>
          <ac:spMkLst>
            <pc:docMk/>
            <pc:sldMk cId="2375898403" sldId="272"/>
            <ac:spMk id="4" creationId="{6C8572B4-E277-6C26-9484-88B15721AA07}"/>
          </ac:spMkLst>
        </pc:spChg>
        <pc:spChg chg="mod">
          <ac:chgData name="srinitha beerelly" userId="3512a8ffc9c3ca16" providerId="LiveId" clId="{299A1345-F27C-4ECD-8200-9A2D2A550F59}" dt="2024-05-01T12:47:42.695" v="8" actId="1076"/>
          <ac:spMkLst>
            <pc:docMk/>
            <pc:sldMk cId="2375898403" sldId="272"/>
            <ac:spMk id="7" creationId="{992332A7-B8A0-743D-0199-A2313849DFA3}"/>
          </ac:spMkLst>
        </pc:spChg>
      </pc:sldChg>
      <pc:sldChg chg="addSp delSp modSp mod">
        <pc:chgData name="srinitha beerelly" userId="3512a8ffc9c3ca16" providerId="LiveId" clId="{299A1345-F27C-4ECD-8200-9A2D2A550F59}" dt="2024-05-01T12:51:54.508" v="20" actId="14100"/>
        <pc:sldMkLst>
          <pc:docMk/>
          <pc:sldMk cId="2062989951" sldId="304"/>
        </pc:sldMkLst>
        <pc:picChg chg="add mod">
          <ac:chgData name="srinitha beerelly" userId="3512a8ffc9c3ca16" providerId="LiveId" clId="{299A1345-F27C-4ECD-8200-9A2D2A550F59}" dt="2024-05-01T12:51:54.508" v="20" actId="14100"/>
          <ac:picMkLst>
            <pc:docMk/>
            <pc:sldMk cId="2062989951" sldId="304"/>
            <ac:picMk id="8" creationId="{A42513BD-67C6-962C-8C2D-C0DD348AC365}"/>
          </ac:picMkLst>
        </pc:picChg>
        <pc:picChg chg="del">
          <ac:chgData name="srinitha beerelly" userId="3512a8ffc9c3ca16" providerId="LiveId" clId="{299A1345-F27C-4ECD-8200-9A2D2A550F59}" dt="2024-05-01T12:51:46.797" v="16" actId="478"/>
          <ac:picMkLst>
            <pc:docMk/>
            <pc:sldMk cId="2062989951" sldId="304"/>
            <ac:picMk id="9" creationId="{4A67617A-EE25-FE2B-B3B7-C15CA0E28671}"/>
          </ac:picMkLst>
        </pc:picChg>
      </pc:sldChg>
      <pc:sldChg chg="del">
        <pc:chgData name="srinitha beerelly" userId="3512a8ffc9c3ca16" providerId="LiveId" clId="{299A1345-F27C-4ECD-8200-9A2D2A550F59}" dt="2024-05-01T12:52:14.168" v="22" actId="47"/>
        <pc:sldMkLst>
          <pc:docMk/>
          <pc:sldMk cId="3254760380" sldId="305"/>
        </pc:sldMkLst>
      </pc:sldChg>
      <pc:sldChg chg="addSp delSp modSp mod">
        <pc:chgData name="srinitha beerelly" userId="3512a8ffc9c3ca16" providerId="LiveId" clId="{299A1345-F27C-4ECD-8200-9A2D2A550F59}" dt="2024-05-01T12:49:15.012" v="15" actId="1076"/>
        <pc:sldMkLst>
          <pc:docMk/>
          <pc:sldMk cId="812201964" sldId="309"/>
        </pc:sldMkLst>
        <pc:picChg chg="del">
          <ac:chgData name="srinitha beerelly" userId="3512a8ffc9c3ca16" providerId="LiveId" clId="{299A1345-F27C-4ECD-8200-9A2D2A550F59}" dt="2024-05-01T12:48:59.380" v="11" actId="478"/>
          <ac:picMkLst>
            <pc:docMk/>
            <pc:sldMk cId="812201964" sldId="309"/>
            <ac:picMk id="3" creationId="{B4200CD7-C07E-DA6D-7E20-32B430BCDEC4}"/>
          </ac:picMkLst>
        </pc:picChg>
        <pc:picChg chg="add mod">
          <ac:chgData name="srinitha beerelly" userId="3512a8ffc9c3ca16" providerId="LiveId" clId="{299A1345-F27C-4ECD-8200-9A2D2A550F59}" dt="2024-05-01T12:49:15.012" v="15" actId="1076"/>
          <ac:picMkLst>
            <pc:docMk/>
            <pc:sldMk cId="812201964" sldId="309"/>
            <ac:picMk id="5" creationId="{87BE20C6-1F81-E981-BF08-890845E7D5E9}"/>
          </ac:picMkLst>
        </pc:picChg>
      </pc:sldChg>
      <pc:sldChg chg="del">
        <pc:chgData name="srinitha beerelly" userId="3512a8ffc9c3ca16" providerId="LiveId" clId="{299A1345-F27C-4ECD-8200-9A2D2A550F59}" dt="2024-05-01T12:52:12.817" v="21" actId="47"/>
        <pc:sldMkLst>
          <pc:docMk/>
          <pc:sldMk cId="183581624" sldId="311"/>
        </pc:sldMkLst>
      </pc:sldChg>
      <pc:sldChg chg="ord">
        <pc:chgData name="srinitha beerelly" userId="3512a8ffc9c3ca16" providerId="LiveId" clId="{299A1345-F27C-4ECD-8200-9A2D2A550F59}" dt="2024-05-01T16:01:42.204" v="24"/>
        <pc:sldMkLst>
          <pc:docMk/>
          <pc:sldMk cId="2873269487" sldId="31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2D714E-3F3A-AC94-C000-1428E50AA30A}"/>
              </a:ext>
            </a:extLst>
          </p:cNvPr>
          <p:cNvSpPr txBox="1"/>
          <p:nvPr/>
        </p:nvSpPr>
        <p:spPr>
          <a:xfrm>
            <a:off x="2214281" y="2234043"/>
            <a:ext cx="98432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800" b="0" i="0" u="none" strike="noStrike" dirty="0">
                <a:effectLst/>
                <a:latin typeface="Arial" panose="020B0604020202020204" pitchFamily="34" charset="0"/>
              </a:rPr>
              <a:t>Real-time locating system (RTLS) using Ultra-Wide </a:t>
            </a:r>
            <a:r>
              <a:rPr lang="en-US" sz="4800" dirty="0">
                <a:latin typeface="Arial" panose="020B0604020202020204" pitchFamily="34" charset="0"/>
              </a:rPr>
              <a:t>Ba</a:t>
            </a:r>
            <a:r>
              <a:rPr lang="en-US" sz="4800" b="0" i="0" u="none" strike="noStrike" dirty="0">
                <a:effectLst/>
                <a:latin typeface="Arial" panose="020B0604020202020204" pitchFamily="34" charset="0"/>
              </a:rPr>
              <a:t>nd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CF9A4-4BCC-84EC-BCE3-FEA8317177A9}"/>
              </a:ext>
            </a:extLst>
          </p:cNvPr>
          <p:cNvSpPr txBox="1"/>
          <p:nvPr/>
        </p:nvSpPr>
        <p:spPr>
          <a:xfrm>
            <a:off x="2294964" y="5374357"/>
            <a:ext cx="3801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Ms. Beerelly Srinitha,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</a:rPr>
              <a:t>CS20B1004,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IIIT Raichur</a:t>
            </a:r>
            <a:endParaRPr lang="en-US" b="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59FFFC-4CC6-90C1-EED7-AA8901AA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119057"/>
            <a:ext cx="5201557" cy="9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1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34B113-B4E0-0EB9-4796-57CE431D7EF4}"/>
              </a:ext>
            </a:extLst>
          </p:cNvPr>
          <p:cNvSpPr txBox="1"/>
          <p:nvPr/>
        </p:nvSpPr>
        <p:spPr>
          <a:xfrm>
            <a:off x="1918964" y="233073"/>
            <a:ext cx="9798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E20C6-1F81-E981-BF08-890845E7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49" y="1030380"/>
            <a:ext cx="8876011" cy="52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66CB16-161D-A392-7B33-AEF27B98C987}"/>
              </a:ext>
            </a:extLst>
          </p:cNvPr>
          <p:cNvSpPr txBox="1"/>
          <p:nvPr/>
        </p:nvSpPr>
        <p:spPr>
          <a:xfrm>
            <a:off x="1902013" y="215844"/>
            <a:ext cx="9798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Proposed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6F361-A4D2-C8C4-7AD9-A55A16E68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9" t="5206" r="4431" b="4383"/>
          <a:stretch/>
        </p:blipFill>
        <p:spPr>
          <a:xfrm>
            <a:off x="2204720" y="1064980"/>
            <a:ext cx="9418320" cy="54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A5798-1E70-EC3C-514F-DA82FD8F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ADFBC1-EB19-684C-9BD7-9023421D1C8F}"/>
              </a:ext>
            </a:extLst>
          </p:cNvPr>
          <p:cNvSpPr txBox="1"/>
          <p:nvPr/>
        </p:nvSpPr>
        <p:spPr>
          <a:xfrm>
            <a:off x="1860297" y="167930"/>
            <a:ext cx="9798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Proposed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9D26D-908B-D143-4120-11F2D1EB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37" y="1087641"/>
            <a:ext cx="5236343" cy="5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30BDB-C3B7-CD0A-076F-6D6B45627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7ADF30-65A4-8025-AF29-3720A020AE50}"/>
              </a:ext>
            </a:extLst>
          </p:cNvPr>
          <p:cNvSpPr txBox="1"/>
          <p:nvPr/>
        </p:nvSpPr>
        <p:spPr>
          <a:xfrm>
            <a:off x="1954304" y="453876"/>
            <a:ext cx="9798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Simulation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AA6DB-C2F6-7B82-9935-BB8638AD5F47}"/>
              </a:ext>
            </a:extLst>
          </p:cNvPr>
          <p:cNvSpPr txBox="1"/>
          <p:nvPr/>
        </p:nvSpPr>
        <p:spPr>
          <a:xfrm>
            <a:off x="1864655" y="1151602"/>
            <a:ext cx="99777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The following is the simulation scenario of UWB localization using 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</a:rPr>
              <a:t>Matlab</a:t>
            </a:r>
            <a:endParaRPr lang="en-US" sz="2800" dirty="0">
              <a:latin typeface="Arial" panose="020B0604020202020204" pitchFamily="34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TDOA is used in this simulation for localization.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01B426-C406-9EBE-02A9-7A6688D8A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351" y="2719138"/>
            <a:ext cx="4285129" cy="320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6197DF-FB9C-1171-9120-AE673D252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97873"/>
              </p:ext>
            </p:extLst>
          </p:nvPr>
        </p:nvGraphicFramePr>
        <p:xfrm>
          <a:off x="2632364" y="3429000"/>
          <a:ext cx="3833090" cy="280396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56509">
                  <a:extLst>
                    <a:ext uri="{9D8B030D-6E8A-4147-A177-3AD203B41FA5}">
                      <a16:colId xmlns:a16="http://schemas.microsoft.com/office/drawing/2014/main" val="2285281838"/>
                    </a:ext>
                  </a:extLst>
                </a:gridCol>
                <a:gridCol w="1976581">
                  <a:extLst>
                    <a:ext uri="{9D8B030D-6E8A-4147-A177-3AD203B41FA5}">
                      <a16:colId xmlns:a16="http://schemas.microsoft.com/office/drawing/2014/main" val="1062676045"/>
                    </a:ext>
                  </a:extLst>
                </a:gridCol>
              </a:tblGrid>
              <a:tr h="4005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529737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 Initial Location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[50 50]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40804441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Anchor 1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Location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[40 41]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6334849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Anchor 2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Location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 [62 83]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54731635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Anchor 3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Location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[87 24]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7231093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Tag Velocity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[0.5, 0.2]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55273972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Simulation Area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100 x 100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38506518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6A3712E9-8E68-2F16-261E-BAE561FD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44366" y="2719456"/>
            <a:ext cx="178141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54B24-37CD-BCDB-3492-E15E87F6FDC7}"/>
              </a:ext>
            </a:extLst>
          </p:cNvPr>
          <p:cNvSpPr txBox="1"/>
          <p:nvPr/>
        </p:nvSpPr>
        <p:spPr>
          <a:xfrm>
            <a:off x="7303350" y="6091118"/>
            <a:ext cx="469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7. Simulation Scenario (3 anchors and 1 tag).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A398C-2F62-6CCF-A6FE-8CEC243C81C4}"/>
              </a:ext>
            </a:extLst>
          </p:cNvPr>
          <p:cNvSpPr txBox="1"/>
          <p:nvPr/>
        </p:nvSpPr>
        <p:spPr>
          <a:xfrm>
            <a:off x="2707562" y="2875151"/>
            <a:ext cx="469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1. Simulation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53752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0051-8D49-95B5-1579-6453953D3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ACDEE2-642C-F450-F313-F07BD8FB18B3}"/>
              </a:ext>
            </a:extLst>
          </p:cNvPr>
          <p:cNvSpPr txBox="1"/>
          <p:nvPr/>
        </p:nvSpPr>
        <p:spPr>
          <a:xfrm>
            <a:off x="1954304" y="443716"/>
            <a:ext cx="9888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 1: Anchors and Tags are Fixed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F0597F-C843-69C4-A35F-F9137E60C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44366" y="2719456"/>
            <a:ext cx="178141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C6BF4D1-3EAE-3C79-DFCE-1747747A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05" y="1818631"/>
            <a:ext cx="4493707" cy="33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9A3314D-7968-87EA-1338-5797C8CE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4" y="1877253"/>
            <a:ext cx="4299771" cy="321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CC9FC0-B518-079C-9ADC-74EB44332D2F}"/>
              </a:ext>
            </a:extLst>
          </p:cNvPr>
          <p:cNvSpPr txBox="1"/>
          <p:nvPr/>
        </p:nvSpPr>
        <p:spPr>
          <a:xfrm>
            <a:off x="1907647" y="5254825"/>
            <a:ext cx="469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8. Localization of the tag in static case using UWB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6A139-1E8D-46DB-4ADE-A0DE29797756}"/>
              </a:ext>
            </a:extLst>
          </p:cNvPr>
          <p:cNvSpPr txBox="1"/>
          <p:nvPr/>
        </p:nvSpPr>
        <p:spPr>
          <a:xfrm>
            <a:off x="7224386" y="5325554"/>
            <a:ext cx="469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9. Zoomed in Version of Fig 11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5587A97B-BF24-11AD-EC73-9609AA1A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4" y="6095058"/>
            <a:ext cx="4475267" cy="57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34B9D-01AD-9902-C355-CACB1C862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587A48-90B7-135A-DB99-84248D625F6B}"/>
              </a:ext>
            </a:extLst>
          </p:cNvPr>
          <p:cNvSpPr txBox="1"/>
          <p:nvPr/>
        </p:nvSpPr>
        <p:spPr>
          <a:xfrm>
            <a:off x="1954304" y="443716"/>
            <a:ext cx="9888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 2: Anchors are Fixed and Tag  is Dynamic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CC198C5-E4EA-5926-AD52-551CB995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44366" y="2719456"/>
            <a:ext cx="178141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2095D2-94B3-445E-46FD-283D2D2A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836" y="1946136"/>
            <a:ext cx="4546626" cy="341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962845-08F9-2FF2-CBEF-6375A3CE4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" t="1449" r="-1" b="1"/>
          <a:stretch/>
        </p:blipFill>
        <p:spPr>
          <a:xfrm>
            <a:off x="2133076" y="2004614"/>
            <a:ext cx="4404601" cy="3353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D177BC-BC01-7490-DBCA-AF9B04F87B3E}"/>
              </a:ext>
            </a:extLst>
          </p:cNvPr>
          <p:cNvSpPr txBox="1"/>
          <p:nvPr/>
        </p:nvSpPr>
        <p:spPr>
          <a:xfrm>
            <a:off x="1873203" y="5479288"/>
            <a:ext cx="469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10. Localization of the tag in dynamic case using UWB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8231A-B172-D582-EFE0-FCDBBD9EB921}"/>
              </a:ext>
            </a:extLst>
          </p:cNvPr>
          <p:cNvSpPr txBox="1"/>
          <p:nvPr/>
        </p:nvSpPr>
        <p:spPr>
          <a:xfrm>
            <a:off x="7310920" y="5539894"/>
            <a:ext cx="469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11. Simulation of localization in dynamic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92C0F-0AF9-5495-2F24-AB73DD785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385" y="6307438"/>
            <a:ext cx="4530901" cy="3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13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ED7757-BCF9-B4B7-0333-28245216CF83}"/>
              </a:ext>
            </a:extLst>
          </p:cNvPr>
          <p:cNvSpPr txBox="1"/>
          <p:nvPr/>
        </p:nvSpPr>
        <p:spPr>
          <a:xfrm>
            <a:off x="2877672" y="155993"/>
            <a:ext cx="7602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dirty="0">
                <a:effectLst/>
                <a:latin typeface="Arial" panose="020B0604020202020204" pitchFamily="34" charset="0"/>
              </a:rPr>
              <a:t>LOS and NLOS Scenario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5FA52-42D7-60FB-3BE8-278EF713D4FA}"/>
              </a:ext>
            </a:extLst>
          </p:cNvPr>
          <p:cNvSpPr txBox="1"/>
          <p:nvPr/>
        </p:nvSpPr>
        <p:spPr>
          <a:xfrm>
            <a:off x="1936376" y="989385"/>
            <a:ext cx="438374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Case 1: Line Of Sight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3AB47-E842-99F0-C965-4DC992713A1D}"/>
              </a:ext>
            </a:extLst>
          </p:cNvPr>
          <p:cNvSpPr txBox="1"/>
          <p:nvPr/>
        </p:nvSpPr>
        <p:spPr>
          <a:xfrm>
            <a:off x="7901193" y="955370"/>
            <a:ext cx="438374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Case 2: Non Line Of Sight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B5C03-1445-666A-8A2F-55D0F075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25" y="1773151"/>
            <a:ext cx="3071430" cy="2400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CA457-DEDD-2367-9204-7BB123F7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96" y="4627515"/>
            <a:ext cx="4125004" cy="1940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333791-9F81-2AA0-4094-252037B3A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541" y="1679367"/>
            <a:ext cx="3329118" cy="2494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2513BD-67C6-962C-8C2D-C0DD348AC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338" y="4627515"/>
            <a:ext cx="3958555" cy="19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8A0C1-BD9B-69F7-EC9C-6A98554A5BAC}"/>
              </a:ext>
            </a:extLst>
          </p:cNvPr>
          <p:cNvSpPr txBox="1"/>
          <p:nvPr/>
        </p:nvSpPr>
        <p:spPr>
          <a:xfrm>
            <a:off x="2017059" y="209781"/>
            <a:ext cx="9350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dirty="0">
                <a:effectLst/>
                <a:latin typeface="Arial" panose="020B0604020202020204" pitchFamily="34" charset="0"/>
              </a:rPr>
              <a:t>Importance of Number of Anchors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AA222-D929-E597-815C-2A608F0D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67" y="4627515"/>
            <a:ext cx="4125004" cy="1940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19BE9-FEEC-BA7F-A35A-17E9AE06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26" y="4353694"/>
            <a:ext cx="3960731" cy="2209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88401-3F14-3B3E-87D1-A3FB6375B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961" y="1828376"/>
            <a:ext cx="2914873" cy="2204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80625-7A0D-8EA9-02A2-EB97C50BF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325" y="1755222"/>
            <a:ext cx="3071430" cy="2400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AC8E2D-F126-BDF9-2602-9969E9EA97CD}"/>
              </a:ext>
            </a:extLst>
          </p:cNvPr>
          <p:cNvSpPr txBox="1"/>
          <p:nvPr/>
        </p:nvSpPr>
        <p:spPr>
          <a:xfrm>
            <a:off x="1604681" y="1090145"/>
            <a:ext cx="438374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Case 1: One Anchor (LOS)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F1CF-69C0-2482-626A-0E52F433DAC3}"/>
              </a:ext>
            </a:extLst>
          </p:cNvPr>
          <p:cNvSpPr txBox="1"/>
          <p:nvPr/>
        </p:nvSpPr>
        <p:spPr>
          <a:xfrm>
            <a:off x="7314526" y="1090145"/>
            <a:ext cx="438374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Case 2: Two Anchors (LOS)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4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0F558-15DF-2858-C6AA-CEBC04C49831}"/>
              </a:ext>
            </a:extLst>
          </p:cNvPr>
          <p:cNvSpPr txBox="1"/>
          <p:nvPr/>
        </p:nvSpPr>
        <p:spPr>
          <a:xfrm>
            <a:off x="1380562" y="2245662"/>
            <a:ext cx="71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Floor Map Features: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90CD-F5C0-F74A-3B75-5A6D73D1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930" y="1013011"/>
            <a:ext cx="3309454" cy="5035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28720-C0C5-3182-CE32-27891225CCD5}"/>
              </a:ext>
            </a:extLst>
          </p:cNvPr>
          <p:cNvSpPr txBox="1"/>
          <p:nvPr/>
        </p:nvSpPr>
        <p:spPr>
          <a:xfrm>
            <a:off x="7497315" y="6213395"/>
            <a:ext cx="469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13. Floor Map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201F48-F9BD-E044-CD4C-5B6D680C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68467"/>
              </p:ext>
            </p:extLst>
          </p:nvPr>
        </p:nvGraphicFramePr>
        <p:xfrm>
          <a:off x="3245223" y="3835073"/>
          <a:ext cx="3856724" cy="122102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67956">
                  <a:extLst>
                    <a:ext uri="{9D8B030D-6E8A-4147-A177-3AD203B41FA5}">
                      <a16:colId xmlns:a16="http://schemas.microsoft.com/office/drawing/2014/main" val="2285281838"/>
                    </a:ext>
                  </a:extLst>
                </a:gridCol>
                <a:gridCol w="1988768">
                  <a:extLst>
                    <a:ext uri="{9D8B030D-6E8A-4147-A177-3AD203B41FA5}">
                      <a16:colId xmlns:a16="http://schemas.microsoft.com/office/drawing/2014/main" val="1062676045"/>
                    </a:ext>
                  </a:extLst>
                </a:gridCol>
              </a:tblGrid>
              <a:tr h="3989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529737"/>
                  </a:ext>
                </a:extLst>
              </a:tr>
              <a:tr h="3989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400 * 600 </a:t>
                      </a:r>
                      <a:r>
                        <a:rPr lang="en-US" sz="1400" dirty="0" err="1">
                          <a:effectLst/>
                        </a:rPr>
                        <a:t>Sq.Ft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40804441"/>
                  </a:ext>
                </a:extLst>
              </a:tr>
              <a:tr h="423165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 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1BHK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63348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33B7214-57CC-5F1C-A5AB-A8504C277CBC}"/>
              </a:ext>
            </a:extLst>
          </p:cNvPr>
          <p:cNvSpPr txBox="1"/>
          <p:nvPr/>
        </p:nvSpPr>
        <p:spPr>
          <a:xfrm>
            <a:off x="3112161" y="3244334"/>
            <a:ext cx="469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2. Floor Map Characteristics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8A0C1-BD9B-69F7-EC9C-6A98554A5BAC}"/>
              </a:ext>
            </a:extLst>
          </p:cNvPr>
          <p:cNvSpPr txBox="1"/>
          <p:nvPr/>
        </p:nvSpPr>
        <p:spPr>
          <a:xfrm>
            <a:off x="1183342" y="143976"/>
            <a:ext cx="10076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Optimal Anchor Position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410799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919B7-67E7-3967-2472-DE245C32E1AE}"/>
              </a:ext>
            </a:extLst>
          </p:cNvPr>
          <p:cNvSpPr txBox="1"/>
          <p:nvPr/>
        </p:nvSpPr>
        <p:spPr>
          <a:xfrm>
            <a:off x="1810870" y="224116"/>
            <a:ext cx="71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Cases: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46240-8520-7FDC-83B4-CFE8057C236D}"/>
              </a:ext>
            </a:extLst>
          </p:cNvPr>
          <p:cNvSpPr txBox="1"/>
          <p:nvPr/>
        </p:nvSpPr>
        <p:spPr>
          <a:xfrm>
            <a:off x="1810870" y="1055533"/>
            <a:ext cx="999564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Fixed: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Tags : Fixed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Anchors : Fixed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Tags positions : Randomly generated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Anchor positions : Predicted.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72C717-92DC-3E1F-00AF-D339F1D8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84652"/>
              </p:ext>
            </p:extLst>
          </p:nvPr>
        </p:nvGraphicFramePr>
        <p:xfrm>
          <a:off x="2844664" y="5279983"/>
          <a:ext cx="3833090" cy="120169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56509">
                  <a:extLst>
                    <a:ext uri="{9D8B030D-6E8A-4147-A177-3AD203B41FA5}">
                      <a16:colId xmlns:a16="http://schemas.microsoft.com/office/drawing/2014/main" val="2285281838"/>
                    </a:ext>
                  </a:extLst>
                </a:gridCol>
                <a:gridCol w="1976581">
                  <a:extLst>
                    <a:ext uri="{9D8B030D-6E8A-4147-A177-3AD203B41FA5}">
                      <a16:colId xmlns:a16="http://schemas.microsoft.com/office/drawing/2014/main" val="1062676045"/>
                    </a:ext>
                  </a:extLst>
                </a:gridCol>
              </a:tblGrid>
              <a:tr h="4005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529737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Tags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40804441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Anchors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63348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A0EBA-3FCE-94C6-DBF7-2131234BC57F}"/>
              </a:ext>
            </a:extLst>
          </p:cNvPr>
          <p:cNvSpPr txBox="1"/>
          <p:nvPr/>
        </p:nvSpPr>
        <p:spPr>
          <a:xfrm>
            <a:off x="2919233" y="4657222"/>
            <a:ext cx="469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3. Simulation 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783394-0C48-815B-A224-23ABA312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67" y="4572514"/>
            <a:ext cx="1405558" cy="1263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5FBB3-FD1B-9448-D8F5-1E8513DD941B}"/>
              </a:ext>
            </a:extLst>
          </p:cNvPr>
          <p:cNvSpPr txBox="1"/>
          <p:nvPr/>
        </p:nvSpPr>
        <p:spPr>
          <a:xfrm>
            <a:off x="7828941" y="6112349"/>
            <a:ext cx="43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Generated Tag Positions</a:t>
            </a:r>
          </a:p>
        </p:txBody>
      </p:sp>
    </p:spTree>
    <p:extLst>
      <p:ext uri="{BB962C8B-B14F-4D97-AF65-F5344CB8AC3E}">
        <p14:creationId xmlns:p14="http://schemas.microsoft.com/office/powerpoint/2010/main" val="29923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8587AE-CA44-F891-A088-688F09F8B25D}"/>
              </a:ext>
            </a:extLst>
          </p:cNvPr>
          <p:cNvSpPr txBox="1"/>
          <p:nvPr/>
        </p:nvSpPr>
        <p:spPr>
          <a:xfrm>
            <a:off x="2274644" y="579070"/>
            <a:ext cx="8785413" cy="6273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Problem Statement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Related Works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Ultrawide Band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Localization Techniques and Positioning Algorithms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Methodology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Proposed Architecture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Proposed Algorithm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Simulation</a:t>
            </a:r>
            <a:endParaRPr lang="en-US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Localization Simulation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LOS and NLOS Scenarios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Importance of Number of Anchors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Trajectory Prediction Using LSTM Model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Optimal Anchors Position Recommendation System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E4C80-88A8-E95E-A42E-2AE7C473E6E4}"/>
              </a:ext>
            </a:extLst>
          </p:cNvPr>
          <p:cNvSpPr txBox="1"/>
          <p:nvPr/>
        </p:nvSpPr>
        <p:spPr>
          <a:xfrm>
            <a:off x="3548230" y="541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effectLst/>
                <a:latin typeface="Arial" panose="020B0604020202020204" pitchFamily="34" charset="0"/>
              </a:rPr>
              <a:t>Contents</a:t>
            </a:r>
            <a:endParaRPr lang="en-US" sz="4000" b="1" i="0" u="none" strike="noStrik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2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CECFE-77FE-83C5-9632-87DEF347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75" y="179358"/>
            <a:ext cx="4363059" cy="5449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4AB668-389B-79FF-81D3-3A03901B1198}"/>
              </a:ext>
            </a:extLst>
          </p:cNvPr>
          <p:cNvSpPr txBox="1"/>
          <p:nvPr/>
        </p:nvSpPr>
        <p:spPr>
          <a:xfrm>
            <a:off x="2075361" y="5853017"/>
            <a:ext cx="469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14 . Floor Map with Tags and Anchors Positioned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8711E-6FD3-5A4F-E2F7-F8F7BA81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143" y="4210922"/>
            <a:ext cx="502990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332E8-E5C3-530A-4A56-255FC321599B}"/>
              </a:ext>
            </a:extLst>
          </p:cNvPr>
          <p:cNvSpPr txBox="1"/>
          <p:nvPr/>
        </p:nvSpPr>
        <p:spPr>
          <a:xfrm>
            <a:off x="8022033" y="5258263"/>
            <a:ext cx="43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Anchor Positions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83B322-7CBC-6CA3-5611-D19F4DB6B88D}"/>
              </a:ext>
            </a:extLst>
          </p:cNvPr>
          <p:cNvSpPr/>
          <p:nvPr/>
        </p:nvSpPr>
        <p:spPr>
          <a:xfrm>
            <a:off x="7655859" y="627529"/>
            <a:ext cx="519953" cy="484095"/>
          </a:xfrm>
          <a:prstGeom prst="flowChartConnector">
            <a:avLst/>
          </a:prstGeom>
          <a:solidFill>
            <a:srgbClr val="1B0F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73A5CC3-7536-9A17-DBBC-457709EBF17D}"/>
              </a:ext>
            </a:extLst>
          </p:cNvPr>
          <p:cNvSpPr/>
          <p:nvPr/>
        </p:nvSpPr>
        <p:spPr>
          <a:xfrm>
            <a:off x="7655859" y="1201804"/>
            <a:ext cx="519953" cy="4840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5E25E-7833-D129-FD95-F47F4C414E94}"/>
              </a:ext>
            </a:extLst>
          </p:cNvPr>
          <p:cNvSpPr txBox="1"/>
          <p:nvPr/>
        </p:nvSpPr>
        <p:spPr>
          <a:xfrm>
            <a:off x="8256495" y="639445"/>
            <a:ext cx="183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0398F-B3A7-1530-683C-6B511488FDDA}"/>
              </a:ext>
            </a:extLst>
          </p:cNvPr>
          <p:cNvSpPr txBox="1"/>
          <p:nvPr/>
        </p:nvSpPr>
        <p:spPr>
          <a:xfrm>
            <a:off x="8256495" y="1230405"/>
            <a:ext cx="183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4B1F5-F186-D954-486E-AFFCB2AD3A58}"/>
              </a:ext>
            </a:extLst>
          </p:cNvPr>
          <p:cNvSpPr/>
          <p:nvPr/>
        </p:nvSpPr>
        <p:spPr>
          <a:xfrm>
            <a:off x="7458635" y="439271"/>
            <a:ext cx="2169459" cy="1398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6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919B7-67E7-3967-2472-DE245C32E1AE}"/>
              </a:ext>
            </a:extLst>
          </p:cNvPr>
          <p:cNvSpPr txBox="1"/>
          <p:nvPr/>
        </p:nvSpPr>
        <p:spPr>
          <a:xfrm>
            <a:off x="1810870" y="224116"/>
            <a:ext cx="71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Cases: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46240-8520-7FDC-83B4-CFE8057C236D}"/>
              </a:ext>
            </a:extLst>
          </p:cNvPr>
          <p:cNvSpPr txBox="1"/>
          <p:nvPr/>
        </p:nvSpPr>
        <p:spPr>
          <a:xfrm>
            <a:off x="1810870" y="870447"/>
            <a:ext cx="999564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On Demand: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Tags : By the user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anchors : By the user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Tags positions : Randomly generated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Anchor positions : Predicted.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72C717-92DC-3E1F-00AF-D339F1D8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02895"/>
              </p:ext>
            </p:extLst>
          </p:nvPr>
        </p:nvGraphicFramePr>
        <p:xfrm>
          <a:off x="3214594" y="5041174"/>
          <a:ext cx="3833090" cy="120169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56509">
                  <a:extLst>
                    <a:ext uri="{9D8B030D-6E8A-4147-A177-3AD203B41FA5}">
                      <a16:colId xmlns:a16="http://schemas.microsoft.com/office/drawing/2014/main" val="2285281838"/>
                    </a:ext>
                  </a:extLst>
                </a:gridCol>
                <a:gridCol w="1976581">
                  <a:extLst>
                    <a:ext uri="{9D8B030D-6E8A-4147-A177-3AD203B41FA5}">
                      <a16:colId xmlns:a16="http://schemas.microsoft.com/office/drawing/2014/main" val="1062676045"/>
                    </a:ext>
                  </a:extLst>
                </a:gridCol>
              </a:tblGrid>
              <a:tr h="4005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529737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Tags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By user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40804441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Anchors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 By user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63348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A0EBA-3FCE-94C6-DBF7-2131234BC57F}"/>
              </a:ext>
            </a:extLst>
          </p:cNvPr>
          <p:cNvSpPr txBox="1"/>
          <p:nvPr/>
        </p:nvSpPr>
        <p:spPr>
          <a:xfrm>
            <a:off x="3268382" y="4369996"/>
            <a:ext cx="469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4. Simulation 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5FBB3-FD1B-9448-D8F5-1E8513DD941B}"/>
              </a:ext>
            </a:extLst>
          </p:cNvPr>
          <p:cNvSpPr txBox="1"/>
          <p:nvPr/>
        </p:nvSpPr>
        <p:spPr>
          <a:xfrm>
            <a:off x="8434197" y="5041174"/>
            <a:ext cx="3372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taken from User and Tag positions are Randomly generated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8A9F7-2A8C-F4F2-E712-47A44008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22" y="2525892"/>
            <a:ext cx="337232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4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AB668-389B-79FF-81D3-3A03901B1198}"/>
              </a:ext>
            </a:extLst>
          </p:cNvPr>
          <p:cNvSpPr txBox="1"/>
          <p:nvPr/>
        </p:nvSpPr>
        <p:spPr>
          <a:xfrm>
            <a:off x="2075361" y="5853017"/>
            <a:ext cx="469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15 . Floor Map with Tags and Anchors Positioned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332E8-E5C3-530A-4A56-255FC321599B}"/>
              </a:ext>
            </a:extLst>
          </p:cNvPr>
          <p:cNvSpPr txBox="1"/>
          <p:nvPr/>
        </p:nvSpPr>
        <p:spPr>
          <a:xfrm>
            <a:off x="7935109" y="5503796"/>
            <a:ext cx="43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Anchor Positions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32E63-88A9-C218-8477-71287EC5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42" y="275849"/>
            <a:ext cx="4277322" cy="5391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BA58C-6721-4CFD-657E-39725983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543" y="4494560"/>
            <a:ext cx="4667901" cy="857370"/>
          </a:xfrm>
          <a:prstGeom prst="rect">
            <a:avLst/>
          </a:prstGeom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9EDCB22-8BD0-95B6-4006-8B356A176B22}"/>
              </a:ext>
            </a:extLst>
          </p:cNvPr>
          <p:cNvSpPr/>
          <p:nvPr/>
        </p:nvSpPr>
        <p:spPr>
          <a:xfrm>
            <a:off x="7808259" y="779929"/>
            <a:ext cx="519953" cy="484095"/>
          </a:xfrm>
          <a:prstGeom prst="flowChartConnector">
            <a:avLst/>
          </a:prstGeom>
          <a:solidFill>
            <a:srgbClr val="1B0F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27EB8B2-C437-306B-6704-26AC2259D516}"/>
              </a:ext>
            </a:extLst>
          </p:cNvPr>
          <p:cNvSpPr/>
          <p:nvPr/>
        </p:nvSpPr>
        <p:spPr>
          <a:xfrm>
            <a:off x="7808259" y="1354204"/>
            <a:ext cx="519953" cy="4840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BEC82-1A91-C6D9-87A4-F33CA79859BA}"/>
              </a:ext>
            </a:extLst>
          </p:cNvPr>
          <p:cNvSpPr txBox="1"/>
          <p:nvPr/>
        </p:nvSpPr>
        <p:spPr>
          <a:xfrm>
            <a:off x="8408895" y="791845"/>
            <a:ext cx="183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DBA0E-ED6E-9F90-0B9A-CA8E528BA1C8}"/>
              </a:ext>
            </a:extLst>
          </p:cNvPr>
          <p:cNvSpPr txBox="1"/>
          <p:nvPr/>
        </p:nvSpPr>
        <p:spPr>
          <a:xfrm>
            <a:off x="8408895" y="1382805"/>
            <a:ext cx="183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60A83-1F4A-FE80-32E7-E8F64333A7CB}"/>
              </a:ext>
            </a:extLst>
          </p:cNvPr>
          <p:cNvSpPr/>
          <p:nvPr/>
        </p:nvSpPr>
        <p:spPr>
          <a:xfrm>
            <a:off x="7611035" y="591671"/>
            <a:ext cx="2169459" cy="1398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919B7-67E7-3967-2472-DE245C32E1AE}"/>
              </a:ext>
            </a:extLst>
          </p:cNvPr>
          <p:cNvSpPr txBox="1"/>
          <p:nvPr/>
        </p:nvSpPr>
        <p:spPr>
          <a:xfrm>
            <a:off x="1810870" y="224116"/>
            <a:ext cx="71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Cases: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46240-8520-7FDC-83B4-CFE8057C236D}"/>
              </a:ext>
            </a:extLst>
          </p:cNvPr>
          <p:cNvSpPr txBox="1"/>
          <p:nvPr/>
        </p:nvSpPr>
        <p:spPr>
          <a:xfrm>
            <a:off x="1658600" y="870447"/>
            <a:ext cx="1038113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No Demand: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Tags : By the user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anchors : Automatically assigned by the algorithm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Tags positions : Randomly generated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Anchor positions : Predicted.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A0EBA-3FCE-94C6-DBF7-2131234BC57F}"/>
              </a:ext>
            </a:extLst>
          </p:cNvPr>
          <p:cNvSpPr txBox="1"/>
          <p:nvPr/>
        </p:nvSpPr>
        <p:spPr>
          <a:xfrm>
            <a:off x="2775798" y="4088232"/>
            <a:ext cx="469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5. Simulation Parameters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B3731F-6173-D3FC-DA85-C7A1DA38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69462"/>
              </p:ext>
            </p:extLst>
          </p:nvPr>
        </p:nvGraphicFramePr>
        <p:xfrm>
          <a:off x="2775798" y="4720143"/>
          <a:ext cx="3833090" cy="120169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56509">
                  <a:extLst>
                    <a:ext uri="{9D8B030D-6E8A-4147-A177-3AD203B41FA5}">
                      <a16:colId xmlns:a16="http://schemas.microsoft.com/office/drawing/2014/main" val="2285281838"/>
                    </a:ext>
                  </a:extLst>
                </a:gridCol>
                <a:gridCol w="1976581">
                  <a:extLst>
                    <a:ext uri="{9D8B030D-6E8A-4147-A177-3AD203B41FA5}">
                      <a16:colId xmlns:a16="http://schemas.microsoft.com/office/drawing/2014/main" val="1062676045"/>
                    </a:ext>
                  </a:extLst>
                </a:gridCol>
              </a:tblGrid>
              <a:tr h="4005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529737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Tags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By user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40804441"/>
                  </a:ext>
                </a:extLst>
              </a:tr>
              <a:tr h="400566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Anchors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 By Algorithm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6334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D1DF8D-0C28-C2AD-0713-17C2107A0985}"/>
              </a:ext>
            </a:extLst>
          </p:cNvPr>
          <p:cNvSpPr txBox="1"/>
          <p:nvPr/>
        </p:nvSpPr>
        <p:spPr>
          <a:xfrm>
            <a:off x="8171975" y="5460176"/>
            <a:ext cx="3372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taken from User and Tag positions are Randomly generated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4105A-BE6E-6085-00CF-BD902452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104" y="3220332"/>
            <a:ext cx="3096057" cy="247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20D95B-7E13-A21C-15B2-A6808DC0D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158" y="3650173"/>
            <a:ext cx="197195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20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AB668-389B-79FF-81D3-3A03901B1198}"/>
              </a:ext>
            </a:extLst>
          </p:cNvPr>
          <p:cNvSpPr txBox="1"/>
          <p:nvPr/>
        </p:nvSpPr>
        <p:spPr>
          <a:xfrm>
            <a:off x="2075361" y="5853017"/>
            <a:ext cx="469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15 . Floor Map with Tags and Anchors Positioned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332E8-E5C3-530A-4A56-255FC321599B}"/>
              </a:ext>
            </a:extLst>
          </p:cNvPr>
          <p:cNvSpPr txBox="1"/>
          <p:nvPr/>
        </p:nvSpPr>
        <p:spPr>
          <a:xfrm>
            <a:off x="7915835" y="5289819"/>
            <a:ext cx="43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Anchor Positions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DA509-77D0-44C6-84BB-31286D5D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71" y="249516"/>
            <a:ext cx="4296375" cy="537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DE7A41-750A-3F4C-5058-487FC9E7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04" y="4327790"/>
            <a:ext cx="4648849" cy="724001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CA6CACF-EA6F-0F03-CC10-53C0ACA362FE}"/>
              </a:ext>
            </a:extLst>
          </p:cNvPr>
          <p:cNvSpPr/>
          <p:nvPr/>
        </p:nvSpPr>
        <p:spPr>
          <a:xfrm>
            <a:off x="7655859" y="627529"/>
            <a:ext cx="519953" cy="484095"/>
          </a:xfrm>
          <a:prstGeom prst="flowChartConnector">
            <a:avLst/>
          </a:prstGeom>
          <a:solidFill>
            <a:srgbClr val="1B0F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A465A18-5427-A3BD-7CDD-D6871572EFAC}"/>
              </a:ext>
            </a:extLst>
          </p:cNvPr>
          <p:cNvSpPr/>
          <p:nvPr/>
        </p:nvSpPr>
        <p:spPr>
          <a:xfrm>
            <a:off x="7655859" y="1201804"/>
            <a:ext cx="519953" cy="4840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245C5-3351-23BC-15DE-8936EFACEA5C}"/>
              </a:ext>
            </a:extLst>
          </p:cNvPr>
          <p:cNvSpPr txBox="1"/>
          <p:nvPr/>
        </p:nvSpPr>
        <p:spPr>
          <a:xfrm>
            <a:off x="8256495" y="639445"/>
            <a:ext cx="183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3D0F3-458A-710E-5E5F-437E850B4FC8}"/>
              </a:ext>
            </a:extLst>
          </p:cNvPr>
          <p:cNvSpPr txBox="1"/>
          <p:nvPr/>
        </p:nvSpPr>
        <p:spPr>
          <a:xfrm>
            <a:off x="8256495" y="1230405"/>
            <a:ext cx="183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745CAF-68C5-5C91-CFE5-B53230614B84}"/>
              </a:ext>
            </a:extLst>
          </p:cNvPr>
          <p:cNvSpPr/>
          <p:nvPr/>
        </p:nvSpPr>
        <p:spPr>
          <a:xfrm>
            <a:off x="7458635" y="439271"/>
            <a:ext cx="2169459" cy="1398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34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FD28C-9786-F47E-B2E1-82FA77EC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87" y="880397"/>
            <a:ext cx="4125552" cy="311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1F0975-8D18-B9D5-0BFB-1B8ECE3A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14" y="842563"/>
            <a:ext cx="4053451" cy="309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Table 10">
            <a:extLst>
              <a:ext uri="{FF2B5EF4-FFF2-40B4-BE49-F238E27FC236}">
                <a16:creationId xmlns:a16="http://schemas.microsoft.com/office/drawing/2014/main" id="{10C4D944-9E96-0135-D05A-9E7DFB042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59" y="4541872"/>
            <a:ext cx="2795247" cy="999073"/>
          </a:xfrm>
          <a:prstGeom prst="rect">
            <a:avLst/>
          </a:prstGeom>
        </p:spPr>
      </p:pic>
      <p:pic>
        <p:nvPicPr>
          <p:cNvPr id="7" name="Table 11">
            <a:extLst>
              <a:ext uri="{FF2B5EF4-FFF2-40B4-BE49-F238E27FC236}">
                <a16:creationId xmlns:a16="http://schemas.microsoft.com/office/drawing/2014/main" id="{2A3DEAB7-6E8A-DF87-5B33-95E3DEFE5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59" y="5704166"/>
            <a:ext cx="2795247" cy="997646"/>
          </a:xfrm>
          <a:prstGeom prst="rect">
            <a:avLst/>
          </a:prstGeom>
        </p:spPr>
      </p:pic>
      <p:pic>
        <p:nvPicPr>
          <p:cNvPr id="8" name="Table 12">
            <a:extLst>
              <a:ext uri="{FF2B5EF4-FFF2-40B4-BE49-F238E27FC236}">
                <a16:creationId xmlns:a16="http://schemas.microsoft.com/office/drawing/2014/main" id="{25B741E4-B0B9-A391-5D13-D24052EDB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480" y="4541872"/>
            <a:ext cx="2718922" cy="914400"/>
          </a:xfrm>
          <a:prstGeom prst="rect">
            <a:avLst/>
          </a:prstGeom>
        </p:spPr>
      </p:pic>
      <p:pic>
        <p:nvPicPr>
          <p:cNvPr id="9" name="Table 13">
            <a:extLst>
              <a:ext uri="{FF2B5EF4-FFF2-40B4-BE49-F238E27FC236}">
                <a16:creationId xmlns:a16="http://schemas.microsoft.com/office/drawing/2014/main" id="{6EC96B66-F57E-4F0D-6B4A-C785FCDEE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9480" y="5704166"/>
            <a:ext cx="2718922" cy="9662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CC3B17-7064-F9D3-22A0-B2BE289A269A}"/>
              </a:ext>
            </a:extLst>
          </p:cNvPr>
          <p:cNvSpPr/>
          <p:nvPr/>
        </p:nvSpPr>
        <p:spPr>
          <a:xfrm>
            <a:off x="2702759" y="4051250"/>
            <a:ext cx="2215865" cy="36933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num_time_steps = 99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F0972-772D-3643-EBF1-6A1155E41054}"/>
              </a:ext>
            </a:extLst>
          </p:cNvPr>
          <p:cNvSpPr/>
          <p:nvPr/>
        </p:nvSpPr>
        <p:spPr>
          <a:xfrm>
            <a:off x="8644559" y="4002498"/>
            <a:ext cx="2268763" cy="36933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num_time_steps</a:t>
            </a:r>
            <a:r>
              <a:rPr lang="en-IN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59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624C8-A693-0E0D-3871-555AB9E7BCAB}"/>
              </a:ext>
            </a:extLst>
          </p:cNvPr>
          <p:cNvSpPr txBox="1"/>
          <p:nvPr/>
        </p:nvSpPr>
        <p:spPr>
          <a:xfrm>
            <a:off x="1709847" y="-137551"/>
            <a:ext cx="9977718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</a:rPr>
              <a:t>Trajectory Prediction Using LSTM Model</a:t>
            </a:r>
            <a:endParaRPr lang="en-US" sz="4000" b="1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6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669AD-05DC-E5DE-78C7-9CAB6949B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8EA7B2-B9CF-F819-67BC-9FA3011E0105}"/>
              </a:ext>
            </a:extLst>
          </p:cNvPr>
          <p:cNvSpPr txBox="1"/>
          <p:nvPr/>
        </p:nvSpPr>
        <p:spPr>
          <a:xfrm>
            <a:off x="-107577" y="271389"/>
            <a:ext cx="9350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dirty="0">
                <a:effectLst/>
                <a:latin typeface="Arial" panose="020B0604020202020204" pitchFamily="34" charset="0"/>
              </a:rPr>
              <a:t>Real time Scenario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9447D-A72F-780E-2E08-C6B3F027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76" y="1695001"/>
            <a:ext cx="3738283" cy="2110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F044A-67EA-6E99-55B1-D409FDAB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18" y="1695001"/>
            <a:ext cx="3832412" cy="1945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A64DB-E67E-5AB5-5697-A64845255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071" y="4155465"/>
            <a:ext cx="4374778" cy="2431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9571C0-C389-51B0-B443-09C3AA1D0C95}"/>
              </a:ext>
            </a:extLst>
          </p:cNvPr>
          <p:cNvSpPr txBox="1"/>
          <p:nvPr/>
        </p:nvSpPr>
        <p:spPr>
          <a:xfrm>
            <a:off x="3738282" y="1061737"/>
            <a:ext cx="438374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Detecting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11F01-032C-8738-7D5E-F60B6909E8BF}"/>
              </a:ext>
            </a:extLst>
          </p:cNvPr>
          <p:cNvSpPr txBox="1"/>
          <p:nvPr/>
        </p:nvSpPr>
        <p:spPr>
          <a:xfrm>
            <a:off x="9081249" y="1115543"/>
            <a:ext cx="438374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Locating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4D884-B983-099A-C02E-0CD04855BAD1}"/>
              </a:ext>
            </a:extLst>
          </p:cNvPr>
          <p:cNvSpPr txBox="1"/>
          <p:nvPr/>
        </p:nvSpPr>
        <p:spPr>
          <a:xfrm>
            <a:off x="1661458" y="4452836"/>
            <a:ext cx="1528782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Tracking and Predicting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7E178-5F83-DFCC-4965-7CFDBEF36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024" y="4254535"/>
            <a:ext cx="3690129" cy="1816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97F3D3-7DF0-A4C0-214D-B966D52C637B}"/>
              </a:ext>
            </a:extLst>
          </p:cNvPr>
          <p:cNvSpPr txBox="1"/>
          <p:nvPr/>
        </p:nvSpPr>
        <p:spPr>
          <a:xfrm>
            <a:off x="8501871" y="6217279"/>
            <a:ext cx="369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UWB Supporting Models</a:t>
            </a:r>
          </a:p>
        </p:txBody>
      </p:sp>
    </p:spTree>
    <p:extLst>
      <p:ext uri="{BB962C8B-B14F-4D97-AF65-F5344CB8AC3E}">
        <p14:creationId xmlns:p14="http://schemas.microsoft.com/office/powerpoint/2010/main" val="128585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F0D69-D5ED-A273-7C4E-1FE91A30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03101D-572D-E95D-927F-CA687350362C}"/>
              </a:ext>
            </a:extLst>
          </p:cNvPr>
          <p:cNvSpPr txBox="1"/>
          <p:nvPr/>
        </p:nvSpPr>
        <p:spPr>
          <a:xfrm>
            <a:off x="2043953" y="460793"/>
            <a:ext cx="9798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8526D-D114-9562-299D-DE4E6C38FA57}"/>
              </a:ext>
            </a:extLst>
          </p:cNvPr>
          <p:cNvSpPr txBox="1"/>
          <p:nvPr/>
        </p:nvSpPr>
        <p:spPr>
          <a:xfrm>
            <a:off x="2519083" y="1577358"/>
            <a:ext cx="9251576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effectLst/>
                <a:latin typeface="Arial" panose="020B0604020202020204" pitchFamily="34" charset="0"/>
              </a:rPr>
              <a:t>UWB localization was virtually executed. Simulations </a:t>
            </a:r>
            <a:r>
              <a:rPr lang="en-US" sz="2400" dirty="0">
                <a:latin typeface="Arial" panose="020B0604020202020204" pitchFamily="34" charset="0"/>
              </a:rPr>
              <a:t>for different scenarios were performed</a:t>
            </a:r>
            <a:endParaRPr lang="en-US" sz="2400" i="0" u="none" strike="noStrike" dirty="0">
              <a:effectLst/>
              <a:latin typeface="Arial" panose="020B0604020202020204" pitchFamily="34" charset="0"/>
            </a:endParaRPr>
          </a:p>
          <a:p>
            <a:pPr marL="457200" indent="-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D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</a:rPr>
              <a:t>eveloped an LSTM model to predict the path trajectory of the tag.</a:t>
            </a:r>
          </a:p>
          <a:p>
            <a:pPr marL="457200" indent="-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Environments like LOS and NLOS were evaluated.</a:t>
            </a:r>
            <a:endParaRPr lang="en-US" sz="2400" i="0" u="none" strike="noStrike" dirty="0">
              <a:effectLst/>
              <a:latin typeface="Arial" panose="020B0604020202020204" pitchFamily="34" charset="0"/>
            </a:endParaRPr>
          </a:p>
          <a:p>
            <a:pPr marL="457200" indent="-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Importance of the number of anchors was discussed . </a:t>
            </a:r>
          </a:p>
          <a:p>
            <a:pPr marL="457200" indent="-4572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Optimal anchor recommendation system was proposed.</a:t>
            </a:r>
            <a:endParaRPr lang="en-US" sz="240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2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4D41B-A5A4-42FA-26D4-A3696DC2E43E}"/>
              </a:ext>
            </a:extLst>
          </p:cNvPr>
          <p:cNvSpPr txBox="1"/>
          <p:nvPr/>
        </p:nvSpPr>
        <p:spPr>
          <a:xfrm>
            <a:off x="1318709" y="409993"/>
            <a:ext cx="9798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CF040-E118-ABF5-7FF9-88D6F5FE17E9}"/>
              </a:ext>
            </a:extLst>
          </p:cNvPr>
          <p:cNvSpPr txBox="1"/>
          <p:nvPr/>
        </p:nvSpPr>
        <p:spPr>
          <a:xfrm>
            <a:off x="1828799" y="1483639"/>
            <a:ext cx="9798422" cy="4212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[1] Al-Ammar MA, </a:t>
            </a:r>
            <a:r>
              <a:rPr lang="en-US" sz="1200" b="1" dirty="0" err="1"/>
              <a:t>Alhadhrami</a:t>
            </a:r>
            <a:r>
              <a:rPr lang="en-US" sz="1200" b="1" dirty="0"/>
              <a:t> S, Al-Salman A, </a:t>
            </a:r>
            <a:r>
              <a:rPr lang="en-US" sz="1200" b="1" dirty="0" err="1"/>
              <a:t>Alarifi</a:t>
            </a:r>
            <a:r>
              <a:rPr lang="en-US" sz="1200" b="1" dirty="0"/>
              <a:t> A, Al-Khalifa HS, </a:t>
            </a:r>
            <a:r>
              <a:rPr lang="en-US" sz="1200" b="1" dirty="0" err="1"/>
              <a:t>Alnafessah</a:t>
            </a:r>
            <a:r>
              <a:rPr lang="en-US" sz="1200" b="1" dirty="0"/>
              <a:t> A, </a:t>
            </a:r>
            <a:r>
              <a:rPr lang="en-US" sz="1200" b="1" dirty="0" err="1"/>
              <a:t>Alsaleh</a:t>
            </a:r>
            <a:r>
              <a:rPr lang="en-US" sz="1200" b="1" dirty="0"/>
              <a:t> M. Comparative survey of indoor positioning technologies, techniques, and algorithms. In2014 International Conference on Cyberworlds 2014 Oct 6 (pp. 245-252). IEEE. 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[2] Djaja-Josko V, </a:t>
            </a:r>
            <a:r>
              <a:rPr lang="en-US" sz="1200" b="1" dirty="0" err="1"/>
              <a:t>Kolakowski</a:t>
            </a:r>
            <a:r>
              <a:rPr lang="en-US" sz="1200" b="1" dirty="0"/>
              <a:t> J. A new method for wireless synchronization and TDOA error reduction in UWB positioning system. In2016 21st International Conference on Microwave, Radar and Wireless Communications (MIKON) 2016 May 9 (pp. 1-4). IEEE. 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[3] </a:t>
            </a:r>
            <a:r>
              <a:rPr lang="en-US" sz="1200" b="1" dirty="0" err="1"/>
              <a:t>Zandian</a:t>
            </a:r>
            <a:r>
              <a:rPr lang="en-US" sz="1200" b="1" dirty="0"/>
              <a:t> R, Witkowski U. Implementation challenges of </a:t>
            </a:r>
            <a:r>
              <a:rPr lang="en-US" sz="1200" b="1" dirty="0" err="1"/>
              <a:t>synchronisation</a:t>
            </a:r>
            <a:r>
              <a:rPr lang="en-US" sz="1200" b="1" dirty="0"/>
              <a:t> of UWB nodes in </a:t>
            </a:r>
            <a:r>
              <a:rPr lang="en-US" sz="1200" b="1" dirty="0" err="1"/>
              <a:t>TDoA</a:t>
            </a:r>
            <a:r>
              <a:rPr lang="en-US" sz="1200" b="1" dirty="0"/>
              <a:t> structures. In2018 International Conference on Indoor Positioning and Indoor Navigation (IPIN) 2018 Sep 24 (pp. 1-8). IEEE.</a:t>
            </a:r>
            <a:br>
              <a:rPr lang="en-US" sz="1200" b="1" dirty="0"/>
            </a:br>
            <a:r>
              <a:rPr lang="en-US" sz="1200" b="1" dirty="0"/>
              <a:t>4] </a:t>
            </a:r>
            <a:r>
              <a:rPr lang="en-US" sz="1200" b="1" dirty="0" err="1"/>
              <a:t>Tiemann</a:t>
            </a:r>
            <a:r>
              <a:rPr lang="en-US" sz="1200" b="1" dirty="0"/>
              <a:t> J, </a:t>
            </a:r>
            <a:r>
              <a:rPr lang="en-US" sz="1200" b="1" dirty="0" err="1"/>
              <a:t>Eckermann</a:t>
            </a:r>
            <a:r>
              <a:rPr lang="en-US" sz="1200" b="1" dirty="0"/>
              <a:t> F, </a:t>
            </a:r>
            <a:r>
              <a:rPr lang="en-US" sz="1200" b="1" dirty="0" err="1"/>
              <a:t>Wietfeld</a:t>
            </a:r>
            <a:r>
              <a:rPr lang="en-US" sz="1200" b="1" dirty="0"/>
              <a:t> C. Atlas-an open-source </a:t>
            </a:r>
            <a:r>
              <a:rPr lang="en-US" sz="1200" b="1" dirty="0" err="1"/>
              <a:t>tdoa</a:t>
            </a:r>
            <a:r>
              <a:rPr lang="en-US" sz="1200" b="1" dirty="0"/>
              <a:t>-based ultra-wideband localization system. In2016 International Conference on Indoor Positioning and Indoor Navigation (IPIN) 2016 Oct 4 (pp. 1-6). IEEE.</a:t>
            </a:r>
            <a:br>
              <a:rPr lang="en-US" sz="1200" b="1" dirty="0"/>
            </a:br>
            <a:r>
              <a:rPr lang="en-US" sz="1200" b="1" dirty="0"/>
              <a:t>5] Chen J, Shi T, Liu Y, Wu S. A time-compensation TDOA-based wireless positioning method for multi-level IoT positioning. In2019 15th International Wireless Communications &amp; Mobile Computing Conference (IWCMC) 2019 Jun 24 (pp. 1731-1736). IEEE. 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[6] Sidorenko J, Schatz V, Scherer-</a:t>
            </a:r>
            <a:r>
              <a:rPr lang="en-US" sz="1200" b="1" dirty="0" err="1"/>
              <a:t>Negenborn</a:t>
            </a:r>
            <a:r>
              <a:rPr lang="en-US" sz="1200" b="1" dirty="0"/>
              <a:t> N, </a:t>
            </a:r>
            <a:r>
              <a:rPr lang="en-US" sz="1200" b="1" dirty="0" err="1"/>
              <a:t>Arens</a:t>
            </a:r>
            <a:r>
              <a:rPr lang="en-US" sz="1200" b="1" dirty="0"/>
              <a:t> M, </a:t>
            </a:r>
            <a:r>
              <a:rPr lang="en-US" sz="1200" b="1" dirty="0" err="1"/>
              <a:t>Hugentobler</a:t>
            </a:r>
            <a:r>
              <a:rPr lang="en-US" sz="1200" b="1" dirty="0"/>
              <a:t> U. Error corrections for ultrawideband ranging. IEEE Transactions on Instrumentation and Measurement. 2020 May 22;69(11):9037-47. 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[7] </a:t>
            </a:r>
            <a:r>
              <a:rPr lang="en-US" sz="1200" b="1" dirty="0" err="1"/>
              <a:t>Sathyan</a:t>
            </a:r>
            <a:r>
              <a:rPr lang="en-US" sz="1200" b="1" dirty="0"/>
              <a:t> T, Sinha A, </a:t>
            </a:r>
            <a:r>
              <a:rPr lang="en-US" sz="1200" b="1" dirty="0" err="1"/>
              <a:t>Kirubarajan</a:t>
            </a:r>
            <a:r>
              <a:rPr lang="en-US" sz="1200" b="1" dirty="0"/>
              <a:t> T. Passive geolocation and tracking of an unknown number of emitters. IEEE Transactions on Aerospace and Electronic Systems. 2006 Apr;42(2):740-50.</a:t>
            </a:r>
          </a:p>
        </p:txBody>
      </p:sp>
    </p:spTree>
    <p:extLst>
      <p:ext uri="{BB962C8B-B14F-4D97-AF65-F5344CB8AC3E}">
        <p14:creationId xmlns:p14="http://schemas.microsoft.com/office/powerpoint/2010/main" val="4150895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669AD-05DC-E5DE-78C7-9CAB6949B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B25FBB-4421-3ECB-A787-C3BB926966D4}"/>
              </a:ext>
            </a:extLst>
          </p:cNvPr>
          <p:cNvSpPr txBox="1"/>
          <p:nvPr/>
        </p:nvSpPr>
        <p:spPr>
          <a:xfrm>
            <a:off x="1196789" y="2737829"/>
            <a:ext cx="9798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003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367F6-193E-DF4E-DF7E-E58A61402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C6F617-A5ED-65B5-1BA2-10C2EDCA087D}"/>
              </a:ext>
            </a:extLst>
          </p:cNvPr>
          <p:cNvSpPr txBox="1"/>
          <p:nvPr/>
        </p:nvSpPr>
        <p:spPr>
          <a:xfrm>
            <a:off x="1218602" y="1549962"/>
            <a:ext cx="11084560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an era where accuracy, precision and efficiency reign supreme, businesses and industries are constantly seeking innovative solutions to streamline their operations.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such groundbreaking technology making waves in various sectors is RTLS.  It is a sophisticated framework designed to accurately track and monitor the real-time location of assets, personnel, or any desired object within a defined space.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272AB-1418-F3CF-DAAA-7518B16D0AE8}"/>
              </a:ext>
            </a:extLst>
          </p:cNvPr>
          <p:cNvSpPr txBox="1"/>
          <p:nvPr/>
        </p:nvSpPr>
        <p:spPr>
          <a:xfrm>
            <a:off x="3464858" y="51291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effectLst/>
                <a:latin typeface="Arial" panose="020B0604020202020204" pitchFamily="34" charset="0"/>
              </a:rPr>
              <a:t>Problem Statement</a:t>
            </a:r>
            <a:endParaRPr lang="en-US" sz="4000" b="1" i="0" u="none" strike="noStrik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7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5B3FF-802E-F109-F7A5-19C08DBFC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2332A7-B8A0-743D-0199-A2313849DFA3}"/>
              </a:ext>
            </a:extLst>
          </p:cNvPr>
          <p:cNvSpPr txBox="1"/>
          <p:nvPr/>
        </p:nvSpPr>
        <p:spPr>
          <a:xfrm>
            <a:off x="70507" y="9383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</a:rPr>
              <a:t>Ultrawide Band</a:t>
            </a:r>
            <a:endParaRPr lang="en-US" sz="2400" b="1" i="0" u="none" strike="noStrike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61E5A7-524A-A5B9-034F-4CE841EE3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37580"/>
              </p:ext>
            </p:extLst>
          </p:nvPr>
        </p:nvGraphicFramePr>
        <p:xfrm>
          <a:off x="1849418" y="1541929"/>
          <a:ext cx="7189694" cy="433891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19687">
                  <a:extLst>
                    <a:ext uri="{9D8B030D-6E8A-4147-A177-3AD203B41FA5}">
                      <a16:colId xmlns:a16="http://schemas.microsoft.com/office/drawing/2014/main" val="1357383934"/>
                    </a:ext>
                  </a:extLst>
                </a:gridCol>
                <a:gridCol w="5670007">
                  <a:extLst>
                    <a:ext uri="{9D8B030D-6E8A-4147-A177-3AD203B41FA5}">
                      <a16:colId xmlns:a16="http://schemas.microsoft.com/office/drawing/2014/main" val="2754676421"/>
                    </a:ext>
                  </a:extLst>
                </a:gridCol>
              </a:tblGrid>
              <a:tr h="409332">
                <a:tc>
                  <a:txBody>
                    <a:bodyPr/>
                    <a:lstStyle/>
                    <a:p>
                      <a:pPr marL="228600" indent="-2286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Bandwidth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 anchor="b"/>
                </a:tc>
                <a:tc>
                  <a:txBody>
                    <a:bodyPr/>
                    <a:lstStyle/>
                    <a:p>
                      <a:pPr marL="228600" indent="-2286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MHz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 anchor="b"/>
                </a:tc>
                <a:extLst>
                  <a:ext uri="{0D108BD9-81ED-4DB2-BD59-A6C34878D82A}">
                    <a16:rowId xmlns:a16="http://schemas.microsoft.com/office/drawing/2014/main" val="1541777459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marL="228600" indent="-2286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rate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 anchor="b"/>
                </a:tc>
                <a:tc>
                  <a:txBody>
                    <a:bodyPr/>
                    <a:lstStyle/>
                    <a:p>
                      <a:pPr marL="228600" indent="-2286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to 27 megabits per second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 anchor="b"/>
                </a:tc>
                <a:extLst>
                  <a:ext uri="{0D108BD9-81ED-4DB2-BD59-A6C34878D82A}">
                    <a16:rowId xmlns:a16="http://schemas.microsoft.com/office/drawing/2014/main" val="73431573"/>
                  </a:ext>
                </a:extLst>
              </a:tr>
              <a:tr h="675397">
                <a:tc>
                  <a:txBody>
                    <a:bodyPr/>
                    <a:lstStyle/>
                    <a:p>
                      <a:pPr marL="228600" indent="-2286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 range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 and 10.6 GHz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 anchor="b"/>
                </a:tc>
                <a:extLst>
                  <a:ext uri="{0D108BD9-81ED-4DB2-BD59-A6C34878D82A}">
                    <a16:rowId xmlns:a16="http://schemas.microsoft.com/office/drawing/2014/main" val="4284482972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Battery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consumption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1817657767"/>
                  </a:ext>
                </a:extLst>
              </a:tr>
              <a:tr h="675397">
                <a:tc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200 meters (656 feet) based on the IEEE 802.15.4a standard(200 for ESP32 UWB PRO)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800808855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cm (3.9 inches)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839121247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– 5000 INR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4002733088"/>
                  </a:ext>
                </a:extLst>
              </a:tr>
              <a:tr h="941463">
                <a:tc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For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Proximity Marketing, Customer Analytics, Indoor Navigation, Smart Homes, Factory Automation, Asset-Tracking, Logistics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1802488344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DF4210C0-7C89-C056-D0AF-E8BC3E34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2504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153D3D-503B-4483-0C81-5497C2D3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02" y="796523"/>
            <a:ext cx="2485496" cy="2077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8F336-95A3-AADC-2F15-41768B9A4724}"/>
              </a:ext>
            </a:extLst>
          </p:cNvPr>
          <p:cNvSpPr txBox="1"/>
          <p:nvPr/>
        </p:nvSpPr>
        <p:spPr>
          <a:xfrm>
            <a:off x="9802905" y="3020926"/>
            <a:ext cx="203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DW1000 UWB Module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AF5FD-D814-8EA2-0156-CB63051C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902" y="3814292"/>
            <a:ext cx="2485496" cy="1922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5A0A7D-4965-54BE-752C-BAF806062761}"/>
              </a:ext>
            </a:extLst>
          </p:cNvPr>
          <p:cNvSpPr txBox="1"/>
          <p:nvPr/>
        </p:nvSpPr>
        <p:spPr>
          <a:xfrm>
            <a:off x="9802905" y="5885347"/>
            <a:ext cx="203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DW3000 UWB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572B4-E277-6C26-9484-88B15721AA07}"/>
              </a:ext>
            </a:extLst>
          </p:cNvPr>
          <p:cNvSpPr txBox="1"/>
          <p:nvPr/>
        </p:nvSpPr>
        <p:spPr>
          <a:xfrm>
            <a:off x="3452905" y="8863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Introduction</a:t>
            </a:r>
            <a:endParaRPr lang="en-US" sz="4000" b="1" i="0" u="none" strike="noStrik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9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352C4-2211-BC32-E2B6-145AD2CB957F}"/>
              </a:ext>
            </a:extLst>
          </p:cNvPr>
          <p:cNvSpPr txBox="1"/>
          <p:nvPr/>
        </p:nvSpPr>
        <p:spPr>
          <a:xfrm>
            <a:off x="3219822" y="56000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effectLst/>
                <a:latin typeface="Arial" panose="020B0604020202020204" pitchFamily="34" charset="0"/>
              </a:rPr>
              <a:t>Related Works</a:t>
            </a:r>
            <a:endParaRPr lang="en-US" sz="4000" b="1" i="0" u="none" strike="noStrike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CFB58-B7ED-B4BF-6159-6CB1FD39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67" y="1716938"/>
            <a:ext cx="10552783" cy="37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F154D-0DB7-9BB7-70D4-61FF094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3180A-6C12-0175-362A-B4D55090FC97}"/>
              </a:ext>
            </a:extLst>
          </p:cNvPr>
          <p:cNvSpPr txBox="1"/>
          <p:nvPr/>
        </p:nvSpPr>
        <p:spPr>
          <a:xfrm>
            <a:off x="2043953" y="460793"/>
            <a:ext cx="97984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Localization Techniques and Position Calculation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0C0C0-AFDD-365D-9270-5F6D802E0E22}"/>
              </a:ext>
            </a:extLst>
          </p:cNvPr>
          <p:cNvSpPr txBox="1"/>
          <p:nvPr/>
        </p:nvSpPr>
        <p:spPr>
          <a:xfrm>
            <a:off x="2841811" y="1963306"/>
            <a:ext cx="8695765" cy="4536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Interpretation of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TOF - Using Two-way time-of-arrival(TW-TOA)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Time-difference-of-arrival (TDOA)</a:t>
            </a:r>
          </a:p>
          <a:p>
            <a:pPr lvl="1" fontAlgn="base">
              <a:lnSpc>
                <a:spcPct val="150000"/>
              </a:lnSpc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Position Calculation Algorithms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Trilateration</a:t>
            </a:r>
            <a:endParaRPr lang="en-US" sz="2800" dirty="0">
              <a:latin typeface="Arial" panose="020B0604020202020204" pitchFamily="34" charset="0"/>
            </a:endParaRP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Triangulation</a:t>
            </a:r>
          </a:p>
        </p:txBody>
      </p:sp>
    </p:spTree>
    <p:extLst>
      <p:ext uri="{BB962C8B-B14F-4D97-AF65-F5344CB8AC3E}">
        <p14:creationId xmlns:p14="http://schemas.microsoft.com/office/powerpoint/2010/main" val="8335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BA7CA-389A-FD4F-B77D-75CBD4DB9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E6525C-B7E3-CD14-BB37-B53805BA2BC4}"/>
              </a:ext>
            </a:extLst>
          </p:cNvPr>
          <p:cNvSpPr txBox="1"/>
          <p:nvPr/>
        </p:nvSpPr>
        <p:spPr>
          <a:xfrm>
            <a:off x="1801906" y="348716"/>
            <a:ext cx="101032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Time of Flight(TOF) -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Using Two Way Time Of Arrival(TW-TOA)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124E9F-DAD7-0C8F-E5FD-5F5276949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17" y="2105052"/>
            <a:ext cx="4571999" cy="40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A6E84-0400-7D14-9521-5AE2082416F8}"/>
              </a:ext>
            </a:extLst>
          </p:cNvPr>
          <p:cNvSpPr txBox="1"/>
          <p:nvPr/>
        </p:nvSpPr>
        <p:spPr>
          <a:xfrm>
            <a:off x="2223247" y="2481570"/>
            <a:ext cx="4383742" cy="3244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TOF is a method based on two way ranging. </a:t>
            </a:r>
          </a:p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Tag needs to send and receive signals of the anchor several times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74971-AD53-9F8B-B744-A078A681D35E}"/>
              </a:ext>
            </a:extLst>
          </p:cNvPr>
          <p:cNvSpPr txBox="1"/>
          <p:nvPr/>
        </p:nvSpPr>
        <p:spPr>
          <a:xfrm>
            <a:off x="7646896" y="6196331"/>
            <a:ext cx="386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3. TOF For Localization</a:t>
            </a:r>
          </a:p>
        </p:txBody>
      </p:sp>
    </p:spTree>
    <p:extLst>
      <p:ext uri="{BB962C8B-B14F-4D97-AF65-F5344CB8AC3E}">
        <p14:creationId xmlns:p14="http://schemas.microsoft.com/office/powerpoint/2010/main" val="291473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1D785-CFF1-98B3-911F-741FBB886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8BDCE4-5C8A-ED4E-7DE9-E935F1E9D76B}"/>
              </a:ext>
            </a:extLst>
          </p:cNvPr>
          <p:cNvSpPr txBox="1"/>
          <p:nvPr/>
        </p:nvSpPr>
        <p:spPr>
          <a:xfrm>
            <a:off x="2043953" y="460793"/>
            <a:ext cx="9798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Time Difference Of Arrival (TDOA)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C019F81-49D8-A567-96D8-B25F2F35A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76" y="1278391"/>
            <a:ext cx="4939389" cy="346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37385-FEDD-829B-4C63-465B3E1567E8}"/>
              </a:ext>
            </a:extLst>
          </p:cNvPr>
          <p:cNvSpPr txBox="1"/>
          <p:nvPr/>
        </p:nvSpPr>
        <p:spPr>
          <a:xfrm>
            <a:off x="2226092" y="5443100"/>
            <a:ext cx="96693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The 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UWB tag will send out poll message and all the nearby UWB anchors will receive it and record the arrival time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A8F18-8771-09C7-8C77-AA99CA36C62A}"/>
              </a:ext>
            </a:extLst>
          </p:cNvPr>
          <p:cNvSpPr txBox="1"/>
          <p:nvPr/>
        </p:nvSpPr>
        <p:spPr>
          <a:xfrm>
            <a:off x="5130448" y="4854342"/>
            <a:ext cx="386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4. TDOA For Localization</a:t>
            </a:r>
          </a:p>
        </p:txBody>
      </p:sp>
    </p:spTree>
    <p:extLst>
      <p:ext uri="{BB962C8B-B14F-4D97-AF65-F5344CB8AC3E}">
        <p14:creationId xmlns:p14="http://schemas.microsoft.com/office/powerpoint/2010/main" val="413548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00AD8-75B6-F9C1-143A-5A7DF4A76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60F749-1FF3-5DEF-430C-424B47F45913}"/>
              </a:ext>
            </a:extLst>
          </p:cNvPr>
          <p:cNvSpPr txBox="1"/>
          <p:nvPr/>
        </p:nvSpPr>
        <p:spPr>
          <a:xfrm>
            <a:off x="2043953" y="460793"/>
            <a:ext cx="9798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Arial" panose="020B0604020202020204" pitchFamily="34" charset="0"/>
              </a:rPr>
              <a:t>Position Calculation Algorithms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9E4080-5893-6361-4511-B82F7A7B7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54" y="3030071"/>
            <a:ext cx="3696032" cy="252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E518B4-D3D9-1D7F-7FF9-7AAB2A3D1A05}"/>
              </a:ext>
            </a:extLst>
          </p:cNvPr>
          <p:cNvSpPr txBox="1"/>
          <p:nvPr/>
        </p:nvSpPr>
        <p:spPr>
          <a:xfrm>
            <a:off x="2788023" y="1720792"/>
            <a:ext cx="438374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Trilateration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80F79-5EEF-057D-5A4C-A9BCB5FB9932}"/>
              </a:ext>
            </a:extLst>
          </p:cNvPr>
          <p:cNvSpPr txBox="1"/>
          <p:nvPr/>
        </p:nvSpPr>
        <p:spPr>
          <a:xfrm>
            <a:off x="3585480" y="5832507"/>
            <a:ext cx="386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5. Trilateration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4DB0A-6865-6E9F-B713-F9CAACABC85A}"/>
              </a:ext>
            </a:extLst>
          </p:cNvPr>
          <p:cNvSpPr txBox="1"/>
          <p:nvPr/>
        </p:nvSpPr>
        <p:spPr>
          <a:xfrm>
            <a:off x="7458633" y="1793412"/>
            <a:ext cx="438374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Triangulation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C6F95C-92C5-CC5C-D4BC-F99081E5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09" y="2965021"/>
            <a:ext cx="3142931" cy="247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19FF9-9D3D-5569-EF2C-D3F793ABE1F1}"/>
              </a:ext>
            </a:extLst>
          </p:cNvPr>
          <p:cNvSpPr txBox="1"/>
          <p:nvPr/>
        </p:nvSpPr>
        <p:spPr>
          <a:xfrm>
            <a:off x="7978587" y="5832507"/>
            <a:ext cx="386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6. Triangulation</a:t>
            </a:r>
          </a:p>
        </p:txBody>
      </p:sp>
    </p:spTree>
    <p:extLst>
      <p:ext uri="{BB962C8B-B14F-4D97-AF65-F5344CB8AC3E}">
        <p14:creationId xmlns:p14="http://schemas.microsoft.com/office/powerpoint/2010/main" val="9158682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2264</TotalTime>
  <Words>1163</Words>
  <Application>Microsoft Office PowerPoint</Application>
  <PresentationFormat>Widescreen</PresentationFormat>
  <Paragraphs>185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srinitha beerelly</dc:creator>
  <cp:lastModifiedBy>srinitha beerelly</cp:lastModifiedBy>
  <cp:revision>7</cp:revision>
  <dcterms:created xsi:type="dcterms:W3CDTF">2024-03-08T06:45:07Z</dcterms:created>
  <dcterms:modified xsi:type="dcterms:W3CDTF">2024-05-02T02:58:28Z</dcterms:modified>
</cp:coreProperties>
</file>