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b577a985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b577a985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c3f5a9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c3f5a9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b577a98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b577a98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b577a98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b577a98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b577a985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b577a985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c3f5a92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c3f5a92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c3f5a92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c3f5a92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b577a985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b577a985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WHAT??</a:t>
            </a:r>
            <a:endParaRPr/>
          </a:p>
          <a:p>
            <a:pPr indent="0" lvl="0" marL="0" rtl="0" algn="l">
              <a:spcBef>
                <a:spcPts val="0"/>
              </a:spcBef>
              <a:spcAft>
                <a:spcPts val="0"/>
              </a:spcAft>
              <a:buClr>
                <a:schemeClr val="dk2"/>
              </a:buClr>
              <a:buSzPts val="1100"/>
              <a:buFont typeface="Arial"/>
              <a:buNone/>
            </a:pPr>
            <a:r>
              <a:rPr lang="en"/>
              <a:t>WHY??</a:t>
            </a:r>
            <a:endParaRPr/>
          </a:p>
          <a:p>
            <a:pPr indent="0" lvl="0" marL="0" rtl="0" algn="l">
              <a:spcBef>
                <a:spcPts val="0"/>
              </a:spcBef>
              <a:spcAft>
                <a:spcPts val="0"/>
              </a:spcAft>
              <a:buClr>
                <a:schemeClr val="dk2"/>
              </a:buClr>
              <a:buSzPts val="1100"/>
              <a:buFont typeface="Arial"/>
              <a:buNone/>
            </a:pPr>
            <a:r>
              <a:rPr lang="en"/>
              <a:t>HOW??</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aleway"/>
                <a:ea typeface="Raleway"/>
                <a:cs typeface="Raleway"/>
                <a:sym typeface="Raleway"/>
              </a:rPr>
              <a:t>SLAM (Simultaneous Localization and Mapping)</a:t>
            </a:r>
            <a:endParaRPr b="1"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txBox="1"/>
          <p:nvPr/>
        </p:nvSpPr>
        <p:spPr>
          <a:xfrm>
            <a:off x="581450" y="411775"/>
            <a:ext cx="584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Lato"/>
                <a:ea typeface="Lato"/>
                <a:cs typeface="Lato"/>
                <a:sym typeface="Lato"/>
              </a:rPr>
              <a:t>SLAM FOR TURTLEBOT3</a:t>
            </a:r>
            <a:endParaRPr sz="2400">
              <a:latin typeface="Lato"/>
              <a:ea typeface="Lato"/>
              <a:cs typeface="Lato"/>
              <a:sym typeface="Lato"/>
            </a:endParaRPr>
          </a:p>
        </p:txBody>
      </p:sp>
      <p:sp>
        <p:nvSpPr>
          <p:cNvPr id="129" name="Google Shape;129;p22"/>
          <p:cNvSpPr txBox="1"/>
          <p:nvPr/>
        </p:nvSpPr>
        <p:spPr>
          <a:xfrm>
            <a:off x="581450" y="1072075"/>
            <a:ext cx="7686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33333"/>
                </a:solidFill>
              </a:rPr>
              <a:t>The SLAM is a well-known feature of TurtleBot3 from its predecessors.</a:t>
            </a:r>
            <a:endParaRPr sz="1800">
              <a:solidFill>
                <a:srgbClr val="333333"/>
              </a:solidFill>
            </a:endParaRPr>
          </a:p>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None/>
            </a:pPr>
            <a:r>
              <a:rPr lang="en" sz="1800">
                <a:solidFill>
                  <a:srgbClr val="333333"/>
                </a:solidFill>
              </a:rPr>
              <a:t>Gmapping is used as a default SLAM method for turtlebot3.</a:t>
            </a:r>
            <a:endParaRPr sz="1800">
              <a:solidFill>
                <a:srgbClr val="333333"/>
              </a:solidFill>
            </a:endParaRPr>
          </a:p>
          <a:p>
            <a:pPr indent="0" lvl="0" marL="0" rtl="0" algn="l">
              <a:spcBef>
                <a:spcPts val="0"/>
              </a:spcBef>
              <a:spcAft>
                <a:spcPts val="0"/>
              </a:spcAft>
              <a:buNone/>
            </a:pPr>
            <a:r>
              <a:rPr lang="en" sz="1800">
                <a:solidFill>
                  <a:srgbClr val="333333"/>
                </a:solidFill>
                <a:highlight>
                  <a:schemeClr val="lt1"/>
                </a:highlight>
              </a:rPr>
              <a:t>The gmapping package provides laser-based SLAM, as a ROS node called slam_gmapping. Using slam_gmapping, we can create a 2-D grid map from laser and data collected by a mobile robot.</a:t>
            </a:r>
            <a:r>
              <a:rPr lang="en" sz="1800">
                <a:solidFill>
                  <a:srgbClr val="333333"/>
                </a:solidFill>
              </a:rPr>
              <a:t> </a:t>
            </a:r>
            <a:endParaRPr sz="1800">
              <a:solidFill>
                <a:srgbClr val="333333"/>
              </a:solidFill>
            </a:endParaRPr>
          </a:p>
          <a:p>
            <a:pPr indent="0" lvl="0" marL="0" rtl="0" algn="l">
              <a:spcBef>
                <a:spcPts val="0"/>
              </a:spcBef>
              <a:spcAft>
                <a:spcPts val="0"/>
              </a:spcAft>
              <a:buNone/>
            </a:pPr>
            <a:r>
              <a:t/>
            </a:r>
            <a:endParaRPr sz="1800">
              <a:solidFill>
                <a:srgbClr val="333333"/>
              </a:solidFill>
            </a:endParaRPr>
          </a:p>
          <a:p>
            <a:pPr indent="0" lvl="0" marL="0" rtl="0" algn="l">
              <a:spcBef>
                <a:spcPts val="0"/>
              </a:spcBef>
              <a:spcAft>
                <a:spcPts val="0"/>
              </a:spcAft>
              <a:buClr>
                <a:schemeClr val="dk2"/>
              </a:buClr>
              <a:buSzPts val="1100"/>
              <a:buFont typeface="Arial"/>
              <a:buNone/>
            </a:pPr>
            <a:r>
              <a:rPr lang="en" sz="1800">
                <a:solidFill>
                  <a:srgbClr val="333333"/>
                </a:solidFill>
              </a:rPr>
              <a:t>TurtleBot3 will be exploring unknown area of the map using teleoperation. It is important to avoid vigorous movements such as changing the linear and angular speed too quickly. </a:t>
            </a:r>
            <a:endParaRPr sz="1800">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396175" y="791875"/>
            <a:ext cx="8020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33333"/>
                </a:solidFill>
              </a:rPr>
              <a:t>Few parameters which are a part of gmapping package and we are going to use them are:</a:t>
            </a:r>
            <a:endParaRPr sz="1800">
              <a:solidFill>
                <a:srgbClr val="333333"/>
              </a:solidFill>
            </a:endParaRPr>
          </a:p>
          <a:p>
            <a:pPr indent="0" lvl="0" marL="914400" rtl="0" algn="l">
              <a:spcBef>
                <a:spcPts val="0"/>
              </a:spcBef>
              <a:spcAft>
                <a:spcPts val="0"/>
              </a:spcAft>
              <a:buNone/>
            </a:pPr>
            <a:r>
              <a:t/>
            </a:r>
            <a:endParaRPr sz="1800">
              <a:solidFill>
                <a:srgbClr val="333333"/>
              </a:solidFill>
            </a:endParaRPr>
          </a:p>
          <a:p>
            <a:pPr indent="-342900" lvl="0" marL="457200" rtl="0" algn="l">
              <a:spcBef>
                <a:spcPts val="0"/>
              </a:spcBef>
              <a:spcAft>
                <a:spcPts val="0"/>
              </a:spcAft>
              <a:buClr>
                <a:srgbClr val="333333"/>
              </a:buClr>
              <a:buSzPts val="1800"/>
              <a:buAutoNum type="arabicPeriod"/>
            </a:pPr>
            <a:r>
              <a:rPr b="1" lang="en" sz="1800">
                <a:solidFill>
                  <a:srgbClr val="333333"/>
                </a:solidFill>
              </a:rPr>
              <a:t>maxUrange</a:t>
            </a:r>
            <a:r>
              <a:rPr lang="en" sz="1800">
                <a:solidFill>
                  <a:srgbClr val="333333"/>
                </a:solidFill>
              </a:rPr>
              <a:t>: </a:t>
            </a:r>
            <a:r>
              <a:rPr lang="en" sz="1800">
                <a:solidFill>
                  <a:srgbClr val="333333"/>
                </a:solidFill>
              </a:rPr>
              <a:t>This parameter is set the maximum usable range of the lidar sensor.</a:t>
            </a:r>
            <a:endParaRPr sz="1800">
              <a:solidFill>
                <a:srgbClr val="333333"/>
              </a:solidFill>
            </a:endParaRPr>
          </a:p>
          <a:p>
            <a:pPr indent="-342900" lvl="0" marL="457200" rtl="0" algn="l">
              <a:spcBef>
                <a:spcPts val="0"/>
              </a:spcBef>
              <a:spcAft>
                <a:spcPts val="0"/>
              </a:spcAft>
              <a:buClr>
                <a:srgbClr val="333333"/>
              </a:buClr>
              <a:buSzPts val="1800"/>
              <a:buAutoNum type="arabicPeriod"/>
            </a:pPr>
            <a:r>
              <a:rPr b="1" lang="en" sz="1800">
                <a:solidFill>
                  <a:srgbClr val="333333"/>
                </a:solidFill>
              </a:rPr>
              <a:t>minimumScore: </a:t>
            </a:r>
            <a:r>
              <a:rPr lang="en" sz="1800">
                <a:solidFill>
                  <a:srgbClr val="333333"/>
                </a:solidFill>
              </a:rPr>
              <a:t>This can reduce errors in the expected position of the robot in a large area.</a:t>
            </a:r>
            <a:endParaRPr sz="1800">
              <a:solidFill>
                <a:srgbClr val="333333"/>
              </a:solidFill>
            </a:endParaRPr>
          </a:p>
          <a:p>
            <a:pPr indent="-342900" lvl="0" marL="457200" rtl="0" algn="l">
              <a:spcBef>
                <a:spcPts val="0"/>
              </a:spcBef>
              <a:spcAft>
                <a:spcPts val="0"/>
              </a:spcAft>
              <a:buClr>
                <a:srgbClr val="333333"/>
              </a:buClr>
              <a:buSzPts val="1800"/>
              <a:buAutoNum type="arabicPeriod"/>
            </a:pPr>
            <a:r>
              <a:rPr b="1" lang="en" sz="1800">
                <a:solidFill>
                  <a:srgbClr val="333333"/>
                </a:solidFill>
              </a:rPr>
              <a:t>linearUpdate: </a:t>
            </a:r>
            <a:r>
              <a:rPr lang="en" sz="1800">
                <a:solidFill>
                  <a:srgbClr val="333333"/>
                </a:solidFill>
              </a:rPr>
              <a:t>When the robot translates longer distance than this value, it will run the scan process.</a:t>
            </a:r>
            <a:endParaRPr b="1" sz="1800">
              <a:solidFill>
                <a:srgbClr val="333333"/>
              </a:solidFill>
            </a:endParaRPr>
          </a:p>
          <a:p>
            <a:pPr indent="-342900" lvl="0" marL="457200" rtl="0" algn="l">
              <a:spcBef>
                <a:spcPts val="0"/>
              </a:spcBef>
              <a:spcAft>
                <a:spcPts val="0"/>
              </a:spcAft>
              <a:buClr>
                <a:srgbClr val="333333"/>
              </a:buClr>
              <a:buSzPts val="1800"/>
              <a:buAutoNum type="arabicPeriod"/>
            </a:pPr>
            <a:r>
              <a:rPr b="1" lang="en" sz="1800">
                <a:solidFill>
                  <a:srgbClr val="333333"/>
                </a:solidFill>
              </a:rPr>
              <a:t>angularUpdate: </a:t>
            </a:r>
            <a:r>
              <a:rPr lang="en" sz="1800">
                <a:solidFill>
                  <a:srgbClr val="333333"/>
                </a:solidFill>
              </a:rPr>
              <a:t>When the robot rotates more than this value, it will run the scan process.</a:t>
            </a:r>
            <a:endParaRPr b="1" sz="180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4"/>
          <p:cNvSpPr txBox="1"/>
          <p:nvPr/>
        </p:nvSpPr>
        <p:spPr>
          <a:xfrm>
            <a:off x="421350" y="1222250"/>
            <a:ext cx="8536200" cy="2837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solidFill>
                  <a:srgbClr val="333333"/>
                </a:solidFill>
              </a:rPr>
              <a:t>The map is drawn based on the robot’s scan information. These map data is drawn as the TurtleBot3 travels. After creating a complete map of desired area the map can be saved to the local drive for the later use.</a:t>
            </a:r>
            <a:endParaRPr sz="1800">
              <a:solidFill>
                <a:srgbClr val="333333"/>
              </a:solidFill>
            </a:endParaRPr>
          </a:p>
          <a:p>
            <a:pPr indent="0" lvl="0" marL="0" rtl="0" algn="l">
              <a:lnSpc>
                <a:spcPct val="100000"/>
              </a:lnSpc>
              <a:spcBef>
                <a:spcPts val="1700"/>
              </a:spcBef>
              <a:spcAft>
                <a:spcPts val="0"/>
              </a:spcAft>
              <a:buNone/>
            </a:pPr>
            <a:r>
              <a:t/>
            </a:r>
            <a:endParaRPr sz="1800">
              <a:solidFill>
                <a:srgbClr val="333333"/>
              </a:solidFill>
            </a:endParaRPr>
          </a:p>
          <a:p>
            <a:pPr indent="0" lvl="0" marL="0" rtl="0" algn="l">
              <a:spcBef>
                <a:spcPts val="1700"/>
              </a:spcBef>
              <a:spcAft>
                <a:spcPts val="1700"/>
              </a:spcAft>
              <a:buClr>
                <a:schemeClr val="dk2"/>
              </a:buClr>
              <a:buSzPts val="1100"/>
              <a:buFont typeface="Arial"/>
              <a:buNone/>
            </a:pPr>
            <a:r>
              <a:rPr lang="en" sz="1800">
                <a:solidFill>
                  <a:srgbClr val="333333"/>
                </a:solidFill>
              </a:rPr>
              <a:t>The map uses two-dimensional Occupancy Grid Map (OGM). The saved map will have different coloured areas where white area is collision free area while black area is occupied and inaccessible area, and gray area represents the unknown area. This map is used for the Navigation.</a:t>
            </a:r>
            <a:endParaRPr sz="1800">
              <a:solidFill>
                <a:srgbClr val="333333"/>
              </a:solidFill>
            </a:endParaRPr>
          </a:p>
        </p:txBody>
      </p:sp>
      <p:sp>
        <p:nvSpPr>
          <p:cNvPr id="140" name="Google Shape;140;p24"/>
          <p:cNvSpPr txBox="1"/>
          <p:nvPr/>
        </p:nvSpPr>
        <p:spPr>
          <a:xfrm>
            <a:off x="421350" y="349500"/>
            <a:ext cx="6923400" cy="515700"/>
          </a:xfrm>
          <a:prstGeom prst="rect">
            <a:avLst/>
          </a:prstGeom>
          <a:noFill/>
          <a:ln>
            <a:noFill/>
          </a:ln>
        </p:spPr>
        <p:txBody>
          <a:bodyPr anchorCtr="0" anchor="t" bIns="91425" lIns="91425" spcFirstLastPara="1" rIns="91425" wrap="square" tIns="91425">
            <a:spAutoFit/>
          </a:bodyPr>
          <a:lstStyle/>
          <a:p>
            <a:pPr indent="0" lvl="0" marL="0" rtl="0" algn="l">
              <a:lnSpc>
                <a:spcPct val="118000"/>
              </a:lnSpc>
              <a:spcBef>
                <a:spcPts val="0"/>
              </a:spcBef>
              <a:spcAft>
                <a:spcPts val="1000"/>
              </a:spcAft>
              <a:buNone/>
            </a:pPr>
            <a:r>
              <a:rPr b="1" lang="en" sz="2150">
                <a:solidFill>
                  <a:schemeClr val="lt1"/>
                </a:solidFill>
                <a:latin typeface="Raleway"/>
                <a:ea typeface="Raleway"/>
                <a:cs typeface="Raleway"/>
                <a:sym typeface="Raleway"/>
              </a:rPr>
              <a:t>MAPPING in TURTLEBOT3</a:t>
            </a:r>
            <a:endParaRPr b="1" sz="215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a:t>
            </a:r>
            <a:endParaRPr sz="2400"/>
          </a:p>
        </p:txBody>
      </p:sp>
      <p:sp>
        <p:nvSpPr>
          <p:cNvPr id="79" name="Google Shape;79;p14"/>
          <p:cNvSpPr txBox="1"/>
          <p:nvPr>
            <p:ph idx="4294967295" type="title"/>
          </p:nvPr>
        </p:nvSpPr>
        <p:spPr>
          <a:xfrm>
            <a:off x="535775" y="1747925"/>
            <a:ext cx="8138400" cy="144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800">
                <a:solidFill>
                  <a:srgbClr val="212121"/>
                </a:solidFill>
                <a:highlight>
                  <a:srgbClr val="FFFFFF"/>
                </a:highlight>
                <a:latin typeface="Roboto"/>
                <a:ea typeface="Roboto"/>
                <a:cs typeface="Roboto"/>
                <a:sym typeface="Roboto"/>
              </a:rPr>
              <a:t>SLAM (simultaneous localization and mapping) is a method used for autonomous vehicles that lets you build a map and localize your vehicle in that map at the same time. SLAM algorithms allow the vehicle to map out unknown paths or environments. </a:t>
            </a:r>
            <a:endParaRPr b="0" sz="1800">
              <a:solidFill>
                <a:srgbClr val="212121"/>
              </a:solidFill>
              <a:highlight>
                <a:srgbClr val="FFFFFF"/>
              </a:highlight>
              <a:latin typeface="Roboto"/>
              <a:ea typeface="Roboto"/>
              <a:cs typeface="Roboto"/>
              <a:sym typeface="Roboto"/>
            </a:endParaRPr>
          </a:p>
          <a:p>
            <a:pPr indent="0" lvl="0" marL="0" rtl="0" algn="l">
              <a:lnSpc>
                <a:spcPct val="100000"/>
              </a:lnSpc>
              <a:spcBef>
                <a:spcPts val="1000"/>
              </a:spcBef>
              <a:spcAft>
                <a:spcPts val="1000"/>
              </a:spcAft>
              <a:buNone/>
            </a:pPr>
            <a:r>
              <a:rPr b="0" lang="en" sz="1800">
                <a:solidFill>
                  <a:srgbClr val="212121"/>
                </a:solidFill>
                <a:highlight>
                  <a:srgbClr val="FFFFFF"/>
                </a:highlight>
                <a:latin typeface="Roboto"/>
                <a:ea typeface="Roboto"/>
                <a:cs typeface="Roboto"/>
                <a:sym typeface="Roboto"/>
              </a:rPr>
              <a:t>The map information is used to carry out tasks such as path planning and obstacle avoidance.</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WHY??</a:t>
            </a:r>
            <a:endParaRPr sz="2400"/>
          </a:p>
        </p:txBody>
      </p:sp>
      <p:sp>
        <p:nvSpPr>
          <p:cNvPr id="85" name="Google Shape;85;p15"/>
          <p:cNvSpPr txBox="1"/>
          <p:nvPr>
            <p:ph type="title"/>
          </p:nvPr>
        </p:nvSpPr>
        <p:spPr>
          <a:xfrm>
            <a:off x="535775" y="1480150"/>
            <a:ext cx="8138400" cy="14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t>SLAM has been the subject of technical research for many years. But with vast improvements in computer processing speed and the availability of low-cost sensors such as cameras and laser range finders, SLAM is now used for practical applications in a growing number of fields.</a:t>
            </a:r>
            <a:endParaRPr b="0" sz="2300"/>
          </a:p>
        </p:txBody>
      </p:sp>
      <p:sp>
        <p:nvSpPr>
          <p:cNvPr id="86" name="Google Shape;86;p15"/>
          <p:cNvSpPr txBox="1"/>
          <p:nvPr/>
        </p:nvSpPr>
        <p:spPr>
          <a:xfrm>
            <a:off x="535775" y="2969100"/>
            <a:ext cx="740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SLAM is useful in many other applications such as navigating a fleet of mobile robots to arrange shelves in a warehouse, parking a self-driving car in an empty spot, or delivering a package by navigating a drone in an unknown environment or locations.</a:t>
            </a:r>
            <a:endParaRPr sz="2300">
              <a:solidFill>
                <a:schemeClr val="lt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741025" y="447200"/>
            <a:ext cx="679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9900"/>
                </a:solidFill>
                <a:latin typeface="Lato"/>
                <a:ea typeface="Lato"/>
                <a:cs typeface="Lato"/>
                <a:sym typeface="Lato"/>
              </a:rPr>
              <a:t>EXAMPLE OF SLAM IN REAL LIFE</a:t>
            </a:r>
            <a:endParaRPr sz="3000">
              <a:solidFill>
                <a:srgbClr val="FF9900"/>
              </a:solidFill>
              <a:latin typeface="Lato"/>
              <a:ea typeface="Lato"/>
              <a:cs typeface="Lato"/>
              <a:sym typeface="Lato"/>
            </a:endParaRPr>
          </a:p>
        </p:txBody>
      </p:sp>
      <p:sp>
        <p:nvSpPr>
          <p:cNvPr id="92" name="Google Shape;92;p16"/>
          <p:cNvSpPr txBox="1"/>
          <p:nvPr/>
        </p:nvSpPr>
        <p:spPr>
          <a:xfrm>
            <a:off x="741025" y="1093700"/>
            <a:ext cx="7918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aleway"/>
                <a:ea typeface="Raleway"/>
                <a:cs typeface="Raleway"/>
                <a:sym typeface="Raleway"/>
              </a:rPr>
              <a:t>If we consider a home robot vacuum.</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 sz="1800" u="sng">
                <a:solidFill>
                  <a:schemeClr val="lt1"/>
                </a:solidFill>
                <a:latin typeface="Raleway"/>
                <a:ea typeface="Raleway"/>
                <a:cs typeface="Raleway"/>
                <a:sym typeface="Raleway"/>
              </a:rPr>
              <a:t>Without SLAM</a:t>
            </a:r>
            <a:r>
              <a:rPr lang="en" sz="1800">
                <a:solidFill>
                  <a:schemeClr val="lt1"/>
                </a:solidFill>
                <a:latin typeface="Raleway"/>
                <a:ea typeface="Raleway"/>
                <a:cs typeface="Raleway"/>
                <a:sym typeface="Raleway"/>
              </a:rPr>
              <a:t>: </a:t>
            </a:r>
            <a:r>
              <a:rPr lang="en" sz="1800">
                <a:solidFill>
                  <a:schemeClr val="lt1"/>
                </a:solidFill>
                <a:latin typeface="Raleway"/>
                <a:ea typeface="Raleway"/>
                <a:cs typeface="Raleway"/>
                <a:sym typeface="Raleway"/>
              </a:rPr>
              <a:t>it will just move randomly within a room and may not be able to clean the entire floor surface. In addition, this approach uses more power, so the battery will run out more quickly.</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 sz="1800">
                <a:solidFill>
                  <a:schemeClr val="lt1"/>
                </a:solidFill>
                <a:latin typeface="Raleway"/>
                <a:ea typeface="Raleway"/>
                <a:cs typeface="Raleway"/>
                <a:sym typeface="Raleway"/>
              </a:rPr>
              <a:t> </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 sz="1800" u="sng">
                <a:solidFill>
                  <a:schemeClr val="lt1"/>
                </a:solidFill>
                <a:latin typeface="Raleway"/>
                <a:ea typeface="Raleway"/>
                <a:cs typeface="Raleway"/>
                <a:sym typeface="Raleway"/>
              </a:rPr>
              <a:t>With SLAM:</a:t>
            </a:r>
            <a:r>
              <a:rPr lang="en" sz="1800">
                <a:solidFill>
                  <a:schemeClr val="lt1"/>
                </a:solidFill>
                <a:latin typeface="Raleway"/>
                <a:ea typeface="Raleway"/>
                <a:cs typeface="Raleway"/>
                <a:sym typeface="Raleway"/>
              </a:rPr>
              <a:t> It can use information such as the number of wheel revolutions and data from cameras and other imaging sensors to determine the amount of movement needed. This is called localization. The robot can also simultaneously use the camera and other sensors to create a map of the obstacles in its surroundings and avoid cleaning the same area twice. This is called mapping.</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lang="en" sz="1800">
                <a:solidFill>
                  <a:schemeClr val="lt1"/>
                </a:solidFill>
                <a:latin typeface="Raleway"/>
                <a:ea typeface="Raleway"/>
                <a:cs typeface="Raleway"/>
                <a:sym typeface="Raleway"/>
              </a:rPr>
              <a:t>Thus uses SLAM for better efficiency.</a:t>
            </a:r>
            <a:endParaRPr sz="18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501750" y="5733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HOW SLAM Works??</a:t>
            </a:r>
            <a:endParaRPr sz="2400"/>
          </a:p>
        </p:txBody>
      </p:sp>
      <p:sp>
        <p:nvSpPr>
          <p:cNvPr id="98" name="Google Shape;98;p17"/>
          <p:cNvSpPr txBox="1"/>
          <p:nvPr>
            <p:ph idx="4294967295" type="title"/>
          </p:nvPr>
        </p:nvSpPr>
        <p:spPr>
          <a:xfrm>
            <a:off x="501750" y="1609900"/>
            <a:ext cx="8616000" cy="357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rgbClr val="212121"/>
                </a:solidFill>
                <a:latin typeface="Roboto"/>
                <a:ea typeface="Roboto"/>
                <a:cs typeface="Roboto"/>
                <a:sym typeface="Roboto"/>
              </a:rPr>
              <a:t>There are two types of technology components used to achieve SLAM. </a:t>
            </a:r>
            <a:endParaRPr b="0" sz="1800">
              <a:solidFill>
                <a:srgbClr val="212121"/>
              </a:solidFill>
              <a:latin typeface="Roboto"/>
              <a:ea typeface="Roboto"/>
              <a:cs typeface="Roboto"/>
              <a:sym typeface="Roboto"/>
            </a:endParaRPr>
          </a:p>
          <a:p>
            <a:pPr indent="0" lvl="0" marL="0" rtl="0" algn="l">
              <a:lnSpc>
                <a:spcPct val="115000"/>
              </a:lnSpc>
              <a:spcBef>
                <a:spcPts val="1600"/>
              </a:spcBef>
              <a:spcAft>
                <a:spcPts val="0"/>
              </a:spcAft>
              <a:buNone/>
            </a:pPr>
            <a:r>
              <a:rPr b="0" lang="en" sz="1800">
                <a:solidFill>
                  <a:srgbClr val="212121"/>
                </a:solidFill>
                <a:latin typeface="Roboto"/>
                <a:ea typeface="Roboto"/>
                <a:cs typeface="Roboto"/>
                <a:sym typeface="Roboto"/>
              </a:rPr>
              <a:t>The first type is sensor signal processing, including the front-end processing, which is largely dependent on the sensors used. </a:t>
            </a:r>
            <a:endParaRPr b="0" sz="1800">
              <a:solidFill>
                <a:srgbClr val="212121"/>
              </a:solidFill>
              <a:latin typeface="Roboto"/>
              <a:ea typeface="Roboto"/>
              <a:cs typeface="Roboto"/>
              <a:sym typeface="Roboto"/>
            </a:endParaRPr>
          </a:p>
          <a:p>
            <a:pPr indent="0" lvl="0" marL="0" rtl="0" algn="l">
              <a:lnSpc>
                <a:spcPct val="115000"/>
              </a:lnSpc>
              <a:spcBef>
                <a:spcPts val="1600"/>
              </a:spcBef>
              <a:spcAft>
                <a:spcPts val="0"/>
              </a:spcAft>
              <a:buNone/>
            </a:pPr>
            <a:r>
              <a:rPr b="0" lang="en" sz="1800">
                <a:solidFill>
                  <a:srgbClr val="212121"/>
                </a:solidFill>
                <a:latin typeface="Roboto"/>
                <a:ea typeface="Roboto"/>
                <a:cs typeface="Roboto"/>
                <a:sym typeface="Roboto"/>
              </a:rPr>
              <a:t>The second type is pose-graph optimization, including the back-end processing.</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501750" y="344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HOW SLAM Works??</a:t>
            </a:r>
            <a:endParaRPr sz="2400"/>
          </a:p>
        </p:txBody>
      </p:sp>
      <p:sp>
        <p:nvSpPr>
          <p:cNvPr id="104" name="Google Shape;104;p18"/>
          <p:cNvSpPr txBox="1"/>
          <p:nvPr>
            <p:ph idx="4294967295" type="title"/>
          </p:nvPr>
        </p:nvSpPr>
        <p:spPr>
          <a:xfrm>
            <a:off x="573925" y="1414775"/>
            <a:ext cx="8616000" cy="357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105" name="Google Shape;105;p18"/>
          <p:cNvPicPr preferRelativeResize="0"/>
          <p:nvPr/>
        </p:nvPicPr>
        <p:blipFill>
          <a:blip r:embed="rId3">
            <a:alphaModFix/>
          </a:blip>
          <a:stretch>
            <a:fillRect/>
          </a:stretch>
        </p:blipFill>
        <p:spPr>
          <a:xfrm>
            <a:off x="501750" y="1384750"/>
            <a:ext cx="8090924" cy="3059975"/>
          </a:xfrm>
          <a:prstGeom prst="rect">
            <a:avLst/>
          </a:prstGeom>
          <a:no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685225" y="582750"/>
            <a:ext cx="679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9900"/>
                </a:solidFill>
                <a:latin typeface="Lato"/>
                <a:ea typeface="Lato"/>
                <a:cs typeface="Lato"/>
                <a:sym typeface="Lato"/>
              </a:rPr>
              <a:t>Different methods of SLAM</a:t>
            </a:r>
            <a:endParaRPr sz="3000">
              <a:solidFill>
                <a:srgbClr val="FF9900"/>
              </a:solidFill>
              <a:latin typeface="Lato"/>
              <a:ea typeface="Lato"/>
              <a:cs typeface="Lato"/>
              <a:sym typeface="Lato"/>
            </a:endParaRPr>
          </a:p>
        </p:txBody>
      </p:sp>
      <p:sp>
        <p:nvSpPr>
          <p:cNvPr id="111" name="Google Shape;111;p19"/>
          <p:cNvSpPr txBox="1"/>
          <p:nvPr/>
        </p:nvSpPr>
        <p:spPr>
          <a:xfrm>
            <a:off x="685225" y="1257025"/>
            <a:ext cx="7918800" cy="416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aleway"/>
              <a:buAutoNum type="arabicPeriod"/>
            </a:pPr>
            <a:r>
              <a:rPr b="1" lang="en" sz="1800">
                <a:solidFill>
                  <a:schemeClr val="lt1"/>
                </a:solidFill>
                <a:latin typeface="Raleway"/>
                <a:ea typeface="Raleway"/>
                <a:cs typeface="Raleway"/>
                <a:sym typeface="Raleway"/>
              </a:rPr>
              <a:t>VISUAL SLAM:</a:t>
            </a:r>
            <a:endParaRPr b="1" sz="1800">
              <a:solidFill>
                <a:schemeClr val="lt1"/>
              </a:solidFill>
              <a:latin typeface="Raleway"/>
              <a:ea typeface="Raleway"/>
              <a:cs typeface="Raleway"/>
              <a:sym typeface="Raleway"/>
            </a:endParaRPr>
          </a:p>
          <a:p>
            <a:pPr indent="457200" lvl="0" marL="914400" rtl="0" algn="l">
              <a:spcBef>
                <a:spcPts val="0"/>
              </a:spcBef>
              <a:spcAft>
                <a:spcPts val="0"/>
              </a:spcAft>
              <a:buNone/>
            </a:pPr>
            <a:r>
              <a:rPr lang="en" sz="1800">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Visual SLAM uses images acquired from cameras and other image sensors. Visual SLAM can be implemented at low cost with inexpensive cameras. In addition, since cameras provide a large volume of information, they can be used to detect landmarks.</a:t>
            </a:r>
            <a:endParaRPr sz="1800">
              <a:solidFill>
                <a:schemeClr val="lt1"/>
              </a:solidFill>
              <a:latin typeface="Roboto"/>
              <a:ea typeface="Roboto"/>
              <a:cs typeface="Roboto"/>
              <a:sym typeface="Roboto"/>
            </a:endParaRPr>
          </a:p>
          <a:p>
            <a:pPr indent="457200" lvl="0" marL="9144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lnSpc>
                <a:spcPct val="118000"/>
              </a:lnSpc>
              <a:spcBef>
                <a:spcPts val="0"/>
              </a:spcBef>
              <a:spcAft>
                <a:spcPts val="0"/>
              </a:spcAft>
              <a:buClr>
                <a:schemeClr val="lt1"/>
              </a:buClr>
              <a:buSzPts val="1800"/>
              <a:buFont typeface="Roboto"/>
              <a:buAutoNum type="arabicPeriod"/>
            </a:pPr>
            <a:r>
              <a:rPr b="1" lang="en" sz="1800">
                <a:solidFill>
                  <a:schemeClr val="lt1"/>
                </a:solidFill>
                <a:latin typeface="Roboto"/>
                <a:ea typeface="Roboto"/>
                <a:cs typeface="Roboto"/>
                <a:sym typeface="Roboto"/>
              </a:rPr>
              <a:t>LiDAR SLAM</a:t>
            </a:r>
            <a:r>
              <a:rPr lang="en" sz="1800">
                <a:solidFill>
                  <a:schemeClr val="lt1"/>
                </a:solidFill>
                <a:latin typeface="Roboto"/>
                <a:ea typeface="Roboto"/>
                <a:cs typeface="Roboto"/>
                <a:sym typeface="Roboto"/>
              </a:rPr>
              <a:t>:															Light detection and ranging is a method that primarily uses a laser sensor or distance sensor. Lasers are significantly more precise, and are used for applications with high-speed moving vehicles such as self-driving cars and drones.</a:t>
            </a:r>
            <a:endParaRPr sz="1800">
              <a:solidFill>
                <a:schemeClr val="lt1"/>
              </a:solidFill>
              <a:latin typeface="Roboto"/>
              <a:ea typeface="Roboto"/>
              <a:cs typeface="Roboto"/>
              <a:sym typeface="Roboto"/>
            </a:endParaRPr>
          </a:p>
          <a:p>
            <a:pPr indent="0" lvl="0" marL="0" rtl="0" algn="l">
              <a:spcBef>
                <a:spcPts val="100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0"/>
          <p:cNvSpPr txBox="1"/>
          <p:nvPr/>
        </p:nvSpPr>
        <p:spPr>
          <a:xfrm>
            <a:off x="856200" y="272350"/>
            <a:ext cx="6923400" cy="515700"/>
          </a:xfrm>
          <a:prstGeom prst="rect">
            <a:avLst/>
          </a:prstGeom>
          <a:noFill/>
          <a:ln>
            <a:noFill/>
          </a:ln>
        </p:spPr>
        <p:txBody>
          <a:bodyPr anchorCtr="0" anchor="t" bIns="91425" lIns="91425" spcFirstLastPara="1" rIns="91425" wrap="square" tIns="91425">
            <a:spAutoFit/>
          </a:bodyPr>
          <a:lstStyle/>
          <a:p>
            <a:pPr indent="0" lvl="0" marL="0" rtl="0" algn="l">
              <a:lnSpc>
                <a:spcPct val="118000"/>
              </a:lnSpc>
              <a:spcBef>
                <a:spcPts val="0"/>
              </a:spcBef>
              <a:spcAft>
                <a:spcPts val="1000"/>
              </a:spcAft>
              <a:buNone/>
            </a:pPr>
            <a:r>
              <a:rPr b="1" lang="en" sz="2150">
                <a:solidFill>
                  <a:schemeClr val="lt1"/>
                </a:solidFill>
                <a:latin typeface="Raleway"/>
                <a:ea typeface="Raleway"/>
                <a:cs typeface="Raleway"/>
                <a:sym typeface="Raleway"/>
              </a:rPr>
              <a:t>Common Challenges with SLAM and </a:t>
            </a:r>
            <a:r>
              <a:rPr b="1" lang="en" sz="2150">
                <a:solidFill>
                  <a:schemeClr val="lt1"/>
                </a:solidFill>
                <a:latin typeface="Raleway"/>
                <a:ea typeface="Raleway"/>
                <a:cs typeface="Raleway"/>
                <a:sym typeface="Raleway"/>
              </a:rPr>
              <a:t>how</a:t>
            </a:r>
            <a:r>
              <a:rPr b="1" lang="en" sz="2150">
                <a:solidFill>
                  <a:schemeClr val="lt1"/>
                </a:solidFill>
                <a:latin typeface="Raleway"/>
                <a:ea typeface="Raleway"/>
                <a:cs typeface="Raleway"/>
                <a:sym typeface="Raleway"/>
              </a:rPr>
              <a:t> to avoid ?</a:t>
            </a:r>
            <a:endParaRPr b="1" sz="2150">
              <a:solidFill>
                <a:schemeClr val="lt1"/>
              </a:solidFill>
              <a:latin typeface="Raleway"/>
              <a:ea typeface="Raleway"/>
              <a:cs typeface="Raleway"/>
              <a:sym typeface="Raleway"/>
            </a:endParaRPr>
          </a:p>
        </p:txBody>
      </p:sp>
      <p:sp>
        <p:nvSpPr>
          <p:cNvPr id="117" name="Google Shape;117;p20"/>
          <p:cNvSpPr txBox="1"/>
          <p:nvPr/>
        </p:nvSpPr>
        <p:spPr>
          <a:xfrm>
            <a:off x="856200" y="866200"/>
            <a:ext cx="7126800" cy="309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u="sng">
                <a:solidFill>
                  <a:srgbClr val="212121"/>
                </a:solidFill>
                <a:latin typeface="Roboto"/>
                <a:ea typeface="Roboto"/>
                <a:cs typeface="Roboto"/>
                <a:sym typeface="Roboto"/>
              </a:rPr>
              <a:t>Challenge:</a:t>
            </a:r>
            <a:endParaRPr sz="1800" u="sng">
              <a:solidFill>
                <a:srgbClr val="212121"/>
              </a:solidFill>
              <a:latin typeface="Roboto"/>
              <a:ea typeface="Roboto"/>
              <a:cs typeface="Roboto"/>
              <a:sym typeface="Roboto"/>
            </a:endParaRPr>
          </a:p>
          <a:p>
            <a:pPr indent="0" lvl="0" marL="0" rtl="0" algn="l">
              <a:lnSpc>
                <a:spcPct val="115000"/>
              </a:lnSpc>
              <a:spcBef>
                <a:spcPts val="1400"/>
              </a:spcBef>
              <a:spcAft>
                <a:spcPts val="0"/>
              </a:spcAft>
              <a:buClr>
                <a:schemeClr val="dk2"/>
              </a:buClr>
              <a:buSzPts val="1100"/>
              <a:buFont typeface="Arial"/>
              <a:buNone/>
            </a:pPr>
            <a:r>
              <a:rPr b="1" lang="en" sz="1800">
                <a:solidFill>
                  <a:srgbClr val="212121"/>
                </a:solidFill>
                <a:latin typeface="Roboto"/>
                <a:ea typeface="Roboto"/>
                <a:cs typeface="Roboto"/>
                <a:sym typeface="Roboto"/>
              </a:rPr>
              <a:t>Localization errors accumulate, causing substantial deviation from actual values</a:t>
            </a:r>
            <a:r>
              <a:rPr b="1" lang="en" sz="1600">
                <a:solidFill>
                  <a:srgbClr val="212121"/>
                </a:solidFill>
                <a:latin typeface="Roboto"/>
                <a:ea typeface="Roboto"/>
                <a:cs typeface="Roboto"/>
                <a:sym typeface="Roboto"/>
              </a:rPr>
              <a:t>													</a:t>
            </a:r>
            <a:endParaRPr b="1" sz="1600">
              <a:solidFill>
                <a:srgbClr val="212121"/>
              </a:solidFill>
              <a:latin typeface="Roboto"/>
              <a:ea typeface="Roboto"/>
              <a:cs typeface="Roboto"/>
              <a:sym typeface="Roboto"/>
            </a:endParaRPr>
          </a:p>
          <a:p>
            <a:pPr indent="0" lvl="0" marL="0" rtl="0" algn="l">
              <a:lnSpc>
                <a:spcPct val="115000"/>
              </a:lnSpc>
              <a:spcBef>
                <a:spcPts val="1400"/>
              </a:spcBef>
              <a:spcAft>
                <a:spcPts val="0"/>
              </a:spcAft>
              <a:buClr>
                <a:schemeClr val="dk2"/>
              </a:buClr>
              <a:buSzPts val="1100"/>
              <a:buFont typeface="Arial"/>
              <a:buNone/>
            </a:pPr>
            <a:r>
              <a:rPr lang="en" sz="1800" u="sng">
                <a:solidFill>
                  <a:srgbClr val="212121"/>
                </a:solidFill>
                <a:latin typeface="Roboto"/>
                <a:ea typeface="Roboto"/>
                <a:cs typeface="Roboto"/>
                <a:sym typeface="Roboto"/>
              </a:rPr>
              <a:t>How to avoid:</a:t>
            </a:r>
            <a:endParaRPr sz="1800" u="sng">
              <a:solidFill>
                <a:srgbClr val="212121"/>
              </a:solidFill>
              <a:latin typeface="Roboto"/>
              <a:ea typeface="Roboto"/>
              <a:cs typeface="Roboto"/>
              <a:sym typeface="Roboto"/>
            </a:endParaRPr>
          </a:p>
          <a:p>
            <a:pPr indent="0" lvl="0" marL="0" rtl="0" algn="l">
              <a:lnSpc>
                <a:spcPct val="115000"/>
              </a:lnSpc>
              <a:spcBef>
                <a:spcPts val="1400"/>
              </a:spcBef>
              <a:spcAft>
                <a:spcPts val="1400"/>
              </a:spcAft>
              <a:buClr>
                <a:schemeClr val="dk2"/>
              </a:buClr>
              <a:buSzPts val="1100"/>
              <a:buFont typeface="Arial"/>
              <a:buNone/>
            </a:pPr>
            <a:r>
              <a:rPr lang="en" sz="1600">
                <a:solidFill>
                  <a:schemeClr val="dk2"/>
                </a:solidFill>
                <a:latin typeface="Roboto"/>
                <a:ea typeface="Roboto"/>
                <a:cs typeface="Roboto"/>
                <a:sym typeface="Roboto"/>
              </a:rPr>
              <a:t>One way to avoid is to remember some characteristics from a previously visited place as a landmark and minimize the localization error. Pose graphs are constructed to help correct the errors. By solving error minimization as an optimization problem, more accurate map data can be generated.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1"/>
          <p:cNvSpPr txBox="1"/>
          <p:nvPr/>
        </p:nvSpPr>
        <p:spPr>
          <a:xfrm>
            <a:off x="421350" y="921000"/>
            <a:ext cx="8536200" cy="27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u="sng">
                <a:solidFill>
                  <a:srgbClr val="212121"/>
                </a:solidFill>
                <a:latin typeface="Roboto"/>
                <a:ea typeface="Roboto"/>
                <a:cs typeface="Roboto"/>
                <a:sym typeface="Roboto"/>
              </a:rPr>
              <a:t>Challenge</a:t>
            </a:r>
            <a:r>
              <a:rPr lang="en" sz="1300" u="sng">
                <a:solidFill>
                  <a:srgbClr val="212121"/>
                </a:solidFill>
                <a:latin typeface="Roboto"/>
                <a:ea typeface="Roboto"/>
                <a:cs typeface="Roboto"/>
                <a:sym typeface="Roboto"/>
              </a:rPr>
              <a:t>:</a:t>
            </a:r>
            <a:endParaRPr sz="1300" u="sng">
              <a:solidFill>
                <a:srgbClr val="212121"/>
              </a:solidFill>
              <a:latin typeface="Roboto"/>
              <a:ea typeface="Roboto"/>
              <a:cs typeface="Roboto"/>
              <a:sym typeface="Roboto"/>
            </a:endParaRPr>
          </a:p>
          <a:p>
            <a:pPr indent="0" lvl="0" marL="0" rtl="0" algn="l">
              <a:lnSpc>
                <a:spcPct val="100000"/>
              </a:lnSpc>
              <a:spcBef>
                <a:spcPts val="1400"/>
              </a:spcBef>
              <a:spcAft>
                <a:spcPts val="0"/>
              </a:spcAft>
              <a:buNone/>
            </a:pPr>
            <a:r>
              <a:rPr b="1" lang="en" sz="1800">
                <a:solidFill>
                  <a:srgbClr val="212121"/>
                </a:solidFill>
                <a:latin typeface="Roboto"/>
                <a:ea typeface="Roboto"/>
                <a:cs typeface="Roboto"/>
                <a:sym typeface="Roboto"/>
              </a:rPr>
              <a:t>High computational cost for image processing, point cloud processing, and optimization</a:t>
            </a:r>
            <a:r>
              <a:rPr b="1" lang="en" sz="1600">
                <a:solidFill>
                  <a:srgbClr val="212121"/>
                </a:solidFill>
                <a:latin typeface="Roboto"/>
                <a:ea typeface="Roboto"/>
                <a:cs typeface="Roboto"/>
                <a:sym typeface="Roboto"/>
              </a:rPr>
              <a:t> </a:t>
            </a:r>
            <a:endParaRPr sz="1600">
              <a:solidFill>
                <a:srgbClr val="212121"/>
              </a:solidFill>
              <a:latin typeface="Roboto"/>
              <a:ea typeface="Roboto"/>
              <a:cs typeface="Roboto"/>
              <a:sym typeface="Roboto"/>
            </a:endParaRPr>
          </a:p>
          <a:p>
            <a:pPr indent="0" lvl="0" marL="0" rtl="0" algn="l">
              <a:lnSpc>
                <a:spcPct val="100000"/>
              </a:lnSpc>
              <a:spcBef>
                <a:spcPts val="1400"/>
              </a:spcBef>
              <a:spcAft>
                <a:spcPts val="0"/>
              </a:spcAft>
              <a:buNone/>
            </a:pPr>
            <a:r>
              <a:rPr lang="en" sz="1800" u="sng">
                <a:solidFill>
                  <a:srgbClr val="212121"/>
                </a:solidFill>
                <a:latin typeface="Roboto"/>
                <a:ea typeface="Roboto"/>
                <a:cs typeface="Roboto"/>
                <a:sym typeface="Roboto"/>
              </a:rPr>
              <a:t>How to avoid</a:t>
            </a:r>
            <a:r>
              <a:rPr lang="en" sz="1300" u="sng">
                <a:solidFill>
                  <a:srgbClr val="212121"/>
                </a:solidFill>
                <a:latin typeface="Roboto"/>
                <a:ea typeface="Roboto"/>
                <a:cs typeface="Roboto"/>
                <a:sym typeface="Roboto"/>
              </a:rPr>
              <a:t>:</a:t>
            </a:r>
            <a:endParaRPr sz="1300" u="sng">
              <a:solidFill>
                <a:srgbClr val="212121"/>
              </a:solidFill>
              <a:latin typeface="Roboto"/>
              <a:ea typeface="Roboto"/>
              <a:cs typeface="Roboto"/>
              <a:sym typeface="Roboto"/>
            </a:endParaRPr>
          </a:p>
          <a:p>
            <a:pPr indent="0" lvl="0" marL="0" rtl="0" algn="l">
              <a:lnSpc>
                <a:spcPct val="100000"/>
              </a:lnSpc>
              <a:spcBef>
                <a:spcPts val="1700"/>
              </a:spcBef>
              <a:spcAft>
                <a:spcPts val="1700"/>
              </a:spcAft>
              <a:buNone/>
            </a:pPr>
            <a:r>
              <a:rPr lang="en" sz="1800">
                <a:solidFill>
                  <a:srgbClr val="212121"/>
                </a:solidFill>
                <a:latin typeface="Roboto"/>
                <a:ea typeface="Roboto"/>
                <a:cs typeface="Roboto"/>
                <a:sym typeface="Roboto"/>
              </a:rPr>
              <a:t>One way to solve this is to run different processes in parallel. Processes such as feature extraction, which is preprocessing of the matching process, is relatively suitable for parallelization. </a:t>
            </a:r>
            <a:endParaRPr>
              <a:latin typeface="Lato"/>
              <a:ea typeface="Lato"/>
              <a:cs typeface="Lato"/>
              <a:sym typeface="Lato"/>
            </a:endParaRPr>
          </a:p>
        </p:txBody>
      </p:sp>
      <p:sp>
        <p:nvSpPr>
          <p:cNvPr id="123" name="Google Shape;123;p21"/>
          <p:cNvSpPr txBox="1"/>
          <p:nvPr/>
        </p:nvSpPr>
        <p:spPr>
          <a:xfrm>
            <a:off x="421350" y="349500"/>
            <a:ext cx="6923400" cy="515700"/>
          </a:xfrm>
          <a:prstGeom prst="rect">
            <a:avLst/>
          </a:prstGeom>
          <a:noFill/>
          <a:ln>
            <a:noFill/>
          </a:ln>
        </p:spPr>
        <p:txBody>
          <a:bodyPr anchorCtr="0" anchor="t" bIns="91425" lIns="91425" spcFirstLastPara="1" rIns="91425" wrap="square" tIns="91425">
            <a:spAutoFit/>
          </a:bodyPr>
          <a:lstStyle/>
          <a:p>
            <a:pPr indent="0" lvl="0" marL="0" rtl="0" algn="l">
              <a:lnSpc>
                <a:spcPct val="118000"/>
              </a:lnSpc>
              <a:spcBef>
                <a:spcPts val="0"/>
              </a:spcBef>
              <a:spcAft>
                <a:spcPts val="1000"/>
              </a:spcAft>
              <a:buNone/>
            </a:pPr>
            <a:r>
              <a:rPr b="1" lang="en" sz="2150">
                <a:solidFill>
                  <a:schemeClr val="lt1"/>
                </a:solidFill>
                <a:latin typeface="Raleway"/>
                <a:ea typeface="Raleway"/>
                <a:cs typeface="Raleway"/>
                <a:sym typeface="Raleway"/>
              </a:rPr>
              <a:t>Common Challenges with SLAM and how to avoid</a:t>
            </a:r>
            <a:endParaRPr b="1" sz="215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