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7" r:id="rId8"/>
    <p:sldId id="264" r:id="rId9"/>
    <p:sldId id="265" r:id="rId10"/>
    <p:sldId id="266" r:id="rId11"/>
    <p:sldId id="284" r:id="rId12"/>
    <p:sldId id="275" r:id="rId13"/>
    <p:sldId id="298" r:id="rId14"/>
    <p:sldId id="296" r:id="rId15"/>
    <p:sldId id="297"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0850" autoAdjust="0"/>
  </p:normalViewPr>
  <p:slideViewPr>
    <p:cSldViewPr snapToGrid="0">
      <p:cViewPr varScale="1">
        <p:scale>
          <a:sx n="75" d="100"/>
          <a:sy n="75" d="100"/>
        </p:scale>
        <p:origin x="120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44E8D-D65F-4B62-8C69-2881BCCF2FAF}" type="datetimeFigureOut">
              <a:rPr lang="en-IN" smtClean="0"/>
              <a:pPr/>
              <a:t>07-04-2022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98F8F-199A-4332-A4FE-C6614E6FC446}" type="slidenum">
              <a:rPr lang="en-IN" smtClean="0"/>
              <a:pPr/>
              <a:t>‹#›</a:t>
            </a:fld>
            <a:endParaRPr lang="en-IN"/>
          </a:p>
        </p:txBody>
      </p:sp>
    </p:spTree>
    <p:extLst>
      <p:ext uri="{BB962C8B-B14F-4D97-AF65-F5344CB8AC3E}">
        <p14:creationId xmlns:p14="http://schemas.microsoft.com/office/powerpoint/2010/main" val="338919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E98F8F-199A-4332-A4FE-C6614E6FC446}" type="slidenum">
              <a:rPr lang="en-IN" smtClean="0"/>
              <a:pPr/>
              <a:t>10</a:t>
            </a:fld>
            <a:endParaRPr lang="en-IN"/>
          </a:p>
        </p:txBody>
      </p:sp>
    </p:spTree>
    <p:extLst>
      <p:ext uri="{BB962C8B-B14F-4D97-AF65-F5344CB8AC3E}">
        <p14:creationId xmlns:p14="http://schemas.microsoft.com/office/powerpoint/2010/main" val="19534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568" y="977299"/>
            <a:ext cx="10993549" cy="1475013"/>
          </a:xfrm>
        </p:spPr>
        <p:txBody>
          <a:bodyPr>
            <a:normAutofit fontScale="90000"/>
          </a:bodyPr>
          <a:lstStyle/>
          <a:p>
            <a:pPr algn="ctr">
              <a:spcBef>
                <a:spcPts val="0"/>
              </a:spcBef>
              <a:spcAft>
                <a:spcPts val="800"/>
              </a:spcAft>
            </a:pPr>
            <a:br>
              <a:rPr lang="en-US" b="0" dirty="0">
                <a:effectLst/>
              </a:rPr>
            </a:br>
            <a:r>
              <a:rPr lang="en-US" b="1" dirty="0">
                <a:solidFill>
                  <a:schemeClr val="accent2"/>
                </a:solidFill>
                <a:latin typeface="Calibri" panose="020F0502020204030204" pitchFamily="34" charset="0"/>
              </a:rPr>
              <a:t>Emotional based media playback and stress monitoring system for Autism </a:t>
            </a:r>
            <a:br>
              <a:rPr lang="en-US" dirty="0"/>
            </a:br>
            <a:endParaRPr lang="en-US" b="1" dirty="0"/>
          </a:p>
        </p:txBody>
      </p:sp>
      <p:sp>
        <p:nvSpPr>
          <p:cNvPr id="4" name="TextBox 3">
            <a:extLst>
              <a:ext uri="{FF2B5EF4-FFF2-40B4-BE49-F238E27FC236}">
                <a16:creationId xmlns:a16="http://schemas.microsoft.com/office/drawing/2014/main" id="{0C82204D-0E16-4E71-8837-C985815A4B3C}"/>
              </a:ext>
            </a:extLst>
          </p:cNvPr>
          <p:cNvSpPr txBox="1"/>
          <p:nvPr/>
        </p:nvSpPr>
        <p:spPr>
          <a:xfrm>
            <a:off x="907115" y="3764759"/>
            <a:ext cx="487104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rPr>
              <a:t>TEAM MEMBERS:</a:t>
            </a:r>
            <a:endParaRPr lang="en-US" sz="2400" dirty="0">
              <a:solidFill>
                <a:schemeClr val="bg1"/>
              </a:solidFill>
            </a:endParaRPr>
          </a:p>
          <a:p>
            <a:pPr algn="ctr"/>
            <a:r>
              <a:rPr lang="en-US" sz="2400" dirty="0">
                <a:solidFill>
                  <a:schemeClr val="bg1"/>
                </a:solidFill>
              </a:rPr>
              <a:t>SREENIDHYEE E (2018PECCS212)</a:t>
            </a:r>
            <a:endParaRPr lang="en-US" dirty="0"/>
          </a:p>
          <a:p>
            <a:pPr algn="ctr">
              <a:spcBef>
                <a:spcPct val="0"/>
              </a:spcBef>
            </a:pPr>
            <a:r>
              <a:rPr lang="en-US" sz="2400" dirty="0">
                <a:solidFill>
                  <a:schemeClr val="bg1"/>
                </a:solidFill>
              </a:rPr>
              <a:t>SRINITHEKA T (2018PECCS215)</a:t>
            </a:r>
          </a:p>
          <a:p>
            <a:pPr algn="ctr"/>
            <a:r>
              <a:rPr lang="en-US" sz="2400" dirty="0">
                <a:solidFill>
                  <a:schemeClr val="bg1"/>
                </a:solidFill>
              </a:rPr>
              <a:t>SUVETHA J (2018PECCS220)</a:t>
            </a:r>
          </a:p>
          <a:p>
            <a:pPr algn="ctr"/>
            <a:endParaRPr lang="en-US" dirty="0">
              <a:solidFill>
                <a:schemeClr val="bg1"/>
              </a:solidFill>
            </a:endParaRPr>
          </a:p>
        </p:txBody>
      </p:sp>
      <p:sp>
        <p:nvSpPr>
          <p:cNvPr id="3" name="TextBox 2">
            <a:extLst>
              <a:ext uri="{FF2B5EF4-FFF2-40B4-BE49-F238E27FC236}">
                <a16:creationId xmlns:a16="http://schemas.microsoft.com/office/drawing/2014/main" id="{1F582A2D-D031-4118-B70E-163C7BB3E6B2}"/>
              </a:ext>
            </a:extLst>
          </p:cNvPr>
          <p:cNvSpPr txBox="1"/>
          <p:nvPr/>
        </p:nvSpPr>
        <p:spPr>
          <a:xfrm>
            <a:off x="6092342" y="3891280"/>
            <a:ext cx="4748378" cy="830997"/>
          </a:xfrm>
          <a:prstGeom prst="rect">
            <a:avLst/>
          </a:prstGeom>
          <a:noFill/>
        </p:spPr>
        <p:txBody>
          <a:bodyPr wrap="square" rtlCol="0">
            <a:spAutoFit/>
          </a:bodyPr>
          <a:lstStyle/>
          <a:p>
            <a:r>
              <a:rPr lang="en-IN" sz="2400" dirty="0">
                <a:solidFill>
                  <a:schemeClr val="bg1"/>
                </a:solidFill>
              </a:rPr>
              <a:t>PROJECT GUIDE:</a:t>
            </a:r>
          </a:p>
          <a:p>
            <a:r>
              <a:rPr lang="en-IN" sz="2400" dirty="0">
                <a:solidFill>
                  <a:schemeClr val="bg1"/>
                </a:solidFill>
              </a:rPr>
              <a:t>Mrs. A KANCHANA</a:t>
            </a: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TIMELINE CHART</a:t>
            </a:r>
            <a:endParaRPr lang="en-IN" sz="4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6768634"/>
              </p:ext>
            </p:extLst>
          </p:nvPr>
        </p:nvGraphicFramePr>
        <p:xfrm>
          <a:off x="455978" y="2032444"/>
          <a:ext cx="11258502" cy="4170014"/>
        </p:xfrm>
        <a:graphic>
          <a:graphicData uri="http://schemas.openxmlformats.org/drawingml/2006/table">
            <a:tbl>
              <a:tblPr firstRow="1" bandRow="1">
                <a:tableStyleId>{5C22544A-7EE6-4342-B048-85BDC9FD1C3A}</a:tableStyleId>
              </a:tblPr>
              <a:tblGrid>
                <a:gridCol w="4443299">
                  <a:extLst>
                    <a:ext uri="{9D8B030D-6E8A-4147-A177-3AD203B41FA5}">
                      <a16:colId xmlns:a16="http://schemas.microsoft.com/office/drawing/2014/main" val="20000"/>
                    </a:ext>
                  </a:extLst>
                </a:gridCol>
                <a:gridCol w="1521843">
                  <a:extLst>
                    <a:ext uri="{9D8B030D-6E8A-4147-A177-3AD203B41FA5}">
                      <a16:colId xmlns:a16="http://schemas.microsoft.com/office/drawing/2014/main" val="20001"/>
                    </a:ext>
                  </a:extLst>
                </a:gridCol>
                <a:gridCol w="1381690">
                  <a:extLst>
                    <a:ext uri="{9D8B030D-6E8A-4147-A177-3AD203B41FA5}">
                      <a16:colId xmlns:a16="http://schemas.microsoft.com/office/drawing/2014/main" val="20002"/>
                    </a:ext>
                  </a:extLst>
                </a:gridCol>
                <a:gridCol w="1331030">
                  <a:extLst>
                    <a:ext uri="{9D8B030D-6E8A-4147-A177-3AD203B41FA5}">
                      <a16:colId xmlns:a16="http://schemas.microsoft.com/office/drawing/2014/main" val="20003"/>
                    </a:ext>
                  </a:extLst>
                </a:gridCol>
                <a:gridCol w="1290320">
                  <a:extLst>
                    <a:ext uri="{9D8B030D-6E8A-4147-A177-3AD203B41FA5}">
                      <a16:colId xmlns:a16="http://schemas.microsoft.com/office/drawing/2014/main" val="20004"/>
                    </a:ext>
                  </a:extLst>
                </a:gridCol>
                <a:gridCol w="1290320">
                  <a:extLst>
                    <a:ext uri="{9D8B030D-6E8A-4147-A177-3AD203B41FA5}">
                      <a16:colId xmlns:a16="http://schemas.microsoft.com/office/drawing/2014/main" val="20005"/>
                    </a:ext>
                  </a:extLst>
                </a:gridCol>
              </a:tblGrid>
              <a:tr h="757101">
                <a:tc>
                  <a:txBody>
                    <a:bodyPr/>
                    <a:lstStyle/>
                    <a:p>
                      <a:r>
                        <a:rPr lang="en-GB" sz="1600" b="1" dirty="0"/>
                        <a:t>Activity/Time</a:t>
                      </a:r>
                      <a:r>
                        <a:rPr lang="en-GB" sz="1600" b="1" baseline="0" dirty="0"/>
                        <a:t> Period</a:t>
                      </a:r>
                      <a:endParaRPr lang="en-IN" sz="1600" b="1" dirty="0"/>
                    </a:p>
                  </a:txBody>
                  <a:tcPr/>
                </a:tc>
                <a:tc>
                  <a:txBody>
                    <a:bodyPr/>
                    <a:lstStyle/>
                    <a:p>
                      <a:pPr algn="ctr"/>
                      <a:r>
                        <a:rPr lang="en-GB" sz="1600" b="1" dirty="0"/>
                        <a:t>Jan(10-20)</a:t>
                      </a:r>
                      <a:endParaRPr lang="en-IN" sz="1600" b="1" dirty="0"/>
                    </a:p>
                  </a:txBody>
                  <a:tcPr/>
                </a:tc>
                <a:tc>
                  <a:txBody>
                    <a:bodyPr/>
                    <a:lstStyle/>
                    <a:p>
                      <a:pPr algn="ctr"/>
                      <a:r>
                        <a:rPr lang="en-GB" sz="1600" b="1" dirty="0"/>
                        <a:t>Jan(21-31)</a:t>
                      </a:r>
                      <a:endParaRPr lang="en-IN" sz="1600" b="1" dirty="0"/>
                    </a:p>
                  </a:txBody>
                  <a:tcPr/>
                </a:tc>
                <a:tc>
                  <a:txBody>
                    <a:bodyPr/>
                    <a:lstStyle/>
                    <a:p>
                      <a:pPr algn="ctr"/>
                      <a:r>
                        <a:rPr lang="en-GB" sz="1600" dirty="0"/>
                        <a:t>Feb(1-28)</a:t>
                      </a:r>
                      <a:endParaRPr lang="en-IN"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600" dirty="0"/>
                        <a:t>March(1-15)</a:t>
                      </a:r>
                      <a:endParaRPr lang="en-IN" sz="1600" dirty="0"/>
                    </a:p>
                    <a:p>
                      <a:pPr algn="ctr"/>
                      <a:endParaRPr lang="en-IN"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600" dirty="0"/>
                        <a:t>March(16-31)</a:t>
                      </a:r>
                      <a:endParaRPr lang="en-IN" sz="1600" dirty="0"/>
                    </a:p>
                    <a:p>
                      <a:pPr algn="ctr"/>
                      <a:endParaRPr lang="en-IN" sz="1600" dirty="0"/>
                    </a:p>
                  </a:txBody>
                  <a:tcPr/>
                </a:tc>
                <a:extLst>
                  <a:ext uri="{0D108BD9-81ED-4DB2-BD59-A6C34878D82A}">
                    <a16:rowId xmlns:a16="http://schemas.microsoft.com/office/drawing/2014/main" val="10000"/>
                  </a:ext>
                </a:extLst>
              </a:tr>
              <a:tr h="64493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a:latin typeface="Arial" panose="020B0604020202020204" pitchFamily="34" charset="0"/>
                          <a:cs typeface="Arial" panose="020B0604020202020204" pitchFamily="34" charset="0"/>
                        </a:rPr>
                        <a:t>Facial Emotion Based Prediction and Audio Playing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2000" dirty="0">
                        <a:latin typeface="Arial" panose="020B0604020202020204" pitchFamily="34" charset="0"/>
                        <a:cs typeface="Arial" panose="020B0604020202020204" pitchFamily="34" charset="0"/>
                      </a:endParaRPr>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1"/>
                  </a:ext>
                </a:extLst>
              </a:tr>
              <a:tr h="3759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latin typeface="Arial" panose="020B0604020202020204" pitchFamily="34" charset="0"/>
                          <a:cs typeface="Arial" panose="020B0604020202020204" pitchFamily="34" charset="0"/>
                        </a:rPr>
                        <a:t>Hardware Integration</a:t>
                      </a:r>
                    </a:p>
                  </a:txBody>
                  <a:tcPr/>
                </a:tc>
                <a:tc>
                  <a:txBody>
                    <a:bodyPr/>
                    <a:lstStyle/>
                    <a:p>
                      <a:pPr algn="ctr"/>
                      <a:endParaRPr lang="en-IN"/>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10002"/>
                  </a:ext>
                </a:extLst>
              </a:tr>
              <a:tr h="5989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a:latin typeface="Arial" panose="020B0604020202020204" pitchFamily="34" charset="0"/>
                          <a:cs typeface="Arial" panose="020B0604020202020204" pitchFamily="34" charset="0"/>
                        </a:rPr>
                        <a:t>Embedded C module</a:t>
                      </a:r>
                    </a:p>
                  </a:txBody>
                  <a:tcPr/>
                </a:tc>
                <a:tc>
                  <a:txBody>
                    <a:bodyPr/>
                    <a:lstStyle/>
                    <a:p>
                      <a:pPr algn="ctr"/>
                      <a:endParaRPr lang="en-IN" dirty="0"/>
                    </a:p>
                  </a:txBody>
                  <a:tcPr/>
                </a:tc>
                <a:tc>
                  <a:txBody>
                    <a:bodyPr/>
                    <a:lstStyle/>
                    <a:p>
                      <a:pPr algn="ctr"/>
                      <a:endParaRPr lang="en-IN"/>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10003"/>
                  </a:ext>
                </a:extLst>
              </a:tr>
              <a:tr h="6964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a:latin typeface="Arial" panose="020B0604020202020204" pitchFamily="34" charset="0"/>
                          <a:cs typeface="Arial" panose="020B0604020202020204" pitchFamily="34" charset="0"/>
                        </a:rPr>
                        <a:t>Integration of python and Embedded C</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endParaRPr lang="en-IN"/>
                    </a:p>
                  </a:txBody>
                  <a:tcPr/>
                </a:tc>
                <a:extLst>
                  <a:ext uri="{0D108BD9-81ED-4DB2-BD59-A6C34878D82A}">
                    <a16:rowId xmlns:a16="http://schemas.microsoft.com/office/drawing/2014/main" val="10004"/>
                  </a:ext>
                </a:extLst>
              </a:tr>
              <a:tr h="6449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a:latin typeface="Arial" panose="020B0604020202020204" pitchFamily="34" charset="0"/>
                          <a:cs typeface="Arial" panose="020B0604020202020204" pitchFamily="34" charset="0"/>
                        </a:rPr>
                        <a:t>Result </a:t>
                      </a:r>
                      <a:r>
                        <a:rPr lang="en-GB" sz="2000" dirty="0">
                          <a:latin typeface="Arial" panose="020B0604020202020204" pitchFamily="34" charset="0"/>
                          <a:cs typeface="Arial" panose="020B0604020202020204" pitchFamily="34" charset="0"/>
                        </a:rPr>
                        <a:t>and Testing</a:t>
                      </a:r>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dirty="0"/>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80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654A-4E0D-4A99-AC4C-D74C3221E177}"/>
              </a:ext>
            </a:extLst>
          </p:cNvPr>
          <p:cNvSpPr>
            <a:spLocks noGrp="1"/>
          </p:cNvSpPr>
          <p:nvPr>
            <p:ph type="title"/>
          </p:nvPr>
        </p:nvSpPr>
        <p:spPr/>
        <p:txBody>
          <a:bodyPr>
            <a:normAutofit/>
          </a:bodyPr>
          <a:lstStyle/>
          <a:p>
            <a:r>
              <a:rPr lang="en-IN" sz="4000" b="1" dirty="0"/>
              <a:t>REFERENCEs</a:t>
            </a:r>
          </a:p>
        </p:txBody>
      </p:sp>
      <p:sp>
        <p:nvSpPr>
          <p:cNvPr id="3" name="Content Placeholder 2">
            <a:extLst>
              <a:ext uri="{FF2B5EF4-FFF2-40B4-BE49-F238E27FC236}">
                <a16:creationId xmlns:a16="http://schemas.microsoft.com/office/drawing/2014/main" id="{033E9BB7-61C8-4573-8D67-A8A3442F9A59}"/>
              </a:ext>
            </a:extLst>
          </p:cNvPr>
          <p:cNvSpPr>
            <a:spLocks noGrp="1"/>
          </p:cNvSpPr>
          <p:nvPr>
            <p:ph idx="1"/>
          </p:nvPr>
        </p:nvSpPr>
        <p:spPr>
          <a:xfrm>
            <a:off x="581193" y="2651379"/>
            <a:ext cx="11029615" cy="3678303"/>
          </a:xfrm>
        </p:spPr>
        <p:txBody>
          <a:bodyPr>
            <a:noAutofit/>
          </a:bodyPr>
          <a:lstStyle/>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r>
              <a:rPr lang="en-IN" sz="2000" dirty="0">
                <a:solidFill>
                  <a:schemeClr val="tx1"/>
                </a:solidFill>
                <a:latin typeface="Arial" panose="020B0604020202020204" pitchFamily="34" charset="0"/>
                <a:cs typeface="Arial" panose="020B0604020202020204" pitchFamily="34" charset="0"/>
              </a:rPr>
              <a:t> S. Khalifeh, W. Yassin, and S. </a:t>
            </a:r>
            <a:r>
              <a:rPr lang="en-IN" sz="2000" dirty="0" err="1">
                <a:solidFill>
                  <a:schemeClr val="tx1"/>
                </a:solidFill>
                <a:latin typeface="Arial" panose="020B0604020202020204" pitchFamily="34" charset="0"/>
                <a:cs typeface="Arial" panose="020B0604020202020204" pitchFamily="34" charset="0"/>
              </a:rPr>
              <a:t>Kourtian</a:t>
            </a:r>
            <a:r>
              <a:rPr lang="en-IN" sz="2000" dirty="0">
                <a:solidFill>
                  <a:schemeClr val="tx1"/>
                </a:solidFill>
                <a:latin typeface="Arial" panose="020B0604020202020204" pitchFamily="34" charset="0"/>
                <a:cs typeface="Arial" panose="020B0604020202020204" pitchFamily="34" charset="0"/>
              </a:rPr>
              <a:t>, “Autism </a:t>
            </a:r>
            <a:r>
              <a:rPr lang="en-IN" sz="2000" dirty="0" err="1">
                <a:solidFill>
                  <a:schemeClr val="tx1"/>
                </a:solidFill>
                <a:latin typeface="Arial" panose="020B0604020202020204" pitchFamily="34" charset="0"/>
                <a:cs typeface="Arial" panose="020B0604020202020204" pitchFamily="34" charset="0"/>
              </a:rPr>
              <a:t>inReview</a:t>
            </a:r>
            <a:r>
              <a:rPr lang="en-IN" sz="2000" dirty="0">
                <a:solidFill>
                  <a:schemeClr val="tx1"/>
                </a:solidFill>
                <a:latin typeface="Arial" panose="020B0604020202020204" pitchFamily="34" charset="0"/>
                <a:cs typeface="Arial" panose="020B0604020202020204" pitchFamily="34" charset="0"/>
              </a:rPr>
              <a:t>,” </a:t>
            </a:r>
            <a:r>
              <a:rPr lang="en-IN" sz="2000" i="1" dirty="0">
                <a:solidFill>
                  <a:schemeClr val="tx1"/>
                </a:solidFill>
                <a:latin typeface="Arial" panose="020B0604020202020204" pitchFamily="34" charset="0"/>
                <a:cs typeface="Arial" panose="020B0604020202020204" pitchFamily="34" charset="0"/>
              </a:rPr>
              <a:t>Lebanese Medical Journal</a:t>
            </a:r>
            <a:r>
              <a:rPr lang="en-IN" sz="2000" dirty="0">
                <a:solidFill>
                  <a:schemeClr val="tx1"/>
                </a:solidFill>
                <a:latin typeface="Arial" panose="020B0604020202020204" pitchFamily="34" charset="0"/>
                <a:cs typeface="Arial" panose="020B0604020202020204" pitchFamily="34" charset="0"/>
              </a:rPr>
              <a:t>, vol. 64, no. 2,pp. 110–115, 2016.</a:t>
            </a:r>
          </a:p>
          <a:p>
            <a:pPr algn="just"/>
            <a:r>
              <a:rPr lang="en-IN" sz="2000" dirty="0">
                <a:solidFill>
                  <a:schemeClr val="tx1"/>
                </a:solidFill>
                <a:latin typeface="Arial" panose="020B0604020202020204" pitchFamily="34" charset="0"/>
                <a:cs typeface="Arial" panose="020B0604020202020204" pitchFamily="34" charset="0"/>
              </a:rPr>
              <a:t> E. DiCicco-Bloom et al., “The </a:t>
            </a:r>
            <a:r>
              <a:rPr lang="en-IN" sz="2000" dirty="0" err="1">
                <a:solidFill>
                  <a:schemeClr val="tx1"/>
                </a:solidFill>
                <a:latin typeface="Arial" panose="020B0604020202020204" pitchFamily="34" charset="0"/>
                <a:cs typeface="Arial" panose="020B0604020202020204" pitchFamily="34" charset="0"/>
              </a:rPr>
              <a:t>DevelopmentalNeurobiology</a:t>
            </a:r>
            <a:r>
              <a:rPr lang="en-IN" sz="2000" dirty="0">
                <a:solidFill>
                  <a:schemeClr val="tx1"/>
                </a:solidFill>
                <a:latin typeface="Arial" panose="020B0604020202020204" pitchFamily="34" charset="0"/>
                <a:cs typeface="Arial" panose="020B0604020202020204" pitchFamily="34" charset="0"/>
              </a:rPr>
              <a:t> of Autism Spectrum Disorder,” </a:t>
            </a:r>
            <a:r>
              <a:rPr lang="en-IN" sz="2000" i="1" dirty="0">
                <a:solidFill>
                  <a:schemeClr val="tx1"/>
                </a:solidFill>
                <a:latin typeface="Arial" panose="020B0604020202020204" pitchFamily="34" charset="0"/>
                <a:cs typeface="Arial" panose="020B0604020202020204" pitchFamily="34" charset="0"/>
              </a:rPr>
              <a:t>Journal of Neuroscience, </a:t>
            </a:r>
            <a:r>
              <a:rPr lang="en-IN" sz="2000" dirty="0">
                <a:solidFill>
                  <a:schemeClr val="tx1"/>
                </a:solidFill>
                <a:latin typeface="Arial" panose="020B0604020202020204" pitchFamily="34" charset="0"/>
                <a:cs typeface="Arial" panose="020B0604020202020204" pitchFamily="34" charset="0"/>
              </a:rPr>
              <a:t>vol. 26, no. 26, pp. 6897–6906, Jun. 2006.</a:t>
            </a:r>
          </a:p>
          <a:p>
            <a:pPr algn="just"/>
            <a:r>
              <a:rPr lang="en-US" sz="2000" dirty="0">
                <a:solidFill>
                  <a:schemeClr val="tx1"/>
                </a:solidFill>
                <a:latin typeface="Arial" panose="020B0604020202020204" pitchFamily="34" charset="0"/>
                <a:cs typeface="Arial" panose="020B0604020202020204" pitchFamily="34" charset="0"/>
              </a:rPr>
              <a:t> T. W. Frazier et al., “Development of an </a:t>
            </a:r>
            <a:r>
              <a:rPr lang="en-US" sz="2000" dirty="0" err="1">
                <a:solidFill>
                  <a:schemeClr val="tx1"/>
                </a:solidFill>
                <a:latin typeface="Arial" panose="020B0604020202020204" pitchFamily="34" charset="0"/>
                <a:cs typeface="Arial" panose="020B0604020202020204" pitchFamily="34" charset="0"/>
              </a:rPr>
              <a:t>ObjectiveAutism</a:t>
            </a:r>
            <a:r>
              <a:rPr lang="en-US" sz="2000" dirty="0">
                <a:solidFill>
                  <a:schemeClr val="tx1"/>
                </a:solidFill>
                <a:latin typeface="Arial" panose="020B0604020202020204" pitchFamily="34" charset="0"/>
                <a:cs typeface="Arial" panose="020B0604020202020204" pitchFamily="34" charset="0"/>
              </a:rPr>
              <a:t> Risk Index Using Remote Eye </a:t>
            </a:r>
            <a:r>
              <a:rPr lang="en-US" sz="2000" dirty="0" err="1">
                <a:solidFill>
                  <a:schemeClr val="tx1"/>
                </a:solidFill>
                <a:latin typeface="Arial" panose="020B0604020202020204" pitchFamily="34" charset="0"/>
                <a:cs typeface="Arial" panose="020B0604020202020204" pitchFamily="34" charset="0"/>
              </a:rPr>
              <a:t>Tracking,”</a:t>
            </a:r>
            <a:r>
              <a:rPr lang="en-US" sz="2000" i="1" dirty="0" err="1">
                <a:solidFill>
                  <a:schemeClr val="tx1"/>
                </a:solidFill>
                <a:latin typeface="Arial" panose="020B0604020202020204" pitchFamily="34" charset="0"/>
                <a:cs typeface="Arial" panose="020B0604020202020204" pitchFamily="34" charset="0"/>
              </a:rPr>
              <a:t>Journal</a:t>
            </a:r>
            <a:r>
              <a:rPr lang="en-US" sz="2000" i="1" dirty="0">
                <a:solidFill>
                  <a:schemeClr val="tx1"/>
                </a:solidFill>
                <a:latin typeface="Arial" panose="020B0604020202020204" pitchFamily="34" charset="0"/>
                <a:cs typeface="Arial" panose="020B0604020202020204" pitchFamily="34" charset="0"/>
              </a:rPr>
              <a:t> of the American Academy of Child &amp;Adolescent Psychiatry</a:t>
            </a:r>
            <a:r>
              <a:rPr lang="en-US" sz="2000" dirty="0">
                <a:solidFill>
                  <a:schemeClr val="tx1"/>
                </a:solidFill>
                <a:latin typeface="Arial" panose="020B0604020202020204" pitchFamily="34" charset="0"/>
                <a:cs typeface="Arial" panose="020B0604020202020204" pitchFamily="34" charset="0"/>
              </a:rPr>
              <a:t>, vol. 55, no. 4, pp. 301–309, Apr. 2016.</a:t>
            </a:r>
          </a:p>
          <a:p>
            <a:pPr algn="just"/>
            <a:r>
              <a:rPr lang="en-US" sz="2000" dirty="0">
                <a:solidFill>
                  <a:schemeClr val="tx1"/>
                </a:solidFill>
                <a:latin typeface="Arial" panose="020B0604020202020204" pitchFamily="34" charset="0"/>
                <a:cs typeface="Arial" panose="020B0604020202020204" pitchFamily="34" charset="0"/>
              </a:rPr>
              <a:t>G. </a:t>
            </a:r>
            <a:r>
              <a:rPr lang="en-US" sz="2000" dirty="0" err="1">
                <a:solidFill>
                  <a:schemeClr val="tx1"/>
                </a:solidFill>
                <a:latin typeface="Arial" panose="020B0604020202020204" pitchFamily="34" charset="0"/>
                <a:cs typeface="Arial" panose="020B0604020202020204" pitchFamily="34" charset="0"/>
              </a:rPr>
              <a:t>Kouroupetroglou</a:t>
            </a:r>
            <a:r>
              <a:rPr lang="en-US" sz="2000" dirty="0">
                <a:solidFill>
                  <a:schemeClr val="tx1"/>
                </a:solidFill>
                <a:latin typeface="Arial" panose="020B0604020202020204" pitchFamily="34" charset="0"/>
                <a:cs typeface="Arial" panose="020B0604020202020204" pitchFamily="34" charset="0"/>
              </a:rPr>
              <a:t>, Ed., </a:t>
            </a:r>
            <a:r>
              <a:rPr lang="en-US" sz="2000" i="1" dirty="0">
                <a:solidFill>
                  <a:schemeClr val="tx1"/>
                </a:solidFill>
                <a:latin typeface="Arial" panose="020B0604020202020204" pitchFamily="34" charset="0"/>
                <a:cs typeface="Arial" panose="020B0604020202020204" pitchFamily="34" charset="0"/>
              </a:rPr>
              <a:t>Disability Informatics </a:t>
            </a:r>
            <a:r>
              <a:rPr lang="en-US" sz="2000" i="1" dirty="0" err="1">
                <a:solidFill>
                  <a:schemeClr val="tx1"/>
                </a:solidFill>
                <a:latin typeface="Arial" panose="020B0604020202020204" pitchFamily="34" charset="0"/>
                <a:cs typeface="Arial" panose="020B0604020202020204" pitchFamily="34" charset="0"/>
              </a:rPr>
              <a:t>andWeb</a:t>
            </a:r>
            <a:r>
              <a:rPr lang="en-US" sz="2000" i="1" dirty="0">
                <a:solidFill>
                  <a:schemeClr val="tx1"/>
                </a:solidFill>
                <a:latin typeface="Arial" panose="020B0604020202020204" pitchFamily="34" charset="0"/>
                <a:cs typeface="Arial" panose="020B0604020202020204" pitchFamily="34" charset="0"/>
              </a:rPr>
              <a:t> Accessibility for Motor Limitations</a:t>
            </a:r>
            <a:r>
              <a:rPr lang="en-US" sz="2000" dirty="0">
                <a:solidFill>
                  <a:schemeClr val="tx1"/>
                </a:solidFill>
                <a:latin typeface="Arial" panose="020B0604020202020204" pitchFamily="34" charset="0"/>
                <a:cs typeface="Arial" panose="020B0604020202020204" pitchFamily="34" charset="0"/>
              </a:rPr>
              <a:t>: IGI Global,2014.</a:t>
            </a:r>
          </a:p>
          <a:p>
            <a:pPr algn="just"/>
            <a:r>
              <a:rPr lang="en-US" sz="2000" dirty="0">
                <a:solidFill>
                  <a:schemeClr val="tx1"/>
                </a:solidFill>
                <a:latin typeface="Arial" panose="020B0604020202020204" pitchFamily="34" charset="0"/>
                <a:cs typeface="Arial" panose="020B0604020202020204" pitchFamily="34" charset="0"/>
              </a:rPr>
              <a:t>U. H. </a:t>
            </a:r>
            <a:r>
              <a:rPr lang="en-US" sz="2000" dirty="0" err="1">
                <a:solidFill>
                  <a:schemeClr val="tx1"/>
                </a:solidFill>
                <a:latin typeface="Arial" panose="020B0604020202020204" pitchFamily="34" charset="0"/>
                <a:cs typeface="Arial" panose="020B0604020202020204" pitchFamily="34" charset="0"/>
              </a:rPr>
              <a:t>Syeda</a:t>
            </a:r>
            <a:r>
              <a:rPr lang="en-US" sz="2000" dirty="0">
                <a:solidFill>
                  <a:schemeClr val="tx1"/>
                </a:solidFill>
                <a:latin typeface="Arial" panose="020B0604020202020204" pitchFamily="34" charset="0"/>
                <a:cs typeface="Arial" panose="020B0604020202020204" pitchFamily="34" charset="0"/>
              </a:rPr>
              <a:t> et al., “</a:t>
            </a:r>
            <a:r>
              <a:rPr lang="en-US" sz="2000" i="1" dirty="0">
                <a:solidFill>
                  <a:schemeClr val="tx1"/>
                </a:solidFill>
                <a:latin typeface="Arial" panose="020B0604020202020204" pitchFamily="34" charset="0"/>
                <a:cs typeface="Arial" panose="020B0604020202020204" pitchFamily="34" charset="0"/>
              </a:rPr>
              <a:t>Visual face scanning and emotion perception analysis between autistic and </a:t>
            </a:r>
            <a:r>
              <a:rPr lang="en-US" sz="2000" i="1" dirty="0" err="1">
                <a:solidFill>
                  <a:schemeClr val="tx1"/>
                </a:solidFill>
                <a:latin typeface="Arial" panose="020B0604020202020204" pitchFamily="34" charset="0"/>
                <a:cs typeface="Arial" panose="020B0604020202020204" pitchFamily="34" charset="0"/>
              </a:rPr>
              <a:t>typicallydeveloping</a:t>
            </a:r>
            <a:r>
              <a:rPr lang="en-US" sz="2000" i="1" dirty="0">
                <a:solidFill>
                  <a:schemeClr val="tx1"/>
                </a:solidFill>
                <a:latin typeface="Arial" panose="020B0604020202020204" pitchFamily="34" charset="0"/>
                <a:cs typeface="Arial" panose="020B0604020202020204" pitchFamily="34" charset="0"/>
              </a:rPr>
              <a:t> children,” </a:t>
            </a:r>
            <a:r>
              <a:rPr lang="en-US" sz="2000" dirty="0">
                <a:solidFill>
                  <a:schemeClr val="tx1"/>
                </a:solidFill>
                <a:latin typeface="Arial" panose="020B0604020202020204" pitchFamily="34" charset="0"/>
                <a:cs typeface="Arial" panose="020B0604020202020204" pitchFamily="34" charset="0"/>
              </a:rPr>
              <a:t>2017, pp. 844–853.</a:t>
            </a: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p:txBody>
      </p:sp>
      <p:sp>
        <p:nvSpPr>
          <p:cNvPr id="19" name="Rectangle 16">
            <a:extLst>
              <a:ext uri="{FF2B5EF4-FFF2-40B4-BE49-F238E27FC236}">
                <a16:creationId xmlns:a16="http://schemas.microsoft.com/office/drawing/2014/main" id="{59938626-069E-4336-B41C-D9B1BB92B6AA}"/>
              </a:ext>
            </a:extLst>
          </p:cNvPr>
          <p:cNvSpPr>
            <a:spLocks noChangeArrowheads="1"/>
          </p:cNvSpPr>
          <p:nvPr/>
        </p:nvSpPr>
        <p:spPr bwMode="auto">
          <a:xfrm>
            <a:off x="1466982" y="179891"/>
            <a:ext cx="10725017" cy="27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0" name="Rectangle 26">
            <a:extLst>
              <a:ext uri="{FF2B5EF4-FFF2-40B4-BE49-F238E27FC236}">
                <a16:creationId xmlns:a16="http://schemas.microsoft.com/office/drawing/2014/main" id="{5EB2DDFF-800D-4A5C-9385-43CE87A21B8E}"/>
              </a:ext>
            </a:extLst>
          </p:cNvPr>
          <p:cNvSpPr>
            <a:spLocks noChangeArrowheads="1"/>
          </p:cNvSpPr>
          <p:nvPr/>
        </p:nvSpPr>
        <p:spPr bwMode="auto">
          <a:xfrm flipV="1">
            <a:off x="1466982" y="457198"/>
            <a:ext cx="107250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5177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FA18-16CA-4675-AEE4-ECD35CE7B909}"/>
              </a:ext>
            </a:extLst>
          </p:cNvPr>
          <p:cNvSpPr>
            <a:spLocks noGrp="1"/>
          </p:cNvSpPr>
          <p:nvPr>
            <p:ph type="title"/>
          </p:nvPr>
        </p:nvSpPr>
        <p:spPr/>
        <p:txBody>
          <a:bodyPr>
            <a:normAutofit/>
          </a:bodyPr>
          <a:lstStyle/>
          <a:p>
            <a:r>
              <a:rPr lang="en-US" sz="4000" b="1" dirty="0"/>
              <a:t>REFERENCES</a:t>
            </a:r>
            <a:endParaRPr lang="en-IN" sz="4000" b="1" dirty="0"/>
          </a:p>
        </p:txBody>
      </p:sp>
      <p:sp>
        <p:nvSpPr>
          <p:cNvPr id="3" name="Content Placeholder 2">
            <a:extLst>
              <a:ext uri="{FF2B5EF4-FFF2-40B4-BE49-F238E27FC236}">
                <a16:creationId xmlns:a16="http://schemas.microsoft.com/office/drawing/2014/main" id="{86DB0C92-5216-471B-A7D2-0F74D1B1D507}"/>
              </a:ext>
            </a:extLst>
          </p:cNvPr>
          <p:cNvSpPr>
            <a:spLocks noGrp="1"/>
          </p:cNvSpPr>
          <p:nvPr>
            <p:ph idx="1"/>
          </p:nvPr>
        </p:nvSpPr>
        <p:spPr>
          <a:xfrm>
            <a:off x="457200" y="1958007"/>
            <a:ext cx="11153607" cy="4412975"/>
          </a:xfrm>
        </p:spPr>
        <p:txBody>
          <a:bodyPr>
            <a:normAutofit/>
          </a:bodyPr>
          <a:lstStyle/>
          <a:p>
            <a:pPr algn="just"/>
            <a:r>
              <a:rPr lang="en-IN" sz="2000" dirty="0">
                <a:solidFill>
                  <a:schemeClr val="tx1"/>
                </a:solidFill>
                <a:latin typeface="Arial" panose="020B0604020202020204" pitchFamily="34" charset="0"/>
                <a:cs typeface="Arial" panose="020B0604020202020204" pitchFamily="34" charset="0"/>
              </a:rPr>
              <a:t>Y. M. Al-Farsi, M. M. Al-</a:t>
            </a:r>
            <a:r>
              <a:rPr lang="en-IN" sz="2000" dirty="0" err="1">
                <a:solidFill>
                  <a:schemeClr val="tx1"/>
                </a:solidFill>
                <a:latin typeface="Arial" panose="020B0604020202020204" pitchFamily="34" charset="0"/>
                <a:cs typeface="Arial" panose="020B0604020202020204" pitchFamily="34" charset="0"/>
              </a:rPr>
              <a:t>Sharbati</a:t>
            </a:r>
            <a:r>
              <a:rPr lang="en-IN" sz="2000" dirty="0">
                <a:solidFill>
                  <a:schemeClr val="tx1"/>
                </a:solidFill>
                <a:latin typeface="Arial" panose="020B0604020202020204" pitchFamily="34" charset="0"/>
                <a:cs typeface="Arial" panose="020B0604020202020204" pitchFamily="34" charset="0"/>
              </a:rPr>
              <a:t>, O. A. Al-Farsi, M.S. Al-</a:t>
            </a:r>
            <a:r>
              <a:rPr lang="en-IN" sz="2000" dirty="0" err="1">
                <a:solidFill>
                  <a:schemeClr val="tx1"/>
                </a:solidFill>
                <a:latin typeface="Arial" panose="020B0604020202020204" pitchFamily="34" charset="0"/>
                <a:cs typeface="Arial" panose="020B0604020202020204" pitchFamily="34" charset="0"/>
              </a:rPr>
              <a:t>Shafaee</a:t>
            </a:r>
            <a:r>
              <a:rPr lang="en-IN" sz="2000" dirty="0">
                <a:solidFill>
                  <a:schemeClr val="tx1"/>
                </a:solidFill>
                <a:latin typeface="Arial" panose="020B0604020202020204" pitchFamily="34" charset="0"/>
                <a:cs typeface="Arial" panose="020B0604020202020204" pitchFamily="34" charset="0"/>
              </a:rPr>
              <a:t>, D. R. Brooks, and M. I. </a:t>
            </a:r>
            <a:r>
              <a:rPr lang="en-IN" sz="2000" dirty="0" err="1">
                <a:solidFill>
                  <a:schemeClr val="tx1"/>
                </a:solidFill>
                <a:latin typeface="Arial" panose="020B0604020202020204" pitchFamily="34" charset="0"/>
                <a:cs typeface="Arial" panose="020B0604020202020204" pitchFamily="34" charset="0"/>
              </a:rPr>
              <a:t>Waly</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BriefReport</a:t>
            </a:r>
            <a:r>
              <a:rPr lang="en-IN" sz="2000" dirty="0">
                <a:solidFill>
                  <a:schemeClr val="tx1"/>
                </a:solidFill>
                <a:latin typeface="Arial" panose="020B0604020202020204" pitchFamily="34" charset="0"/>
                <a:cs typeface="Arial" panose="020B0604020202020204" pitchFamily="34" charset="0"/>
              </a:rPr>
              <a:t>: Prevalence of Autistic Spectrum Disorders </a:t>
            </a:r>
            <a:r>
              <a:rPr lang="en-IN" sz="2000" dirty="0" err="1">
                <a:solidFill>
                  <a:schemeClr val="tx1"/>
                </a:solidFill>
                <a:latin typeface="Arial" panose="020B0604020202020204" pitchFamily="34" charset="0"/>
                <a:cs typeface="Arial" panose="020B0604020202020204" pitchFamily="34" charset="0"/>
              </a:rPr>
              <a:t>inthe</a:t>
            </a:r>
            <a:r>
              <a:rPr lang="en-IN" sz="2000" dirty="0">
                <a:solidFill>
                  <a:schemeClr val="tx1"/>
                </a:solidFill>
                <a:latin typeface="Arial" panose="020B0604020202020204" pitchFamily="34" charset="0"/>
                <a:cs typeface="Arial" panose="020B0604020202020204" pitchFamily="34" charset="0"/>
              </a:rPr>
              <a:t> Sultanate of Oman,” </a:t>
            </a:r>
            <a:r>
              <a:rPr lang="en-IN" sz="2000" i="1" dirty="0">
                <a:solidFill>
                  <a:schemeClr val="tx1"/>
                </a:solidFill>
                <a:latin typeface="Arial" panose="020B0604020202020204" pitchFamily="34" charset="0"/>
                <a:cs typeface="Arial" panose="020B0604020202020204" pitchFamily="34" charset="0"/>
              </a:rPr>
              <a:t>Journal of Autism </a:t>
            </a:r>
            <a:r>
              <a:rPr lang="en-IN" sz="2000" i="1" dirty="0" err="1">
                <a:solidFill>
                  <a:schemeClr val="tx1"/>
                </a:solidFill>
                <a:latin typeface="Arial" panose="020B0604020202020204" pitchFamily="34" charset="0"/>
                <a:cs typeface="Arial" panose="020B0604020202020204" pitchFamily="34" charset="0"/>
              </a:rPr>
              <a:t>andDevelopmental</a:t>
            </a:r>
            <a:r>
              <a:rPr lang="en-IN" sz="2000" i="1" dirty="0">
                <a:solidFill>
                  <a:schemeClr val="tx1"/>
                </a:solidFill>
                <a:latin typeface="Arial" panose="020B0604020202020204" pitchFamily="34" charset="0"/>
                <a:cs typeface="Arial" panose="020B0604020202020204" pitchFamily="34" charset="0"/>
              </a:rPr>
              <a:t> Disorders, </a:t>
            </a:r>
            <a:r>
              <a:rPr lang="en-IN" sz="2000" dirty="0">
                <a:solidFill>
                  <a:schemeClr val="tx1"/>
                </a:solidFill>
                <a:latin typeface="Arial" panose="020B0604020202020204" pitchFamily="34" charset="0"/>
                <a:cs typeface="Arial" panose="020B0604020202020204" pitchFamily="34" charset="0"/>
              </a:rPr>
              <a:t>vol. 41, no. 6, pp. 821–825, Jun. 2011.</a:t>
            </a:r>
          </a:p>
          <a:p>
            <a:pPr algn="just"/>
            <a:r>
              <a:rPr lang="en-IN" sz="2000" dirty="0">
                <a:solidFill>
                  <a:schemeClr val="tx1"/>
                </a:solidFill>
                <a:latin typeface="Arial" panose="020B0604020202020204" pitchFamily="34" charset="0"/>
                <a:cs typeface="Arial" panose="020B0604020202020204" pitchFamily="34" charset="0"/>
              </a:rPr>
              <a:t> V. </a:t>
            </a:r>
            <a:r>
              <a:rPr lang="en-IN" sz="2000" dirty="0" err="1">
                <a:solidFill>
                  <a:schemeClr val="tx1"/>
                </a:solidFill>
                <a:latin typeface="Arial" panose="020B0604020202020204" pitchFamily="34" charset="0"/>
                <a:cs typeface="Arial" panose="020B0604020202020204" pitchFamily="34" charset="0"/>
              </a:rPr>
              <a:t>Eapen</a:t>
            </a:r>
            <a:r>
              <a:rPr lang="en-IN" sz="2000" dirty="0">
                <a:solidFill>
                  <a:schemeClr val="tx1"/>
                </a:solidFill>
                <a:latin typeface="Arial" panose="020B0604020202020204" pitchFamily="34" charset="0"/>
                <a:cs typeface="Arial" panose="020B0604020202020204" pitchFamily="34" charset="0"/>
              </a:rPr>
              <a:t>, A. A. </a:t>
            </a:r>
            <a:r>
              <a:rPr lang="en-IN" sz="2000" dirty="0" err="1">
                <a:solidFill>
                  <a:schemeClr val="tx1"/>
                </a:solidFill>
                <a:latin typeface="Arial" panose="020B0604020202020204" pitchFamily="34" charset="0"/>
                <a:cs typeface="Arial" panose="020B0604020202020204" pitchFamily="34" charset="0"/>
              </a:rPr>
              <a:t>Mabrouk</a:t>
            </a:r>
            <a:r>
              <a:rPr lang="en-IN" sz="2000" dirty="0">
                <a:solidFill>
                  <a:schemeClr val="tx1"/>
                </a:solidFill>
                <a:latin typeface="Arial" panose="020B0604020202020204" pitchFamily="34" charset="0"/>
                <a:cs typeface="Arial" panose="020B0604020202020204" pitchFamily="34" charset="0"/>
              </a:rPr>
              <a:t>, T. </a:t>
            </a:r>
            <a:r>
              <a:rPr lang="en-IN" sz="2000" dirty="0" err="1">
                <a:solidFill>
                  <a:schemeClr val="tx1"/>
                </a:solidFill>
                <a:latin typeface="Arial" panose="020B0604020202020204" pitchFamily="34" charset="0"/>
                <a:cs typeface="Arial" panose="020B0604020202020204" pitchFamily="34" charset="0"/>
              </a:rPr>
              <a:t>Zoubeidi</a:t>
            </a:r>
            <a:r>
              <a:rPr lang="en-IN" sz="2000" dirty="0">
                <a:solidFill>
                  <a:schemeClr val="tx1"/>
                </a:solidFill>
                <a:latin typeface="Arial" panose="020B0604020202020204" pitchFamily="34" charset="0"/>
                <a:cs typeface="Arial" panose="020B0604020202020204" pitchFamily="34" charset="0"/>
              </a:rPr>
              <a:t>, and F. </a:t>
            </a:r>
            <a:r>
              <a:rPr lang="en-IN" sz="2000" dirty="0" err="1">
                <a:solidFill>
                  <a:schemeClr val="tx1"/>
                </a:solidFill>
                <a:latin typeface="Arial" panose="020B0604020202020204" pitchFamily="34" charset="0"/>
                <a:cs typeface="Arial" panose="020B0604020202020204" pitchFamily="34" charset="0"/>
              </a:rPr>
              <a:t>Yunis,“Prevalence</a:t>
            </a:r>
            <a:r>
              <a:rPr lang="en-IN" sz="2000" dirty="0">
                <a:solidFill>
                  <a:schemeClr val="tx1"/>
                </a:solidFill>
                <a:latin typeface="Arial" panose="020B0604020202020204" pitchFamily="34" charset="0"/>
                <a:cs typeface="Arial" panose="020B0604020202020204" pitchFamily="34" charset="0"/>
              </a:rPr>
              <a:t> of Pervasive Developmental Disorders </a:t>
            </a:r>
            <a:r>
              <a:rPr lang="en-IN" sz="2000" dirty="0" err="1">
                <a:solidFill>
                  <a:schemeClr val="tx1"/>
                </a:solidFill>
                <a:latin typeface="Arial" panose="020B0604020202020204" pitchFamily="34" charset="0"/>
                <a:cs typeface="Arial" panose="020B0604020202020204" pitchFamily="34" charset="0"/>
              </a:rPr>
              <a:t>inPreschool</a:t>
            </a:r>
            <a:r>
              <a:rPr lang="en-IN" sz="2000" dirty="0">
                <a:solidFill>
                  <a:schemeClr val="tx1"/>
                </a:solidFill>
                <a:latin typeface="Arial" panose="020B0604020202020204" pitchFamily="34" charset="0"/>
                <a:cs typeface="Arial" panose="020B0604020202020204" pitchFamily="34" charset="0"/>
              </a:rPr>
              <a:t> Children in the UAE</a:t>
            </a:r>
            <a:r>
              <a:rPr lang="en-IN" sz="2000" i="1" dirty="0">
                <a:solidFill>
                  <a:schemeClr val="tx1"/>
                </a:solidFill>
                <a:latin typeface="Arial" panose="020B0604020202020204" pitchFamily="34" charset="0"/>
                <a:cs typeface="Arial" panose="020B0604020202020204" pitchFamily="34" charset="0"/>
              </a:rPr>
              <a:t>,” Journal of </a:t>
            </a:r>
            <a:r>
              <a:rPr lang="en-IN" sz="2000" i="1" dirty="0" err="1">
                <a:solidFill>
                  <a:schemeClr val="tx1"/>
                </a:solidFill>
                <a:latin typeface="Arial" panose="020B0604020202020204" pitchFamily="34" charset="0"/>
                <a:cs typeface="Arial" panose="020B0604020202020204" pitchFamily="34" charset="0"/>
              </a:rPr>
              <a:t>TropicalPediatrics</a:t>
            </a:r>
            <a:r>
              <a:rPr lang="en-IN" sz="2000" dirty="0">
                <a:solidFill>
                  <a:schemeClr val="tx1"/>
                </a:solidFill>
                <a:latin typeface="Arial" panose="020B0604020202020204" pitchFamily="34" charset="0"/>
                <a:cs typeface="Arial" panose="020B0604020202020204" pitchFamily="34" charset="0"/>
              </a:rPr>
              <a:t>, vol. 53, no. 3, pp. 202–205, Jan. 2007.</a:t>
            </a:r>
          </a:p>
          <a:p>
            <a:pPr algn="just"/>
            <a:r>
              <a:rPr lang="en-IN" sz="2000" dirty="0">
                <a:solidFill>
                  <a:schemeClr val="tx1"/>
                </a:solidFill>
                <a:latin typeface="Arial" panose="020B0604020202020204" pitchFamily="34" charset="0"/>
                <a:cs typeface="Arial" panose="020B0604020202020204" pitchFamily="34" charset="0"/>
              </a:rPr>
              <a:t> M. AL-</a:t>
            </a:r>
            <a:r>
              <a:rPr lang="en-IN" sz="2000" dirty="0" err="1">
                <a:solidFill>
                  <a:schemeClr val="tx1"/>
                </a:solidFill>
                <a:latin typeface="Arial" panose="020B0604020202020204" pitchFamily="34" charset="0"/>
                <a:cs typeface="Arial" panose="020B0604020202020204" pitchFamily="34" charset="0"/>
              </a:rPr>
              <a:t>zaalah</a:t>
            </a:r>
            <a:r>
              <a:rPr lang="en-IN" sz="2000" dirty="0">
                <a:solidFill>
                  <a:schemeClr val="tx1"/>
                </a:solidFill>
                <a:latin typeface="Arial" panose="020B0604020202020204" pitchFamily="34" charset="0"/>
                <a:cs typeface="Arial" panose="020B0604020202020204" pitchFamily="34" charset="0"/>
              </a:rPr>
              <a:t>, A. AL-</a:t>
            </a:r>
            <a:r>
              <a:rPr lang="en-IN" sz="2000" dirty="0" err="1">
                <a:solidFill>
                  <a:schemeClr val="tx1"/>
                </a:solidFill>
                <a:latin typeface="Arial" panose="020B0604020202020204" pitchFamily="34" charset="0"/>
                <a:cs typeface="Arial" panose="020B0604020202020204" pitchFamily="34" charset="0"/>
              </a:rPr>
              <a:t>asmari</a:t>
            </a:r>
            <a:r>
              <a:rPr lang="en-IN" sz="2000" dirty="0">
                <a:solidFill>
                  <a:schemeClr val="tx1"/>
                </a:solidFill>
                <a:latin typeface="Arial" panose="020B0604020202020204" pitchFamily="34" charset="0"/>
                <a:cs typeface="Arial" panose="020B0604020202020204" pitchFamily="34" charset="0"/>
              </a:rPr>
              <a:t>, H. AL-</a:t>
            </a:r>
            <a:r>
              <a:rPr lang="en-IN" sz="2000" dirty="0" err="1">
                <a:solidFill>
                  <a:schemeClr val="tx1"/>
                </a:solidFill>
                <a:latin typeface="Arial" panose="020B0604020202020204" pitchFamily="34" charset="0"/>
                <a:cs typeface="Arial" panose="020B0604020202020204" pitchFamily="34" charset="0"/>
              </a:rPr>
              <a:t>malki</a:t>
            </a:r>
            <a:r>
              <a:rPr lang="en-IN" sz="2000" dirty="0">
                <a:solidFill>
                  <a:schemeClr val="tx1"/>
                </a:solidFill>
                <a:latin typeface="Arial" panose="020B0604020202020204" pitchFamily="34" charset="0"/>
                <a:cs typeface="Arial" panose="020B0604020202020204" pitchFamily="34" charset="0"/>
              </a:rPr>
              <a:t>, N. AL-</a:t>
            </a:r>
            <a:r>
              <a:rPr lang="en-IN" sz="2000" dirty="0" err="1">
                <a:solidFill>
                  <a:schemeClr val="tx1"/>
                </a:solidFill>
                <a:latin typeface="Arial" panose="020B0604020202020204" pitchFamily="34" charset="0"/>
                <a:cs typeface="Arial" panose="020B0604020202020204" pitchFamily="34" charset="0"/>
              </a:rPr>
              <a:t>shehri</a:t>
            </a:r>
            <a:r>
              <a:rPr lang="en-IN" sz="2000" dirty="0">
                <a:solidFill>
                  <a:schemeClr val="tx1"/>
                </a:solidFill>
                <a:latin typeface="Arial" panose="020B0604020202020204" pitchFamily="34" charset="0"/>
                <a:cs typeface="Arial" panose="020B0604020202020204" pitchFamily="34" charset="0"/>
              </a:rPr>
              <a:t>, N. AL-</a:t>
            </a:r>
            <a:r>
              <a:rPr lang="en-IN" sz="2000" dirty="0" err="1">
                <a:solidFill>
                  <a:schemeClr val="tx1"/>
                </a:solidFill>
                <a:latin typeface="Arial" panose="020B0604020202020204" pitchFamily="34" charset="0"/>
                <a:cs typeface="Arial" panose="020B0604020202020204" pitchFamily="34" charset="0"/>
              </a:rPr>
              <a:t>moalwi</a:t>
            </a:r>
            <a:r>
              <a:rPr lang="en-IN" sz="2000" dirty="0">
                <a:solidFill>
                  <a:schemeClr val="tx1"/>
                </a:solidFill>
                <a:latin typeface="Arial" panose="020B0604020202020204" pitchFamily="34" charset="0"/>
                <a:cs typeface="Arial" panose="020B0604020202020204" pitchFamily="34" charset="0"/>
              </a:rPr>
              <a:t>, and O.  </a:t>
            </a:r>
            <a:r>
              <a:rPr lang="en-IN" sz="2000" dirty="0" err="1">
                <a:solidFill>
                  <a:schemeClr val="tx1"/>
                </a:solidFill>
                <a:latin typeface="Arial" panose="020B0604020202020204" pitchFamily="34" charset="0"/>
                <a:cs typeface="Arial" panose="020B0604020202020204" pitchFamily="34" charset="0"/>
              </a:rPr>
              <a:t>Mostafa,“Characteristics</a:t>
            </a:r>
            <a:r>
              <a:rPr lang="en-IN" sz="2000" dirty="0">
                <a:solidFill>
                  <a:schemeClr val="tx1"/>
                </a:solidFill>
                <a:latin typeface="Arial" panose="020B0604020202020204" pitchFamily="34" charset="0"/>
                <a:cs typeface="Arial" panose="020B0604020202020204" pitchFamily="34" charset="0"/>
              </a:rPr>
              <a:t> of Autism Spectrum Disorder </a:t>
            </a:r>
            <a:r>
              <a:rPr lang="en-IN" sz="2000" dirty="0" err="1">
                <a:solidFill>
                  <a:schemeClr val="tx1"/>
                </a:solidFill>
                <a:latin typeface="Arial" panose="020B0604020202020204" pitchFamily="34" charset="0"/>
                <a:cs typeface="Arial" panose="020B0604020202020204" pitchFamily="34" charset="0"/>
              </a:rPr>
              <a:t>amongSaudi</a:t>
            </a:r>
            <a:r>
              <a:rPr lang="en-IN" sz="2000" dirty="0">
                <a:solidFill>
                  <a:schemeClr val="tx1"/>
                </a:solidFill>
                <a:latin typeface="Arial" panose="020B0604020202020204" pitchFamily="34" charset="0"/>
                <a:cs typeface="Arial" panose="020B0604020202020204" pitchFamily="34" charset="0"/>
              </a:rPr>
              <a:t> Children and its Impact on their </a:t>
            </a:r>
            <a:r>
              <a:rPr lang="en-IN" sz="2000" dirty="0" err="1">
                <a:solidFill>
                  <a:schemeClr val="tx1"/>
                </a:solidFill>
                <a:latin typeface="Arial" panose="020B0604020202020204" pitchFamily="34" charset="0"/>
                <a:cs typeface="Arial" panose="020B0604020202020204" pitchFamily="34" charset="0"/>
              </a:rPr>
              <a:t>Families,”</a:t>
            </a:r>
            <a:r>
              <a:rPr lang="en-IN" sz="2000" i="1" dirty="0" err="1">
                <a:solidFill>
                  <a:schemeClr val="tx1"/>
                </a:solidFill>
                <a:latin typeface="Arial" panose="020B0604020202020204" pitchFamily="34" charset="0"/>
                <a:cs typeface="Arial" panose="020B0604020202020204" pitchFamily="34" charset="0"/>
              </a:rPr>
              <a:t>MEDICAL</a:t>
            </a:r>
            <a:r>
              <a:rPr lang="en-IN" sz="2000" i="1" dirty="0">
                <a:solidFill>
                  <a:schemeClr val="tx1"/>
                </a:solidFill>
                <a:latin typeface="Arial" panose="020B0604020202020204" pitchFamily="34" charset="0"/>
                <a:cs typeface="Arial" panose="020B0604020202020204" pitchFamily="34" charset="0"/>
              </a:rPr>
              <a:t> JOURNAL CAIRO UNIVERSITY</a:t>
            </a:r>
            <a:r>
              <a:rPr lang="en-IN" sz="2000" dirty="0">
                <a:solidFill>
                  <a:schemeClr val="tx1"/>
                </a:solidFill>
                <a:latin typeface="Arial" panose="020B0604020202020204" pitchFamily="34" charset="0"/>
                <a:cs typeface="Arial" panose="020B0604020202020204" pitchFamily="34" charset="0"/>
              </a:rPr>
              <a:t>, vol. 83,no. 2, pp. 239–244, 2015.</a:t>
            </a:r>
          </a:p>
          <a:p>
            <a:pPr algn="just"/>
            <a:r>
              <a:rPr lang="en-US" sz="2000" dirty="0">
                <a:solidFill>
                  <a:schemeClr val="tx1"/>
                </a:solidFill>
                <a:latin typeface="Arial" panose="020B0604020202020204" pitchFamily="34" charset="0"/>
                <a:cs typeface="Arial" panose="020B0604020202020204" pitchFamily="34" charset="0"/>
              </a:rPr>
              <a:t>F. M. </a:t>
            </a:r>
            <a:r>
              <a:rPr lang="en-US" sz="2000" dirty="0" err="1">
                <a:solidFill>
                  <a:schemeClr val="tx1"/>
                </a:solidFill>
                <a:latin typeface="Arial" panose="020B0604020202020204" pitchFamily="34" charset="0"/>
                <a:cs typeface="Arial" panose="020B0604020202020204" pitchFamily="34" charset="0"/>
              </a:rPr>
              <a:t>Alnemary</a:t>
            </a:r>
            <a:r>
              <a:rPr lang="en-US" sz="2000" dirty="0">
                <a:solidFill>
                  <a:schemeClr val="tx1"/>
                </a:solidFill>
                <a:latin typeface="Arial" panose="020B0604020202020204" pitchFamily="34" charset="0"/>
                <a:cs typeface="Arial" panose="020B0604020202020204" pitchFamily="34" charset="0"/>
              </a:rPr>
              <a:t>, F. M. </a:t>
            </a:r>
            <a:r>
              <a:rPr lang="en-US" sz="2000" dirty="0" err="1">
                <a:solidFill>
                  <a:schemeClr val="tx1"/>
                </a:solidFill>
                <a:latin typeface="Arial" panose="020B0604020202020204" pitchFamily="34" charset="0"/>
                <a:cs typeface="Arial" panose="020B0604020202020204" pitchFamily="34" charset="0"/>
              </a:rPr>
              <a:t>Alnemary</a:t>
            </a:r>
            <a:r>
              <a:rPr lang="en-US" sz="2000" dirty="0">
                <a:solidFill>
                  <a:schemeClr val="tx1"/>
                </a:solidFill>
                <a:latin typeface="Arial" panose="020B0604020202020204" pitchFamily="34" charset="0"/>
                <a:cs typeface="Arial" panose="020B0604020202020204" pitchFamily="34" charset="0"/>
              </a:rPr>
              <a:t>, and Y. A. </a:t>
            </a:r>
            <a:r>
              <a:rPr lang="en-US" sz="2000" dirty="0" err="1">
                <a:solidFill>
                  <a:schemeClr val="tx1"/>
                </a:solidFill>
                <a:latin typeface="Arial" panose="020B0604020202020204" pitchFamily="34" charset="0"/>
                <a:cs typeface="Arial" panose="020B0604020202020204" pitchFamily="34" charset="0"/>
              </a:rPr>
              <a:t>Alamri,“Autism</a:t>
            </a:r>
            <a:r>
              <a:rPr lang="en-US" sz="2000" dirty="0">
                <a:solidFill>
                  <a:schemeClr val="tx1"/>
                </a:solidFill>
                <a:latin typeface="Arial" panose="020B0604020202020204" pitchFamily="34" charset="0"/>
                <a:cs typeface="Arial" panose="020B0604020202020204" pitchFamily="34" charset="0"/>
              </a:rPr>
              <a:t> Research: Where Does the Arab </a:t>
            </a:r>
            <a:r>
              <a:rPr lang="en-US" sz="2000" dirty="0" err="1">
                <a:solidFill>
                  <a:schemeClr val="tx1"/>
                </a:solidFill>
                <a:latin typeface="Arial" panose="020B0604020202020204" pitchFamily="34" charset="0"/>
                <a:cs typeface="Arial" panose="020B0604020202020204" pitchFamily="34" charset="0"/>
              </a:rPr>
              <a:t>WorldStand</a:t>
            </a:r>
            <a:r>
              <a:rPr lang="en-US" sz="2000" dirty="0">
                <a:solidFill>
                  <a:schemeClr val="tx1"/>
                </a:solidFill>
                <a:latin typeface="Arial" panose="020B0604020202020204" pitchFamily="34" charset="0"/>
                <a:cs typeface="Arial" panose="020B0604020202020204" pitchFamily="34" charset="0"/>
              </a:rPr>
              <a:t>?,” </a:t>
            </a:r>
            <a:r>
              <a:rPr lang="en-US" sz="2000" i="1" dirty="0">
                <a:solidFill>
                  <a:schemeClr val="tx1"/>
                </a:solidFill>
                <a:latin typeface="Arial" panose="020B0604020202020204" pitchFamily="34" charset="0"/>
                <a:cs typeface="Arial" panose="020B0604020202020204" pitchFamily="34" charset="0"/>
              </a:rPr>
              <a:t>Review Journal of Autism </a:t>
            </a:r>
            <a:r>
              <a:rPr lang="en-US" sz="2000" i="1" dirty="0" err="1">
                <a:solidFill>
                  <a:schemeClr val="tx1"/>
                </a:solidFill>
                <a:latin typeface="Arial" panose="020B0604020202020204" pitchFamily="34" charset="0"/>
                <a:cs typeface="Arial" panose="020B0604020202020204" pitchFamily="34" charset="0"/>
              </a:rPr>
              <a:t>andDevelopmental</a:t>
            </a:r>
            <a:r>
              <a:rPr lang="en-US" sz="2000" i="1" dirty="0">
                <a:solidFill>
                  <a:schemeClr val="tx1"/>
                </a:solidFill>
                <a:latin typeface="Arial" panose="020B0604020202020204" pitchFamily="34" charset="0"/>
                <a:cs typeface="Arial" panose="020B0604020202020204" pitchFamily="34" charset="0"/>
              </a:rPr>
              <a:t> Disorders</a:t>
            </a:r>
            <a:r>
              <a:rPr lang="en-US" sz="2000" dirty="0">
                <a:solidFill>
                  <a:schemeClr val="tx1"/>
                </a:solidFill>
                <a:latin typeface="Arial" panose="020B0604020202020204" pitchFamily="34" charset="0"/>
                <a:cs typeface="Arial" panose="020B0604020202020204" pitchFamily="34" charset="0"/>
              </a:rPr>
              <a:t>, vol. 4, no. 2, pp. 157–164,Jun. 2017.</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36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654A-4E0D-4A99-AC4C-D74C3221E177}"/>
              </a:ext>
            </a:extLst>
          </p:cNvPr>
          <p:cNvSpPr>
            <a:spLocks noGrp="1"/>
          </p:cNvSpPr>
          <p:nvPr>
            <p:ph type="title"/>
          </p:nvPr>
        </p:nvSpPr>
        <p:spPr/>
        <p:txBody>
          <a:bodyPr>
            <a:normAutofit/>
          </a:bodyPr>
          <a:lstStyle/>
          <a:p>
            <a:r>
              <a:rPr lang="en-IN" sz="4000" b="1" dirty="0"/>
              <a:t>REFERENCEs</a:t>
            </a:r>
          </a:p>
        </p:txBody>
      </p:sp>
      <p:sp>
        <p:nvSpPr>
          <p:cNvPr id="3" name="Content Placeholder 2">
            <a:extLst>
              <a:ext uri="{FF2B5EF4-FFF2-40B4-BE49-F238E27FC236}">
                <a16:creationId xmlns:a16="http://schemas.microsoft.com/office/drawing/2014/main" id="{033E9BB7-61C8-4573-8D67-A8A3442F9A59}"/>
              </a:ext>
            </a:extLst>
          </p:cNvPr>
          <p:cNvSpPr>
            <a:spLocks noGrp="1"/>
          </p:cNvSpPr>
          <p:nvPr>
            <p:ph idx="1"/>
          </p:nvPr>
        </p:nvSpPr>
        <p:spPr>
          <a:xfrm>
            <a:off x="581193" y="2276061"/>
            <a:ext cx="11029615" cy="4053622"/>
          </a:xfrm>
        </p:spPr>
        <p:txBody>
          <a:bodyPr>
            <a:noAutofit/>
          </a:bodyPr>
          <a:lstStyle/>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 Swinkels et al., “Screening for autistic spectrum in children aged 14-15 months: Development of the early screening of autistic traits questionnaire,” J. Autism Dev. Disorder., vol. 36, no. 6, pp. 723–732, 2006</a:t>
            </a:r>
          </a:p>
          <a:p>
            <a:pPr algn="just"/>
            <a:r>
              <a:rPr lang="en-IN" dirty="0">
                <a:solidFill>
                  <a:schemeClr val="tx1"/>
                </a:solidFill>
                <a:latin typeface="Arial" panose="020B0604020202020204" pitchFamily="34" charset="0"/>
                <a:cs typeface="Arial" panose="020B0604020202020204" pitchFamily="34" charset="0"/>
              </a:rPr>
              <a:t>E. DiCicco-Bloom et al., “The Developmental Neurobiology of Autism Spectrum Disorder,” </a:t>
            </a:r>
            <a:r>
              <a:rPr lang="en-IN" i="1" dirty="0">
                <a:solidFill>
                  <a:schemeClr val="tx1"/>
                </a:solidFill>
                <a:latin typeface="Arial" panose="020B0604020202020204" pitchFamily="34" charset="0"/>
                <a:cs typeface="Arial" panose="020B0604020202020204" pitchFamily="34" charset="0"/>
              </a:rPr>
              <a:t>Journal of Neuroscience, </a:t>
            </a:r>
            <a:r>
              <a:rPr lang="en-IN" dirty="0">
                <a:solidFill>
                  <a:schemeClr val="tx1"/>
                </a:solidFill>
                <a:latin typeface="Arial" panose="020B0604020202020204" pitchFamily="34" charset="0"/>
                <a:cs typeface="Arial" panose="020B0604020202020204" pitchFamily="34" charset="0"/>
              </a:rPr>
              <a:t>vol. 26, no. 26, pp. 6897–6906, Jun. 2006.</a:t>
            </a:r>
          </a:p>
          <a:p>
            <a:pPr algn="just"/>
            <a:r>
              <a:rPr lang="en-US" dirty="0">
                <a:solidFill>
                  <a:schemeClr val="tx1"/>
                </a:solidFill>
                <a:latin typeface="Arial" panose="020B0604020202020204" pitchFamily="34" charset="0"/>
                <a:cs typeface="Arial" panose="020B0604020202020204" pitchFamily="34" charset="0"/>
              </a:rPr>
              <a:t> T. W. Frazier et al., “Development of an Objective Autism Risk Index Using Remote Eye Tracking” </a:t>
            </a:r>
            <a:r>
              <a:rPr lang="en-US" i="1" dirty="0">
                <a:solidFill>
                  <a:schemeClr val="tx1"/>
                </a:solidFill>
                <a:latin typeface="Arial" panose="020B0604020202020204" pitchFamily="34" charset="0"/>
                <a:cs typeface="Arial" panose="020B0604020202020204" pitchFamily="34" charset="0"/>
              </a:rPr>
              <a:t>Journal of the American Academy of Child &amp;Adolescent Psychiatry</a:t>
            </a:r>
            <a:r>
              <a:rPr lang="en-US" dirty="0">
                <a:solidFill>
                  <a:schemeClr val="tx1"/>
                </a:solidFill>
                <a:latin typeface="Arial" panose="020B0604020202020204" pitchFamily="34" charset="0"/>
                <a:cs typeface="Arial" panose="020B0604020202020204" pitchFamily="34" charset="0"/>
              </a:rPr>
              <a:t>, vol. 55, no. 4, pp. 301–309, Apr. 2016.</a:t>
            </a:r>
          </a:p>
          <a:p>
            <a:pPr algn="just"/>
            <a:r>
              <a:rPr lang="en-US" dirty="0">
                <a:latin typeface="Arial" panose="020B0604020202020204" pitchFamily="34" charset="0"/>
                <a:cs typeface="Arial" panose="020B0604020202020204" pitchFamily="34" charset="0"/>
              </a:rPr>
              <a:t>F. </a:t>
            </a:r>
            <a:r>
              <a:rPr lang="en-US" dirty="0" err="1">
                <a:latin typeface="Arial" panose="020B0604020202020204" pitchFamily="34" charset="0"/>
                <a:cs typeface="Arial" panose="020B0604020202020204" pitchFamily="34" charset="0"/>
              </a:rPr>
              <a:t>Thabtah</a:t>
            </a:r>
            <a:r>
              <a:rPr lang="en-US" dirty="0">
                <a:latin typeface="Arial" panose="020B0604020202020204" pitchFamily="34" charset="0"/>
                <a:cs typeface="Arial" panose="020B0604020202020204" pitchFamily="34" charset="0"/>
              </a:rPr>
              <a:t> and D. Peebles, “A new machine learning model based on induction of rules for autism detection,” Health informatics journal, vol. 26, no. 1, pp. 264–286, 2020.</a:t>
            </a: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p:txBody>
      </p:sp>
      <p:sp>
        <p:nvSpPr>
          <p:cNvPr id="19" name="Rectangle 16">
            <a:extLst>
              <a:ext uri="{FF2B5EF4-FFF2-40B4-BE49-F238E27FC236}">
                <a16:creationId xmlns:a16="http://schemas.microsoft.com/office/drawing/2014/main" id="{59938626-069E-4336-B41C-D9B1BB92B6AA}"/>
              </a:ext>
            </a:extLst>
          </p:cNvPr>
          <p:cNvSpPr>
            <a:spLocks noChangeArrowheads="1"/>
          </p:cNvSpPr>
          <p:nvPr/>
        </p:nvSpPr>
        <p:spPr bwMode="auto">
          <a:xfrm>
            <a:off x="1466982" y="179891"/>
            <a:ext cx="10725017" cy="27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0" name="Rectangle 26">
            <a:extLst>
              <a:ext uri="{FF2B5EF4-FFF2-40B4-BE49-F238E27FC236}">
                <a16:creationId xmlns:a16="http://schemas.microsoft.com/office/drawing/2014/main" id="{5EB2DDFF-800D-4A5C-9385-43CE87A21B8E}"/>
              </a:ext>
            </a:extLst>
          </p:cNvPr>
          <p:cNvSpPr>
            <a:spLocks noChangeArrowheads="1"/>
          </p:cNvSpPr>
          <p:nvPr/>
        </p:nvSpPr>
        <p:spPr bwMode="auto">
          <a:xfrm flipV="1">
            <a:off x="1466982" y="457198"/>
            <a:ext cx="107250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5986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3B8B-05D6-421B-B4CC-644EB7E6A26E}"/>
              </a:ext>
            </a:extLst>
          </p:cNvPr>
          <p:cNvSpPr>
            <a:spLocks noGrp="1"/>
          </p:cNvSpPr>
          <p:nvPr>
            <p:ph type="title"/>
          </p:nvPr>
        </p:nvSpPr>
        <p:spPr/>
        <p:txBody>
          <a:bodyPr>
            <a:normAutofit/>
          </a:bodyPr>
          <a:lstStyle/>
          <a:p>
            <a:r>
              <a:rPr lang="en-US" sz="4000" b="1" dirty="0"/>
              <a:t>REFERENCES</a:t>
            </a:r>
            <a:endParaRPr lang="en-IN" sz="4000" dirty="0"/>
          </a:p>
        </p:txBody>
      </p:sp>
      <p:sp>
        <p:nvSpPr>
          <p:cNvPr id="3" name="Content Placeholder 2">
            <a:extLst>
              <a:ext uri="{FF2B5EF4-FFF2-40B4-BE49-F238E27FC236}">
                <a16:creationId xmlns:a16="http://schemas.microsoft.com/office/drawing/2014/main" id="{858C0385-021D-40EC-9C1C-DDC1BF139EC2}"/>
              </a:ext>
            </a:extLst>
          </p:cNvPr>
          <p:cNvSpPr>
            <a:spLocks noGrp="1"/>
          </p:cNvSpPr>
          <p:nvPr>
            <p:ph idx="1"/>
          </p:nvPr>
        </p:nvSpPr>
        <p:spPr>
          <a:xfrm>
            <a:off x="581192" y="2180496"/>
            <a:ext cx="11029615" cy="4250121"/>
          </a:xfrm>
        </p:spPr>
        <p:txBody>
          <a:bodyPr/>
          <a:lstStyle/>
          <a:p>
            <a:r>
              <a:rPr lang="en-US" dirty="0">
                <a:latin typeface="Arial" panose="020B0604020202020204" pitchFamily="34" charset="0"/>
                <a:cs typeface="Arial" panose="020B0604020202020204" pitchFamily="34" charset="0"/>
              </a:rPr>
              <a:t>R. C. </a:t>
            </a:r>
            <a:r>
              <a:rPr lang="en-US" dirty="0" err="1">
                <a:latin typeface="Arial" panose="020B0604020202020204" pitchFamily="34" charset="0"/>
                <a:cs typeface="Arial" panose="020B0604020202020204" pitchFamily="34" charset="0"/>
              </a:rPr>
              <a:t>Teepe</a:t>
            </a:r>
            <a:r>
              <a:rPr lang="en-US" dirty="0">
                <a:latin typeface="Arial" panose="020B0604020202020204" pitchFamily="34" charset="0"/>
                <a:cs typeface="Arial" panose="020B0604020202020204" pitchFamily="34" charset="0"/>
              </a:rPr>
              <a:t>, I. </a:t>
            </a:r>
            <a:r>
              <a:rPr lang="en-US" dirty="0" err="1">
                <a:latin typeface="Arial" panose="020B0604020202020204" pitchFamily="34" charset="0"/>
                <a:cs typeface="Arial" panose="020B0604020202020204" pitchFamily="34" charset="0"/>
              </a:rPr>
              <a:t>Molenaar</a:t>
            </a:r>
            <a:r>
              <a:rPr lang="en-US" dirty="0">
                <a:latin typeface="Arial" panose="020B0604020202020204" pitchFamily="34" charset="0"/>
                <a:cs typeface="Arial" panose="020B0604020202020204" pitchFamily="34" charset="0"/>
              </a:rPr>
              <a:t>, and L. Verhoeven, “Technology-enhanced storytelling stimulating parent-child interaction and preschool children’s vocabulary knowledge,” J. </a:t>
            </a:r>
            <a:r>
              <a:rPr lang="en-US" dirty="0" err="1">
                <a:latin typeface="Arial" panose="020B0604020202020204" pitchFamily="34" charset="0"/>
                <a:cs typeface="Arial" panose="020B0604020202020204" pitchFamily="34" charset="0"/>
              </a:rPr>
              <a:t>Comput</a:t>
            </a:r>
            <a:r>
              <a:rPr lang="en-US" dirty="0">
                <a:latin typeface="Arial" panose="020B0604020202020204" pitchFamily="34" charset="0"/>
                <a:cs typeface="Arial" panose="020B0604020202020204" pitchFamily="34" charset="0"/>
              </a:rPr>
              <a:t>. Assist. Learn., vol. 33, no. 2, pp. 123–136, Apr. 2017.</a:t>
            </a:r>
          </a:p>
          <a:p>
            <a:r>
              <a:rPr lang="en-IN" dirty="0">
                <a:latin typeface="Arial" panose="020B0604020202020204" pitchFamily="34" charset="0"/>
                <a:cs typeface="Arial" panose="020B0604020202020204" pitchFamily="34" charset="0"/>
              </a:rPr>
              <a:t>H. Zhao, A. R. Swanson, A. S. </a:t>
            </a:r>
            <a:r>
              <a:rPr lang="en-IN" dirty="0" err="1">
                <a:latin typeface="Arial" panose="020B0604020202020204" pitchFamily="34" charset="0"/>
                <a:cs typeface="Arial" panose="020B0604020202020204" pitchFamily="34" charset="0"/>
              </a:rPr>
              <a:t>Weitlauf</a:t>
            </a:r>
            <a:r>
              <a:rPr lang="en-IN" dirty="0">
                <a:latin typeface="Arial" panose="020B0604020202020204" pitchFamily="34" charset="0"/>
                <a:cs typeface="Arial" panose="020B0604020202020204" pitchFamily="34" charset="0"/>
              </a:rPr>
              <a:t>, Z. E. Warren, and N. Sarkar, “Hand-in-hand: A communication-enhancement collaborative virtual reality system for promoting social interaction in children with autism spectrum disorders,” IEEE Trans. Human-Machine Syst., vol. 48, no. 2, pp. 136–148, Apr. 2018.</a:t>
            </a:r>
          </a:p>
          <a:p>
            <a:r>
              <a:rPr lang="en-IN" dirty="0">
                <a:latin typeface="Arial" panose="020B0604020202020204" pitchFamily="34" charset="0"/>
                <a:cs typeface="Arial" panose="020B0604020202020204" pitchFamily="34" charset="0"/>
              </a:rPr>
              <a:t>Z. Zheng, G. </a:t>
            </a:r>
            <a:r>
              <a:rPr lang="en-IN" dirty="0" err="1">
                <a:latin typeface="Arial" panose="020B0604020202020204" pitchFamily="34" charset="0"/>
                <a:cs typeface="Arial" panose="020B0604020202020204" pitchFamily="34" charset="0"/>
              </a:rPr>
              <a:t>Nie</a:t>
            </a:r>
            <a:r>
              <a:rPr lang="en-IN" dirty="0">
                <a:latin typeface="Arial" panose="020B0604020202020204" pitchFamily="34" charset="0"/>
                <a:cs typeface="Arial" panose="020B0604020202020204" pitchFamily="34" charset="0"/>
              </a:rPr>
              <a:t>, A. Swanson, A. </a:t>
            </a:r>
            <a:r>
              <a:rPr lang="en-IN" dirty="0" err="1">
                <a:latin typeface="Arial" panose="020B0604020202020204" pitchFamily="34" charset="0"/>
                <a:cs typeface="Arial" panose="020B0604020202020204" pitchFamily="34" charset="0"/>
              </a:rPr>
              <a:t>Weitlauf</a:t>
            </a:r>
            <a:r>
              <a:rPr lang="en-IN" dirty="0">
                <a:latin typeface="Arial" panose="020B0604020202020204" pitchFamily="34" charset="0"/>
                <a:cs typeface="Arial" panose="020B0604020202020204" pitchFamily="34" charset="0"/>
              </a:rPr>
              <a:t>, Z. Warren, and N. Sarkar, “A randomized controlled trial of an intelligent robotic response to joint attention intervention system,” J. Autism Develop. Disorders, vol. 50, pp. 1–13, Feb. 2020.</a:t>
            </a:r>
          </a:p>
          <a:p>
            <a:r>
              <a:rPr lang="en-US" dirty="0">
                <a:solidFill>
                  <a:schemeClr val="tx1"/>
                </a:solidFill>
                <a:latin typeface="Arial" panose="020B0604020202020204" pitchFamily="34" charset="0"/>
                <a:cs typeface="Arial" panose="020B0604020202020204" pitchFamily="34" charset="0"/>
              </a:rPr>
              <a:t>U. H. </a:t>
            </a:r>
            <a:r>
              <a:rPr lang="en-US" dirty="0" err="1">
                <a:solidFill>
                  <a:schemeClr val="tx1"/>
                </a:solidFill>
                <a:latin typeface="Arial" panose="020B0604020202020204" pitchFamily="34" charset="0"/>
                <a:cs typeface="Arial" panose="020B0604020202020204" pitchFamily="34" charset="0"/>
              </a:rPr>
              <a:t>Syeda</a:t>
            </a:r>
            <a:r>
              <a:rPr lang="en-US" dirty="0">
                <a:solidFill>
                  <a:schemeClr val="tx1"/>
                </a:solidFill>
                <a:latin typeface="Arial" panose="020B0604020202020204" pitchFamily="34" charset="0"/>
                <a:cs typeface="Arial" panose="020B0604020202020204" pitchFamily="34" charset="0"/>
              </a:rPr>
              <a:t> et al., “</a:t>
            </a:r>
            <a:r>
              <a:rPr lang="en-US" i="1" dirty="0">
                <a:solidFill>
                  <a:schemeClr val="tx1"/>
                </a:solidFill>
                <a:latin typeface="Arial" panose="020B0604020202020204" pitchFamily="34" charset="0"/>
                <a:cs typeface="Arial" panose="020B0604020202020204" pitchFamily="34" charset="0"/>
              </a:rPr>
              <a:t>Visual face scanning and emotion perception analysis between autistic and typically developing children,” </a:t>
            </a:r>
            <a:r>
              <a:rPr lang="en-US" dirty="0">
                <a:solidFill>
                  <a:schemeClr val="tx1"/>
                </a:solidFill>
                <a:latin typeface="Arial" panose="020B0604020202020204" pitchFamily="34" charset="0"/>
                <a:cs typeface="Arial" panose="020B0604020202020204" pitchFamily="34" charset="0"/>
              </a:rPr>
              <a:t>2017, pp. 844–853.</a:t>
            </a:r>
            <a:endParaRPr lang="en-IN"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68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BE85-FDA9-43BF-BF11-CDA7B7D17B80}"/>
              </a:ext>
            </a:extLst>
          </p:cNvPr>
          <p:cNvSpPr>
            <a:spLocks noGrp="1"/>
          </p:cNvSpPr>
          <p:nvPr>
            <p:ph type="title"/>
          </p:nvPr>
        </p:nvSpPr>
        <p:spPr/>
        <p:txBody>
          <a:bodyPr>
            <a:normAutofit/>
          </a:bodyPr>
          <a:lstStyle/>
          <a:p>
            <a:r>
              <a:rPr lang="en-US" sz="4000" b="1" dirty="0"/>
              <a:t>REFERENCES</a:t>
            </a:r>
            <a:endParaRPr lang="en-IN" sz="4000" dirty="0"/>
          </a:p>
        </p:txBody>
      </p:sp>
      <p:sp>
        <p:nvSpPr>
          <p:cNvPr id="3" name="Content Placeholder 2">
            <a:extLst>
              <a:ext uri="{FF2B5EF4-FFF2-40B4-BE49-F238E27FC236}">
                <a16:creationId xmlns:a16="http://schemas.microsoft.com/office/drawing/2014/main" id="{4C51C0E4-1224-45EE-95BD-D1CEEF17E575}"/>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W. Liu, M. Li, and L. Yi, “Identifying children with autism spectrum disorder based on their face processing abnormality: A machine learning framework: Face Processing in Autism,” Autism Research, vol. 9, no. 8, pp. 888–898, Aug. 2016.</a:t>
            </a:r>
          </a:p>
          <a:p>
            <a:r>
              <a:rPr lang="en-IN" dirty="0">
                <a:latin typeface="Arial" panose="020B0604020202020204" pitchFamily="34" charset="0"/>
                <a:cs typeface="Arial" panose="020B0604020202020204" pitchFamily="34" charset="0"/>
              </a:rPr>
              <a:t>Yoram </a:t>
            </a:r>
            <a:r>
              <a:rPr lang="en-IN" dirty="0" err="1">
                <a:latin typeface="Arial" panose="020B0604020202020204" pitchFamily="34" charset="0"/>
                <a:cs typeface="Arial" panose="020B0604020202020204" pitchFamily="34" charset="0"/>
              </a:rPr>
              <a:t>S.Bonneh</a:t>
            </a:r>
            <a:r>
              <a:rPr lang="en-IN" dirty="0">
                <a:latin typeface="Arial" panose="020B0604020202020204" pitchFamily="34" charset="0"/>
                <a:cs typeface="Arial" panose="020B0604020202020204" pitchFamily="34" charset="0"/>
              </a:rPr>
              <a:t>, “Abnormal Speech Spectrum and Increased Pitch Variability in Young Autistic Children”, 12-Jun-2015.</a:t>
            </a:r>
          </a:p>
          <a:p>
            <a:r>
              <a:rPr lang="en-IN" dirty="0">
                <a:latin typeface="Arial" panose="020B0604020202020204" pitchFamily="34" charset="0"/>
                <a:cs typeface="Arial" panose="020B0604020202020204" pitchFamily="34" charset="0"/>
              </a:rPr>
              <a:t> Brett </a:t>
            </a:r>
            <a:r>
              <a:rPr lang="en-IN" dirty="0" err="1">
                <a:latin typeface="Arial" panose="020B0604020202020204" pitchFamily="34" charset="0"/>
                <a:cs typeface="Arial" panose="020B0604020202020204" pitchFamily="34" charset="0"/>
              </a:rPr>
              <a:t>Baisch</a:t>
            </a:r>
            <a:r>
              <a:rPr lang="en-IN" dirty="0">
                <a:latin typeface="Arial" panose="020B0604020202020204" pitchFamily="34" charset="0"/>
                <a:cs typeface="Arial" panose="020B0604020202020204" pitchFamily="34" charset="0"/>
              </a:rPr>
              <a:t>, Sean Cai, </a:t>
            </a:r>
            <a:r>
              <a:rPr lang="en-IN" dirty="0" err="1">
                <a:latin typeface="Arial" panose="020B0604020202020204" pitchFamily="34" charset="0"/>
                <a:cs typeface="Arial" panose="020B0604020202020204" pitchFamily="34" charset="0"/>
              </a:rPr>
              <a:t>Zongming</a:t>
            </a:r>
            <a:r>
              <a:rPr lang="en-IN" dirty="0">
                <a:latin typeface="Arial" panose="020B0604020202020204" pitchFamily="34" charset="0"/>
                <a:cs typeface="Arial" panose="020B0604020202020204" pitchFamily="34" charset="0"/>
              </a:rPr>
              <a:t> Li, Victor Pinheiro, “Reaction Time of Children With and Without Autistic Spectrum Disorders”, 03-Jun-2017.</a:t>
            </a:r>
          </a:p>
          <a:p>
            <a:r>
              <a:rPr lang="en-IN" dirty="0">
                <a:latin typeface="Arial" panose="020B0604020202020204" pitchFamily="34" charset="0"/>
                <a:cs typeface="Arial" panose="020B0604020202020204" pitchFamily="34" charset="0"/>
              </a:rPr>
              <a:t>D. P. Wall, J. </a:t>
            </a:r>
            <a:r>
              <a:rPr lang="en-IN" dirty="0" err="1">
                <a:latin typeface="Arial" panose="020B0604020202020204" pitchFamily="34" charset="0"/>
                <a:cs typeface="Arial" panose="020B0604020202020204" pitchFamily="34" charset="0"/>
              </a:rPr>
              <a:t>Kosmicki</a:t>
            </a:r>
            <a:r>
              <a:rPr lang="en-IN" dirty="0">
                <a:latin typeface="Arial" panose="020B0604020202020204" pitchFamily="34" charset="0"/>
                <a:cs typeface="Arial" panose="020B0604020202020204" pitchFamily="34" charset="0"/>
              </a:rPr>
              <a:t>, T. F. DeLuca, E. </a:t>
            </a:r>
            <a:r>
              <a:rPr lang="en-IN" dirty="0" err="1">
                <a:latin typeface="Arial" panose="020B0604020202020204" pitchFamily="34" charset="0"/>
                <a:cs typeface="Arial" panose="020B0604020202020204" pitchFamily="34" charset="0"/>
              </a:rPr>
              <a:t>Harstad</a:t>
            </a:r>
            <a:r>
              <a:rPr lang="en-IN" dirty="0">
                <a:latin typeface="Arial" panose="020B0604020202020204" pitchFamily="34" charset="0"/>
                <a:cs typeface="Arial" panose="020B0604020202020204" pitchFamily="34" charset="0"/>
              </a:rPr>
              <a:t>, and V. A. </a:t>
            </a:r>
            <a:r>
              <a:rPr lang="en-IN" dirty="0" err="1">
                <a:latin typeface="Arial" panose="020B0604020202020204" pitchFamily="34" charset="0"/>
                <a:cs typeface="Arial" panose="020B0604020202020204" pitchFamily="34" charset="0"/>
              </a:rPr>
              <a:t>Fusaro</a:t>
            </a:r>
            <a:r>
              <a:rPr lang="en-IN" dirty="0">
                <a:latin typeface="Arial" panose="020B0604020202020204" pitchFamily="34" charset="0"/>
                <a:cs typeface="Arial" panose="020B0604020202020204" pitchFamily="34" charset="0"/>
              </a:rPr>
              <a:t>, “Use of machine learning to shorten observation-based screening and diagnosis of autism,” Translational Psychiatry, vol. 2, no. 4, pp. e100–e100, Apr. 2012.</a:t>
            </a:r>
          </a:p>
        </p:txBody>
      </p:sp>
    </p:spTree>
    <p:extLst>
      <p:ext uri="{BB962C8B-B14F-4D97-AF65-F5344CB8AC3E}">
        <p14:creationId xmlns:p14="http://schemas.microsoft.com/office/powerpoint/2010/main" val="92558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9958C0-67DC-4F86-AA91-C9BB8923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E1B8D6-5183-4C9D-9631-F5831902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1697CD-2999-4999-B02B-B8A0D400E749}"/>
              </a:ext>
            </a:extLst>
          </p:cNvPr>
          <p:cNvSpPr>
            <a:spLocks noGrp="1"/>
          </p:cNvSpPr>
          <p:nvPr>
            <p:ph type="ctrTitle"/>
          </p:nvPr>
        </p:nvSpPr>
        <p:spPr>
          <a:xfrm>
            <a:off x="446533" y="1507414"/>
            <a:ext cx="7628209" cy="3703320"/>
          </a:xfrm>
        </p:spPr>
        <p:txBody>
          <a:bodyPr anchor="b">
            <a:normAutofit/>
          </a:bodyPr>
          <a:lstStyle/>
          <a:p>
            <a:r>
              <a:rPr lang="en-US" sz="5400" dirty="0">
                <a:solidFill>
                  <a:srgbClr val="FFFFFF"/>
                </a:solidFill>
              </a:rPr>
              <a:t>Thank you</a:t>
            </a:r>
          </a:p>
        </p:txBody>
      </p:sp>
      <p:sp>
        <p:nvSpPr>
          <p:cNvPr id="12" name="Rectangle 11">
            <a:extLst>
              <a:ext uri="{FF2B5EF4-FFF2-40B4-BE49-F238E27FC236}">
                <a16:creationId xmlns:a16="http://schemas.microsoft.com/office/drawing/2014/main" id="{85AA17EB-F169-483D-AF02-A7EC2B2D9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259649"/>
            <a:ext cx="7628209"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93E18B0-6B75-4819-8AF4-203AD4E0E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6259649"/>
            <a:ext cx="354607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49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247C7AA-1603-49B7-A2AA-611C810D7AC7}"/>
              </a:ext>
            </a:extLst>
          </p:cNvPr>
          <p:cNvPicPr>
            <a:picLocks noChangeAspect="1"/>
          </p:cNvPicPr>
          <p:nvPr/>
        </p:nvPicPr>
        <p:blipFill>
          <a:blip r:embed="rId3"/>
          <a:stretch>
            <a:fillRect/>
          </a:stretch>
        </p:blipFill>
        <p:spPr>
          <a:xfrm>
            <a:off x="10428" y="40640"/>
            <a:ext cx="12199256" cy="6817360"/>
          </a:xfrm>
          <a:prstGeom prst="rect">
            <a:avLst/>
          </a:prstGeom>
        </p:spPr>
      </p:pic>
      <p:sp>
        <p:nvSpPr>
          <p:cNvPr id="6" name="TextBox 5">
            <a:extLst>
              <a:ext uri="{FF2B5EF4-FFF2-40B4-BE49-F238E27FC236}">
                <a16:creationId xmlns:a16="http://schemas.microsoft.com/office/drawing/2014/main" id="{BD4BD00D-205D-491C-BA81-7A8C7CAA8191}"/>
              </a:ext>
            </a:extLst>
          </p:cNvPr>
          <p:cNvSpPr txBox="1"/>
          <p:nvPr/>
        </p:nvSpPr>
        <p:spPr>
          <a:xfrm>
            <a:off x="428850" y="1370754"/>
            <a:ext cx="355355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chemeClr val="bg1"/>
                </a:solidFill>
              </a:rPr>
              <a:t>DOMAIN:</a:t>
            </a:r>
          </a:p>
        </p:txBody>
      </p:sp>
      <p:sp>
        <p:nvSpPr>
          <p:cNvPr id="2" name="Title 1">
            <a:extLst>
              <a:ext uri="{FF2B5EF4-FFF2-40B4-BE49-F238E27FC236}">
                <a16:creationId xmlns:a16="http://schemas.microsoft.com/office/drawing/2014/main" id="{4A05FB16-E61A-405C-954C-BAFABB449033}"/>
              </a:ext>
            </a:extLst>
          </p:cNvPr>
          <p:cNvSpPr>
            <a:spLocks noGrp="1"/>
          </p:cNvSpPr>
          <p:nvPr>
            <p:ph type="title"/>
          </p:nvPr>
        </p:nvSpPr>
        <p:spPr>
          <a:xfrm>
            <a:off x="1991628" y="2165099"/>
            <a:ext cx="9763760" cy="2654806"/>
          </a:xfrm>
        </p:spPr>
        <p:txBody>
          <a:bodyPr vert="horz" lIns="91440" tIns="45720" rIns="91440" bIns="45720" rtlCol="0" anchor="ctr">
            <a:normAutofit/>
          </a:bodyPr>
          <a:lstStyle/>
          <a:p>
            <a:pPr algn="ctr"/>
            <a:r>
              <a:rPr lang="en-US" sz="6000" dirty="0"/>
              <a:t>Machine learning &amp; </a:t>
            </a:r>
            <a:r>
              <a:rPr lang="en-US" sz="6000" dirty="0" err="1"/>
              <a:t>iot</a:t>
            </a:r>
            <a:endParaRPr lang="en-US" sz="6000" dirty="0"/>
          </a:p>
        </p:txBody>
      </p:sp>
    </p:spTree>
    <p:extLst>
      <p:ext uri="{BB962C8B-B14F-4D97-AF65-F5344CB8AC3E}">
        <p14:creationId xmlns:p14="http://schemas.microsoft.com/office/powerpoint/2010/main" val="100147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929B-E314-4D62-8111-E668505C574F}"/>
              </a:ext>
            </a:extLst>
          </p:cNvPr>
          <p:cNvSpPr>
            <a:spLocks noGrp="1"/>
          </p:cNvSpPr>
          <p:nvPr>
            <p:ph type="title"/>
          </p:nvPr>
        </p:nvSpPr>
        <p:spPr/>
        <p:txBody>
          <a:bodyPr>
            <a:normAutofit/>
          </a:bodyPr>
          <a:lstStyle/>
          <a:p>
            <a:r>
              <a:rPr lang="en-US" sz="4000" b="1" dirty="0"/>
              <a:t>ABSTRACT</a:t>
            </a:r>
          </a:p>
        </p:txBody>
      </p:sp>
      <p:sp>
        <p:nvSpPr>
          <p:cNvPr id="3" name="Content Placeholder 2">
            <a:extLst>
              <a:ext uri="{FF2B5EF4-FFF2-40B4-BE49-F238E27FC236}">
                <a16:creationId xmlns:a16="http://schemas.microsoft.com/office/drawing/2014/main" id="{2D086212-E9A8-49F6-8FF4-8376D7141314}"/>
              </a:ext>
            </a:extLst>
          </p:cNvPr>
          <p:cNvSpPr>
            <a:spLocks noGrp="1"/>
          </p:cNvSpPr>
          <p:nvPr>
            <p:ph idx="1"/>
          </p:nvPr>
        </p:nvSpPr>
        <p:spPr>
          <a:xfrm>
            <a:off x="581192" y="2180497"/>
            <a:ext cx="11029615" cy="3464930"/>
          </a:xfrm>
        </p:spPr>
        <p:txBody>
          <a:bodyPr>
            <a:normAutofit/>
          </a:bodyPr>
          <a:lstStyle/>
          <a:p>
            <a:pPr marL="305435" indent="-305435" algn="just"/>
            <a:r>
              <a:rPr lang="en-US" sz="2000" b="0" i="0" u="none" strike="noStrike" dirty="0">
                <a:solidFill>
                  <a:schemeClr val="tx1"/>
                </a:solidFill>
                <a:effectLst/>
                <a:latin typeface="Arial" panose="020B0604020202020204" pitchFamily="34" charset="0"/>
                <a:cs typeface="Arial" panose="020B0604020202020204" pitchFamily="34" charset="0"/>
              </a:rPr>
              <a:t>Nowadays Autism children find it difficult to interact socially with people's emotions and make themselves isolated.</a:t>
            </a:r>
            <a:endParaRPr lang="en-US" sz="2000" dirty="0">
              <a:solidFill>
                <a:schemeClr val="tx1"/>
              </a:solidFill>
              <a:latin typeface="Arial" panose="020B0604020202020204" pitchFamily="34" charset="0"/>
              <a:ea typeface="+mn-lt"/>
              <a:cs typeface="Arial" panose="020B0604020202020204" pitchFamily="34" charset="0"/>
            </a:endParaRPr>
          </a:p>
          <a:p>
            <a:pPr marL="305435" indent="-305435" algn="just"/>
            <a:r>
              <a:rPr lang="en-US" sz="2000" b="0" i="0" u="none" strike="noStrike" dirty="0">
                <a:solidFill>
                  <a:schemeClr val="tx1"/>
                </a:solidFill>
                <a:effectLst/>
                <a:latin typeface="Arial" panose="020B0604020202020204" pitchFamily="34" charset="0"/>
                <a:cs typeface="Arial" panose="020B0604020202020204" pitchFamily="34" charset="0"/>
              </a:rPr>
              <a:t>This project proposes Emotion detection for Autism spectrum disorder children (ASD). </a:t>
            </a:r>
          </a:p>
          <a:p>
            <a:pPr marL="305435" indent="-305435" algn="just"/>
            <a:r>
              <a:rPr lang="en-US" sz="2000" b="0" i="0" u="none" strike="noStrike" dirty="0">
                <a:solidFill>
                  <a:schemeClr val="tx1"/>
                </a:solidFill>
                <a:effectLst/>
                <a:latin typeface="Arial" panose="020B0604020202020204" pitchFamily="34" charset="0"/>
                <a:cs typeface="Arial" panose="020B0604020202020204" pitchFamily="34" charset="0"/>
              </a:rPr>
              <a:t>It is self-possessed of python libraries Open CV, </a:t>
            </a:r>
            <a:r>
              <a:rPr lang="en-US" sz="2000" b="0" i="0" u="none" strike="noStrike" dirty="0" err="1">
                <a:solidFill>
                  <a:schemeClr val="tx1"/>
                </a:solidFill>
                <a:effectLst/>
                <a:latin typeface="Arial" panose="020B0604020202020204" pitchFamily="34" charset="0"/>
                <a:cs typeface="Arial" panose="020B0604020202020204" pitchFamily="34" charset="0"/>
              </a:rPr>
              <a:t>Haar</a:t>
            </a:r>
            <a:r>
              <a:rPr lang="en-US" sz="2000" b="0" i="0" u="none" strike="noStrike" dirty="0">
                <a:solidFill>
                  <a:schemeClr val="tx1"/>
                </a:solidFill>
                <a:effectLst/>
                <a:latin typeface="Arial" panose="020B0604020202020204" pitchFamily="34" charset="0"/>
                <a:cs typeface="Arial" panose="020B0604020202020204" pitchFamily="34" charset="0"/>
              </a:rPr>
              <a:t>-cascade method to predict faces prediction.</a:t>
            </a:r>
          </a:p>
          <a:p>
            <a:pPr marL="305435" indent="-305435" algn="just"/>
            <a:r>
              <a:rPr lang="en-US" sz="2000" b="0" i="0" u="none" strike="noStrike" dirty="0">
                <a:solidFill>
                  <a:schemeClr val="tx1"/>
                </a:solidFill>
                <a:effectLst/>
                <a:latin typeface="Arial" panose="020B0604020202020204" pitchFamily="34" charset="0"/>
                <a:cs typeface="Arial" panose="020B0604020202020204" pitchFamily="34" charset="0"/>
              </a:rPr>
              <a:t>And for better involvement of the children’s social </a:t>
            </a:r>
            <a:r>
              <a:rPr lang="en-US" sz="2000" b="0" i="0" u="none" strike="noStrike" dirty="0" err="1">
                <a:solidFill>
                  <a:schemeClr val="tx1"/>
                </a:solidFill>
                <a:effectLst/>
                <a:latin typeface="Arial" panose="020B0604020202020204" pitchFamily="34" charset="0"/>
                <a:cs typeface="Arial" panose="020B0604020202020204" pitchFamily="34" charset="0"/>
              </a:rPr>
              <a:t>behaviour</a:t>
            </a:r>
            <a:r>
              <a:rPr lang="en-US" sz="2000" b="0" i="0" u="none" strike="noStrike" dirty="0">
                <a:solidFill>
                  <a:schemeClr val="tx1"/>
                </a:solidFill>
                <a:effectLst/>
                <a:latin typeface="Arial" panose="020B0604020202020204" pitchFamily="34" charset="0"/>
                <a:cs typeface="Arial" panose="020B0604020202020204" pitchFamily="34" charset="0"/>
              </a:rPr>
              <a:t>, here a face is captured in real-time and emotions are predicted by Facial expression recognition (FER).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18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DFF3-2F7E-4EF4-B4A0-4C6BAB986176}"/>
              </a:ext>
            </a:extLst>
          </p:cNvPr>
          <p:cNvSpPr>
            <a:spLocks noGrp="1"/>
          </p:cNvSpPr>
          <p:nvPr>
            <p:ph type="title"/>
          </p:nvPr>
        </p:nvSpPr>
        <p:spPr/>
        <p:txBody>
          <a:bodyPr/>
          <a:lstStyle/>
          <a:p>
            <a:r>
              <a:rPr lang="en-US" sz="4000" b="1" dirty="0">
                <a:ea typeface="+mj-lt"/>
                <a:cs typeface="+mj-lt"/>
              </a:rPr>
              <a:t>ABSTRACT</a:t>
            </a:r>
          </a:p>
        </p:txBody>
      </p:sp>
      <p:sp>
        <p:nvSpPr>
          <p:cNvPr id="3" name="Content Placeholder 2">
            <a:extLst>
              <a:ext uri="{FF2B5EF4-FFF2-40B4-BE49-F238E27FC236}">
                <a16:creationId xmlns:a16="http://schemas.microsoft.com/office/drawing/2014/main" id="{E8CC443E-E20E-4ADF-BD5D-ACEA9466986E}"/>
              </a:ext>
            </a:extLst>
          </p:cNvPr>
          <p:cNvSpPr>
            <a:spLocks noGrp="1"/>
          </p:cNvSpPr>
          <p:nvPr>
            <p:ph idx="1"/>
          </p:nvPr>
        </p:nvSpPr>
        <p:spPr>
          <a:xfrm>
            <a:off x="581192" y="2345635"/>
            <a:ext cx="11029615" cy="3010136"/>
          </a:xfrm>
        </p:spPr>
        <p:txBody>
          <a:bodyPr vert="horz" lIns="91440" tIns="45720" rIns="91440" bIns="45720" rtlCol="0" anchor="ctr">
            <a:noAutofit/>
          </a:bodyPr>
          <a:lstStyle/>
          <a:p>
            <a:pPr marL="305435" indent="-305435" algn="just"/>
            <a:endParaRPr lang="en-US" sz="2000" b="0" i="0" u="none" strike="noStrike" dirty="0">
              <a:solidFill>
                <a:schemeClr val="tx1"/>
              </a:solidFill>
              <a:effectLst/>
              <a:latin typeface="Arial" panose="020B0604020202020204" pitchFamily="34" charset="0"/>
              <a:cs typeface="Arial" panose="020B0604020202020204" pitchFamily="34" charset="0"/>
            </a:endParaRPr>
          </a:p>
          <a:p>
            <a:pPr marL="305435" indent="-305435" algn="just"/>
            <a:r>
              <a:rPr lang="en-US" sz="2000" b="0" i="0" u="none" strike="noStrike" dirty="0">
                <a:solidFill>
                  <a:schemeClr val="tx1"/>
                </a:solidFill>
                <a:effectLst/>
                <a:latin typeface="Arial" panose="020B0604020202020204" pitchFamily="34" charset="0"/>
                <a:cs typeface="Arial" panose="020B0604020202020204" pitchFamily="34" charset="0"/>
              </a:rPr>
              <a:t>This proposed system helps to improve Autism children </a:t>
            </a:r>
            <a:r>
              <a:rPr lang="en-US" sz="2000" b="0" i="0" u="none" strike="noStrike" dirty="0" err="1">
                <a:solidFill>
                  <a:schemeClr val="tx1"/>
                </a:solidFill>
                <a:effectLst/>
                <a:latin typeface="Arial" panose="020B0604020202020204" pitchFamily="34" charset="0"/>
                <a:cs typeface="Arial" panose="020B0604020202020204" pitchFamily="34" charset="0"/>
              </a:rPr>
              <a:t>behaviour</a:t>
            </a:r>
            <a:r>
              <a:rPr lang="en-US" sz="2000" b="0" i="0" u="none" strike="noStrike" dirty="0">
                <a:solidFill>
                  <a:schemeClr val="tx1"/>
                </a:solidFill>
                <a:effectLst/>
                <a:latin typeface="Arial" panose="020B0604020202020204" pitchFamily="34" charset="0"/>
                <a:cs typeface="Arial" panose="020B0604020202020204" pitchFamily="34" charset="0"/>
              </a:rPr>
              <a:t> as they often observe their facial expressions and predict the facial emotion. The main objective of this system is to capture an image in real-time and then recognize whether it is a human face using the Computer Vision technique.</a:t>
            </a:r>
            <a:endParaRPr lang="en-US" sz="2000" dirty="0">
              <a:solidFill>
                <a:schemeClr val="tx1"/>
              </a:solidFill>
              <a:latin typeface="Arial" panose="020B0604020202020204" pitchFamily="34" charset="0"/>
              <a:ea typeface="+mn-lt"/>
              <a:cs typeface="Arial" panose="020B0604020202020204" pitchFamily="34" charset="0"/>
            </a:endParaRPr>
          </a:p>
          <a:p>
            <a:pPr marL="305435" indent="-305435" algn="just"/>
            <a:r>
              <a:rPr lang="en-US" sz="2000" b="0" i="0" u="none" strike="noStrike" dirty="0">
                <a:solidFill>
                  <a:schemeClr val="tx1"/>
                </a:solidFill>
                <a:effectLst/>
                <a:latin typeface="Arial" panose="020B0604020202020204" pitchFamily="34" charset="0"/>
                <a:cs typeface="Arial" panose="020B0604020202020204" pitchFamily="34" charset="0"/>
              </a:rPr>
              <a:t>If the Predicted facial Emotion is </a:t>
            </a:r>
            <a:r>
              <a:rPr lang="en-US" sz="2000" dirty="0">
                <a:solidFill>
                  <a:schemeClr val="tx1"/>
                </a:solidFill>
                <a:latin typeface="Arial" panose="020B0604020202020204" pitchFamily="34" charset="0"/>
                <a:cs typeface="Arial" panose="020B0604020202020204" pitchFamily="34" charset="0"/>
              </a:rPr>
              <a:t>sad</a:t>
            </a:r>
            <a:r>
              <a:rPr lang="en-US" sz="2000" b="0" i="0" u="none" strike="noStrike" dirty="0">
                <a:solidFill>
                  <a:schemeClr val="tx1"/>
                </a:solidFill>
                <a:effectLst/>
                <a:latin typeface="Arial" panose="020B0604020202020204" pitchFamily="34" charset="0"/>
                <a:cs typeface="Arial" panose="020B0604020202020204" pitchFamily="34" charset="0"/>
              </a:rPr>
              <a:t>, then we will play some Interesting Audio to them using AT mega Microcontroller, which will keep them relaxed and will help them to learn interactively.</a:t>
            </a:r>
            <a:endParaRPr lang="en-US" sz="2000" dirty="0">
              <a:solidFill>
                <a:schemeClr val="tx1"/>
              </a:solidFill>
              <a:latin typeface="Arial" panose="020B0604020202020204" pitchFamily="34" charset="0"/>
              <a:ea typeface="+mn-lt"/>
              <a:cs typeface="Arial" panose="020B0604020202020204" pitchFamily="34" charset="0"/>
            </a:endParaRPr>
          </a:p>
          <a:p>
            <a:pPr marL="305435" indent="-305435" algn="just"/>
            <a:r>
              <a:rPr lang="en-US" sz="2000" dirty="0">
                <a:solidFill>
                  <a:schemeClr val="tx1"/>
                </a:solidFill>
                <a:latin typeface="Arial" panose="020B0604020202020204" pitchFamily="34" charset="0"/>
                <a:cs typeface="Arial" panose="020B0604020202020204" pitchFamily="34" charset="0"/>
              </a:rPr>
              <a:t> </a:t>
            </a:r>
            <a:r>
              <a:rPr lang="en-US" sz="2000" b="0" i="0" u="none" strike="noStrike" dirty="0">
                <a:solidFill>
                  <a:schemeClr val="tx1"/>
                </a:solidFill>
                <a:effectLst/>
                <a:latin typeface="Arial" panose="020B0604020202020204" pitchFamily="34" charset="0"/>
                <a:cs typeface="Arial" panose="020B0604020202020204" pitchFamily="34" charset="0"/>
              </a:rPr>
              <a:t>Along With that we have designed and built a stress sensor based on Galvanic Skin Response (GSR), to find their stress level and monitoring it via over the Internet Using </a:t>
            </a:r>
            <a:r>
              <a:rPr lang="en-US" sz="2000" b="0" i="0" u="none" strike="noStrike" dirty="0" err="1">
                <a:solidFill>
                  <a:schemeClr val="tx1"/>
                </a:solidFill>
                <a:effectLst/>
                <a:latin typeface="Arial" panose="020B0604020202020204" pitchFamily="34" charset="0"/>
                <a:cs typeface="Arial" panose="020B0604020202020204" pitchFamily="34" charset="0"/>
              </a:rPr>
              <a:t>NodeMCU</a:t>
            </a:r>
            <a:r>
              <a:rPr lang="en-US" sz="2000" b="0" i="0" u="none" strike="noStrike" dirty="0">
                <a:solidFill>
                  <a:schemeClr val="tx1"/>
                </a:solidFill>
                <a:effectLst/>
                <a:latin typeface="Arial" panose="020B0604020202020204" pitchFamily="34" charset="0"/>
                <a:cs typeface="Arial" panose="020B0604020202020204" pitchFamily="34" charset="0"/>
              </a:rPr>
              <a:t> (ESP8266-12E Microcontroller unit). </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75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CBB8-275F-4642-B9F3-F5C4F66ED705}"/>
              </a:ext>
            </a:extLst>
          </p:cNvPr>
          <p:cNvSpPr>
            <a:spLocks noGrp="1"/>
          </p:cNvSpPr>
          <p:nvPr>
            <p:ph type="title"/>
          </p:nvPr>
        </p:nvSpPr>
        <p:spPr/>
        <p:txBody>
          <a:bodyPr>
            <a:normAutofit/>
          </a:bodyPr>
          <a:lstStyle/>
          <a:p>
            <a:r>
              <a:rPr lang="en-US" sz="4000" b="1" dirty="0">
                <a:ea typeface="+mj-lt"/>
                <a:cs typeface="+mj-lt"/>
              </a:rPr>
              <a:t>EXISTING SYSTEM</a:t>
            </a:r>
            <a:endParaRPr lang="en-US" sz="4000" dirty="0"/>
          </a:p>
        </p:txBody>
      </p:sp>
      <p:sp>
        <p:nvSpPr>
          <p:cNvPr id="3" name="Content Placeholder 2">
            <a:extLst>
              <a:ext uri="{FF2B5EF4-FFF2-40B4-BE49-F238E27FC236}">
                <a16:creationId xmlns:a16="http://schemas.microsoft.com/office/drawing/2014/main" id="{3B4D543B-35D6-45FE-A53C-174A9F4FDF79}"/>
              </a:ext>
            </a:extLst>
          </p:cNvPr>
          <p:cNvSpPr>
            <a:spLocks noGrp="1"/>
          </p:cNvSpPr>
          <p:nvPr>
            <p:ph idx="1"/>
          </p:nvPr>
        </p:nvSpPr>
        <p:spPr/>
        <p:txBody>
          <a:bodyPr>
            <a:normAutofit/>
          </a:bodyPr>
          <a:lstStyle/>
          <a:p>
            <a:pPr algn="just" rtl="0">
              <a:spcBef>
                <a:spcPts val="0"/>
              </a:spcBef>
              <a:spcAft>
                <a:spcPts val="800"/>
              </a:spcAft>
            </a:pPr>
            <a:r>
              <a:rPr lang="en-US" sz="2000" b="1" dirty="0">
                <a:solidFill>
                  <a:schemeClr val="tx1"/>
                </a:solidFill>
                <a:latin typeface="Arial" panose="020B0604020202020204" pitchFamily="34" charset="0"/>
                <a:cs typeface="Arial" panose="020B0604020202020204" pitchFamily="34" charset="0"/>
              </a:rPr>
              <a:t>CONCEPT </a:t>
            </a:r>
            <a:r>
              <a:rPr lang="en-US" sz="2000" dirty="0">
                <a:solidFill>
                  <a:schemeClr val="tx1"/>
                </a:solidFill>
              </a:rPr>
              <a:t>: </a:t>
            </a:r>
            <a:r>
              <a:rPr lang="en-US" sz="2000" b="0" i="0" u="none" strike="noStrike" dirty="0">
                <a:solidFill>
                  <a:schemeClr val="tx1"/>
                </a:solidFill>
                <a:effectLst/>
                <a:latin typeface="Arial" panose="020B0604020202020204" pitchFamily="34" charset="0"/>
                <a:cs typeface="Arial" panose="020B0604020202020204" pitchFamily="34" charset="0"/>
              </a:rPr>
              <a:t>As with any student, children with autism benefit most when teachers and parents are on the same page and efforts in the home and at school are mutually supportive (Organization for Autism Research). Before planning a lesson, the teacher should first meet with parents to discuss the possibility of a class lesson about autism. It is important to get parent input, and if appropriate, input from the student with autism as well.</a:t>
            </a:r>
            <a:br>
              <a:rPr lang="en-US" sz="2000" dirty="0">
                <a:solidFill>
                  <a:schemeClr val="tx1"/>
                </a:solidFill>
              </a:rPr>
            </a:br>
            <a:endParaRPr lang="en-US" sz="2000" dirty="0">
              <a:solidFill>
                <a:schemeClr val="tx1"/>
              </a:solidFill>
              <a:latin typeface="Arial" panose="020B0604020202020204" pitchFamily="34" charset="0"/>
              <a:cs typeface="Arial" panose="020B0604020202020204" pitchFamily="34" charset="0"/>
            </a:endParaRPr>
          </a:p>
          <a:p>
            <a:pPr algn="just" rtl="0">
              <a:spcBef>
                <a:spcPts val="0"/>
              </a:spcBef>
              <a:spcAft>
                <a:spcPts val="800"/>
              </a:spcAft>
            </a:pPr>
            <a:r>
              <a:rPr lang="en-US" sz="2000" b="1" dirty="0">
                <a:solidFill>
                  <a:schemeClr val="tx1"/>
                </a:solidFill>
                <a:latin typeface="Arial" panose="020B0604020202020204" pitchFamily="34" charset="0"/>
                <a:ea typeface="+mn-lt"/>
                <a:cs typeface="Arial" panose="020B0604020202020204" pitchFamily="34" charset="0"/>
              </a:rPr>
              <a:t>DISADVANTAGE : </a:t>
            </a:r>
            <a:r>
              <a:rPr lang="en-US" sz="2000" b="0" i="0" u="none" strike="noStrike" dirty="0">
                <a:solidFill>
                  <a:schemeClr val="tx1"/>
                </a:solidFill>
                <a:effectLst/>
                <a:latin typeface="Arial" panose="020B0604020202020204" pitchFamily="34" charset="0"/>
                <a:cs typeface="Arial" panose="020B0604020202020204" pitchFamily="34" charset="0"/>
              </a:rPr>
              <a:t>The main disadvantages of this system is teacher needs to take care of only one child at a time and sometime this system is not effective.</a:t>
            </a:r>
            <a:endParaRPr lang="en-US" sz="2000" b="0" dirty="0">
              <a:solidFill>
                <a:schemeClr val="tx1"/>
              </a:solidFill>
              <a:effectLst/>
              <a:latin typeface="Arial" panose="020B0604020202020204" pitchFamily="34" charset="0"/>
              <a:cs typeface="Arial" panose="020B0604020202020204" pitchFamily="34" charset="0"/>
            </a:endParaRPr>
          </a:p>
          <a:p>
            <a:pPr marL="0" indent="0" algn="just">
              <a:buNone/>
            </a:pPr>
            <a:br>
              <a:rPr lang="en-US" sz="2000" dirty="0">
                <a:solidFill>
                  <a:schemeClr val="tx1"/>
                </a:solidFill>
              </a:rPr>
            </a:br>
            <a:endParaRPr lang="en-US" sz="2000" dirty="0">
              <a:solidFill>
                <a:schemeClr val="tx1"/>
              </a:solidFill>
              <a:ea typeface="+mn-lt"/>
              <a:cs typeface="+mn-lt"/>
            </a:endParaRPr>
          </a:p>
        </p:txBody>
      </p:sp>
    </p:spTree>
    <p:extLst>
      <p:ext uri="{BB962C8B-B14F-4D97-AF65-F5344CB8AC3E}">
        <p14:creationId xmlns:p14="http://schemas.microsoft.com/office/powerpoint/2010/main" val="308621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CD92-529A-456D-9BFA-207980EDE76A}"/>
              </a:ext>
            </a:extLst>
          </p:cNvPr>
          <p:cNvSpPr>
            <a:spLocks noGrp="1"/>
          </p:cNvSpPr>
          <p:nvPr>
            <p:ph type="title"/>
          </p:nvPr>
        </p:nvSpPr>
        <p:spPr/>
        <p:txBody>
          <a:bodyPr>
            <a:normAutofit/>
          </a:bodyPr>
          <a:lstStyle/>
          <a:p>
            <a:r>
              <a:rPr lang="en-US" sz="4000" b="1" dirty="0">
                <a:ea typeface="+mj-lt"/>
                <a:cs typeface="+mj-lt"/>
              </a:rPr>
              <a:t>PROPOSED SYSTEM</a:t>
            </a:r>
            <a:endParaRPr lang="en-US" sz="4000" dirty="0"/>
          </a:p>
        </p:txBody>
      </p:sp>
      <p:sp>
        <p:nvSpPr>
          <p:cNvPr id="3" name="Content Placeholder 2">
            <a:extLst>
              <a:ext uri="{FF2B5EF4-FFF2-40B4-BE49-F238E27FC236}">
                <a16:creationId xmlns:a16="http://schemas.microsoft.com/office/drawing/2014/main" id="{FA0D83CE-B973-46FA-A79A-B2BD9530CC50}"/>
              </a:ext>
            </a:extLst>
          </p:cNvPr>
          <p:cNvSpPr>
            <a:spLocks noGrp="1"/>
          </p:cNvSpPr>
          <p:nvPr>
            <p:ph idx="1"/>
          </p:nvPr>
        </p:nvSpPr>
        <p:spPr>
          <a:xfrm>
            <a:off x="581192" y="3041374"/>
            <a:ext cx="11029615" cy="2817425"/>
          </a:xfrm>
        </p:spPr>
        <p:txBody>
          <a:bodyPr>
            <a:noAutofit/>
          </a:bodyPr>
          <a:lstStyle/>
          <a:p>
            <a:pPr marL="0" indent="0" algn="just" rtl="0">
              <a:spcBef>
                <a:spcPts val="0"/>
              </a:spcBef>
              <a:spcAft>
                <a:spcPts val="800"/>
              </a:spcAft>
              <a:buNone/>
            </a:pPr>
            <a:r>
              <a:rPr lang="en-US" sz="2000" b="1" dirty="0">
                <a:solidFill>
                  <a:schemeClr val="tx1"/>
                </a:solidFill>
                <a:latin typeface="Arial" panose="020B0604020202020204" pitchFamily="34" charset="0"/>
                <a:ea typeface="+mn-lt"/>
                <a:cs typeface="Arial" panose="020B0604020202020204" pitchFamily="34" charset="0"/>
              </a:rPr>
              <a:t>CONCEPT: </a:t>
            </a:r>
          </a:p>
          <a:p>
            <a:pPr algn="just" rtl="0">
              <a:spcBef>
                <a:spcPts val="0"/>
              </a:spcBef>
              <a:spcAft>
                <a:spcPts val="800"/>
              </a:spcAft>
              <a:buFont typeface="Wingdings" panose="05000000000000000000" pitchFamily="2" charset="2"/>
              <a:buChar char="§"/>
            </a:pPr>
            <a:r>
              <a:rPr lang="en-US" sz="2000" b="0" i="0" u="none" strike="noStrike" dirty="0">
                <a:solidFill>
                  <a:schemeClr val="tx1"/>
                </a:solidFill>
                <a:effectLst/>
                <a:latin typeface="Arial" panose="020B0604020202020204" pitchFamily="34" charset="0"/>
                <a:cs typeface="Arial" panose="020B0604020202020204" pitchFamily="34" charset="0"/>
              </a:rPr>
              <a:t>The main objective of this system is to capture an image in real-time and then recognize whether it is a human face using the Computer Vision technique. </a:t>
            </a:r>
          </a:p>
          <a:p>
            <a:pPr algn="just" rtl="0">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After detecting the human faces from an image, and observe the facial expressions using Deep Neural Network and If the Predicted facial Emotion is happy, then we will play some Interesting Audio to them using AT mega Microcontroller, which will keep them relax and will help them to learn. </a:t>
            </a:r>
          </a:p>
          <a:p>
            <a:pPr algn="just" rtl="0">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Along With that we have designed and built a stress detector using Galvanic Skin Response (GSR).</a:t>
            </a:r>
            <a:endParaRPr lang="en-US" sz="2000" b="0" dirty="0">
              <a:solidFill>
                <a:schemeClr val="tx1"/>
              </a:solidFill>
              <a:effectLst/>
              <a:latin typeface="Arial" panose="020B0604020202020204" pitchFamily="34" charset="0"/>
              <a:cs typeface="Arial" panose="020B0604020202020204" pitchFamily="34" charset="0"/>
            </a:endParaRPr>
          </a:p>
          <a:p>
            <a:pPr algn="just" rtl="0">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For this objective, we have to calculate the different conductance of the skin when a person is under stress or when not using Galvanic Skin Response (GSR) device.</a:t>
            </a:r>
            <a:endParaRPr lang="en-US" sz="2000" b="0" dirty="0">
              <a:solidFill>
                <a:schemeClr val="tx1"/>
              </a:solidFill>
              <a:effectLst/>
              <a:latin typeface="Arial" panose="020B0604020202020204" pitchFamily="34" charset="0"/>
              <a:cs typeface="Arial" panose="020B0604020202020204" pitchFamily="34" charset="0"/>
            </a:endParaRPr>
          </a:p>
          <a:p>
            <a:pPr marL="0" indent="0" algn="just">
              <a:buNone/>
            </a:pP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95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D1D2-1844-4D39-AD22-08AE79D6D792}"/>
              </a:ext>
            </a:extLst>
          </p:cNvPr>
          <p:cNvSpPr>
            <a:spLocks noGrp="1"/>
          </p:cNvSpPr>
          <p:nvPr>
            <p:ph type="title"/>
          </p:nvPr>
        </p:nvSpPr>
        <p:spPr/>
        <p:txBody>
          <a:bodyPr>
            <a:normAutofit/>
          </a:bodyPr>
          <a:lstStyle/>
          <a:p>
            <a:r>
              <a:rPr lang="en-US" sz="4000" b="1" dirty="0">
                <a:ea typeface="+mj-lt"/>
                <a:cs typeface="+mj-lt"/>
              </a:rPr>
              <a:t>PROPOSED SYSTEM</a:t>
            </a:r>
            <a:endParaRPr lang="en-IN" sz="4000" dirty="0"/>
          </a:p>
        </p:txBody>
      </p:sp>
      <p:sp>
        <p:nvSpPr>
          <p:cNvPr id="3" name="Content Placeholder 2">
            <a:extLst>
              <a:ext uri="{FF2B5EF4-FFF2-40B4-BE49-F238E27FC236}">
                <a16:creationId xmlns:a16="http://schemas.microsoft.com/office/drawing/2014/main" id="{D999F6C3-264F-4AF3-BE82-2182A782C91D}"/>
              </a:ext>
            </a:extLst>
          </p:cNvPr>
          <p:cNvSpPr>
            <a:spLocks noGrp="1"/>
          </p:cNvSpPr>
          <p:nvPr>
            <p:ph idx="1"/>
          </p:nvPr>
        </p:nvSpPr>
        <p:spPr>
          <a:xfrm>
            <a:off x="581193" y="2749456"/>
            <a:ext cx="11029615" cy="3678303"/>
          </a:xfrm>
        </p:spPr>
        <p:txBody>
          <a:bodyPr>
            <a:noAutofit/>
          </a:bodyPr>
          <a:lstStyle/>
          <a:p>
            <a:pPr marL="0" indent="0">
              <a:buNone/>
            </a:pPr>
            <a:r>
              <a:rPr lang="en-IN" sz="2000" b="1" dirty="0">
                <a:solidFill>
                  <a:schemeClr val="tx1"/>
                </a:solidFill>
                <a:latin typeface="Arial" panose="020B0604020202020204" pitchFamily="34" charset="0"/>
                <a:cs typeface="Arial" panose="020B0604020202020204" pitchFamily="34" charset="0"/>
              </a:rPr>
              <a:t>ADVANTAGES:</a:t>
            </a:r>
            <a:endParaRPr lang="en-US" sz="2000" b="0" dirty="0">
              <a:solidFill>
                <a:schemeClr val="tx1"/>
              </a:solidFill>
              <a:effectLst/>
              <a:latin typeface="Arial" panose="020B0604020202020204" pitchFamily="34" charset="0"/>
              <a:cs typeface="Arial" panose="020B0604020202020204" pitchFamily="34" charset="0"/>
            </a:endParaRPr>
          </a:p>
          <a:p>
            <a:pPr algn="just">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Cost Efficient </a:t>
            </a:r>
            <a:endParaRPr lang="en-US" sz="2000" b="0" dirty="0">
              <a:solidFill>
                <a:schemeClr val="tx1"/>
              </a:solidFill>
              <a:effectLst/>
              <a:latin typeface="Arial" panose="020B0604020202020204" pitchFamily="34" charset="0"/>
              <a:cs typeface="Arial" panose="020B0604020202020204" pitchFamily="34" charset="0"/>
            </a:endParaRPr>
          </a:p>
          <a:p>
            <a:pPr algn="just">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Stress Monitoring</a:t>
            </a:r>
            <a:endParaRPr lang="en-US" sz="2000" b="0" dirty="0">
              <a:solidFill>
                <a:schemeClr val="tx1"/>
              </a:solidFill>
              <a:effectLst/>
              <a:latin typeface="Arial" panose="020B0604020202020204" pitchFamily="34" charset="0"/>
              <a:cs typeface="Arial" panose="020B0604020202020204" pitchFamily="34" charset="0"/>
            </a:endParaRPr>
          </a:p>
          <a:p>
            <a:pPr algn="just">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Easy Learning For Kids</a:t>
            </a:r>
            <a:endParaRPr lang="en-US" sz="2000" b="0" dirty="0">
              <a:solidFill>
                <a:schemeClr val="tx1"/>
              </a:solidFill>
              <a:effectLst/>
              <a:latin typeface="Arial" panose="020B0604020202020204" pitchFamily="34" charset="0"/>
              <a:cs typeface="Arial" panose="020B0604020202020204" pitchFamily="34" charset="0"/>
            </a:endParaRPr>
          </a:p>
          <a:p>
            <a:pPr marL="0" indent="0" algn="just" rtl="0">
              <a:spcBef>
                <a:spcPts val="0"/>
              </a:spcBef>
              <a:spcAft>
                <a:spcPts val="800"/>
              </a:spcAft>
              <a:buNone/>
            </a:pPr>
            <a:endParaRPr lang="en-IN" sz="2000" b="1" i="0" u="none" strike="noStrike" dirty="0">
              <a:solidFill>
                <a:schemeClr val="tx1"/>
              </a:solidFill>
              <a:effectLst/>
              <a:latin typeface="Arial" panose="020B0604020202020204" pitchFamily="34" charset="0"/>
              <a:cs typeface="Arial" panose="020B0604020202020204" pitchFamily="34" charset="0"/>
            </a:endParaRPr>
          </a:p>
          <a:p>
            <a:pPr marL="0" indent="0" algn="just" rtl="0">
              <a:spcBef>
                <a:spcPts val="0"/>
              </a:spcBef>
              <a:spcAft>
                <a:spcPts val="800"/>
              </a:spcAft>
              <a:buNone/>
            </a:pPr>
            <a:r>
              <a:rPr lang="en-IN" sz="2000" b="1" i="0" u="none" strike="noStrike" dirty="0">
                <a:solidFill>
                  <a:schemeClr val="tx1"/>
                </a:solidFill>
                <a:effectLst/>
                <a:latin typeface="Arial" panose="020B0604020202020204" pitchFamily="34" charset="0"/>
                <a:cs typeface="Arial" panose="020B0604020202020204" pitchFamily="34" charset="0"/>
              </a:rPr>
              <a:t>APPLICATIONS:</a:t>
            </a:r>
          </a:p>
          <a:p>
            <a:pPr algn="just" rtl="0">
              <a:spcBef>
                <a:spcPts val="0"/>
              </a:spcBef>
              <a:spcAft>
                <a:spcPts val="800"/>
              </a:spcAft>
            </a:pPr>
            <a:r>
              <a:rPr lang="en-IN" sz="2000" dirty="0">
                <a:solidFill>
                  <a:schemeClr val="tx1"/>
                </a:solidFill>
                <a:latin typeface="Arial" panose="020B0604020202020204" pitchFamily="34" charset="0"/>
                <a:cs typeface="Arial" panose="020B0604020202020204" pitchFamily="34" charset="0"/>
              </a:rPr>
              <a:t>Easy </a:t>
            </a:r>
            <a:r>
              <a:rPr lang="en-IN" sz="2000" b="0" i="0" u="none" strike="noStrike" dirty="0">
                <a:solidFill>
                  <a:schemeClr val="tx1"/>
                </a:solidFill>
                <a:effectLst/>
                <a:latin typeface="Arial" panose="020B0604020202020204" pitchFamily="34" charset="0"/>
                <a:cs typeface="Arial" panose="020B0604020202020204" pitchFamily="34" charset="0"/>
              </a:rPr>
              <a:t>Monitoring</a:t>
            </a:r>
            <a:endParaRPr lang="en-IN" sz="2000" b="0" dirty="0">
              <a:solidFill>
                <a:schemeClr val="tx1"/>
              </a:solidFill>
              <a:effectLst/>
              <a:latin typeface="Arial" panose="020B0604020202020204" pitchFamily="34" charset="0"/>
              <a:cs typeface="Arial" panose="020B0604020202020204" pitchFamily="34" charset="0"/>
            </a:endParaRPr>
          </a:p>
          <a:p>
            <a:pPr algn="just" rtl="0">
              <a:spcBef>
                <a:spcPts val="0"/>
              </a:spcBef>
              <a:spcAft>
                <a:spcPts val="800"/>
              </a:spcAft>
            </a:pPr>
            <a:r>
              <a:rPr lang="en-IN" sz="2000" dirty="0">
                <a:solidFill>
                  <a:schemeClr val="tx1"/>
                </a:solidFill>
                <a:latin typeface="Arial" panose="020B0604020202020204" pitchFamily="34" charset="0"/>
                <a:cs typeface="Arial" panose="020B0604020202020204" pitchFamily="34" charset="0"/>
              </a:rPr>
              <a:t>Education field</a:t>
            </a:r>
          </a:p>
          <a:p>
            <a:pPr algn="just" rtl="0">
              <a:spcBef>
                <a:spcPts val="0"/>
              </a:spcBef>
              <a:spcAft>
                <a:spcPts val="800"/>
              </a:spcAft>
            </a:pPr>
            <a:endParaRPr lang="en-IN" sz="2000" b="1" dirty="0">
              <a:solidFill>
                <a:schemeClr val="tx1"/>
              </a:solidFill>
              <a:effectLst/>
              <a:latin typeface="+mj-lt"/>
            </a:endParaRPr>
          </a:p>
          <a:p>
            <a:pPr marL="0" indent="0">
              <a:buNone/>
            </a:pPr>
            <a:br>
              <a:rPr lang="en-IN" sz="2000" dirty="0">
                <a:solidFill>
                  <a:schemeClr val="tx1"/>
                </a:solidFill>
              </a:rPr>
            </a:br>
            <a:br>
              <a:rPr lang="en-US" sz="2000" dirty="0">
                <a:solidFill>
                  <a:schemeClr val="tx1"/>
                </a:solidFill>
              </a:rPr>
            </a:br>
            <a:endParaRPr lang="en-IN" sz="2000" b="1" dirty="0">
              <a:solidFill>
                <a:schemeClr val="tx1"/>
              </a:solidFill>
            </a:endParaRPr>
          </a:p>
        </p:txBody>
      </p:sp>
    </p:spTree>
    <p:extLst>
      <p:ext uri="{BB962C8B-B14F-4D97-AF65-F5344CB8AC3E}">
        <p14:creationId xmlns:p14="http://schemas.microsoft.com/office/powerpoint/2010/main" val="180908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a typeface="+mj-lt"/>
                <a:cs typeface="+mj-lt"/>
              </a:rPr>
              <a:t>LIST OF MODULES</a:t>
            </a:r>
            <a:endParaRPr lang="en-IN" sz="4000" dirty="0"/>
          </a:p>
        </p:txBody>
      </p:sp>
      <p:sp>
        <p:nvSpPr>
          <p:cNvPr id="3" name="Content Placeholder 2"/>
          <p:cNvSpPr>
            <a:spLocks noGrp="1"/>
          </p:cNvSpPr>
          <p:nvPr>
            <p:ph idx="1"/>
          </p:nvPr>
        </p:nvSpPr>
        <p:spPr>
          <a:xfrm>
            <a:off x="447262" y="1808922"/>
            <a:ext cx="11163546" cy="2922105"/>
          </a:xfrm>
        </p:spPr>
        <p:txBody>
          <a:bodyPr>
            <a:normAutofit/>
          </a:bodyPr>
          <a:lstStyle/>
          <a:p>
            <a:pPr marL="0" indent="0">
              <a:buNone/>
            </a:pPr>
            <a:endParaRPr lang="en-GB" sz="2000" dirty="0">
              <a:solidFill>
                <a:schemeClr val="tx1"/>
              </a:solidFill>
            </a:endParaRPr>
          </a:p>
          <a:p>
            <a:r>
              <a:rPr lang="en-GB" sz="2000" dirty="0">
                <a:solidFill>
                  <a:schemeClr val="tx1"/>
                </a:solidFill>
                <a:latin typeface="Arial" panose="020B0604020202020204" pitchFamily="34" charset="0"/>
                <a:cs typeface="Arial" panose="020B0604020202020204" pitchFamily="34" charset="0"/>
              </a:rPr>
              <a:t>Facial Emotion Prediction and Audio Playing module</a:t>
            </a:r>
          </a:p>
          <a:p>
            <a:r>
              <a:rPr lang="en-GB" sz="2000" dirty="0">
                <a:solidFill>
                  <a:schemeClr val="tx1"/>
                </a:solidFill>
                <a:latin typeface="Arial" panose="020B0604020202020204" pitchFamily="34" charset="0"/>
                <a:cs typeface="Arial" panose="020B0604020202020204" pitchFamily="34" charset="0"/>
              </a:rPr>
              <a:t>Hardware Integration module</a:t>
            </a:r>
          </a:p>
          <a:p>
            <a:r>
              <a:rPr lang="en-GB" sz="2000" dirty="0">
                <a:solidFill>
                  <a:schemeClr val="tx1"/>
                </a:solidFill>
                <a:latin typeface="Arial" panose="020B0604020202020204" pitchFamily="34" charset="0"/>
                <a:cs typeface="Arial" panose="020B0604020202020204" pitchFamily="34" charset="0"/>
              </a:rPr>
              <a:t>Embedded C module</a:t>
            </a:r>
          </a:p>
          <a:p>
            <a:r>
              <a:rPr lang="en-GB" sz="2000" dirty="0">
                <a:solidFill>
                  <a:schemeClr val="tx1"/>
                </a:solidFill>
                <a:latin typeface="Arial" panose="020B0604020202020204" pitchFamily="34" charset="0"/>
                <a:cs typeface="Arial" panose="020B0604020202020204" pitchFamily="34" charset="0"/>
              </a:rPr>
              <a:t>Integration of python and Embedded C module</a:t>
            </a:r>
          </a:p>
          <a:p>
            <a:r>
              <a:rPr lang="en-GB" sz="2000" dirty="0">
                <a:solidFill>
                  <a:schemeClr val="tx1"/>
                </a:solidFill>
                <a:latin typeface="Arial" panose="020B0604020202020204" pitchFamily="34" charset="0"/>
                <a:cs typeface="Arial" panose="020B0604020202020204" pitchFamily="34" charset="0"/>
              </a:rPr>
              <a:t>Result and Testing</a:t>
            </a:r>
          </a:p>
        </p:txBody>
      </p:sp>
    </p:spTree>
    <p:extLst>
      <p:ext uri="{BB962C8B-B14F-4D97-AF65-F5344CB8AC3E}">
        <p14:creationId xmlns:p14="http://schemas.microsoft.com/office/powerpoint/2010/main" val="50442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SDLC MODEL</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140" y="1812955"/>
            <a:ext cx="9141460" cy="4508240"/>
          </a:xfrm>
        </p:spPr>
      </p:pic>
      <p:sp>
        <p:nvSpPr>
          <p:cNvPr id="7" name="TextBox 6"/>
          <p:cNvSpPr txBox="1"/>
          <p:nvPr/>
        </p:nvSpPr>
        <p:spPr>
          <a:xfrm>
            <a:off x="444500" y="1981200"/>
            <a:ext cx="11303000" cy="400110"/>
          </a:xfrm>
          <a:prstGeom prst="rect">
            <a:avLst/>
          </a:prstGeom>
          <a:noFill/>
        </p:spPr>
        <p:txBody>
          <a:bodyPr wrap="square" rtlCol="0">
            <a:spAutoFit/>
          </a:bodyPr>
          <a:lstStyle/>
          <a:p>
            <a:r>
              <a:rPr lang="en-GB" sz="2000" dirty="0"/>
              <a:t>We use Agile Methodology for this project.</a:t>
            </a:r>
            <a:endParaRPr lang="en-IN" sz="2000" dirty="0"/>
          </a:p>
        </p:txBody>
      </p:sp>
    </p:spTree>
    <p:extLst>
      <p:ext uri="{BB962C8B-B14F-4D97-AF65-F5344CB8AC3E}">
        <p14:creationId xmlns:p14="http://schemas.microsoft.com/office/powerpoint/2010/main" val="15070093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696</TotalTime>
  <Words>1555</Words>
  <Application>Microsoft Office PowerPoint</Application>
  <PresentationFormat>Widescreen</PresentationFormat>
  <Paragraphs>105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Wingdings</vt:lpstr>
      <vt:lpstr>Wingdings 2</vt:lpstr>
      <vt:lpstr>Dividend</vt:lpstr>
      <vt:lpstr> Emotional based media playback and stress monitoring system for Autism  </vt:lpstr>
      <vt:lpstr>Machine learning &amp; iot</vt:lpstr>
      <vt:lpstr>ABSTRACT</vt:lpstr>
      <vt:lpstr>ABSTRACT</vt:lpstr>
      <vt:lpstr>EXISTING SYSTEM</vt:lpstr>
      <vt:lpstr>PROPOSED SYSTEM</vt:lpstr>
      <vt:lpstr>PROPOSED SYSTEM</vt:lpstr>
      <vt:lpstr>LIST OF MODULES</vt:lpstr>
      <vt:lpstr>SDLC MODEL</vt:lpstr>
      <vt:lpstr>TIMELINE CHART</vt:lpstr>
      <vt:lpstr>REFERENCEs</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Sreenidhyee</dc:creator>
  <cp:lastModifiedBy>Srinitheka T</cp:lastModifiedBy>
  <cp:revision>196</cp:revision>
  <dcterms:created xsi:type="dcterms:W3CDTF">2022-01-02T09:56:59Z</dcterms:created>
  <dcterms:modified xsi:type="dcterms:W3CDTF">2022-04-07T13:04:07Z</dcterms:modified>
</cp:coreProperties>
</file>