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57" r:id="rId3"/>
    <p:sldId id="307" r:id="rId4"/>
    <p:sldId id="308" r:id="rId5"/>
    <p:sldId id="306" r:id="rId6"/>
    <p:sldId id="269" r:id="rId7"/>
    <p:sldId id="270" r:id="rId8"/>
    <p:sldId id="305" r:id="rId9"/>
    <p:sldId id="280" r:id="rId10"/>
    <p:sldId id="304" r:id="rId11"/>
    <p:sldId id="281" r:id="rId12"/>
    <p:sldId id="300" r:id="rId13"/>
    <p:sldId id="302" r:id="rId14"/>
    <p:sldId id="298" r:id="rId15"/>
    <p:sldId id="303" r:id="rId16"/>
    <p:sldId id="289" r:id="rId17"/>
    <p:sldId id="292" r:id="rId18"/>
    <p:sldId id="294" r:id="rId19"/>
    <p:sldId id="299" r:id="rId20"/>
    <p:sldId id="273" r:id="rId21"/>
    <p:sldId id="284" r:id="rId22"/>
    <p:sldId id="275" r:id="rId23"/>
    <p:sldId id="295" r:id="rId24"/>
    <p:sldId id="296" r:id="rId25"/>
    <p:sldId id="297" r:id="rId26"/>
    <p:sldId id="26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6" autoAdjust="0"/>
    <p:restoredTop sz="90838" autoAdjust="0"/>
  </p:normalViewPr>
  <p:slideViewPr>
    <p:cSldViewPr snapToGrid="0">
      <p:cViewPr varScale="1">
        <p:scale>
          <a:sx n="77" d="100"/>
          <a:sy n="77" d="100"/>
        </p:scale>
        <p:origin x="1070" y="72"/>
      </p:cViewPr>
      <p:guideLst>
        <p:guide orient="horz" pos="2160"/>
        <p:guide pos="3840"/>
      </p:guideLst>
    </p:cSldViewPr>
  </p:slideViewPr>
  <p:outlineViewPr>
    <p:cViewPr>
      <p:scale>
        <a:sx n="33" d="100"/>
        <a:sy n="33" d="100"/>
      </p:scale>
      <p:origin x="0" y="2303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44E8D-D65F-4B62-8C69-2881BCCF2FAF}" type="datetimeFigureOut">
              <a:rPr lang="en-IN" smtClean="0"/>
              <a:pPr/>
              <a:t>07-04-2022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98F8F-199A-4332-A4FE-C6614E6FC446}" type="slidenum">
              <a:rPr lang="en-IN" smtClean="0"/>
              <a:pPr/>
              <a:t>‹#›</a:t>
            </a:fld>
            <a:endParaRPr lang="en-IN"/>
          </a:p>
        </p:txBody>
      </p:sp>
    </p:spTree>
    <p:extLst>
      <p:ext uri="{BB962C8B-B14F-4D97-AF65-F5344CB8AC3E}">
        <p14:creationId xmlns:p14="http://schemas.microsoft.com/office/powerpoint/2010/main" val="338919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4/7/2022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5568" y="977299"/>
            <a:ext cx="10993549" cy="1475013"/>
          </a:xfrm>
        </p:spPr>
        <p:txBody>
          <a:bodyPr>
            <a:normAutofit fontScale="90000"/>
          </a:bodyPr>
          <a:lstStyle/>
          <a:p>
            <a:pPr algn="ctr">
              <a:spcBef>
                <a:spcPts val="0"/>
              </a:spcBef>
              <a:spcAft>
                <a:spcPts val="800"/>
              </a:spcAft>
            </a:pPr>
            <a:br>
              <a:rPr lang="en-US" b="0" dirty="0">
                <a:effectLst/>
              </a:rPr>
            </a:br>
            <a:r>
              <a:rPr lang="en-US" b="1" dirty="0">
                <a:solidFill>
                  <a:schemeClr val="accent2"/>
                </a:solidFill>
                <a:latin typeface="Calibri" panose="020F0502020204030204" pitchFamily="34" charset="0"/>
              </a:rPr>
              <a:t>Emotional based media playback and stress monitoring system for Autism </a:t>
            </a:r>
            <a:br>
              <a:rPr lang="en-US" dirty="0"/>
            </a:br>
            <a:endParaRPr lang="en-US" b="1" dirty="0"/>
          </a:p>
        </p:txBody>
      </p:sp>
      <p:sp>
        <p:nvSpPr>
          <p:cNvPr id="4" name="TextBox 3">
            <a:extLst>
              <a:ext uri="{FF2B5EF4-FFF2-40B4-BE49-F238E27FC236}">
                <a16:creationId xmlns:a16="http://schemas.microsoft.com/office/drawing/2014/main" id="{0C82204D-0E16-4E71-8837-C985815A4B3C}"/>
              </a:ext>
            </a:extLst>
          </p:cNvPr>
          <p:cNvSpPr txBox="1"/>
          <p:nvPr/>
        </p:nvSpPr>
        <p:spPr>
          <a:xfrm>
            <a:off x="907115" y="3764759"/>
            <a:ext cx="4871049"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bg1"/>
                </a:solidFill>
              </a:rPr>
              <a:t>TEAM MEMBERS:</a:t>
            </a:r>
            <a:endParaRPr lang="en-US" sz="2400" dirty="0">
              <a:solidFill>
                <a:schemeClr val="bg1"/>
              </a:solidFill>
            </a:endParaRPr>
          </a:p>
          <a:p>
            <a:pPr algn="ctr"/>
            <a:r>
              <a:rPr lang="en-US" sz="2400" dirty="0">
                <a:solidFill>
                  <a:schemeClr val="bg1"/>
                </a:solidFill>
              </a:rPr>
              <a:t>SREENIDHYEE E (2018PECCS212)</a:t>
            </a:r>
            <a:endParaRPr lang="en-US" dirty="0"/>
          </a:p>
          <a:p>
            <a:pPr algn="ctr">
              <a:spcBef>
                <a:spcPct val="0"/>
              </a:spcBef>
            </a:pPr>
            <a:r>
              <a:rPr lang="en-US" sz="2400" dirty="0">
                <a:solidFill>
                  <a:schemeClr val="bg1"/>
                </a:solidFill>
              </a:rPr>
              <a:t>SRINITHEKA T (2018PECCS215)</a:t>
            </a:r>
          </a:p>
          <a:p>
            <a:pPr algn="ctr"/>
            <a:r>
              <a:rPr lang="en-US" sz="2400" dirty="0">
                <a:solidFill>
                  <a:schemeClr val="bg1"/>
                </a:solidFill>
              </a:rPr>
              <a:t>SUVETHA J (2018PECCS220)</a:t>
            </a:r>
          </a:p>
          <a:p>
            <a:pPr algn="ctr"/>
            <a:endParaRPr lang="en-US" dirty="0">
              <a:solidFill>
                <a:schemeClr val="bg1"/>
              </a:solidFill>
            </a:endParaRPr>
          </a:p>
        </p:txBody>
      </p:sp>
      <p:sp>
        <p:nvSpPr>
          <p:cNvPr id="3" name="TextBox 2">
            <a:extLst>
              <a:ext uri="{FF2B5EF4-FFF2-40B4-BE49-F238E27FC236}">
                <a16:creationId xmlns:a16="http://schemas.microsoft.com/office/drawing/2014/main" id="{1F582A2D-D031-4118-B70E-163C7BB3E6B2}"/>
              </a:ext>
            </a:extLst>
          </p:cNvPr>
          <p:cNvSpPr txBox="1"/>
          <p:nvPr/>
        </p:nvSpPr>
        <p:spPr>
          <a:xfrm>
            <a:off x="6092342" y="3891280"/>
            <a:ext cx="4748378" cy="830997"/>
          </a:xfrm>
          <a:prstGeom prst="rect">
            <a:avLst/>
          </a:prstGeom>
          <a:noFill/>
        </p:spPr>
        <p:txBody>
          <a:bodyPr wrap="square" rtlCol="0">
            <a:spAutoFit/>
          </a:bodyPr>
          <a:lstStyle/>
          <a:p>
            <a:r>
              <a:rPr lang="en-IN" sz="2400" dirty="0">
                <a:solidFill>
                  <a:schemeClr val="bg1"/>
                </a:solidFill>
              </a:rPr>
              <a:t>PROJECT GUIDE:</a:t>
            </a:r>
          </a:p>
          <a:p>
            <a:r>
              <a:rPr lang="en-IN" sz="2400" dirty="0">
                <a:solidFill>
                  <a:schemeClr val="bg1"/>
                </a:solidFill>
              </a:rPr>
              <a:t>Mrs. A KANCHANA</a:t>
            </a:r>
          </a:p>
        </p:txBody>
      </p:sp>
    </p:spTree>
    <p:extLst>
      <p:ext uri="{BB962C8B-B14F-4D97-AF65-F5344CB8AC3E}">
        <p14:creationId xmlns:p14="http://schemas.microsoft.com/office/powerpoint/2010/main" val="401567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LITERATURE SURVEY - 1</a:t>
            </a:r>
            <a:endParaRPr lang="en-US" sz="4000" dirty="0"/>
          </a:p>
        </p:txBody>
      </p:sp>
      <p:sp>
        <p:nvSpPr>
          <p:cNvPr id="3" name="Content Placeholder 2"/>
          <p:cNvSpPr>
            <a:spLocks noGrp="1"/>
          </p:cNvSpPr>
          <p:nvPr>
            <p:ph idx="1"/>
          </p:nvPr>
        </p:nvSpPr>
        <p:spPr>
          <a:xfrm>
            <a:off x="400078" y="2504661"/>
            <a:ext cx="11029615" cy="4217959"/>
          </a:xfrm>
        </p:spPr>
        <p:txBody>
          <a:bodyPr>
            <a:noAutofit/>
          </a:bodyPr>
          <a:lstStyle/>
          <a:p>
            <a:r>
              <a:rPr lang="en-IN" b="1" dirty="0">
                <a:solidFill>
                  <a:schemeClr val="tx1"/>
                </a:solidFill>
                <a:latin typeface="Arial" panose="020B0604020202020204" pitchFamily="34" charset="0"/>
                <a:cs typeface="Arial" panose="020B0604020202020204" pitchFamily="34" charset="0"/>
              </a:rPr>
              <a:t>Title: </a:t>
            </a:r>
            <a:r>
              <a:rPr lang="en-US" dirty="0">
                <a:solidFill>
                  <a:schemeClr val="tx1"/>
                </a:solidFill>
                <a:latin typeface="Arial" panose="020B0604020202020204" pitchFamily="34" charset="0"/>
                <a:cs typeface="Arial" panose="020B0604020202020204" pitchFamily="34" charset="0"/>
              </a:rPr>
              <a:t>An Immersive Computer-Mediated Caregiver-Child Interaction System for Young Children With Autism Spectrum Disorder</a:t>
            </a:r>
          </a:p>
          <a:p>
            <a:r>
              <a:rPr lang="en-IN" b="1" dirty="0">
                <a:solidFill>
                  <a:schemeClr val="tx1"/>
                </a:solidFill>
                <a:latin typeface="Arial" panose="020B0604020202020204" pitchFamily="34" charset="0"/>
                <a:cs typeface="Arial" panose="020B0604020202020204" pitchFamily="34" charset="0"/>
              </a:rPr>
              <a:t>YEAR: </a:t>
            </a:r>
            <a:r>
              <a:rPr lang="en-IN" dirty="0">
                <a:solidFill>
                  <a:schemeClr val="tx1"/>
                </a:solidFill>
                <a:latin typeface="Arial" panose="020B0604020202020204" pitchFamily="34" charset="0"/>
                <a:cs typeface="Arial" panose="020B0604020202020204" pitchFamily="34" charset="0"/>
              </a:rPr>
              <a:t>2021</a:t>
            </a:r>
          </a:p>
          <a:p>
            <a:r>
              <a:rPr lang="en-IN" b="1" dirty="0">
                <a:solidFill>
                  <a:schemeClr val="tx1"/>
                </a:solidFill>
                <a:latin typeface="Arial" panose="020B0604020202020204" pitchFamily="34" charset="0"/>
                <a:cs typeface="Arial" panose="020B0604020202020204" pitchFamily="34" charset="0"/>
              </a:rPr>
              <a:t>JOURNAL NAME: </a:t>
            </a:r>
            <a:r>
              <a:rPr lang="en-IN" dirty="0">
                <a:solidFill>
                  <a:schemeClr val="tx1"/>
                </a:solidFill>
                <a:latin typeface="Arial" panose="020B0604020202020204" pitchFamily="34" charset="0"/>
                <a:cs typeface="Arial" panose="020B0604020202020204" pitchFamily="34" charset="0"/>
              </a:rPr>
              <a:t>IEEE </a:t>
            </a:r>
          </a:p>
          <a:p>
            <a:r>
              <a:rPr lang="en-IN" b="1" dirty="0">
                <a:solidFill>
                  <a:schemeClr val="tx1"/>
                </a:solidFill>
                <a:latin typeface="Arial" panose="020B0604020202020204" pitchFamily="34" charset="0"/>
                <a:cs typeface="Arial" panose="020B0604020202020204" pitchFamily="34" charset="0"/>
              </a:rPr>
              <a:t>AUTHOR NAME: </a:t>
            </a:r>
            <a:r>
              <a:rPr lang="en-IN" dirty="0" err="1">
                <a:solidFill>
                  <a:schemeClr val="tx1"/>
                </a:solidFill>
                <a:latin typeface="Arial" panose="020B0604020202020204" pitchFamily="34" charset="0"/>
                <a:cs typeface="Arial" panose="020B0604020202020204" pitchFamily="34" charset="0"/>
              </a:rPr>
              <a:t>Guangtao</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Nie</a:t>
            </a:r>
            <a:r>
              <a:rPr lang="en-IN" dirty="0">
                <a:solidFill>
                  <a:schemeClr val="tx1"/>
                </a:solidFill>
                <a:latin typeface="Arial" panose="020B0604020202020204" pitchFamily="34" charset="0"/>
                <a:cs typeface="Arial" panose="020B0604020202020204" pitchFamily="34" charset="0"/>
              </a:rPr>
              <a:t> and </a:t>
            </a:r>
            <a:r>
              <a:rPr lang="en-IN" dirty="0" err="1">
                <a:solidFill>
                  <a:schemeClr val="tx1"/>
                </a:solidFill>
                <a:latin typeface="Arial" panose="020B0604020202020204" pitchFamily="34" charset="0"/>
                <a:cs typeface="Arial" panose="020B0604020202020204" pitchFamily="34" charset="0"/>
              </a:rPr>
              <a:t>Akshith</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Ullal</a:t>
            </a:r>
            <a:r>
              <a:rPr lang="en-IN" dirty="0">
                <a:solidFill>
                  <a:schemeClr val="tx1"/>
                </a:solidFill>
                <a:latin typeface="Arial" panose="020B0604020202020204" pitchFamily="34" charset="0"/>
                <a:cs typeface="Arial" panose="020B0604020202020204" pitchFamily="34" charset="0"/>
              </a:rPr>
              <a:t> , </a:t>
            </a:r>
            <a:r>
              <a:rPr lang="en-IN" dirty="0" err="1">
                <a:solidFill>
                  <a:schemeClr val="tx1"/>
                </a:solidFill>
                <a:latin typeface="Arial" panose="020B0604020202020204" pitchFamily="34" charset="0"/>
                <a:cs typeface="Arial" panose="020B0604020202020204" pitchFamily="34" charset="0"/>
              </a:rPr>
              <a:t>Zhi</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Zheng</a:t>
            </a:r>
            <a:r>
              <a:rPr lang="en-IN" dirty="0">
                <a:solidFill>
                  <a:schemeClr val="tx1"/>
                </a:solidFill>
                <a:latin typeface="Arial" panose="020B0604020202020204" pitchFamily="34" charset="0"/>
                <a:cs typeface="Arial" panose="020B0604020202020204" pitchFamily="34" charset="0"/>
              </a:rPr>
              <a:t> , Amy R. Swanson , </a:t>
            </a:r>
            <a:r>
              <a:rPr lang="en-IN" dirty="0" err="1">
                <a:solidFill>
                  <a:schemeClr val="tx1"/>
                </a:solidFill>
                <a:latin typeface="Arial" panose="020B0604020202020204" pitchFamily="34" charset="0"/>
                <a:cs typeface="Arial" panose="020B0604020202020204" pitchFamily="34" charset="0"/>
              </a:rPr>
              <a:t>Nilanjan</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Sarkar</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METHODOLOGY:  </a:t>
            </a:r>
            <a:r>
              <a:rPr lang="en-US" dirty="0">
                <a:solidFill>
                  <a:schemeClr val="tx1"/>
                </a:solidFill>
                <a:latin typeface="Arial" panose="020B0604020202020204" pitchFamily="34" charset="0"/>
                <a:cs typeface="Arial" panose="020B0604020202020204" pitchFamily="34" charset="0"/>
              </a:rPr>
              <a:t>An immersive Computer-mediated Caregiver-Child Interaction (C3I) system for young children with ASD. System designed to promote IJA in children with ASD that 1) incorporates a caregiver for inputting decisions on social responsiveness and children’s mental states . 2) consistently and auto-</a:t>
            </a:r>
            <a:r>
              <a:rPr lang="en-US" dirty="0" err="1">
                <a:solidFill>
                  <a:schemeClr val="tx1"/>
                </a:solidFill>
                <a:latin typeface="Arial" panose="020B0604020202020204" pitchFamily="34" charset="0"/>
                <a:cs typeface="Arial" panose="020B0604020202020204" pitchFamily="34" charset="0"/>
              </a:rPr>
              <a:t>matically</a:t>
            </a:r>
            <a:r>
              <a:rPr lang="en-US" dirty="0">
                <a:solidFill>
                  <a:schemeClr val="tx1"/>
                </a:solidFill>
                <a:latin typeface="Arial" panose="020B0604020202020204" pitchFamily="34" charset="0"/>
                <a:cs typeface="Arial" panose="020B0604020202020204" pitchFamily="34" charset="0"/>
              </a:rPr>
              <a:t> tracking IJA performance.</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ADVANTAGE:  </a:t>
            </a:r>
            <a:r>
              <a:rPr lang="en-US" dirty="0">
                <a:solidFill>
                  <a:schemeClr val="tx1"/>
                </a:solidFill>
                <a:latin typeface="Arial" panose="020B0604020202020204" pitchFamily="34" charset="0"/>
                <a:cs typeface="Arial" panose="020B0604020202020204" pitchFamily="34" charset="0"/>
              </a:rPr>
              <a:t>C3I showed promising results and feasibility.</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DISADVANTAGE:</a:t>
            </a:r>
            <a:r>
              <a:rPr lang="en-IN"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Caregivers needs to operate the tablet in C3I, which occasionally distracted children’s attention.</a:t>
            </a:r>
            <a:endParaRPr lang="en-IN" dirty="0">
              <a:solidFill>
                <a:schemeClr val="tx1"/>
              </a:solidFill>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C4C5-ED1B-4E2D-8E9F-1DECA892B93F}"/>
              </a:ext>
            </a:extLst>
          </p:cNvPr>
          <p:cNvSpPr>
            <a:spLocks noGrp="1"/>
          </p:cNvSpPr>
          <p:nvPr>
            <p:ph type="title"/>
          </p:nvPr>
        </p:nvSpPr>
        <p:spPr/>
        <p:txBody>
          <a:bodyPr>
            <a:normAutofit/>
          </a:bodyPr>
          <a:lstStyle/>
          <a:p>
            <a:pPr algn="just"/>
            <a:r>
              <a:rPr lang="en-IN" sz="4000" b="1" dirty="0"/>
              <a:t>LITERATURE SURVEY - 2</a:t>
            </a:r>
          </a:p>
        </p:txBody>
      </p:sp>
      <p:sp>
        <p:nvSpPr>
          <p:cNvPr id="3" name="Content Placeholder 2">
            <a:extLst>
              <a:ext uri="{FF2B5EF4-FFF2-40B4-BE49-F238E27FC236}">
                <a16:creationId xmlns:a16="http://schemas.microsoft.com/office/drawing/2014/main" id="{4CC21128-8C3A-4843-BDB5-DF9E735A9DE6}"/>
              </a:ext>
            </a:extLst>
          </p:cNvPr>
          <p:cNvSpPr>
            <a:spLocks noGrp="1"/>
          </p:cNvSpPr>
          <p:nvPr>
            <p:ph idx="1"/>
          </p:nvPr>
        </p:nvSpPr>
        <p:spPr>
          <a:xfrm>
            <a:off x="430336" y="2604052"/>
            <a:ext cx="11029615" cy="4880114"/>
          </a:xfrm>
        </p:spPr>
        <p:txBody>
          <a:bodyPr>
            <a:normAutofit/>
          </a:bodyPr>
          <a:lstStyle/>
          <a:p>
            <a:r>
              <a:rPr lang="en-IN" b="1" dirty="0">
                <a:solidFill>
                  <a:schemeClr val="tx1"/>
                </a:solidFill>
                <a:latin typeface="Arial" panose="020B0604020202020204" pitchFamily="34" charset="0"/>
                <a:cs typeface="Arial" panose="020B0604020202020204" pitchFamily="34" charset="0"/>
              </a:rPr>
              <a:t>Title:  </a:t>
            </a:r>
            <a:r>
              <a:rPr lang="en-US" dirty="0">
                <a:solidFill>
                  <a:schemeClr val="tx1"/>
                </a:solidFill>
                <a:latin typeface="Arial" panose="020B0604020202020204" pitchFamily="34" charset="0"/>
                <a:cs typeface="Arial" panose="020B0604020202020204" pitchFamily="34" charset="0"/>
              </a:rPr>
              <a:t>Computer Vision Analysis for Quantification of Autism Risk Behaviors</a:t>
            </a:r>
          </a:p>
          <a:p>
            <a:r>
              <a:rPr lang="en-IN" b="1" dirty="0">
                <a:solidFill>
                  <a:schemeClr val="tx1"/>
                </a:solidFill>
                <a:latin typeface="Arial" panose="020B0604020202020204" pitchFamily="34" charset="0"/>
                <a:cs typeface="Arial" panose="020B0604020202020204" pitchFamily="34" charset="0"/>
              </a:rPr>
              <a:t>YEAR: </a:t>
            </a:r>
            <a:r>
              <a:rPr lang="en-IN" dirty="0">
                <a:solidFill>
                  <a:schemeClr val="tx1"/>
                </a:solidFill>
                <a:latin typeface="Arial" panose="020B0604020202020204" pitchFamily="34" charset="0"/>
                <a:cs typeface="Arial" panose="020B0604020202020204" pitchFamily="34" charset="0"/>
              </a:rPr>
              <a:t>2018</a:t>
            </a:r>
          </a:p>
          <a:p>
            <a:r>
              <a:rPr lang="en-IN" b="1" dirty="0">
                <a:solidFill>
                  <a:schemeClr val="tx1"/>
                </a:solidFill>
                <a:latin typeface="Arial" panose="020B0604020202020204" pitchFamily="34" charset="0"/>
                <a:cs typeface="Arial" panose="020B0604020202020204" pitchFamily="34" charset="0"/>
              </a:rPr>
              <a:t>JOURNAL NAME: </a:t>
            </a:r>
            <a:r>
              <a:rPr lang="en-IN" dirty="0">
                <a:solidFill>
                  <a:schemeClr val="tx1"/>
                </a:solidFill>
                <a:latin typeface="Arial" panose="020B0604020202020204" pitchFamily="34" charset="0"/>
                <a:cs typeface="Arial" panose="020B0604020202020204" pitchFamily="34" charset="0"/>
              </a:rPr>
              <a:t>IEEE</a:t>
            </a:r>
          </a:p>
          <a:p>
            <a:r>
              <a:rPr lang="en-IN" b="1" dirty="0">
                <a:solidFill>
                  <a:schemeClr val="tx1"/>
                </a:solidFill>
                <a:latin typeface="Arial" panose="020B0604020202020204" pitchFamily="34" charset="0"/>
                <a:cs typeface="Arial" panose="020B0604020202020204" pitchFamily="34" charset="0"/>
              </a:rPr>
              <a:t>AUTHOR NAME: </a:t>
            </a:r>
            <a:r>
              <a:rPr lang="en-IN" dirty="0">
                <a:solidFill>
                  <a:schemeClr val="tx1"/>
                </a:solidFill>
                <a:latin typeface="Arial" panose="020B0604020202020204" pitchFamily="34" charset="0"/>
                <a:cs typeface="Arial" panose="020B0604020202020204" pitchFamily="34" charset="0"/>
              </a:rPr>
              <a:t>Geraldine Dawson, Kimberly L. H. Carpenter, Kathleen Campbell, </a:t>
            </a:r>
            <a:r>
              <a:rPr lang="en-IN" dirty="0" err="1">
                <a:solidFill>
                  <a:schemeClr val="tx1"/>
                </a:solidFill>
                <a:latin typeface="Arial" panose="020B0604020202020204" pitchFamily="34" charset="0"/>
                <a:cs typeface="Arial" panose="020B0604020202020204" pitchFamily="34" charset="0"/>
              </a:rPr>
              <a:t>Qiang</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Qiu</a:t>
            </a:r>
            <a:r>
              <a:rPr lang="en-IN" dirty="0">
                <a:solidFill>
                  <a:schemeClr val="tx1"/>
                </a:solidFill>
                <a:latin typeface="Arial" panose="020B0604020202020204" pitchFamily="34" charset="0"/>
                <a:cs typeface="Arial" panose="020B0604020202020204" pitchFamily="34" charset="0"/>
              </a:rPr>
              <a:t>, Steven Espinosa, Samuel </a:t>
            </a:r>
            <a:r>
              <a:rPr lang="en-IN" dirty="0" err="1">
                <a:solidFill>
                  <a:schemeClr val="tx1"/>
                </a:solidFill>
                <a:latin typeface="Arial" panose="020B0604020202020204" pitchFamily="34" charset="0"/>
                <a:cs typeface="Arial" panose="020B0604020202020204" pitchFamily="34" charset="0"/>
              </a:rPr>
              <a:t>Marsan</a:t>
            </a:r>
            <a:r>
              <a:rPr lang="en-IN" dirty="0">
                <a:solidFill>
                  <a:schemeClr val="tx1"/>
                </a:solidFill>
                <a:latin typeface="Arial" panose="020B0604020202020204" pitchFamily="34" charset="0"/>
                <a:cs typeface="Arial" panose="020B0604020202020204" pitchFamily="34" charset="0"/>
              </a:rPr>
              <a:t>, Jeffrey P. Baker, Helen L. Egger,</a:t>
            </a:r>
          </a:p>
          <a:p>
            <a:r>
              <a:rPr lang="en-IN" b="1" dirty="0">
                <a:solidFill>
                  <a:schemeClr val="tx1"/>
                </a:solidFill>
                <a:latin typeface="Arial" panose="020B0604020202020204" pitchFamily="34" charset="0"/>
                <a:cs typeface="Arial" panose="020B0604020202020204" pitchFamily="34" charset="0"/>
              </a:rPr>
              <a:t>METHODOLOGY</a:t>
            </a:r>
            <a:r>
              <a:rPr lang="en-IN" dirty="0">
                <a:solidFill>
                  <a:schemeClr val="tx1"/>
                </a:solidFill>
                <a:latin typeface="Arial" panose="020B0604020202020204" pitchFamily="34" charset="0"/>
                <a:cs typeface="Arial" panose="020B0604020202020204" pitchFamily="34" charset="0"/>
              </a:rPr>
              <a:t>:</a:t>
            </a:r>
            <a:r>
              <a:rPr lang="en-US" dirty="0">
                <a:solidFill>
                  <a:schemeClr val="tx1"/>
                </a:solidFill>
                <a:latin typeface="Arial" panose="020B0604020202020204" pitchFamily="34" charset="0"/>
                <a:cs typeface="Arial" panose="020B0604020202020204" pitchFamily="34" charset="0"/>
              </a:rPr>
              <a:t> Developed a self-contained, closed-loop, mobile application with movie stimuli designed to engage the child’s attention and elicit specific behavioral and social responses, which are recorded with a mobile device camera and then analyzed via computer vision algorithms</a:t>
            </a:r>
            <a:r>
              <a:rPr lang="en-US" b="1" dirty="0">
                <a:solidFill>
                  <a:schemeClr val="tx1"/>
                </a:solidFill>
                <a:latin typeface="Arial" panose="020B0604020202020204" pitchFamily="34" charset="0"/>
                <a:cs typeface="Arial" panose="020B0604020202020204" pitchFamily="34" charset="0"/>
              </a:rPr>
              <a:t>.</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ADVANTAGE: </a:t>
            </a:r>
            <a:r>
              <a:rPr lang="en-US" dirty="0">
                <a:solidFill>
                  <a:schemeClr val="tx1"/>
                </a:solidFill>
                <a:latin typeface="Arial" pitchFamily="34" charset="0"/>
                <a:cs typeface="Arial" pitchFamily="34" charset="0"/>
              </a:rPr>
              <a:t>These low-cost, objective, and auto-</a:t>
            </a:r>
            <a:r>
              <a:rPr lang="en-US" dirty="0" err="1">
                <a:solidFill>
                  <a:schemeClr val="tx1"/>
                </a:solidFill>
                <a:latin typeface="Arial" pitchFamily="34" charset="0"/>
                <a:cs typeface="Arial" pitchFamily="34" charset="0"/>
              </a:rPr>
              <a:t>matic</a:t>
            </a:r>
            <a:r>
              <a:rPr lang="en-US" dirty="0">
                <a:solidFill>
                  <a:schemeClr val="tx1"/>
                </a:solidFill>
                <a:latin typeface="Arial" pitchFamily="34" charset="0"/>
                <a:cs typeface="Arial" pitchFamily="34" charset="0"/>
              </a:rPr>
              <a:t> methods can be considered to aid behavioral analysis, and can be suited for objective automatic analysis of large and longitudinal studies.</a:t>
            </a:r>
            <a:endParaRPr lang="en-IN" dirty="0">
              <a:solidFill>
                <a:schemeClr val="tx1"/>
              </a:solidFill>
              <a:latin typeface="Arial" pitchFamily="34" charset="0"/>
              <a:cs typeface="Arial" pitchFamily="34" charset="0"/>
            </a:endParaRPr>
          </a:p>
          <a:p>
            <a:r>
              <a:rPr lang="en-IN" b="1" dirty="0">
                <a:solidFill>
                  <a:schemeClr val="tx1"/>
                </a:solidFill>
                <a:latin typeface="Arial" pitchFamily="34" charset="0"/>
                <a:cs typeface="Arial" pitchFamily="34" charset="0"/>
              </a:rPr>
              <a:t>DISADVANTAGE:</a:t>
            </a:r>
            <a:r>
              <a:rPr lang="en-IN" dirty="0">
                <a:solidFill>
                  <a:schemeClr val="tx1"/>
                </a:solidFill>
                <a:latin typeface="Arial" pitchFamily="34" charset="0"/>
                <a:cs typeface="Arial" pitchFamily="34" charset="0"/>
              </a:rPr>
              <a:t>  It </a:t>
            </a:r>
            <a:r>
              <a:rPr lang="en-US" dirty="0">
                <a:solidFill>
                  <a:schemeClr val="tx1"/>
                </a:solidFill>
                <a:latin typeface="Arial" pitchFamily="34" charset="0"/>
                <a:cs typeface="Arial" pitchFamily="34" charset="0"/>
              </a:rPr>
              <a:t>can be easily detected by using the sensing technology such as hand flapping, body rocking and motion trackers.</a:t>
            </a:r>
            <a:br>
              <a:rPr lang="en-US" dirty="0">
                <a:latin typeface="Arial" pitchFamily="34" charset="0"/>
                <a:cs typeface="Arial" pitchFamily="34" charset="0"/>
              </a:rPr>
            </a:br>
            <a:endParaRPr lang="en-IN" dirty="0">
              <a:solidFill>
                <a:schemeClr val="tx1"/>
              </a:solidFill>
              <a:latin typeface="Arial" pitchFamily="34" charset="0"/>
              <a:cs typeface="Arial" pitchFamily="34" charset="0"/>
            </a:endParaRPr>
          </a:p>
          <a:p>
            <a:endParaRPr lang="en-IN" dirty="0">
              <a:solidFill>
                <a:schemeClr val="tx1"/>
              </a:solidFill>
              <a:latin typeface="Arial" pitchFamily="34" charset="0"/>
              <a:cs typeface="Arial" pitchFamily="34" charset="0"/>
            </a:endParaRPr>
          </a:p>
          <a:p>
            <a:endParaRPr lang="en-US" sz="2000" dirty="0"/>
          </a:p>
          <a:p>
            <a:endParaRPr lang="en-IN" sz="2000" dirty="0">
              <a:solidFill>
                <a:schemeClr val="tx1"/>
              </a:solidFill>
            </a:endParaRPr>
          </a:p>
        </p:txBody>
      </p:sp>
    </p:spTree>
    <p:extLst>
      <p:ext uri="{BB962C8B-B14F-4D97-AF65-F5344CB8AC3E}">
        <p14:creationId xmlns:p14="http://schemas.microsoft.com/office/powerpoint/2010/main" val="321049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LITERATURE SURVEY - 3</a:t>
            </a:r>
            <a:endParaRPr lang="en-US" sz="4000" dirty="0"/>
          </a:p>
        </p:txBody>
      </p:sp>
      <p:sp>
        <p:nvSpPr>
          <p:cNvPr id="3" name="Content Placeholder 2"/>
          <p:cNvSpPr>
            <a:spLocks noGrp="1"/>
          </p:cNvSpPr>
          <p:nvPr>
            <p:ph idx="1"/>
          </p:nvPr>
        </p:nvSpPr>
        <p:spPr>
          <a:xfrm>
            <a:off x="439173" y="2967013"/>
            <a:ext cx="11029615" cy="3678303"/>
          </a:xfrm>
        </p:spPr>
        <p:txBody>
          <a:bodyPr>
            <a:normAutofit fontScale="85000" lnSpcReduction="10000"/>
          </a:bodyPr>
          <a:lstStyle/>
          <a:p>
            <a:r>
              <a:rPr lang="en-IN" sz="2100" b="1" dirty="0">
                <a:solidFill>
                  <a:schemeClr val="tx1"/>
                </a:solidFill>
                <a:latin typeface="Arial" panose="020B0604020202020204" pitchFamily="34" charset="0"/>
                <a:cs typeface="Arial" panose="020B0604020202020204" pitchFamily="34" charset="0"/>
              </a:rPr>
              <a:t>Title:</a:t>
            </a:r>
            <a:r>
              <a:rPr lang="en-US" sz="2100" dirty="0">
                <a:latin typeface="Arial" panose="020B0604020202020204" pitchFamily="34" charset="0"/>
                <a:cs typeface="Arial" panose="020B0604020202020204" pitchFamily="34" charset="0"/>
              </a:rPr>
              <a:t> </a:t>
            </a:r>
            <a:r>
              <a:rPr lang="en-US" sz="2100" dirty="0">
                <a:solidFill>
                  <a:schemeClr val="tx1"/>
                </a:solidFill>
                <a:latin typeface="Arial" panose="020B0604020202020204" pitchFamily="34" charset="0"/>
                <a:cs typeface="Arial" pitchFamily="34" charset="0"/>
              </a:rPr>
              <a:t>INTELLIGENT GAZE-BASED SCREENING SYSTEM FOR AUTISM</a:t>
            </a:r>
          </a:p>
          <a:p>
            <a:r>
              <a:rPr lang="en-IN" sz="2100" b="1" dirty="0">
                <a:solidFill>
                  <a:schemeClr val="tx1"/>
                </a:solidFill>
                <a:latin typeface="Arial" panose="020B0604020202020204" pitchFamily="34" charset="0"/>
                <a:cs typeface="Arial" panose="020B0604020202020204" pitchFamily="34" charset="0"/>
              </a:rPr>
              <a:t>YEAR: </a:t>
            </a:r>
            <a:r>
              <a:rPr lang="en-IN" sz="2100" dirty="0">
                <a:solidFill>
                  <a:schemeClr val="tx1"/>
                </a:solidFill>
                <a:latin typeface="Arial" panose="020B0604020202020204" pitchFamily="34" charset="0"/>
                <a:cs typeface="Arial" panose="020B0604020202020204" pitchFamily="34" charset="0"/>
              </a:rPr>
              <a:t>2019</a:t>
            </a:r>
          </a:p>
          <a:p>
            <a:r>
              <a:rPr lang="en-IN" sz="2100" b="1" dirty="0">
                <a:solidFill>
                  <a:schemeClr val="tx1"/>
                </a:solidFill>
                <a:latin typeface="Arial" panose="020B0604020202020204" pitchFamily="34" charset="0"/>
                <a:cs typeface="Arial" panose="020B0604020202020204" pitchFamily="34" charset="0"/>
              </a:rPr>
              <a:t>JOURNAL NAME: </a:t>
            </a:r>
            <a:r>
              <a:rPr lang="en-IN" sz="2100" dirty="0">
                <a:solidFill>
                  <a:schemeClr val="tx1"/>
                </a:solidFill>
                <a:latin typeface="Arial" panose="020B0604020202020204" pitchFamily="34" charset="0"/>
                <a:cs typeface="Arial" panose="020B0604020202020204" pitchFamily="34" charset="0"/>
              </a:rPr>
              <a:t>IEEE</a:t>
            </a:r>
          </a:p>
          <a:p>
            <a:r>
              <a:rPr lang="en-IN" sz="2100" b="1" dirty="0">
                <a:solidFill>
                  <a:schemeClr val="tx1"/>
                </a:solidFill>
                <a:latin typeface="Arial" panose="020B0604020202020204" pitchFamily="34" charset="0"/>
                <a:cs typeface="Arial" panose="020B0604020202020204" pitchFamily="34" charset="0"/>
              </a:rPr>
              <a:t>AUTHOR NAME: </a:t>
            </a:r>
            <a:r>
              <a:rPr lang="en-IN" sz="2100" dirty="0" err="1">
                <a:solidFill>
                  <a:schemeClr val="tx1"/>
                </a:solidFill>
                <a:latin typeface="Arial" panose="020B0604020202020204" pitchFamily="34" charset="0"/>
                <a:cs typeface="Arial" pitchFamily="34" charset="0"/>
              </a:rPr>
              <a:t>Alanoud</a:t>
            </a:r>
            <a:r>
              <a:rPr lang="en-IN" sz="2100" dirty="0">
                <a:solidFill>
                  <a:schemeClr val="tx1"/>
                </a:solidFill>
                <a:latin typeface="Arial" panose="020B0604020202020204" pitchFamily="34" charset="0"/>
                <a:cs typeface="Arial" pitchFamily="34" charset="0"/>
              </a:rPr>
              <a:t> Bin </a:t>
            </a:r>
            <a:r>
              <a:rPr lang="en-IN" sz="2100" dirty="0" err="1">
                <a:solidFill>
                  <a:schemeClr val="tx1"/>
                </a:solidFill>
                <a:latin typeface="Arial" panose="020B0604020202020204" pitchFamily="34" charset="0"/>
                <a:cs typeface="Arial" pitchFamily="34" charset="0"/>
              </a:rPr>
              <a:t>Dris,Abdulmalik</a:t>
            </a:r>
            <a:r>
              <a:rPr lang="en-IN" sz="2100" dirty="0">
                <a:solidFill>
                  <a:schemeClr val="tx1"/>
                </a:solidFill>
                <a:latin typeface="Arial" panose="020B0604020202020204" pitchFamily="34" charset="0"/>
                <a:cs typeface="Arial" pitchFamily="34" charset="0"/>
              </a:rPr>
              <a:t> </a:t>
            </a:r>
            <a:r>
              <a:rPr lang="en-IN" sz="2100" dirty="0" err="1">
                <a:solidFill>
                  <a:schemeClr val="tx1"/>
                </a:solidFill>
                <a:latin typeface="Arial" panose="020B0604020202020204" pitchFamily="34" charset="0"/>
                <a:cs typeface="Arial" pitchFamily="34" charset="0"/>
              </a:rPr>
              <a:t>Alsalman,Areej</a:t>
            </a:r>
            <a:r>
              <a:rPr lang="en-IN" sz="2100" dirty="0">
                <a:solidFill>
                  <a:schemeClr val="tx1"/>
                </a:solidFill>
                <a:latin typeface="Arial" panose="020B0604020202020204" pitchFamily="34" charset="0"/>
                <a:cs typeface="Arial" pitchFamily="34" charset="0"/>
              </a:rPr>
              <a:t> Al-</a:t>
            </a:r>
            <a:r>
              <a:rPr lang="en-IN" sz="2100" dirty="0" err="1">
                <a:solidFill>
                  <a:schemeClr val="tx1"/>
                </a:solidFill>
                <a:latin typeface="Arial" panose="020B0604020202020204" pitchFamily="34" charset="0"/>
                <a:cs typeface="Arial" pitchFamily="34" charset="0"/>
              </a:rPr>
              <a:t>Wabil,Mohammed</a:t>
            </a:r>
            <a:r>
              <a:rPr lang="en-IN" sz="2100" dirty="0">
                <a:solidFill>
                  <a:schemeClr val="tx1"/>
                </a:solidFill>
                <a:latin typeface="Arial" panose="020B0604020202020204" pitchFamily="34" charset="0"/>
                <a:cs typeface="Arial" pitchFamily="34" charset="0"/>
              </a:rPr>
              <a:t> </a:t>
            </a:r>
            <a:r>
              <a:rPr lang="en-IN" sz="2100" dirty="0" err="1">
                <a:solidFill>
                  <a:schemeClr val="tx1"/>
                </a:solidFill>
                <a:latin typeface="Arial" panose="020B0604020202020204" pitchFamily="34" charset="0"/>
                <a:cs typeface="Arial" pitchFamily="34" charset="0"/>
              </a:rPr>
              <a:t>Aldosari</a:t>
            </a:r>
            <a:endParaRPr lang="en-IN" sz="2100" dirty="0">
              <a:solidFill>
                <a:schemeClr val="tx1"/>
              </a:solidFill>
              <a:latin typeface="Arial" panose="020B0604020202020204" pitchFamily="34" charset="0"/>
              <a:cs typeface="Arial" pitchFamily="34" charset="0"/>
            </a:endParaRPr>
          </a:p>
          <a:p>
            <a:r>
              <a:rPr lang="en-IN" sz="2100" b="1" dirty="0">
                <a:solidFill>
                  <a:schemeClr val="tx1"/>
                </a:solidFill>
                <a:latin typeface="Arial" panose="020B0604020202020204" pitchFamily="34" charset="0"/>
                <a:cs typeface="Arial" panose="020B0604020202020204" pitchFamily="34" charset="0"/>
              </a:rPr>
              <a:t>METHODOLOGY: </a:t>
            </a:r>
            <a:r>
              <a:rPr lang="en-US" sz="2100" dirty="0">
                <a:solidFill>
                  <a:schemeClr val="tx1"/>
                </a:solidFill>
                <a:latin typeface="Arial" panose="020B0604020202020204" pitchFamily="34" charset="0"/>
                <a:cs typeface="Arial" pitchFamily="34" charset="0"/>
              </a:rPr>
              <a:t> Speed up diagnoses by combining gaze-based screening with intelligent methods such as machine learning which would act as a transformative step for identifying ASD at early stages.</a:t>
            </a:r>
            <a:endParaRPr lang="en-IN" sz="2100" dirty="0">
              <a:solidFill>
                <a:schemeClr val="tx1"/>
              </a:solidFill>
              <a:latin typeface="Arial" panose="020B0604020202020204" pitchFamily="34" charset="0"/>
              <a:cs typeface="Arial" panose="020B0604020202020204" pitchFamily="34" charset="0"/>
            </a:endParaRPr>
          </a:p>
          <a:p>
            <a:r>
              <a:rPr lang="en-IN" sz="2100" b="1" dirty="0">
                <a:solidFill>
                  <a:schemeClr val="tx1"/>
                </a:solidFill>
                <a:latin typeface="Arial" panose="020B0604020202020204" pitchFamily="34" charset="0"/>
                <a:cs typeface="Arial" panose="020B0604020202020204" pitchFamily="34" charset="0"/>
              </a:rPr>
              <a:t>ADVANTAGE:</a:t>
            </a:r>
            <a:r>
              <a:rPr lang="en-IN" sz="2100" dirty="0">
                <a:solidFill>
                  <a:schemeClr val="tx1"/>
                </a:solidFill>
                <a:latin typeface="Arial" panose="020B0604020202020204" pitchFamily="34" charset="0"/>
                <a:cs typeface="Arial" panose="020B0604020202020204" pitchFamily="34" charset="0"/>
              </a:rPr>
              <a:t> </a:t>
            </a:r>
            <a:r>
              <a:rPr lang="en-US" sz="2100" dirty="0">
                <a:solidFill>
                  <a:schemeClr val="tx1"/>
                </a:solidFill>
                <a:latin typeface="Arial" panose="020B0604020202020204" pitchFamily="34" charset="0"/>
                <a:cs typeface="Arial" pitchFamily="34" charset="0"/>
              </a:rPr>
              <a:t>Used Support Vector Machine (SVM) algorithm to examine the performance in terms of four  different measures which are accuracy, sensitivity, specificity and Area under the curve (AUC).</a:t>
            </a:r>
            <a:endParaRPr lang="en-IN" sz="2100" dirty="0">
              <a:solidFill>
                <a:schemeClr val="tx1"/>
              </a:solidFill>
              <a:latin typeface="Arial" panose="020B0604020202020204" pitchFamily="34" charset="0"/>
              <a:cs typeface="Arial" pitchFamily="34" charset="0"/>
            </a:endParaRPr>
          </a:p>
          <a:p>
            <a:r>
              <a:rPr lang="en-IN" sz="2100" b="1" dirty="0">
                <a:solidFill>
                  <a:schemeClr val="tx1"/>
                </a:solidFill>
                <a:latin typeface="Arial" panose="020B0604020202020204" pitchFamily="34" charset="0"/>
                <a:cs typeface="Arial" panose="020B0604020202020204" pitchFamily="34" charset="0"/>
              </a:rPr>
              <a:t>DISADVANTAGE:</a:t>
            </a:r>
            <a:r>
              <a:rPr lang="en-IN" sz="2100" dirty="0">
                <a:solidFill>
                  <a:schemeClr val="tx1"/>
                </a:solidFill>
                <a:latin typeface="Arial" panose="020B0604020202020204" pitchFamily="34" charset="0"/>
                <a:cs typeface="Arial" pitchFamily="34" charset="0"/>
              </a:rPr>
              <a:t> This system requires </a:t>
            </a:r>
            <a:r>
              <a:rPr lang="en-US" sz="2100" dirty="0">
                <a:solidFill>
                  <a:schemeClr val="tx1"/>
                </a:solidFill>
                <a:latin typeface="Arial" panose="020B0604020202020204" pitchFamily="34" charset="0"/>
                <a:cs typeface="Arial" pitchFamily="34" charset="0"/>
              </a:rPr>
              <a:t>larger datasets in order to validate  machine learning algorithm performance.</a:t>
            </a:r>
            <a:endParaRPr lang="en-IN" sz="2100" dirty="0">
              <a:solidFill>
                <a:schemeClr val="tx1"/>
              </a:solidFill>
              <a:latin typeface="Arial" pitchFamily="34" charset="0"/>
              <a:cs typeface="Arial" pitchFamily="34" charset="0"/>
            </a:endParaRPr>
          </a:p>
          <a:p>
            <a:endParaRPr lang="en-IN" sz="2100" dirty="0">
              <a:solidFill>
                <a:schemeClr val="tx1"/>
              </a:solidFill>
              <a:latin typeface="Arial" pitchFamily="34" charset="0"/>
              <a:cs typeface="Arial" pitchFamily="34" charset="0"/>
            </a:endParaRPr>
          </a:p>
          <a:p>
            <a:endParaRPr lang="en-US" sz="2100" dirty="0">
              <a:solidFill>
                <a:schemeClr val="tx1"/>
              </a:solidFill>
              <a:latin typeface="Arial" panose="020B0604020202020204" pitchFamily="34" charset="0"/>
              <a:cs typeface="Arial" pitchFamily="34" charset="0"/>
            </a:endParaRPr>
          </a:p>
          <a:p>
            <a:endParaRPr lang="en-IN" sz="2100" dirty="0">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LITERATURE SURVEY - 4</a:t>
            </a:r>
            <a:endParaRPr lang="en-US" sz="4000" dirty="0"/>
          </a:p>
        </p:txBody>
      </p:sp>
      <p:sp>
        <p:nvSpPr>
          <p:cNvPr id="3" name="Content Placeholder 2"/>
          <p:cNvSpPr>
            <a:spLocks noGrp="1"/>
          </p:cNvSpPr>
          <p:nvPr>
            <p:ph idx="1"/>
          </p:nvPr>
        </p:nvSpPr>
        <p:spPr>
          <a:xfrm>
            <a:off x="499911" y="2693504"/>
            <a:ext cx="11029615" cy="4302331"/>
          </a:xfrm>
        </p:spPr>
        <p:txBody>
          <a:bodyPr>
            <a:normAutofit lnSpcReduction="10000"/>
          </a:bodyPr>
          <a:lstStyle/>
          <a:p>
            <a:r>
              <a:rPr lang="en-IN" sz="1900" b="1" dirty="0">
                <a:solidFill>
                  <a:schemeClr val="tx1"/>
                </a:solidFill>
                <a:latin typeface="Arial" panose="020B0604020202020204" pitchFamily="34" charset="0"/>
                <a:cs typeface="Arial" panose="020B0604020202020204" pitchFamily="34" charset="0"/>
              </a:rPr>
              <a:t>Title: </a:t>
            </a:r>
            <a:r>
              <a:rPr lang="en-US" sz="1900" dirty="0">
                <a:solidFill>
                  <a:schemeClr val="tx1"/>
                </a:solidFill>
                <a:latin typeface="Arial" panose="020B0604020202020204" pitchFamily="34" charset="0"/>
                <a:cs typeface="Arial" pitchFamily="34" charset="0"/>
              </a:rPr>
              <a:t>Screening Tool for Autistic Children</a:t>
            </a:r>
          </a:p>
          <a:p>
            <a:r>
              <a:rPr lang="en-IN" sz="1900" b="1" dirty="0">
                <a:solidFill>
                  <a:schemeClr val="tx1"/>
                </a:solidFill>
                <a:latin typeface="Arial" panose="020B0604020202020204" pitchFamily="34" charset="0"/>
                <a:cs typeface="Arial" panose="020B0604020202020204" pitchFamily="34" charset="0"/>
              </a:rPr>
              <a:t>YEAR: </a:t>
            </a:r>
            <a:r>
              <a:rPr lang="en-IN" sz="1900" dirty="0">
                <a:solidFill>
                  <a:schemeClr val="tx1"/>
                </a:solidFill>
                <a:latin typeface="Arial" panose="020B0604020202020204" pitchFamily="34" charset="0"/>
                <a:cs typeface="Arial" panose="020B0604020202020204" pitchFamily="34" charset="0"/>
              </a:rPr>
              <a:t>2019</a:t>
            </a:r>
          </a:p>
          <a:p>
            <a:r>
              <a:rPr lang="en-IN" sz="1900" b="1" dirty="0">
                <a:solidFill>
                  <a:schemeClr val="tx1"/>
                </a:solidFill>
                <a:latin typeface="Arial" panose="020B0604020202020204" pitchFamily="34" charset="0"/>
                <a:cs typeface="Arial" panose="020B0604020202020204" pitchFamily="34" charset="0"/>
              </a:rPr>
              <a:t>JOURNAL NAME: </a:t>
            </a:r>
            <a:r>
              <a:rPr lang="en-IN" sz="1900" dirty="0">
                <a:solidFill>
                  <a:schemeClr val="tx1"/>
                </a:solidFill>
                <a:latin typeface="Arial" panose="020B0604020202020204" pitchFamily="34" charset="0"/>
                <a:cs typeface="Arial" panose="020B0604020202020204" pitchFamily="34" charset="0"/>
              </a:rPr>
              <a:t>IEEE</a:t>
            </a:r>
          </a:p>
          <a:p>
            <a:r>
              <a:rPr lang="en-IN" sz="1900" b="1" dirty="0">
                <a:solidFill>
                  <a:schemeClr val="tx1"/>
                </a:solidFill>
                <a:latin typeface="Arial" panose="020B0604020202020204" pitchFamily="34" charset="0"/>
                <a:cs typeface="Arial" panose="020B0604020202020204" pitchFamily="34" charset="0"/>
              </a:rPr>
              <a:t>AUTHOR NAME: </a:t>
            </a:r>
            <a:r>
              <a:rPr lang="en-IN" sz="1900" dirty="0">
                <a:solidFill>
                  <a:schemeClr val="tx1"/>
                </a:solidFill>
                <a:latin typeface="Arial" panose="020B0604020202020204" pitchFamily="34" charset="0"/>
                <a:cs typeface="Arial" pitchFamily="34" charset="0"/>
              </a:rPr>
              <a:t>V. Y </a:t>
            </a:r>
            <a:r>
              <a:rPr lang="en-IN" sz="1900" dirty="0" err="1">
                <a:solidFill>
                  <a:schemeClr val="tx1"/>
                </a:solidFill>
                <a:latin typeface="Arial" panose="020B0604020202020204" pitchFamily="34" charset="0"/>
                <a:cs typeface="Arial" pitchFamily="34" charset="0"/>
              </a:rPr>
              <a:t>Tittagalla</a:t>
            </a:r>
            <a:r>
              <a:rPr lang="en-IN" sz="1900" dirty="0">
                <a:solidFill>
                  <a:schemeClr val="tx1"/>
                </a:solidFill>
                <a:latin typeface="Arial" panose="020B0604020202020204" pitchFamily="34" charset="0"/>
                <a:cs typeface="Arial" pitchFamily="34" charset="0"/>
              </a:rPr>
              <a:t>, R. R. P </a:t>
            </a:r>
            <a:r>
              <a:rPr lang="en-IN" sz="1900" dirty="0" err="1">
                <a:solidFill>
                  <a:schemeClr val="tx1"/>
                </a:solidFill>
                <a:latin typeface="Arial" panose="020B0604020202020204" pitchFamily="34" charset="0"/>
                <a:cs typeface="Arial" pitchFamily="34" charset="0"/>
              </a:rPr>
              <a:t>Wickramarachchi</a:t>
            </a:r>
            <a:r>
              <a:rPr lang="en-IN" sz="1900" dirty="0">
                <a:solidFill>
                  <a:schemeClr val="tx1"/>
                </a:solidFill>
                <a:latin typeface="Arial" panose="020B0604020202020204" pitchFamily="34" charset="0"/>
                <a:cs typeface="Arial" pitchFamily="34" charset="0"/>
              </a:rPr>
              <a:t>, G. W. C. N. </a:t>
            </a:r>
            <a:r>
              <a:rPr lang="en-IN" sz="1900" dirty="0" err="1">
                <a:solidFill>
                  <a:schemeClr val="tx1"/>
                </a:solidFill>
                <a:latin typeface="Arial" panose="020B0604020202020204" pitchFamily="34" charset="0"/>
                <a:cs typeface="Arial" pitchFamily="34" charset="0"/>
              </a:rPr>
              <a:t>Chandrarathne</a:t>
            </a:r>
            <a:r>
              <a:rPr lang="en-IN" sz="1900" dirty="0">
                <a:solidFill>
                  <a:schemeClr val="tx1"/>
                </a:solidFill>
                <a:latin typeface="Arial" panose="020B0604020202020204" pitchFamily="34" charset="0"/>
                <a:cs typeface="Arial" pitchFamily="34" charset="0"/>
              </a:rPr>
              <a:t>, N. M. D. M. B. </a:t>
            </a:r>
            <a:r>
              <a:rPr lang="en-IN" sz="1900" dirty="0" err="1">
                <a:solidFill>
                  <a:schemeClr val="tx1"/>
                </a:solidFill>
                <a:latin typeface="Arial" panose="020B0604020202020204" pitchFamily="34" charset="0"/>
                <a:cs typeface="Arial" pitchFamily="34" charset="0"/>
              </a:rPr>
              <a:t>Nanayakkara</a:t>
            </a:r>
            <a:r>
              <a:rPr lang="en-IN" sz="1900" dirty="0">
                <a:solidFill>
                  <a:schemeClr val="tx1"/>
                </a:solidFill>
                <a:latin typeface="Arial" panose="020B0604020202020204" pitchFamily="34" charset="0"/>
                <a:cs typeface="Arial" pitchFamily="34" charset="0"/>
              </a:rPr>
              <a:t>, P. </a:t>
            </a:r>
            <a:r>
              <a:rPr lang="en-IN" sz="1900" dirty="0" err="1">
                <a:solidFill>
                  <a:schemeClr val="tx1"/>
                </a:solidFill>
                <a:latin typeface="Arial" panose="020B0604020202020204" pitchFamily="34" charset="0"/>
                <a:cs typeface="Arial" pitchFamily="34" charset="0"/>
              </a:rPr>
              <a:t>Samarasinghe</a:t>
            </a:r>
            <a:r>
              <a:rPr lang="en-IN" sz="1900" dirty="0">
                <a:solidFill>
                  <a:schemeClr val="tx1"/>
                </a:solidFill>
                <a:latin typeface="Arial" panose="020B0604020202020204" pitchFamily="34" charset="0"/>
                <a:cs typeface="Arial" pitchFamily="34" charset="0"/>
              </a:rPr>
              <a:t>, P. </a:t>
            </a:r>
            <a:r>
              <a:rPr lang="en-IN" sz="1900" dirty="0" err="1">
                <a:solidFill>
                  <a:schemeClr val="tx1"/>
                </a:solidFill>
                <a:latin typeface="Arial" panose="020B0604020202020204" pitchFamily="34" charset="0"/>
                <a:cs typeface="Arial" pitchFamily="34" charset="0"/>
              </a:rPr>
              <a:t>Rathnayake</a:t>
            </a:r>
            <a:r>
              <a:rPr lang="en-IN" sz="1900" dirty="0">
                <a:solidFill>
                  <a:schemeClr val="tx1"/>
                </a:solidFill>
                <a:latin typeface="Arial" panose="020B0604020202020204" pitchFamily="34" charset="0"/>
                <a:cs typeface="Arial" pitchFamily="34" charset="0"/>
              </a:rPr>
              <a:t> and M.G.N.M. </a:t>
            </a:r>
            <a:r>
              <a:rPr lang="en-IN" sz="1900" dirty="0" err="1">
                <a:solidFill>
                  <a:schemeClr val="tx1"/>
                </a:solidFill>
                <a:latin typeface="Arial" panose="020B0604020202020204" pitchFamily="34" charset="0"/>
                <a:cs typeface="Arial" pitchFamily="34" charset="0"/>
              </a:rPr>
              <a:t>Pemadasa</a:t>
            </a:r>
            <a:r>
              <a:rPr lang="en-IN" sz="1900" dirty="0">
                <a:solidFill>
                  <a:schemeClr val="tx1"/>
                </a:solidFill>
                <a:latin typeface="Arial" panose="020B0604020202020204" pitchFamily="34" charset="0"/>
                <a:cs typeface="Arial" pitchFamily="34" charset="0"/>
              </a:rPr>
              <a:t>.</a:t>
            </a:r>
          </a:p>
          <a:p>
            <a:r>
              <a:rPr lang="en-IN" sz="1900" b="1" dirty="0">
                <a:solidFill>
                  <a:schemeClr val="tx1"/>
                </a:solidFill>
                <a:latin typeface="Arial" panose="020B0604020202020204" pitchFamily="34" charset="0"/>
                <a:cs typeface="Arial" panose="020B0604020202020204" pitchFamily="34" charset="0"/>
              </a:rPr>
              <a:t>METHODOLOGY: </a:t>
            </a:r>
            <a:r>
              <a:rPr lang="en-US" sz="1900" dirty="0">
                <a:solidFill>
                  <a:schemeClr val="tx1"/>
                </a:solidFill>
                <a:latin typeface="Arial" panose="020B0604020202020204" pitchFamily="34" charset="0"/>
                <a:cs typeface="Arial" panose="020B0604020202020204" pitchFamily="34" charset="0"/>
              </a:rPr>
              <a:t>In this research paper, it is described, how to identify an autistic child by considering mobile application with the following factors. Identify the eye contact, responsiveness to stimulus, analysis of vocal behavioral patterns and questionnaire. The above four factors will be the main key areas in screening process.</a:t>
            </a:r>
            <a:endParaRPr lang="en-IN" sz="1900" dirty="0">
              <a:solidFill>
                <a:schemeClr val="tx1"/>
              </a:solidFill>
              <a:latin typeface="Arial" panose="020B0604020202020204" pitchFamily="34" charset="0"/>
              <a:cs typeface="Arial" panose="020B0604020202020204" pitchFamily="34" charset="0"/>
            </a:endParaRPr>
          </a:p>
          <a:p>
            <a:r>
              <a:rPr lang="en-IN" sz="1900" b="1" dirty="0">
                <a:solidFill>
                  <a:schemeClr val="tx1"/>
                </a:solidFill>
                <a:latin typeface="Arial" panose="020B0604020202020204" pitchFamily="34" charset="0"/>
                <a:cs typeface="Arial" panose="020B0604020202020204" pitchFamily="34" charset="0"/>
              </a:rPr>
              <a:t>ADVANTAGE: </a:t>
            </a:r>
            <a:r>
              <a:rPr lang="en-US" sz="1900" dirty="0">
                <a:solidFill>
                  <a:schemeClr val="tx1"/>
                </a:solidFill>
                <a:latin typeface="Arial" panose="020B0604020202020204" pitchFamily="34" charset="0"/>
                <a:cs typeface="Arial" panose="020B0604020202020204" pitchFamily="34" charset="0"/>
              </a:rPr>
              <a:t>In this screening application will help parents/guardians and doctors in identifying autism in young children easily, which will save a lot of time and money for them.</a:t>
            </a:r>
            <a:endParaRPr lang="en-IN" sz="1900" dirty="0">
              <a:solidFill>
                <a:schemeClr val="tx1"/>
              </a:solidFill>
              <a:latin typeface="Arial" panose="020B0604020202020204" pitchFamily="34" charset="0"/>
              <a:cs typeface="Arial" panose="020B0604020202020204" pitchFamily="34" charset="0"/>
            </a:endParaRPr>
          </a:p>
          <a:p>
            <a:r>
              <a:rPr lang="en-IN" sz="1900" b="1" dirty="0">
                <a:solidFill>
                  <a:schemeClr val="tx1"/>
                </a:solidFill>
                <a:latin typeface="Arial" panose="020B0604020202020204" pitchFamily="34" charset="0"/>
                <a:cs typeface="Arial" panose="020B0604020202020204" pitchFamily="34" charset="0"/>
              </a:rPr>
              <a:t>DISADVANTAGE:</a:t>
            </a:r>
            <a:r>
              <a:rPr lang="en-IN" sz="1900" dirty="0">
                <a:solidFill>
                  <a:schemeClr val="tx1"/>
                </a:solidFill>
                <a:latin typeface="Arial" panose="020B0604020202020204" pitchFamily="34" charset="0"/>
                <a:cs typeface="Arial" pitchFamily="34" charset="0"/>
              </a:rPr>
              <a:t> </a:t>
            </a:r>
            <a:r>
              <a:rPr lang="en-US" sz="1900" dirty="0">
                <a:solidFill>
                  <a:schemeClr val="tx1"/>
                </a:solidFill>
                <a:latin typeface="Arial" panose="020B0604020202020204" pitchFamily="34" charset="0"/>
                <a:cs typeface="Arial" pitchFamily="34" charset="0"/>
              </a:rPr>
              <a:t>The application only supports android devices.</a:t>
            </a:r>
            <a:endParaRPr lang="en-IN" sz="1900" dirty="0">
              <a:solidFill>
                <a:schemeClr val="tx1"/>
              </a:solidFill>
              <a:latin typeface="Arial" panose="020B0604020202020204" pitchFamily="34" charset="0"/>
              <a:cs typeface="Arial" pitchFamily="34" charset="0"/>
            </a:endParaRPr>
          </a:p>
          <a:p>
            <a:endParaRPr lang="en-IN" dirty="0">
              <a:solidFill>
                <a:schemeClr val="tx1"/>
              </a:solidFill>
              <a:latin typeface="Arial" pitchFamily="34" charset="0"/>
              <a:cs typeface="Arial" pitchFamily="34" charset="0"/>
            </a:endParaRPr>
          </a:p>
          <a:p>
            <a:endParaRPr lang="en-US" dirty="0">
              <a:solidFill>
                <a:schemeClr val="tx1"/>
              </a:solidFill>
              <a:latin typeface="Arial" panose="020B0604020202020204" pitchFamily="34" charset="0"/>
              <a:cs typeface="Arial" pitchFamily="34" charset="0"/>
            </a:endParaRPr>
          </a:p>
          <a:p>
            <a:endParaRPr lang="en-IN" dirty="0">
              <a:solidFill>
                <a:schemeClr val="tx1"/>
              </a:solidFill>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LITERATURE SURVEY - 5</a:t>
            </a:r>
            <a:endParaRPr lang="en-US" sz="4000" dirty="0"/>
          </a:p>
        </p:txBody>
      </p:sp>
      <p:sp>
        <p:nvSpPr>
          <p:cNvPr id="3" name="Content Placeholder 2"/>
          <p:cNvSpPr>
            <a:spLocks noGrp="1"/>
          </p:cNvSpPr>
          <p:nvPr>
            <p:ph idx="1"/>
          </p:nvPr>
        </p:nvSpPr>
        <p:spPr>
          <a:xfrm>
            <a:off x="581193" y="2192780"/>
            <a:ext cx="11029615" cy="4446559"/>
          </a:xfrm>
        </p:spPr>
        <p:txBody>
          <a:bodyPr>
            <a:noAutofit/>
          </a:bodyPr>
          <a:lstStyle/>
          <a:p>
            <a:r>
              <a:rPr lang="en-IN" b="1" dirty="0">
                <a:solidFill>
                  <a:schemeClr val="tx1"/>
                </a:solidFill>
                <a:latin typeface="Arial" panose="020B0604020202020204" pitchFamily="34" charset="0"/>
                <a:cs typeface="Arial" panose="020B0604020202020204" pitchFamily="34" charset="0"/>
              </a:rPr>
              <a:t>TITLE: </a:t>
            </a:r>
            <a:r>
              <a:rPr lang="en-IN" dirty="0">
                <a:solidFill>
                  <a:schemeClr val="tx1"/>
                </a:solidFill>
                <a:latin typeface="Arial" panose="020B0604020202020204" pitchFamily="34" charset="0"/>
                <a:cs typeface="Arial" panose="020B0604020202020204" pitchFamily="34" charset="0"/>
              </a:rPr>
              <a:t>Simple Touch Sensor-based Game as Ambient Assistive Device for Mild Autism Spectrum Disorder Children</a:t>
            </a:r>
            <a:r>
              <a:rPr lang="en-US" dirty="0">
                <a:solidFill>
                  <a:schemeClr val="tx1"/>
                </a:solidFill>
                <a:latin typeface="Arial" panose="020B0604020202020204" pitchFamily="34" charset="0"/>
                <a:cs typeface="Arial" panose="020B0604020202020204" pitchFamily="34" charset="0"/>
              </a:rPr>
              <a:t>.</a:t>
            </a:r>
            <a:r>
              <a:rPr lang="en-IN" dirty="0">
                <a:solidFill>
                  <a:schemeClr val="tx1"/>
                </a:solidFill>
                <a:latin typeface="Arial" panose="020B0604020202020204" pitchFamily="34" charset="0"/>
                <a:cs typeface="Arial" panose="020B0604020202020204" pitchFamily="34" charset="0"/>
              </a:rPr>
              <a:t> </a:t>
            </a:r>
          </a:p>
          <a:p>
            <a:r>
              <a:rPr lang="en-IN" b="1" dirty="0">
                <a:solidFill>
                  <a:schemeClr val="tx1"/>
                </a:solidFill>
                <a:latin typeface="Arial" panose="020B0604020202020204" pitchFamily="34" charset="0"/>
                <a:cs typeface="Arial" panose="020B0604020202020204" pitchFamily="34" charset="0"/>
              </a:rPr>
              <a:t>YEAR:</a:t>
            </a:r>
            <a:r>
              <a:rPr lang="en-IN" dirty="0">
                <a:solidFill>
                  <a:schemeClr val="tx1"/>
                </a:solidFill>
                <a:latin typeface="Arial" panose="020B0604020202020204" pitchFamily="34" charset="0"/>
                <a:cs typeface="Arial" panose="020B0604020202020204" pitchFamily="34" charset="0"/>
              </a:rPr>
              <a:t>2020</a:t>
            </a:r>
          </a:p>
          <a:p>
            <a:r>
              <a:rPr lang="en-IN" b="1" dirty="0">
                <a:solidFill>
                  <a:schemeClr val="tx1"/>
                </a:solidFill>
                <a:latin typeface="Arial" panose="020B0604020202020204" pitchFamily="34" charset="0"/>
                <a:cs typeface="Arial" panose="020B0604020202020204" pitchFamily="34" charset="0"/>
              </a:rPr>
              <a:t>JOURNAL NAME </a:t>
            </a:r>
            <a:r>
              <a:rPr lang="en-IN" dirty="0">
                <a:solidFill>
                  <a:schemeClr val="tx1"/>
                </a:solidFill>
                <a:latin typeface="Arial" panose="020B0604020202020204" pitchFamily="34" charset="0"/>
                <a:cs typeface="Arial" panose="020B0604020202020204" pitchFamily="34" charset="0"/>
              </a:rPr>
              <a:t>: IEEE	</a:t>
            </a:r>
          </a:p>
          <a:p>
            <a:r>
              <a:rPr lang="en-IN" b="1" dirty="0">
                <a:solidFill>
                  <a:schemeClr val="tx1"/>
                </a:solidFill>
                <a:latin typeface="Arial" panose="020B0604020202020204" pitchFamily="34" charset="0"/>
                <a:cs typeface="Arial" panose="020B0604020202020204" pitchFamily="34" charset="0"/>
              </a:rPr>
              <a:t>AUTHOR NAME</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Guangtao</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Nie</a:t>
            </a:r>
            <a:r>
              <a:rPr lang="en-IN" dirty="0">
                <a:solidFill>
                  <a:schemeClr val="tx1"/>
                </a:solidFill>
                <a:latin typeface="Arial" panose="020B0604020202020204" pitchFamily="34" charset="0"/>
                <a:cs typeface="Arial" panose="020B0604020202020204" pitchFamily="34" charset="0"/>
              </a:rPr>
              <a:t> , </a:t>
            </a:r>
            <a:r>
              <a:rPr lang="en-IN" dirty="0" err="1">
                <a:solidFill>
                  <a:schemeClr val="tx1"/>
                </a:solidFill>
                <a:latin typeface="Arial" panose="020B0604020202020204" pitchFamily="34" charset="0"/>
                <a:cs typeface="Arial" panose="020B0604020202020204" pitchFamily="34" charset="0"/>
              </a:rPr>
              <a:t>Akshith</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Ullal</a:t>
            </a:r>
            <a:r>
              <a:rPr lang="en-IN" dirty="0">
                <a:solidFill>
                  <a:schemeClr val="tx1"/>
                </a:solidFill>
                <a:latin typeface="Arial" panose="020B0604020202020204" pitchFamily="34" charset="0"/>
                <a:cs typeface="Arial" panose="020B0604020202020204" pitchFamily="34" charset="0"/>
              </a:rPr>
              <a:t> , </a:t>
            </a:r>
            <a:r>
              <a:rPr lang="en-IN" dirty="0" err="1">
                <a:solidFill>
                  <a:schemeClr val="tx1"/>
                </a:solidFill>
                <a:latin typeface="Arial" panose="020B0604020202020204" pitchFamily="34" charset="0"/>
                <a:cs typeface="Arial" panose="020B0604020202020204" pitchFamily="34" charset="0"/>
              </a:rPr>
              <a:t>Zhi</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Zheng</a:t>
            </a:r>
            <a:r>
              <a:rPr lang="en-IN" dirty="0">
                <a:solidFill>
                  <a:schemeClr val="tx1"/>
                </a:solidFill>
                <a:latin typeface="Arial" panose="020B0604020202020204" pitchFamily="34" charset="0"/>
                <a:cs typeface="Arial" panose="020B0604020202020204" pitchFamily="34" charset="0"/>
              </a:rPr>
              <a:t> ,R. Swanson , Amy S. </a:t>
            </a:r>
            <a:r>
              <a:rPr lang="en-IN" dirty="0" err="1">
                <a:solidFill>
                  <a:schemeClr val="tx1"/>
                </a:solidFill>
                <a:latin typeface="Arial" panose="020B0604020202020204" pitchFamily="34" charset="0"/>
                <a:cs typeface="Arial" panose="020B0604020202020204" pitchFamily="34" charset="0"/>
              </a:rPr>
              <a:t>Weitlauf</a:t>
            </a:r>
            <a:r>
              <a:rPr lang="en-IN" dirty="0">
                <a:solidFill>
                  <a:schemeClr val="tx1"/>
                </a:solidFill>
                <a:latin typeface="Arial" panose="020B0604020202020204" pitchFamily="34" charset="0"/>
                <a:cs typeface="Arial" panose="020B0604020202020204" pitchFamily="34" charset="0"/>
              </a:rPr>
              <a:t>, Zachary E. Warren, and </a:t>
            </a:r>
            <a:r>
              <a:rPr lang="en-IN" dirty="0" err="1">
                <a:solidFill>
                  <a:schemeClr val="tx1"/>
                </a:solidFill>
                <a:latin typeface="Arial" panose="020B0604020202020204" pitchFamily="34" charset="0"/>
                <a:cs typeface="Arial" panose="020B0604020202020204" pitchFamily="34" charset="0"/>
              </a:rPr>
              <a:t>Nilanjan</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Sarkar</a:t>
            </a:r>
            <a:r>
              <a:rPr lang="en-IN" dirty="0">
                <a:solidFill>
                  <a:schemeClr val="tx1"/>
                </a:solidFill>
                <a:latin typeface="Arial" panose="020B0604020202020204" pitchFamily="34" charset="0"/>
                <a:cs typeface="Arial" panose="020B0604020202020204" pitchFamily="34" charset="0"/>
              </a:rPr>
              <a:t>.</a:t>
            </a:r>
          </a:p>
          <a:p>
            <a:r>
              <a:rPr lang="en-IN" b="1" dirty="0">
                <a:solidFill>
                  <a:schemeClr val="tx1"/>
                </a:solidFill>
                <a:latin typeface="Arial" panose="020B0604020202020204" pitchFamily="34" charset="0"/>
                <a:cs typeface="Arial" panose="020B0604020202020204" pitchFamily="34" charset="0"/>
              </a:rPr>
              <a:t>METHODOLOGY:  </a:t>
            </a:r>
            <a:r>
              <a:rPr lang="en-IN" dirty="0">
                <a:solidFill>
                  <a:schemeClr val="tx1"/>
                </a:solidFill>
                <a:latin typeface="Arial" panose="020B0604020202020204" pitchFamily="34" charset="0"/>
                <a:cs typeface="Arial" panose="020B0604020202020204" pitchFamily="34" charset="0"/>
              </a:rPr>
              <a:t>Assistive System designed to facilitate and analysis learning in ASD children using  </a:t>
            </a:r>
            <a:r>
              <a:rPr lang="en-IN" dirty="0" err="1">
                <a:solidFill>
                  <a:schemeClr val="tx1"/>
                </a:solidFill>
                <a:latin typeface="Arial" panose="020B0604020202020204" pitchFamily="34" charset="0"/>
                <a:cs typeface="Arial" panose="020B0604020202020204" pitchFamily="34" charset="0"/>
              </a:rPr>
              <a:t>Arduino</a:t>
            </a:r>
            <a:r>
              <a:rPr lang="en-IN" dirty="0">
                <a:solidFill>
                  <a:schemeClr val="tx1"/>
                </a:solidFill>
                <a:latin typeface="Arial" panose="020B0604020202020204" pitchFamily="34" charset="0"/>
                <a:cs typeface="Arial" panose="020B0604020202020204" pitchFamily="34" charset="0"/>
              </a:rPr>
              <a:t>-based game equipped with common components like touch sensor , mp3 player and LEDs .</a:t>
            </a:r>
          </a:p>
          <a:p>
            <a:r>
              <a:rPr lang="en-IN" b="1" dirty="0">
                <a:solidFill>
                  <a:schemeClr val="tx1"/>
                </a:solidFill>
                <a:latin typeface="Arial" panose="020B0604020202020204" pitchFamily="34" charset="0"/>
                <a:cs typeface="Arial" panose="020B0604020202020204" pitchFamily="34" charset="0"/>
              </a:rPr>
              <a:t>Advantage :  </a:t>
            </a:r>
            <a:r>
              <a:rPr lang="en-IN" dirty="0">
                <a:solidFill>
                  <a:schemeClr val="tx1"/>
                </a:solidFill>
                <a:latin typeface="Arial" panose="020B0604020202020204" pitchFamily="34" charset="0"/>
                <a:cs typeface="Arial" panose="020B0604020202020204" pitchFamily="34" charset="0"/>
              </a:rPr>
              <a:t>Therapists Providing an alternative to conventional therapy and data-taking . </a:t>
            </a:r>
          </a:p>
          <a:p>
            <a:r>
              <a:rPr lang="en-IN" b="1" dirty="0">
                <a:solidFill>
                  <a:schemeClr val="tx1"/>
                </a:solidFill>
                <a:latin typeface="Arial" panose="020B0604020202020204" pitchFamily="34" charset="0"/>
                <a:cs typeface="Arial" panose="020B0604020202020204" pitchFamily="34" charset="0"/>
              </a:rPr>
              <a:t>Disadvantage: </a:t>
            </a:r>
            <a:r>
              <a:rPr lang="en-IN" dirty="0">
                <a:solidFill>
                  <a:schemeClr val="tx1"/>
                </a:solidFill>
                <a:latin typeface="Arial" panose="020B0604020202020204" pitchFamily="34" charset="0"/>
                <a:cs typeface="Arial" panose="020B0604020202020204" pitchFamily="34" charset="0"/>
              </a:rPr>
              <a:t>No experimental test with ASDC.</a:t>
            </a:r>
          </a:p>
          <a:p>
            <a:pPr>
              <a:buNone/>
            </a:pPr>
            <a:r>
              <a:rPr lang="en-IN" dirty="0">
                <a:solidFill>
                  <a:schemeClr val="tx1"/>
                </a:solidFill>
                <a:latin typeface="Arial" panose="020B0604020202020204" pitchFamily="34" charset="0"/>
                <a:cs typeface="Arial" panose="020B0604020202020204" pitchFamily="34" charset="0"/>
              </a:rPr>
              <a:t>     Data is stored in offline computer / laptop .</a:t>
            </a:r>
          </a:p>
          <a:p>
            <a:pPr>
              <a:buNone/>
            </a:pPr>
            <a:r>
              <a:rPr lang="en-IN" dirty="0">
                <a:solidFill>
                  <a:schemeClr val="tx1"/>
                </a:solidFill>
                <a:latin typeface="Arial" panose="020B0604020202020204" pitchFamily="34" charset="0"/>
                <a:cs typeface="Arial" panose="020B0604020202020204" pitchFamily="34" charset="0"/>
              </a:rPr>
              <a:t>    </a:t>
            </a:r>
          </a:p>
          <a:p>
            <a:endParaRPr lang="en-US" sz="20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LITERATURE SURVEY - 6 </a:t>
            </a:r>
            <a:endParaRPr lang="en-US" sz="4000" dirty="0"/>
          </a:p>
        </p:txBody>
      </p:sp>
      <p:sp>
        <p:nvSpPr>
          <p:cNvPr id="3" name="Content Placeholder 2"/>
          <p:cNvSpPr>
            <a:spLocks noGrp="1"/>
          </p:cNvSpPr>
          <p:nvPr>
            <p:ph idx="1"/>
          </p:nvPr>
        </p:nvSpPr>
        <p:spPr>
          <a:xfrm>
            <a:off x="277496" y="3041375"/>
            <a:ext cx="11029615" cy="3816626"/>
          </a:xfrm>
        </p:spPr>
        <p:txBody>
          <a:bodyPr>
            <a:noAutofit/>
          </a:bodyPr>
          <a:lstStyle/>
          <a:p>
            <a:r>
              <a:rPr lang="en-IN" b="1" dirty="0">
                <a:solidFill>
                  <a:schemeClr val="tx1"/>
                </a:solidFill>
                <a:latin typeface="Arial" panose="020B0604020202020204" pitchFamily="34" charset="0"/>
                <a:cs typeface="Arial" panose="020B0604020202020204" pitchFamily="34" charset="0"/>
              </a:rPr>
              <a:t>Title:  </a:t>
            </a:r>
            <a:r>
              <a:rPr lang="en-US" dirty="0">
                <a:solidFill>
                  <a:schemeClr val="tx1"/>
                </a:solidFill>
                <a:latin typeface="Arial" panose="020B0604020202020204" pitchFamily="34" charset="0"/>
                <a:cs typeface="Arial" panose="020B0604020202020204" pitchFamily="34" charset="0"/>
              </a:rPr>
              <a:t>Design of an Intelligent Agent to Measure Collaboration and Verbal-Communication Skills of Children with Autism Spectrum Disorder in Collaborative Puzzle Games</a:t>
            </a:r>
          </a:p>
          <a:p>
            <a:r>
              <a:rPr lang="en-IN" b="1" dirty="0">
                <a:solidFill>
                  <a:schemeClr val="tx1"/>
                </a:solidFill>
                <a:latin typeface="Arial" panose="020B0604020202020204" pitchFamily="34" charset="0"/>
                <a:cs typeface="Arial" panose="020B0604020202020204" pitchFamily="34" charset="0"/>
              </a:rPr>
              <a:t>YEAR: </a:t>
            </a:r>
            <a:r>
              <a:rPr lang="en-IN" dirty="0">
                <a:solidFill>
                  <a:schemeClr val="tx1"/>
                </a:solidFill>
                <a:latin typeface="Arial" panose="020B0604020202020204" pitchFamily="34" charset="0"/>
                <a:cs typeface="Arial" panose="020B0604020202020204" pitchFamily="34" charset="0"/>
              </a:rPr>
              <a:t>2020</a:t>
            </a:r>
          </a:p>
          <a:p>
            <a:r>
              <a:rPr lang="en-IN" b="1" dirty="0">
                <a:solidFill>
                  <a:schemeClr val="tx1"/>
                </a:solidFill>
                <a:latin typeface="Arial" panose="020B0604020202020204" pitchFamily="34" charset="0"/>
                <a:cs typeface="Arial" panose="020B0604020202020204" pitchFamily="34" charset="0"/>
              </a:rPr>
              <a:t>JOURNAL NAME: </a:t>
            </a:r>
            <a:r>
              <a:rPr lang="en-IN" dirty="0">
                <a:solidFill>
                  <a:schemeClr val="tx1"/>
                </a:solidFill>
                <a:latin typeface="Arial" panose="020B0604020202020204" pitchFamily="34" charset="0"/>
                <a:cs typeface="Arial" panose="020B0604020202020204" pitchFamily="34" charset="0"/>
              </a:rPr>
              <a:t>IEEE</a:t>
            </a:r>
          </a:p>
          <a:p>
            <a:r>
              <a:rPr lang="en-IN" b="1" dirty="0">
                <a:solidFill>
                  <a:schemeClr val="tx1"/>
                </a:solidFill>
                <a:latin typeface="Arial" panose="020B0604020202020204" pitchFamily="34" charset="0"/>
                <a:cs typeface="Arial" panose="020B0604020202020204" pitchFamily="34" charset="0"/>
              </a:rPr>
              <a:t>AUTHOR NAME: </a:t>
            </a:r>
            <a:r>
              <a:rPr lang="en-IN" dirty="0" err="1">
                <a:solidFill>
                  <a:schemeClr val="tx1"/>
                </a:solidFill>
                <a:latin typeface="Arial" panose="020B0604020202020204" pitchFamily="34" charset="0"/>
                <a:cs typeface="Arial" panose="020B0604020202020204" pitchFamily="34" charset="0"/>
              </a:rPr>
              <a:t>Lian</a:t>
            </a:r>
            <a:r>
              <a:rPr lang="en-IN" dirty="0">
                <a:solidFill>
                  <a:schemeClr val="tx1"/>
                </a:solidFill>
                <a:latin typeface="Arial" panose="020B0604020202020204" pitchFamily="34" charset="0"/>
                <a:cs typeface="Arial" panose="020B0604020202020204" pitchFamily="34" charset="0"/>
              </a:rPr>
              <a:t> Zhang, </a:t>
            </a:r>
            <a:r>
              <a:rPr lang="en-IN" dirty="0" err="1">
                <a:solidFill>
                  <a:schemeClr val="tx1"/>
                </a:solidFill>
                <a:latin typeface="Arial" panose="020B0604020202020204" pitchFamily="34" charset="0"/>
                <a:cs typeface="Arial" panose="020B0604020202020204" pitchFamily="34" charset="0"/>
              </a:rPr>
              <a:t>Ashwaq</a:t>
            </a:r>
            <a:r>
              <a:rPr lang="en-IN" dirty="0">
                <a:solidFill>
                  <a:schemeClr val="tx1"/>
                </a:solidFill>
                <a:latin typeface="Arial" panose="020B0604020202020204" pitchFamily="34" charset="0"/>
                <a:cs typeface="Arial" panose="020B0604020202020204" pitchFamily="34" charset="0"/>
              </a:rPr>
              <a:t> Z. </a:t>
            </a:r>
            <a:r>
              <a:rPr lang="en-IN" dirty="0" err="1">
                <a:solidFill>
                  <a:schemeClr val="tx1"/>
                </a:solidFill>
                <a:latin typeface="Arial" panose="020B0604020202020204" pitchFamily="34" charset="0"/>
                <a:cs typeface="Arial" panose="020B0604020202020204" pitchFamily="34" charset="0"/>
              </a:rPr>
              <a:t>Amat</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Huan</a:t>
            </a:r>
            <a:r>
              <a:rPr lang="en-IN" dirty="0">
                <a:solidFill>
                  <a:schemeClr val="tx1"/>
                </a:solidFill>
                <a:latin typeface="Arial" panose="020B0604020202020204" pitchFamily="34" charset="0"/>
                <a:cs typeface="Arial" panose="020B0604020202020204" pitchFamily="34" charset="0"/>
              </a:rPr>
              <a:t> Zhao, Amy Swanson, Amy </a:t>
            </a:r>
            <a:r>
              <a:rPr lang="en-IN" dirty="0" err="1">
                <a:solidFill>
                  <a:schemeClr val="tx1"/>
                </a:solidFill>
                <a:latin typeface="Arial" panose="020B0604020202020204" pitchFamily="34" charset="0"/>
                <a:cs typeface="Arial" panose="020B0604020202020204" pitchFamily="34" charset="0"/>
              </a:rPr>
              <a:t>Weitlauf</a:t>
            </a:r>
            <a:r>
              <a:rPr lang="en-IN" dirty="0">
                <a:solidFill>
                  <a:schemeClr val="tx1"/>
                </a:solidFill>
                <a:latin typeface="Arial" panose="020B0604020202020204" pitchFamily="34" charset="0"/>
                <a:cs typeface="Arial" panose="020B0604020202020204" pitchFamily="34" charset="0"/>
              </a:rPr>
              <a:t>,  Zachary Warren</a:t>
            </a:r>
          </a:p>
          <a:p>
            <a:r>
              <a:rPr lang="en-IN" b="1" dirty="0">
                <a:solidFill>
                  <a:schemeClr val="tx1"/>
                </a:solidFill>
                <a:latin typeface="Arial" panose="020B0604020202020204" pitchFamily="34" charset="0"/>
                <a:cs typeface="Arial" panose="020B0604020202020204" pitchFamily="34" charset="0"/>
              </a:rPr>
              <a:t>METHODOLOGY: </a:t>
            </a:r>
            <a:r>
              <a:rPr lang="en-US" dirty="0">
                <a:solidFill>
                  <a:schemeClr val="tx1"/>
                </a:solidFill>
                <a:latin typeface="Arial" panose="020B0604020202020204" pitchFamily="34" charset="0"/>
                <a:cs typeface="Arial" panose="020B0604020202020204" pitchFamily="34" charset="0"/>
              </a:rPr>
              <a:t>Designed an intelligent agent that could communicate and play games with children with ASD in a CVE as well as generate meaningful features to measure their communication and collaboration skills. 1) communicate and collaborate with children with ASD in the CVE as indicated by the self-report results 2)generate meaningful features to measure communication and collaboration skills</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ADVANTAGE: </a:t>
            </a:r>
            <a:r>
              <a:rPr lang="en-US" dirty="0">
                <a:latin typeface="Arial" panose="020B0604020202020204" pitchFamily="34" charset="0"/>
                <a:cs typeface="Arial" panose="020B0604020202020204" pitchFamily="34" charset="0"/>
              </a:rPr>
              <a:t>The system managed to achieve high accuracy in measuring the verbal-communication skills and collaboration skills using the system-generated features </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DISADVANTAGE:</a:t>
            </a:r>
            <a:r>
              <a:rPr lang="en-IN" dirty="0">
                <a:solidFill>
                  <a:schemeClr val="tx1"/>
                </a:solidFill>
                <a:latin typeface="Arial" panose="020B0604020202020204" pitchFamily="34" charset="0"/>
                <a:cs typeface="Arial" pitchFamily="34" charset="0"/>
              </a:rPr>
              <a:t> </a:t>
            </a:r>
            <a:r>
              <a:rPr lang="en-US" dirty="0">
                <a:latin typeface="Arial" panose="020B0604020202020204" pitchFamily="34" charset="0"/>
                <a:cs typeface="Arial" panose="020B0604020202020204" pitchFamily="34" charset="0"/>
              </a:rPr>
              <a:t>Unlike an actual human partner, ICON2 has the potential to crash or fail. This could cause user frustration. The system did crash and caused for one session during experimentation. </a:t>
            </a:r>
            <a:endParaRPr lang="en-IN" dirty="0">
              <a:solidFill>
                <a:schemeClr val="tx1"/>
              </a:solidFill>
              <a:latin typeface="Arial" pitchFamily="34" charset="0"/>
              <a:cs typeface="Arial" pitchFamily="34" charset="0"/>
            </a:endParaRPr>
          </a:p>
          <a:p>
            <a:endParaRPr lang="en-IN" dirty="0">
              <a:solidFill>
                <a:schemeClr val="tx1"/>
              </a:solidFill>
              <a:latin typeface="Arial" pitchFamily="34" charset="0"/>
              <a:cs typeface="Arial" pitchFamily="34" charset="0"/>
            </a:endParaRPr>
          </a:p>
          <a:p>
            <a:endParaRPr lang="en-US" dirty="0">
              <a:solidFill>
                <a:schemeClr val="tx1"/>
              </a:solidFill>
              <a:latin typeface="Arial" pitchFamily="34" charset="0"/>
              <a:cs typeface="Arial" pitchFamily="34" charset="0"/>
            </a:endParaRP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LITERATURE SURVEY - 7</a:t>
            </a:r>
            <a:endParaRPr lang="en-US" sz="4000" dirty="0"/>
          </a:p>
        </p:txBody>
      </p:sp>
      <p:sp>
        <p:nvSpPr>
          <p:cNvPr id="3" name="Content Placeholder 2"/>
          <p:cNvSpPr>
            <a:spLocks noGrp="1"/>
          </p:cNvSpPr>
          <p:nvPr>
            <p:ph idx="1"/>
          </p:nvPr>
        </p:nvSpPr>
        <p:spPr>
          <a:xfrm>
            <a:off x="429233" y="2154361"/>
            <a:ext cx="11029615" cy="5140960"/>
          </a:xfrm>
        </p:spPr>
        <p:txBody>
          <a:bodyPr>
            <a:normAutofit/>
          </a:bodyPr>
          <a:lstStyle/>
          <a:p>
            <a:r>
              <a:rPr lang="en-IN" b="1" dirty="0">
                <a:solidFill>
                  <a:schemeClr val="tx1"/>
                </a:solidFill>
                <a:latin typeface="Arial" panose="020B0604020202020204" pitchFamily="34" charset="0"/>
                <a:cs typeface="Arial" panose="020B0604020202020204" pitchFamily="34" charset="0"/>
              </a:rPr>
              <a:t>Title: </a:t>
            </a:r>
            <a:r>
              <a:rPr lang="en-US" dirty="0">
                <a:solidFill>
                  <a:schemeClr val="tx1"/>
                </a:solidFill>
                <a:latin typeface="Arial" panose="020B0604020202020204" pitchFamily="34" charset="0"/>
                <a:cs typeface="Arial" panose="020B0604020202020204" pitchFamily="34" charset="0"/>
              </a:rPr>
              <a:t>A Review of Early Detection of Autism Based on Eye-Tracking and Sensing Technology</a:t>
            </a:r>
          </a:p>
          <a:p>
            <a:r>
              <a:rPr lang="en-IN" b="1" dirty="0">
                <a:solidFill>
                  <a:schemeClr val="tx1"/>
                </a:solidFill>
                <a:latin typeface="Arial" panose="020B0604020202020204" pitchFamily="34" charset="0"/>
                <a:cs typeface="Arial" panose="020B0604020202020204" pitchFamily="34" charset="0"/>
              </a:rPr>
              <a:t>YEAR: </a:t>
            </a:r>
            <a:r>
              <a:rPr lang="en-IN" dirty="0">
                <a:solidFill>
                  <a:schemeClr val="tx1"/>
                </a:solidFill>
                <a:latin typeface="Arial" panose="020B0604020202020204" pitchFamily="34" charset="0"/>
                <a:cs typeface="Arial" panose="020B0604020202020204" pitchFamily="34" charset="0"/>
              </a:rPr>
              <a:t>2020</a:t>
            </a:r>
          </a:p>
          <a:p>
            <a:r>
              <a:rPr lang="en-IN" b="1" dirty="0">
                <a:solidFill>
                  <a:schemeClr val="tx1"/>
                </a:solidFill>
                <a:latin typeface="Arial" panose="020B0604020202020204" pitchFamily="34" charset="0"/>
                <a:cs typeface="Arial" panose="020B0604020202020204" pitchFamily="34" charset="0"/>
              </a:rPr>
              <a:t>JOURNAL NAME:  </a:t>
            </a:r>
            <a:r>
              <a:rPr lang="en-IN" dirty="0">
                <a:solidFill>
                  <a:schemeClr val="tx1"/>
                </a:solidFill>
                <a:latin typeface="Arial" panose="020B0604020202020204" pitchFamily="34" charset="0"/>
                <a:cs typeface="Arial" panose="020B0604020202020204" pitchFamily="34" charset="0"/>
              </a:rPr>
              <a:t>ICICT </a:t>
            </a:r>
            <a:r>
              <a:rPr lang="en-IN" b="1" dirty="0">
                <a:solidFill>
                  <a:schemeClr val="tx1"/>
                </a:solidFill>
                <a:latin typeface="Arial" panose="020B0604020202020204" pitchFamily="34" charset="0"/>
                <a:cs typeface="Arial" panose="020B0604020202020204" pitchFamily="34" charset="0"/>
              </a:rPr>
              <a:t> </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AUTHOR NAME:  </a:t>
            </a:r>
            <a:r>
              <a:rPr lang="en-IN" dirty="0" err="1">
                <a:solidFill>
                  <a:schemeClr val="tx1"/>
                </a:solidFill>
                <a:latin typeface="Arial" panose="020B0604020202020204" pitchFamily="34" charset="0"/>
                <a:cs typeface="Arial" panose="020B0604020202020204" pitchFamily="34" charset="0"/>
              </a:rPr>
              <a:t>Zeyad</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Abdulhameed</a:t>
            </a:r>
            <a:r>
              <a:rPr lang="en-IN" dirty="0">
                <a:solidFill>
                  <a:schemeClr val="tx1"/>
                </a:solidFill>
                <a:latin typeface="Arial" panose="020B0604020202020204" pitchFamily="34" charset="0"/>
                <a:cs typeface="Arial" panose="020B0604020202020204" pitchFamily="34" charset="0"/>
              </a:rPr>
              <a:t> Taha Ahmed , Dr. </a:t>
            </a:r>
            <a:r>
              <a:rPr lang="en-IN" dirty="0" err="1">
                <a:solidFill>
                  <a:schemeClr val="tx1"/>
                </a:solidFill>
                <a:latin typeface="Arial" panose="020B0604020202020204" pitchFamily="34" charset="0"/>
                <a:cs typeface="Arial" panose="020B0604020202020204" pitchFamily="34" charset="0"/>
              </a:rPr>
              <a:t>Mukti</a:t>
            </a:r>
            <a:r>
              <a:rPr lang="en-IN" dirty="0">
                <a:solidFill>
                  <a:schemeClr val="tx1"/>
                </a:solidFill>
                <a:latin typeface="Arial" panose="020B0604020202020204" pitchFamily="34" charset="0"/>
                <a:cs typeface="Arial" panose="020B0604020202020204" pitchFamily="34" charset="0"/>
              </a:rPr>
              <a:t> E. </a:t>
            </a:r>
            <a:r>
              <a:rPr lang="en-IN" dirty="0" err="1">
                <a:solidFill>
                  <a:schemeClr val="tx1"/>
                </a:solidFill>
                <a:latin typeface="Arial" panose="020B0604020202020204" pitchFamily="34" charset="0"/>
                <a:cs typeface="Arial" panose="020B0604020202020204" pitchFamily="34" charset="0"/>
              </a:rPr>
              <a:t>Jadhav</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METHODOLOGY: </a:t>
            </a:r>
            <a:r>
              <a:rPr lang="en-US" b="1"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Eye-tracking and sensing technologies that detect and monitor Autism Spectrum Disorder (ASD). The diagnosis of autism in the early stage of life can help autistic children improve their social communication and quality of life.</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ADVANTAGE:  </a:t>
            </a:r>
            <a:r>
              <a:rPr lang="en-IN" dirty="0">
                <a:solidFill>
                  <a:schemeClr val="tx1"/>
                </a:solidFill>
                <a:latin typeface="Arial" pitchFamily="34" charset="0"/>
                <a:cs typeface="Arial" pitchFamily="34" charset="0"/>
              </a:rPr>
              <a:t>It</a:t>
            </a:r>
            <a:r>
              <a:rPr lang="en-IN" b="1" dirty="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can be easily detected by using the sensing technology such as hand flapping, body rocking and motion trackers.</a:t>
            </a:r>
            <a:endParaRPr lang="en-IN" dirty="0">
              <a:solidFill>
                <a:schemeClr val="tx1"/>
              </a:solidFill>
              <a:latin typeface="Arial" pitchFamily="34" charset="0"/>
              <a:cs typeface="Arial" pitchFamily="34" charset="0"/>
            </a:endParaRPr>
          </a:p>
          <a:p>
            <a:r>
              <a:rPr lang="en-IN" b="1" dirty="0">
                <a:solidFill>
                  <a:schemeClr val="tx1"/>
                </a:solidFill>
                <a:latin typeface="Arial" panose="020B0604020202020204" pitchFamily="34" charset="0"/>
                <a:cs typeface="Arial" panose="020B0604020202020204" pitchFamily="34" charset="0"/>
              </a:rPr>
              <a:t>DISADVANTAGE:</a:t>
            </a:r>
            <a:r>
              <a:rPr lang="en-IN" dirty="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They found the autistic children are less interested in the faces and eyes while the typically developing as well as the ASD focused on the mouth, the body and background.</a:t>
            </a:r>
            <a:endParaRPr lang="en-IN" dirty="0">
              <a:solidFill>
                <a:schemeClr val="tx1"/>
              </a:solidFill>
              <a:latin typeface="Arial" pitchFamily="34" charset="0"/>
              <a:cs typeface="Arial" pitchFamily="34" charset="0"/>
            </a:endParaRPr>
          </a:p>
          <a:p>
            <a:endParaRPr lang="en-IN" dirty="0">
              <a:solidFill>
                <a:schemeClr val="tx1"/>
              </a:solidFill>
              <a:latin typeface="Arial" pitchFamily="34" charset="0"/>
              <a:cs typeface="Arial" pitchFamily="34" charset="0"/>
            </a:endParaRPr>
          </a:p>
          <a:p>
            <a:endParaRPr lang="en-US" sz="2000" dirty="0">
              <a:solidFill>
                <a:schemeClr val="tx1"/>
              </a:solidFill>
              <a:latin typeface="Arial" pitchFamily="34" charset="0"/>
              <a:cs typeface="Arial" pitchFamily="34" charset="0"/>
            </a:endParaRPr>
          </a:p>
          <a:p>
            <a:endParaRPr lang="en-US" sz="2000" dirty="0">
              <a:solidFill>
                <a:schemeClr val="tx1"/>
              </a:solidFill>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7449-0414-4052-8741-072B49632BDC}"/>
              </a:ext>
            </a:extLst>
          </p:cNvPr>
          <p:cNvSpPr>
            <a:spLocks noGrp="1"/>
          </p:cNvSpPr>
          <p:nvPr>
            <p:ph type="title"/>
          </p:nvPr>
        </p:nvSpPr>
        <p:spPr>
          <a:xfrm>
            <a:off x="571032" y="722476"/>
            <a:ext cx="11029616" cy="1013800"/>
          </a:xfrm>
        </p:spPr>
        <p:txBody>
          <a:bodyPr>
            <a:normAutofit/>
          </a:bodyPr>
          <a:lstStyle/>
          <a:p>
            <a:r>
              <a:rPr lang="en-IN" sz="4000" b="1" dirty="0"/>
              <a:t>LITERATURE SURVEY - 8</a:t>
            </a:r>
            <a:endParaRPr lang="en-IN" sz="4000" dirty="0"/>
          </a:p>
        </p:txBody>
      </p:sp>
      <p:sp>
        <p:nvSpPr>
          <p:cNvPr id="3" name="Content Placeholder 2">
            <a:extLst>
              <a:ext uri="{FF2B5EF4-FFF2-40B4-BE49-F238E27FC236}">
                <a16:creationId xmlns:a16="http://schemas.microsoft.com/office/drawing/2014/main" id="{360DD0E1-43BE-487A-A020-89DC71054244}"/>
              </a:ext>
            </a:extLst>
          </p:cNvPr>
          <p:cNvSpPr>
            <a:spLocks noGrp="1"/>
          </p:cNvSpPr>
          <p:nvPr>
            <p:ph idx="1"/>
          </p:nvPr>
        </p:nvSpPr>
        <p:spPr>
          <a:xfrm>
            <a:off x="449112" y="2582187"/>
            <a:ext cx="11029615" cy="4621253"/>
          </a:xfrm>
        </p:spPr>
        <p:txBody>
          <a:bodyPr>
            <a:noAutofit/>
          </a:bodyPr>
          <a:lstStyle/>
          <a:p>
            <a:r>
              <a:rPr lang="en-IN" b="1" dirty="0">
                <a:solidFill>
                  <a:schemeClr val="tx1"/>
                </a:solidFill>
                <a:latin typeface="Arial" panose="020B0604020202020204" pitchFamily="34" charset="0"/>
                <a:cs typeface="Arial" panose="020B0604020202020204" pitchFamily="34" charset="0"/>
              </a:rPr>
              <a:t>Title: </a:t>
            </a:r>
            <a:r>
              <a:rPr lang="en-US" dirty="0">
                <a:solidFill>
                  <a:schemeClr val="tx1"/>
                </a:solidFill>
                <a:latin typeface="Arial" panose="020B0604020202020204" pitchFamily="34" charset="0"/>
                <a:cs typeface="Arial" panose="020B0604020202020204" pitchFamily="34" charset="0"/>
              </a:rPr>
              <a:t>Autism Spectrum Disorder Detection in Toddlers for Early Diagnosis Using Machine Learning</a:t>
            </a:r>
          </a:p>
          <a:p>
            <a:r>
              <a:rPr lang="en-IN" b="1" dirty="0">
                <a:solidFill>
                  <a:schemeClr val="tx1"/>
                </a:solidFill>
                <a:latin typeface="Arial" panose="020B0604020202020204" pitchFamily="34" charset="0"/>
                <a:cs typeface="Arial" panose="020B0604020202020204" pitchFamily="34" charset="0"/>
              </a:rPr>
              <a:t>YEAR: </a:t>
            </a:r>
            <a:r>
              <a:rPr lang="en-IN" dirty="0">
                <a:solidFill>
                  <a:schemeClr val="tx1"/>
                </a:solidFill>
                <a:latin typeface="Arial" panose="020B0604020202020204" pitchFamily="34" charset="0"/>
                <a:cs typeface="Arial" panose="020B0604020202020204" pitchFamily="34" charset="0"/>
              </a:rPr>
              <a:t>2020</a:t>
            </a:r>
          </a:p>
          <a:p>
            <a:r>
              <a:rPr lang="en-IN" b="1" dirty="0">
                <a:solidFill>
                  <a:schemeClr val="tx1"/>
                </a:solidFill>
                <a:latin typeface="Arial" panose="020B0604020202020204" pitchFamily="34" charset="0"/>
                <a:cs typeface="Arial" panose="020B0604020202020204" pitchFamily="34" charset="0"/>
              </a:rPr>
              <a:t>JOURNAL NAME</a:t>
            </a:r>
            <a:r>
              <a:rPr lang="en-IN" dirty="0">
                <a:solidFill>
                  <a:schemeClr val="tx1"/>
                </a:solidFill>
                <a:latin typeface="Arial" panose="020B0604020202020204" pitchFamily="34" charset="0"/>
                <a:cs typeface="Arial" panose="020B0604020202020204" pitchFamily="34" charset="0"/>
              </a:rPr>
              <a:t>: IEEE</a:t>
            </a:r>
          </a:p>
          <a:p>
            <a:r>
              <a:rPr lang="en-IN" b="1" dirty="0">
                <a:solidFill>
                  <a:schemeClr val="tx1"/>
                </a:solidFill>
                <a:latin typeface="Arial" panose="020B0604020202020204" pitchFamily="34" charset="0"/>
                <a:cs typeface="Arial" panose="020B0604020202020204" pitchFamily="34" charset="0"/>
              </a:rPr>
              <a:t>AUTHOR NAME: </a:t>
            </a:r>
            <a:r>
              <a:rPr lang="en-IN" dirty="0" err="1">
                <a:solidFill>
                  <a:schemeClr val="tx1"/>
                </a:solidFill>
                <a:latin typeface="Arial" panose="020B0604020202020204" pitchFamily="34" charset="0"/>
                <a:cs typeface="Arial" panose="020B0604020202020204" pitchFamily="34" charset="0"/>
              </a:rPr>
              <a:t>Shirajul</a:t>
            </a:r>
            <a:r>
              <a:rPr lang="en-IN" dirty="0">
                <a:solidFill>
                  <a:schemeClr val="tx1"/>
                </a:solidFill>
                <a:latin typeface="Arial" panose="020B0604020202020204" pitchFamily="34" charset="0"/>
                <a:cs typeface="Arial" panose="020B0604020202020204" pitchFamily="34" charset="0"/>
              </a:rPr>
              <a:t> Islam, </a:t>
            </a:r>
            <a:r>
              <a:rPr lang="en-IN" dirty="0" err="1">
                <a:solidFill>
                  <a:schemeClr val="tx1"/>
                </a:solidFill>
                <a:latin typeface="Arial" panose="020B0604020202020204" pitchFamily="34" charset="0"/>
                <a:cs typeface="Arial" panose="020B0604020202020204" pitchFamily="34" charset="0"/>
              </a:rPr>
              <a:t>Tahmina</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Akter</a:t>
            </a:r>
            <a:r>
              <a:rPr lang="en-IN" dirty="0">
                <a:solidFill>
                  <a:schemeClr val="tx1"/>
                </a:solidFill>
                <a:latin typeface="Arial" panose="020B0604020202020204" pitchFamily="34" charset="0"/>
                <a:cs typeface="Arial" panose="020B0604020202020204" pitchFamily="34" charset="0"/>
              </a:rPr>
              <a:t>, Sarah Zakir, </a:t>
            </a:r>
            <a:r>
              <a:rPr lang="en-IN" dirty="0" err="1">
                <a:solidFill>
                  <a:schemeClr val="tx1"/>
                </a:solidFill>
                <a:latin typeface="Arial" panose="020B0604020202020204" pitchFamily="34" charset="0"/>
                <a:cs typeface="Arial" panose="020B0604020202020204" pitchFamily="34" charset="0"/>
              </a:rPr>
              <a:t>Shareea</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Sabreen</a:t>
            </a:r>
            <a:r>
              <a:rPr lang="en-IN" dirty="0">
                <a:solidFill>
                  <a:schemeClr val="tx1"/>
                </a:solidFill>
                <a:latin typeface="Arial" panose="020B0604020202020204" pitchFamily="34" charset="0"/>
                <a:cs typeface="Arial" panose="020B0604020202020204" pitchFamily="34" charset="0"/>
              </a:rPr>
              <a:t>, Muhammad </a:t>
            </a:r>
            <a:r>
              <a:rPr lang="en-IN" dirty="0" err="1">
                <a:solidFill>
                  <a:schemeClr val="tx1"/>
                </a:solidFill>
                <a:latin typeface="Arial" panose="020B0604020202020204" pitchFamily="34" charset="0"/>
                <a:cs typeface="Arial" panose="020B0604020202020204" pitchFamily="34" charset="0"/>
              </a:rPr>
              <a:t>Hossain</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METHODOLOGY: </a:t>
            </a:r>
            <a:r>
              <a:rPr lang="en-US" dirty="0">
                <a:solidFill>
                  <a:schemeClr val="tx1"/>
                </a:solidFill>
                <a:latin typeface="Arial" panose="020B0604020202020204" pitchFamily="34" charset="0"/>
                <a:cs typeface="Arial" panose="020B0604020202020204" pitchFamily="34" charset="0"/>
              </a:rPr>
              <a:t>To predict and distinguish between autistic and non-autistic children by using a machine learning approach. Firstly, we have gathered data from the surveillance side as much as possible. We also set some particular questions and try to find maximum accurate answers to all questions. Furthermore, supervised learning algorithms are applied to diagnosis whether children meet the symptoms for ASD.</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ADVANTAGE: </a:t>
            </a:r>
            <a:r>
              <a:rPr lang="en-US" dirty="0">
                <a:solidFill>
                  <a:schemeClr val="tx1"/>
                </a:solidFill>
                <a:latin typeface="Arial" pitchFamily="34" charset="0"/>
                <a:cs typeface="Arial" pitchFamily="34" charset="0"/>
              </a:rPr>
              <a:t>Using the dataset from Q-CHAT and AQ tools, our proposed model can predict using SVM, Random Forest, Naive </a:t>
            </a:r>
            <a:r>
              <a:rPr lang="en-US" dirty="0" err="1">
                <a:solidFill>
                  <a:schemeClr val="tx1"/>
                </a:solidFill>
                <a:latin typeface="Arial" pitchFamily="34" charset="0"/>
                <a:cs typeface="Arial" pitchFamily="34" charset="0"/>
              </a:rPr>
              <a:t>Bayes</a:t>
            </a:r>
            <a:r>
              <a:rPr lang="en-US" dirty="0">
                <a:solidFill>
                  <a:schemeClr val="tx1"/>
                </a:solidFill>
                <a:latin typeface="Arial" pitchFamily="34" charset="0"/>
                <a:cs typeface="Arial" pitchFamily="34" charset="0"/>
              </a:rPr>
              <a:t> and KNN with 83%, 93% ,89% and 98% accuracy in case of toddlers. More Accurate Results.</a:t>
            </a:r>
            <a:endParaRPr lang="en-IN" dirty="0">
              <a:solidFill>
                <a:schemeClr val="tx1"/>
              </a:solidFill>
              <a:latin typeface="Arial" pitchFamily="34" charset="0"/>
              <a:cs typeface="Arial" pitchFamily="34" charset="0"/>
            </a:endParaRPr>
          </a:p>
          <a:p>
            <a:r>
              <a:rPr lang="en-IN" b="1" dirty="0">
                <a:solidFill>
                  <a:schemeClr val="tx1"/>
                </a:solidFill>
                <a:latin typeface="Arial" panose="020B0604020202020204" pitchFamily="34" charset="0"/>
                <a:cs typeface="Arial" panose="020B0604020202020204" pitchFamily="34" charset="0"/>
              </a:rPr>
              <a:t>DISADVANTAGE:</a:t>
            </a:r>
            <a:r>
              <a:rPr lang="en-IN" dirty="0">
                <a:solidFill>
                  <a:schemeClr val="tx1"/>
                </a:solidFill>
                <a:latin typeface="Arial" pitchFamily="34" charset="0"/>
                <a:cs typeface="Arial" pitchFamily="34" charset="0"/>
              </a:rPr>
              <a:t> </a:t>
            </a:r>
            <a:r>
              <a:rPr lang="en-US" dirty="0">
                <a:solidFill>
                  <a:schemeClr val="tx1"/>
                </a:solidFill>
                <a:latin typeface="Arial" pitchFamily="34" charset="0"/>
                <a:cs typeface="Arial" pitchFamily="34" charset="0"/>
              </a:rPr>
              <a:t> Lack of enough large data to train the model</a:t>
            </a:r>
            <a:r>
              <a:rPr lang="en-IN" dirty="0">
                <a:solidFill>
                  <a:schemeClr val="tx1"/>
                </a:solidFill>
                <a:latin typeface="Arial" pitchFamily="34" charset="0"/>
                <a:cs typeface="Arial" pitchFamily="34" charset="0"/>
              </a:rPr>
              <a:t>  and lack of dataset.</a:t>
            </a:r>
          </a:p>
          <a:p>
            <a:endParaRPr lang="en-IN" dirty="0">
              <a:solidFill>
                <a:schemeClr val="tx1"/>
              </a:solidFill>
              <a:latin typeface="Arial" pitchFamily="34" charset="0"/>
              <a:cs typeface="Arial" pitchFamily="34" charset="0"/>
            </a:endParaRPr>
          </a:p>
          <a:p>
            <a:endParaRPr lang="en-US" dirty="0">
              <a:solidFill>
                <a:schemeClr val="tx1"/>
              </a:solidFill>
              <a:latin typeface="Arial" pitchFamily="34" charset="0"/>
              <a:cs typeface="Arial"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01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78543-7404-45E2-AC0F-B0B81477A846}"/>
              </a:ext>
            </a:extLst>
          </p:cNvPr>
          <p:cNvSpPr>
            <a:spLocks noGrp="1"/>
          </p:cNvSpPr>
          <p:nvPr>
            <p:ph type="title"/>
          </p:nvPr>
        </p:nvSpPr>
        <p:spPr/>
        <p:txBody>
          <a:bodyPr>
            <a:normAutofit/>
          </a:bodyPr>
          <a:lstStyle/>
          <a:p>
            <a:r>
              <a:rPr lang="en-IN" sz="4000" b="1" dirty="0"/>
              <a:t>LITERATURE SURVEY - 9</a:t>
            </a:r>
            <a:endParaRPr lang="en-IN" sz="4000" dirty="0"/>
          </a:p>
        </p:txBody>
      </p:sp>
      <p:sp>
        <p:nvSpPr>
          <p:cNvPr id="3" name="Content Placeholder 2">
            <a:extLst>
              <a:ext uri="{FF2B5EF4-FFF2-40B4-BE49-F238E27FC236}">
                <a16:creationId xmlns:a16="http://schemas.microsoft.com/office/drawing/2014/main" id="{BF1C4C4E-8DEE-47B2-9417-C7D579814C5F}"/>
              </a:ext>
            </a:extLst>
          </p:cNvPr>
          <p:cNvSpPr>
            <a:spLocks noGrp="1"/>
          </p:cNvSpPr>
          <p:nvPr>
            <p:ph idx="1"/>
          </p:nvPr>
        </p:nvSpPr>
        <p:spPr>
          <a:xfrm>
            <a:off x="455543" y="2513145"/>
            <a:ext cx="11280913" cy="5257800"/>
          </a:xfrm>
        </p:spPr>
        <p:txBody>
          <a:bodyPr>
            <a:noAutofit/>
          </a:bodyPr>
          <a:lstStyle/>
          <a:p>
            <a:r>
              <a:rPr lang="en-IN" b="1" dirty="0">
                <a:solidFill>
                  <a:schemeClr val="tx1"/>
                </a:solidFill>
                <a:latin typeface="Arial" panose="020B0604020202020204" pitchFamily="34" charset="0"/>
                <a:cs typeface="Arial" panose="020B0604020202020204" pitchFamily="34" charset="0"/>
              </a:rPr>
              <a:t>Title: </a:t>
            </a:r>
            <a:r>
              <a:rPr lang="en-US" b="0" i="0" u="none" strike="noStrike" dirty="0">
                <a:solidFill>
                  <a:schemeClr val="tx1"/>
                </a:solidFill>
                <a:effectLst/>
                <a:latin typeface="Arial" panose="020B0604020202020204" pitchFamily="34" charset="0"/>
                <a:cs typeface="Arial" pitchFamily="34" charset="0"/>
              </a:rPr>
              <a:t>Towards Developing an IoT Based Gaming Application for Improving Cognitive Skills of Autistic Kids</a:t>
            </a:r>
            <a:endParaRPr lang="en-US"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YEAR: </a:t>
            </a:r>
            <a:r>
              <a:rPr lang="en-IN" dirty="0">
                <a:solidFill>
                  <a:schemeClr val="tx1"/>
                </a:solidFill>
                <a:latin typeface="Arial" panose="020B0604020202020204" pitchFamily="34" charset="0"/>
                <a:cs typeface="Arial" panose="020B0604020202020204" pitchFamily="34" charset="0"/>
              </a:rPr>
              <a:t>2020</a:t>
            </a:r>
          </a:p>
          <a:p>
            <a:r>
              <a:rPr lang="en-IN" b="1" dirty="0">
                <a:solidFill>
                  <a:schemeClr val="tx1"/>
                </a:solidFill>
                <a:latin typeface="Arial" panose="020B0604020202020204" pitchFamily="34" charset="0"/>
                <a:cs typeface="Arial" panose="020B0604020202020204" pitchFamily="34" charset="0"/>
              </a:rPr>
              <a:t>JOURNAL NAME: </a:t>
            </a:r>
            <a:r>
              <a:rPr lang="en-US" b="0" i="0" dirty="0">
                <a:solidFill>
                  <a:schemeClr val="tx1"/>
                </a:solidFill>
                <a:effectLst/>
                <a:latin typeface="Arial" panose="020B0604020202020204" pitchFamily="34" charset="0"/>
                <a:cs typeface="Arial" pitchFamily="34" charset="0"/>
              </a:rPr>
              <a:t>12th Asian Conference, ACIIDS </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AUTHOR NAME:</a:t>
            </a:r>
            <a:r>
              <a:rPr lang="en-IN" b="0" i="0" u="none" strike="noStrike" dirty="0">
                <a:solidFill>
                  <a:schemeClr val="tx1"/>
                </a:solidFill>
                <a:effectLst/>
                <a:latin typeface="Arial" panose="020B0604020202020204" pitchFamily="34" charset="0"/>
                <a:cs typeface="Arial" pitchFamily="34" charset="0"/>
              </a:rPr>
              <a:t> </a:t>
            </a:r>
            <a:r>
              <a:rPr lang="en-IN" b="0" i="0" u="none" strike="noStrike" dirty="0" err="1">
                <a:solidFill>
                  <a:schemeClr val="tx1"/>
                </a:solidFill>
                <a:effectLst/>
                <a:latin typeface="Arial" panose="020B0604020202020204" pitchFamily="34" charset="0"/>
                <a:cs typeface="Arial" pitchFamily="34" charset="0"/>
              </a:rPr>
              <a:t>Uzma</a:t>
            </a:r>
            <a:r>
              <a:rPr lang="en-IN" b="0" i="0" u="none" strike="noStrike" dirty="0">
                <a:solidFill>
                  <a:schemeClr val="tx1"/>
                </a:solidFill>
                <a:effectLst/>
                <a:latin typeface="Arial" panose="020B0604020202020204" pitchFamily="34" charset="0"/>
                <a:cs typeface="Arial" pitchFamily="34" charset="0"/>
              </a:rPr>
              <a:t> Hasan</a:t>
            </a:r>
            <a:r>
              <a:rPr lang="en-IN" b="0" i="0" u="none" strike="noStrike" baseline="30000" dirty="0">
                <a:solidFill>
                  <a:schemeClr val="tx1"/>
                </a:solidFill>
                <a:effectLst/>
                <a:latin typeface="Arial" panose="020B0604020202020204" pitchFamily="34" charset="0"/>
                <a:cs typeface="Arial" pitchFamily="34" charset="0"/>
              </a:rPr>
              <a:t> </a:t>
            </a:r>
            <a:r>
              <a:rPr lang="en-IN" b="0" i="0" u="none" strike="noStrike" dirty="0">
                <a:solidFill>
                  <a:schemeClr val="tx1"/>
                </a:solidFill>
                <a:effectLst/>
                <a:latin typeface="Arial" panose="020B0604020202020204" pitchFamily="34" charset="0"/>
                <a:cs typeface="Arial" pitchFamily="34" charset="0"/>
              </a:rPr>
              <a:t>, Md. </a:t>
            </a:r>
            <a:r>
              <a:rPr lang="en-IN" b="0" i="0" u="none" strike="noStrike" dirty="0" err="1">
                <a:solidFill>
                  <a:schemeClr val="tx1"/>
                </a:solidFill>
                <a:effectLst/>
                <a:latin typeface="Arial" panose="020B0604020202020204" pitchFamily="34" charset="0"/>
                <a:cs typeface="Arial" pitchFamily="34" charset="0"/>
              </a:rPr>
              <a:t>Fourkanul</a:t>
            </a:r>
            <a:r>
              <a:rPr lang="en-IN" b="0" i="0" u="none" strike="noStrike" dirty="0">
                <a:solidFill>
                  <a:schemeClr val="tx1"/>
                </a:solidFill>
                <a:effectLst/>
                <a:latin typeface="Arial" panose="020B0604020202020204" pitchFamily="34" charset="0"/>
                <a:cs typeface="Arial" pitchFamily="34" charset="0"/>
              </a:rPr>
              <a:t> Islam , Muhammad Nazrul Islam , Sifat Bin Zaman , </a:t>
            </a:r>
            <a:r>
              <a:rPr lang="en-IN" b="0" i="0" u="none" strike="noStrike" dirty="0" err="1">
                <a:solidFill>
                  <a:schemeClr val="tx1"/>
                </a:solidFill>
                <a:effectLst/>
                <a:latin typeface="Arial" panose="020B0604020202020204" pitchFamily="34" charset="0"/>
                <a:cs typeface="Arial" pitchFamily="34" charset="0"/>
              </a:rPr>
              <a:t>Shaila</a:t>
            </a:r>
            <a:r>
              <a:rPr lang="en-IN" b="0" i="0" u="none" strike="noStrike" dirty="0">
                <a:solidFill>
                  <a:schemeClr val="tx1"/>
                </a:solidFill>
                <a:effectLst/>
                <a:latin typeface="Arial" panose="020B0604020202020204" pitchFamily="34" charset="0"/>
                <a:cs typeface="Arial" pitchFamily="34" charset="0"/>
              </a:rPr>
              <a:t> </a:t>
            </a:r>
            <a:r>
              <a:rPr lang="en-IN" b="0" i="0" u="none" strike="noStrike" dirty="0" err="1">
                <a:solidFill>
                  <a:schemeClr val="tx1"/>
                </a:solidFill>
                <a:effectLst/>
                <a:latin typeface="Arial" panose="020B0604020202020204" pitchFamily="34" charset="0"/>
                <a:cs typeface="Arial" pitchFamily="34" charset="0"/>
              </a:rPr>
              <a:t>Tajmim</a:t>
            </a:r>
            <a:r>
              <a:rPr lang="en-IN" b="0" i="0" u="none" strike="noStrike" dirty="0">
                <a:solidFill>
                  <a:schemeClr val="tx1"/>
                </a:solidFill>
                <a:effectLst/>
                <a:latin typeface="Arial" panose="020B0604020202020204" pitchFamily="34" charset="0"/>
                <a:cs typeface="Arial" pitchFamily="34" charset="0"/>
              </a:rPr>
              <a:t> </a:t>
            </a:r>
            <a:r>
              <a:rPr lang="en-IN" b="0" i="0" u="none" strike="noStrike" dirty="0" err="1">
                <a:solidFill>
                  <a:schemeClr val="tx1"/>
                </a:solidFill>
                <a:effectLst/>
                <a:latin typeface="Arial" panose="020B0604020202020204" pitchFamily="34" charset="0"/>
                <a:cs typeface="Arial" pitchFamily="34" charset="0"/>
              </a:rPr>
              <a:t>Anuva</a:t>
            </a:r>
            <a:r>
              <a:rPr lang="en-IN" b="0" i="0" u="none" strike="noStrike" dirty="0">
                <a:solidFill>
                  <a:schemeClr val="tx1"/>
                </a:solidFill>
                <a:effectLst/>
                <a:latin typeface="Arial" panose="020B0604020202020204" pitchFamily="34" charset="0"/>
                <a:cs typeface="Arial" pitchFamily="34" charset="0"/>
              </a:rPr>
              <a:t>, Farhana Islam Emu, and </a:t>
            </a:r>
            <a:r>
              <a:rPr lang="en-IN" b="0" i="0" u="none" strike="noStrike" dirty="0" err="1">
                <a:solidFill>
                  <a:schemeClr val="tx1"/>
                </a:solidFill>
                <a:effectLst/>
                <a:latin typeface="Arial" panose="020B0604020202020204" pitchFamily="34" charset="0"/>
                <a:cs typeface="Arial" pitchFamily="34" charset="0"/>
              </a:rPr>
              <a:t>Tarannum</a:t>
            </a:r>
            <a:r>
              <a:rPr lang="en-IN" b="0" i="0" u="none" strike="noStrike" dirty="0">
                <a:solidFill>
                  <a:schemeClr val="tx1"/>
                </a:solidFill>
                <a:effectLst/>
                <a:latin typeface="Arial" panose="020B0604020202020204" pitchFamily="34" charset="0"/>
                <a:cs typeface="Arial" pitchFamily="34" charset="0"/>
              </a:rPr>
              <a:t> </a:t>
            </a:r>
            <a:r>
              <a:rPr lang="en-IN" b="0" i="0" u="none" strike="noStrike" dirty="0" err="1">
                <a:solidFill>
                  <a:schemeClr val="tx1"/>
                </a:solidFill>
                <a:effectLst/>
                <a:latin typeface="Arial" panose="020B0604020202020204" pitchFamily="34" charset="0"/>
                <a:cs typeface="Arial" pitchFamily="34" charset="0"/>
              </a:rPr>
              <a:t>Zaki</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METHODOLOGY: </a:t>
            </a:r>
            <a:r>
              <a:rPr lang="en-US" dirty="0">
                <a:solidFill>
                  <a:schemeClr val="tx1"/>
                </a:solidFill>
                <a:latin typeface="Arial" panose="020B0604020202020204" pitchFamily="34" charset="0"/>
                <a:cs typeface="Arial" panose="020B0604020202020204" pitchFamily="34" charset="0"/>
              </a:rPr>
              <a:t>The objective of this article is to design and develop a gaming application for autistic children for improving their cognitive skills .The Internet of Things and ABA techniques were adopted to develop the gaming application that consists three games including a puzzle game, an object finding game and a road crossing game . The cognitive development of a child over the time can be stored and analyzed using this application.</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ADVANTAGE:</a:t>
            </a:r>
            <a:r>
              <a:rPr lang="en-IN" dirty="0">
                <a:solidFill>
                  <a:schemeClr val="tx1"/>
                </a:solidFill>
                <a:latin typeface="Arial" panose="020B0604020202020204" pitchFamily="34" charset="0"/>
                <a:cs typeface="Arial" panose="020B0604020202020204" pitchFamily="34" charset="0"/>
              </a:rPr>
              <a:t> A</a:t>
            </a:r>
            <a:r>
              <a:rPr lang="en-US" dirty="0" err="1">
                <a:solidFill>
                  <a:schemeClr val="tx1"/>
                </a:solidFill>
                <a:latin typeface="Arial" panose="020B0604020202020204" pitchFamily="34" charset="0"/>
                <a:cs typeface="Arial" panose="020B0604020202020204" pitchFamily="34" charset="0"/>
              </a:rPr>
              <a:t>pplications</a:t>
            </a:r>
            <a:r>
              <a:rPr lang="en-US" dirty="0">
                <a:solidFill>
                  <a:schemeClr val="tx1"/>
                </a:solidFill>
                <a:latin typeface="Arial" panose="020B0604020202020204" pitchFamily="34" charset="0"/>
                <a:cs typeface="Arial" panose="020B0604020202020204" pitchFamily="34" charset="0"/>
              </a:rPr>
              <a:t> will be evaluated with real end users ex: autistic kids , the rapists and guardians through field study to show it’s effectiveness and efficiency.</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DISADVANTAGE: </a:t>
            </a:r>
            <a:r>
              <a:rPr lang="en-US" dirty="0">
                <a:solidFill>
                  <a:schemeClr val="tx1"/>
                </a:solidFill>
                <a:latin typeface="Arial" pitchFamily="34" charset="0"/>
                <a:cs typeface="Arial" pitchFamily="34" charset="0"/>
              </a:rPr>
              <a:t>The proposed application was evaluated in an institutional environment with limited number of participants and that the application was developed only for autistic children who are 3 years or above.</a:t>
            </a:r>
            <a:br>
              <a:rPr lang="en-US" dirty="0">
                <a:solidFill>
                  <a:schemeClr val="tx1"/>
                </a:solidFill>
                <a:latin typeface="Arial" pitchFamily="34" charset="0"/>
                <a:cs typeface="Arial" pitchFamily="34" charset="0"/>
              </a:rPr>
            </a:br>
            <a:endParaRPr lang="en-IN" dirty="0">
              <a:solidFill>
                <a:schemeClr val="tx1"/>
              </a:solidFill>
              <a:latin typeface="Arial" pitchFamily="34" charset="0"/>
              <a:cs typeface="Arial" pitchFamily="34" charset="0"/>
            </a:endParaRPr>
          </a:p>
          <a:p>
            <a:endParaRPr lang="en-IN" dirty="0">
              <a:solidFill>
                <a:schemeClr val="tx1"/>
              </a:solidFill>
              <a:latin typeface="Arial" pitchFamily="34" charset="0"/>
              <a:cs typeface="Arial" pitchFamily="34" charset="0"/>
            </a:endParaRPr>
          </a:p>
          <a:p>
            <a:endParaRPr lang="en-US" dirty="0">
              <a:solidFill>
                <a:schemeClr val="tx1"/>
              </a:solidFill>
              <a:latin typeface="Arial" pitchFamily="34" charset="0"/>
              <a:cs typeface="Arial" pitchFamily="34" charset="0"/>
            </a:endParaRPr>
          </a:p>
          <a:p>
            <a:endParaRPr lang="en-IN" dirty="0">
              <a:solidFill>
                <a:schemeClr val="tx1"/>
              </a:solidFill>
            </a:endParaRPr>
          </a:p>
        </p:txBody>
      </p:sp>
    </p:spTree>
    <p:extLst>
      <p:ext uri="{BB962C8B-B14F-4D97-AF65-F5344CB8AC3E}">
        <p14:creationId xmlns:p14="http://schemas.microsoft.com/office/powerpoint/2010/main" val="626685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LITERATURE SURVEY - 10</a:t>
            </a:r>
            <a:endParaRPr lang="en-US" sz="4000" dirty="0"/>
          </a:p>
        </p:txBody>
      </p:sp>
      <p:sp>
        <p:nvSpPr>
          <p:cNvPr id="3" name="Content Placeholder 2"/>
          <p:cNvSpPr>
            <a:spLocks noGrp="1"/>
          </p:cNvSpPr>
          <p:nvPr>
            <p:ph idx="1"/>
          </p:nvPr>
        </p:nvSpPr>
        <p:spPr>
          <a:xfrm>
            <a:off x="418411" y="2944165"/>
            <a:ext cx="11029615" cy="4395759"/>
          </a:xfrm>
        </p:spPr>
        <p:txBody>
          <a:bodyPr>
            <a:noAutofit/>
          </a:bodyPr>
          <a:lstStyle/>
          <a:p>
            <a:r>
              <a:rPr lang="en-IN" b="1" dirty="0">
                <a:solidFill>
                  <a:schemeClr val="tx1"/>
                </a:solidFill>
                <a:latin typeface="Arial" panose="020B0604020202020204" pitchFamily="34" charset="0"/>
                <a:cs typeface="Arial" panose="020B0604020202020204" pitchFamily="34" charset="0"/>
              </a:rPr>
              <a:t>Title: </a:t>
            </a:r>
            <a:r>
              <a:rPr lang="en-US" dirty="0">
                <a:solidFill>
                  <a:schemeClr val="tx1"/>
                </a:solidFill>
                <a:latin typeface="Arial" panose="020B0604020202020204" pitchFamily="34" charset="0"/>
                <a:cs typeface="Arial" panose="020B0604020202020204" pitchFamily="34" charset="0"/>
              </a:rPr>
              <a:t>Very Early Detection Of Autism Spectrum Disorder Based On Acoustic Analysis Of Pre-Verbal Vocalization Of 18-Month Old Toddlers</a:t>
            </a:r>
          </a:p>
          <a:p>
            <a:r>
              <a:rPr lang="en-IN" b="1" dirty="0">
                <a:solidFill>
                  <a:schemeClr val="tx1"/>
                </a:solidFill>
                <a:latin typeface="Arial" panose="020B0604020202020204" pitchFamily="34" charset="0"/>
                <a:cs typeface="Arial" panose="020B0604020202020204" pitchFamily="34" charset="0"/>
              </a:rPr>
              <a:t>YEAR: </a:t>
            </a:r>
            <a:r>
              <a:rPr lang="en-IN" dirty="0">
                <a:solidFill>
                  <a:schemeClr val="tx1"/>
                </a:solidFill>
                <a:latin typeface="Arial" panose="020B0604020202020204" pitchFamily="34" charset="0"/>
                <a:cs typeface="Arial" panose="020B0604020202020204" pitchFamily="34" charset="0"/>
              </a:rPr>
              <a:t>2013</a:t>
            </a:r>
          </a:p>
          <a:p>
            <a:r>
              <a:rPr lang="en-IN" b="1" dirty="0">
                <a:solidFill>
                  <a:schemeClr val="tx1"/>
                </a:solidFill>
                <a:latin typeface="Arial" panose="020B0604020202020204" pitchFamily="34" charset="0"/>
                <a:cs typeface="Arial" panose="020B0604020202020204" pitchFamily="34" charset="0"/>
              </a:rPr>
              <a:t>JOURNAL NAME: </a:t>
            </a:r>
            <a:r>
              <a:rPr lang="en-IN" dirty="0">
                <a:solidFill>
                  <a:schemeClr val="tx1"/>
                </a:solidFill>
                <a:latin typeface="Arial" panose="020B0604020202020204" pitchFamily="34" charset="0"/>
                <a:cs typeface="Arial" panose="020B0604020202020204" pitchFamily="34" charset="0"/>
              </a:rPr>
              <a:t>IEEE</a:t>
            </a:r>
          </a:p>
          <a:p>
            <a:r>
              <a:rPr lang="en-IN" b="1" dirty="0">
                <a:solidFill>
                  <a:schemeClr val="tx1"/>
                </a:solidFill>
                <a:latin typeface="Arial" panose="020B0604020202020204" pitchFamily="34" charset="0"/>
                <a:cs typeface="Arial" panose="020B0604020202020204" pitchFamily="34" charset="0"/>
              </a:rPr>
              <a:t>AUTHOR NAME: </a:t>
            </a:r>
            <a:r>
              <a:rPr lang="en-IN" dirty="0">
                <a:solidFill>
                  <a:schemeClr val="tx1"/>
                </a:solidFill>
                <a:latin typeface="Arial" panose="020B0604020202020204" pitchFamily="34" charset="0"/>
                <a:cs typeface="Arial" panose="020B0604020202020204" pitchFamily="34" charset="0"/>
              </a:rPr>
              <a:t>Joao F. Santos, </a:t>
            </a:r>
            <a:r>
              <a:rPr lang="en-IN" dirty="0" err="1">
                <a:solidFill>
                  <a:schemeClr val="tx1"/>
                </a:solidFill>
                <a:latin typeface="Arial" panose="020B0604020202020204" pitchFamily="34" charset="0"/>
                <a:cs typeface="Arial" panose="020B0604020202020204" pitchFamily="34" charset="0"/>
              </a:rPr>
              <a:t>Nirit</a:t>
            </a:r>
            <a:r>
              <a:rPr lang="en-IN" dirty="0">
                <a:solidFill>
                  <a:schemeClr val="tx1"/>
                </a:solidFill>
                <a:latin typeface="Arial" panose="020B0604020202020204" pitchFamily="34" charset="0"/>
                <a:cs typeface="Arial" panose="020B0604020202020204" pitchFamily="34" charset="0"/>
              </a:rPr>
              <a:t> </a:t>
            </a:r>
            <a:r>
              <a:rPr lang="en-IN" dirty="0" err="1">
                <a:solidFill>
                  <a:schemeClr val="tx1"/>
                </a:solidFill>
                <a:latin typeface="Arial" panose="020B0604020202020204" pitchFamily="34" charset="0"/>
                <a:cs typeface="Arial" panose="020B0604020202020204" pitchFamily="34" charset="0"/>
              </a:rPr>
              <a:t>Brosh</a:t>
            </a:r>
            <a:r>
              <a:rPr lang="en-IN" dirty="0">
                <a:solidFill>
                  <a:schemeClr val="tx1"/>
                </a:solidFill>
                <a:latin typeface="Arial" panose="020B0604020202020204" pitchFamily="34" charset="0"/>
                <a:cs typeface="Arial" panose="020B0604020202020204" pitchFamily="34" charset="0"/>
              </a:rPr>
              <a:t> , Tiago H. Falk1 , Lonnie </a:t>
            </a:r>
            <a:r>
              <a:rPr lang="en-IN" dirty="0" err="1">
                <a:solidFill>
                  <a:schemeClr val="tx1"/>
                </a:solidFill>
                <a:latin typeface="Arial" panose="020B0604020202020204" pitchFamily="34" charset="0"/>
                <a:cs typeface="Arial" panose="020B0604020202020204" pitchFamily="34" charset="0"/>
              </a:rPr>
              <a:t>Zwaigenbaum</a:t>
            </a:r>
            <a:r>
              <a:rPr lang="en-IN" dirty="0">
                <a:solidFill>
                  <a:schemeClr val="tx1"/>
                </a:solidFill>
                <a:latin typeface="Arial" panose="020B0604020202020204" pitchFamily="34" charset="0"/>
                <a:cs typeface="Arial" panose="020B0604020202020204" pitchFamily="34" charset="0"/>
              </a:rPr>
              <a:t>, Susan E. </a:t>
            </a:r>
            <a:r>
              <a:rPr lang="en-IN" dirty="0" err="1">
                <a:solidFill>
                  <a:schemeClr val="tx1"/>
                </a:solidFill>
                <a:latin typeface="Arial" panose="020B0604020202020204" pitchFamily="34" charset="0"/>
                <a:cs typeface="Arial" panose="020B0604020202020204" pitchFamily="34" charset="0"/>
              </a:rPr>
              <a:t>Bryso</a:t>
            </a:r>
            <a:r>
              <a:rPr lang="en-IN" dirty="0">
                <a:solidFill>
                  <a:schemeClr val="tx1"/>
                </a:solidFill>
                <a:latin typeface="Arial" panose="020B0604020202020204" pitchFamily="34" charset="0"/>
                <a:cs typeface="Arial" panose="020B0604020202020204" pitchFamily="34" charset="0"/>
              </a:rPr>
              <a:t> , Wendy Roberts5 , Isabel M. Smith , Peter </a:t>
            </a:r>
            <a:r>
              <a:rPr lang="en-IN" dirty="0" err="1">
                <a:solidFill>
                  <a:schemeClr val="tx1"/>
                </a:solidFill>
                <a:latin typeface="Arial" panose="020B0604020202020204" pitchFamily="34" charset="0"/>
                <a:cs typeface="Arial" panose="020B0604020202020204" pitchFamily="34" charset="0"/>
              </a:rPr>
              <a:t>Szatmari</a:t>
            </a:r>
            <a:r>
              <a:rPr lang="en-IN" dirty="0">
                <a:solidFill>
                  <a:schemeClr val="tx1"/>
                </a:solidFill>
                <a:latin typeface="Arial" panose="020B0604020202020204" pitchFamily="34" charset="0"/>
                <a:cs typeface="Arial" panose="020B0604020202020204" pitchFamily="34" charset="0"/>
              </a:rPr>
              <a:t> and Jessica A. Brian </a:t>
            </a:r>
          </a:p>
          <a:p>
            <a:r>
              <a:rPr lang="en-IN" b="1" dirty="0">
                <a:solidFill>
                  <a:schemeClr val="tx1"/>
                </a:solidFill>
                <a:latin typeface="Arial" panose="020B0604020202020204" pitchFamily="34" charset="0"/>
                <a:cs typeface="Arial" panose="020B0604020202020204" pitchFamily="34" charset="0"/>
              </a:rPr>
              <a:t>METHODOLOGY: </a:t>
            </a:r>
            <a:r>
              <a:rPr lang="en-US" dirty="0">
                <a:solidFill>
                  <a:schemeClr val="tx1"/>
                </a:solidFill>
                <a:latin typeface="Arial" panose="020B0604020202020204" pitchFamily="34" charset="0"/>
                <a:cs typeface="Arial" panose="020B0604020202020204" pitchFamily="34" charset="0"/>
              </a:rPr>
              <a:t> Early interventions can increase the chances of success. Data was obtained from a prospective longitudinal study looking at high-risk siblings of children with ASD who were also diagnosed with ASD, as well as low-risk age-matched typically developing controls. Several acoustic-prosodic features were extracted and used to train support vector machine and probabilistic neural network classifiers classification accuracy as high as 97% was obtained</a:t>
            </a:r>
            <a:r>
              <a:rPr lang="en-US" b="1" dirty="0">
                <a:solidFill>
                  <a:schemeClr val="tx1"/>
                </a:solidFill>
                <a:latin typeface="Arial" panose="020B0604020202020204" pitchFamily="34" charset="0"/>
                <a:cs typeface="Arial" panose="020B0604020202020204" pitchFamily="34" charset="0"/>
              </a:rPr>
              <a:t>.</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ADVANTAGE:</a:t>
            </a:r>
            <a:r>
              <a:rPr lang="en-US" dirty="0">
                <a:latin typeface="Arial" panose="020B0604020202020204" pitchFamily="34" charset="0"/>
                <a:cs typeface="Arial" panose="020B0604020202020204" pitchFamily="34" charset="0"/>
              </a:rPr>
              <a:t>PNN classifiers obtained improved performance over SVM under all three feature combination categories. For feature combination FC1, a relative improve-</a:t>
            </a:r>
            <a:r>
              <a:rPr lang="en-US" dirty="0" err="1">
                <a:latin typeface="Arial" panose="020B0604020202020204" pitchFamily="34" charset="0"/>
                <a:cs typeface="Arial" panose="020B0604020202020204" pitchFamily="34" charset="0"/>
              </a:rPr>
              <a:t>ment</a:t>
            </a:r>
            <a:r>
              <a:rPr lang="en-US" dirty="0">
                <a:latin typeface="Arial" panose="020B0604020202020204" pitchFamily="34" charset="0"/>
                <a:cs typeface="Arial" panose="020B0604020202020204" pitchFamily="34" charset="0"/>
              </a:rPr>
              <a:t> in accuracy of 5% was obtained with PNN over SVM.</a:t>
            </a:r>
            <a:endParaRPr lang="en-IN" dirty="0">
              <a:solidFill>
                <a:schemeClr val="tx1"/>
              </a:solidFill>
              <a:latin typeface="Arial" panose="020B0604020202020204" pitchFamily="34" charset="0"/>
              <a:cs typeface="Arial" panose="020B0604020202020204" pitchFamily="34" charset="0"/>
            </a:endParaRPr>
          </a:p>
          <a:p>
            <a:r>
              <a:rPr lang="en-IN" b="1" dirty="0">
                <a:solidFill>
                  <a:schemeClr val="tx1"/>
                </a:solidFill>
                <a:latin typeface="Arial" panose="020B0604020202020204" pitchFamily="34" charset="0"/>
                <a:cs typeface="Arial" panose="020B0604020202020204" pitchFamily="34" charset="0"/>
              </a:rPr>
              <a:t>DISADVANTAGE:</a:t>
            </a:r>
            <a:r>
              <a:rPr lang="en-IN" dirty="0">
                <a:solidFill>
                  <a:schemeClr val="tx1"/>
                </a:solidFill>
                <a:latin typeface="Arial" panose="020B0604020202020204" pitchFamily="34" charset="0"/>
                <a:cs typeface="Arial" pitchFamily="34" charset="0"/>
              </a:rPr>
              <a:t> </a:t>
            </a:r>
            <a:r>
              <a:rPr lang="en-US" dirty="0">
                <a:latin typeface="Arial" panose="020B0604020202020204" pitchFamily="34" charset="0"/>
                <a:cs typeface="Arial" panose="020B0604020202020204" pitchFamily="34" charset="0"/>
              </a:rPr>
              <a:t>A dedicated feature selection is not used. So it does not lead to better result.</a:t>
            </a:r>
            <a:endParaRPr lang="en-IN" dirty="0">
              <a:solidFill>
                <a:schemeClr val="tx1"/>
              </a:solidFill>
              <a:latin typeface="Arial" pitchFamily="34" charset="0"/>
              <a:cs typeface="Arial" pitchFamily="34" charset="0"/>
            </a:endParaRPr>
          </a:p>
          <a:p>
            <a:endParaRPr lang="en-IN" dirty="0">
              <a:solidFill>
                <a:schemeClr val="tx1"/>
              </a:solidFill>
              <a:latin typeface="Arial" pitchFamily="34" charset="0"/>
              <a:cs typeface="Arial" pitchFamily="34" charset="0"/>
            </a:endParaRPr>
          </a:p>
          <a:p>
            <a:endParaRPr lang="en-US" dirty="0">
              <a:solidFill>
                <a:schemeClr val="tx1"/>
              </a:solidFill>
              <a:latin typeface="Arial" pitchFamily="34" charset="0"/>
              <a:cs typeface="Arial" pitchFamily="34" charset="0"/>
            </a:endParaRPr>
          </a:p>
          <a:p>
            <a:endParaRPr lang="en-IN" dirty="0">
              <a:solidFill>
                <a:schemeClr val="tx1"/>
              </a:solidFill>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A247C7AA-1603-49B7-A2AA-611C810D7AC7}"/>
              </a:ext>
            </a:extLst>
          </p:cNvPr>
          <p:cNvPicPr>
            <a:picLocks noChangeAspect="1"/>
          </p:cNvPicPr>
          <p:nvPr/>
        </p:nvPicPr>
        <p:blipFill>
          <a:blip r:embed="rId3"/>
          <a:stretch>
            <a:fillRect/>
          </a:stretch>
        </p:blipFill>
        <p:spPr>
          <a:xfrm>
            <a:off x="10428" y="40640"/>
            <a:ext cx="12199256" cy="6817360"/>
          </a:xfrm>
          <a:prstGeom prst="rect">
            <a:avLst/>
          </a:prstGeom>
        </p:spPr>
      </p:pic>
      <p:sp>
        <p:nvSpPr>
          <p:cNvPr id="6" name="TextBox 5">
            <a:extLst>
              <a:ext uri="{FF2B5EF4-FFF2-40B4-BE49-F238E27FC236}">
                <a16:creationId xmlns:a16="http://schemas.microsoft.com/office/drawing/2014/main" id="{BD4BD00D-205D-491C-BA81-7A8C7CAA8191}"/>
              </a:ext>
            </a:extLst>
          </p:cNvPr>
          <p:cNvSpPr txBox="1"/>
          <p:nvPr/>
        </p:nvSpPr>
        <p:spPr>
          <a:xfrm>
            <a:off x="428850" y="1370754"/>
            <a:ext cx="355355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solidFill>
                  <a:schemeClr val="bg1"/>
                </a:solidFill>
              </a:rPr>
              <a:t>DOMAIN:</a:t>
            </a:r>
          </a:p>
        </p:txBody>
      </p:sp>
      <p:sp>
        <p:nvSpPr>
          <p:cNvPr id="2" name="Title 1">
            <a:extLst>
              <a:ext uri="{FF2B5EF4-FFF2-40B4-BE49-F238E27FC236}">
                <a16:creationId xmlns:a16="http://schemas.microsoft.com/office/drawing/2014/main" id="{4A05FB16-E61A-405C-954C-BAFABB449033}"/>
              </a:ext>
            </a:extLst>
          </p:cNvPr>
          <p:cNvSpPr>
            <a:spLocks noGrp="1"/>
          </p:cNvSpPr>
          <p:nvPr>
            <p:ph type="title"/>
          </p:nvPr>
        </p:nvSpPr>
        <p:spPr>
          <a:xfrm>
            <a:off x="1991628" y="2165099"/>
            <a:ext cx="9763760" cy="2654806"/>
          </a:xfrm>
        </p:spPr>
        <p:txBody>
          <a:bodyPr vert="horz" lIns="91440" tIns="45720" rIns="91440" bIns="45720" rtlCol="0" anchor="ctr">
            <a:normAutofit/>
          </a:bodyPr>
          <a:lstStyle/>
          <a:p>
            <a:pPr algn="ctr"/>
            <a:r>
              <a:rPr lang="en-US" sz="6000" dirty="0"/>
              <a:t>Machine learning &amp; </a:t>
            </a:r>
            <a:r>
              <a:rPr lang="en-US" sz="6000" dirty="0" err="1"/>
              <a:t>iot</a:t>
            </a:r>
            <a:endParaRPr lang="en-US" sz="6000" dirty="0"/>
          </a:p>
        </p:txBody>
      </p:sp>
    </p:spTree>
    <p:extLst>
      <p:ext uri="{BB962C8B-B14F-4D97-AF65-F5344CB8AC3E}">
        <p14:creationId xmlns:p14="http://schemas.microsoft.com/office/powerpoint/2010/main" val="1001470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654A-4E0D-4A99-AC4C-D74C3221E177}"/>
              </a:ext>
            </a:extLst>
          </p:cNvPr>
          <p:cNvSpPr>
            <a:spLocks noGrp="1"/>
          </p:cNvSpPr>
          <p:nvPr>
            <p:ph type="title"/>
          </p:nvPr>
        </p:nvSpPr>
        <p:spPr/>
        <p:txBody>
          <a:bodyPr>
            <a:normAutofit/>
          </a:bodyPr>
          <a:lstStyle/>
          <a:p>
            <a:r>
              <a:rPr lang="en-IN" sz="4000" b="1" dirty="0"/>
              <a:t>ARCHITECTURE DIAGRAM</a:t>
            </a:r>
          </a:p>
        </p:txBody>
      </p:sp>
      <p:sp>
        <p:nvSpPr>
          <p:cNvPr id="3" name="Content Placeholder 2">
            <a:extLst>
              <a:ext uri="{FF2B5EF4-FFF2-40B4-BE49-F238E27FC236}">
                <a16:creationId xmlns:a16="http://schemas.microsoft.com/office/drawing/2014/main" id="{033E9BB7-61C8-4573-8D67-A8A3442F9A59}"/>
              </a:ext>
            </a:extLst>
          </p:cNvPr>
          <p:cNvSpPr>
            <a:spLocks noGrp="1"/>
          </p:cNvSpPr>
          <p:nvPr>
            <p:ph idx="1"/>
          </p:nvPr>
        </p:nvSpPr>
        <p:spPr>
          <a:xfrm>
            <a:off x="1908314" y="3627783"/>
            <a:ext cx="9702494" cy="2231016"/>
          </a:xfrm>
        </p:spPr>
        <p:txBody>
          <a:bodyPr>
            <a:normAutofit fontScale="40000" lnSpcReduction="20000"/>
          </a:bodyPr>
          <a:lstStyle/>
          <a:p>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br>
              <a:rPr lang="en-IN" b="0" dirty="0">
                <a:effectLst/>
              </a:rPr>
            </a:br>
            <a:endParaRPr lang="en-IN" dirty="0"/>
          </a:p>
        </p:txBody>
      </p:sp>
      <p:sp>
        <p:nvSpPr>
          <p:cNvPr id="4" name="Rectangle 32">
            <a:extLst>
              <a:ext uri="{FF2B5EF4-FFF2-40B4-BE49-F238E27FC236}">
                <a16:creationId xmlns:a16="http://schemas.microsoft.com/office/drawing/2014/main" id="{D6F38B38-77C8-46FE-9CDE-D3D45653D029}"/>
              </a:ext>
            </a:extLst>
          </p:cNvPr>
          <p:cNvSpPr>
            <a:spLocks noChangeArrowheads="1"/>
          </p:cNvSpPr>
          <p:nvPr/>
        </p:nvSpPr>
        <p:spPr bwMode="auto">
          <a:xfrm>
            <a:off x="5092667" y="2089899"/>
            <a:ext cx="888166" cy="271530"/>
          </a:xfrm>
          <a:prstGeom prst="rect">
            <a:avLst/>
          </a:prstGeom>
          <a:solidFill>
            <a:srgbClr val="FFFFFF"/>
          </a:solidFill>
          <a:ln w="9525">
            <a:solidFill>
              <a:srgbClr val="000000"/>
            </a:solidFill>
            <a:round/>
            <a:headEnd type="none" w="sm" len="sm"/>
            <a:tailEnd type="none" w="sm" len="sm"/>
          </a:ln>
        </p:spPr>
        <p:txBody>
          <a:bodyPr vert="horz" wrap="square" lIns="91425" tIns="45698" rIns="91425" bIns="4569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LCD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5" name="Straight Arrow Connector 4">
            <a:extLst>
              <a:ext uri="{FF2B5EF4-FFF2-40B4-BE49-F238E27FC236}">
                <a16:creationId xmlns:a16="http://schemas.microsoft.com/office/drawing/2014/main" id="{C54972AA-BE74-47D9-90B4-0FA9BD43502F}"/>
              </a:ext>
            </a:extLst>
          </p:cNvPr>
          <p:cNvCxnSpPr>
            <a:cxnSpLocks/>
          </p:cNvCxnSpPr>
          <p:nvPr/>
        </p:nvCxnSpPr>
        <p:spPr>
          <a:xfrm flipV="1">
            <a:off x="5518533" y="2366092"/>
            <a:ext cx="0" cy="709765"/>
          </a:xfrm>
          <a:prstGeom prst="straightConnector1">
            <a:avLst/>
          </a:prstGeom>
          <a:noFill/>
          <a:ln w="9525" cap="flat" cmpd="sng">
            <a:solidFill>
              <a:schemeClr val="dk1"/>
            </a:solidFill>
            <a:prstDash val="solid"/>
            <a:miter lim="800000"/>
            <a:headEnd type="none" w="sm" len="sm"/>
            <a:tailEnd type="triangle" w="med" len="med"/>
          </a:ln>
        </p:spPr>
      </p:cxnSp>
      <p:sp>
        <p:nvSpPr>
          <p:cNvPr id="6" name="Rectangle 23">
            <a:extLst>
              <a:ext uri="{FF2B5EF4-FFF2-40B4-BE49-F238E27FC236}">
                <a16:creationId xmlns:a16="http://schemas.microsoft.com/office/drawing/2014/main" id="{19E9F23B-14A2-4E03-9975-BAA8B979F92B}"/>
              </a:ext>
            </a:extLst>
          </p:cNvPr>
          <p:cNvSpPr>
            <a:spLocks noChangeArrowheads="1"/>
          </p:cNvSpPr>
          <p:nvPr/>
        </p:nvSpPr>
        <p:spPr bwMode="auto">
          <a:xfrm>
            <a:off x="4781188" y="2692113"/>
            <a:ext cx="1474690" cy="2287786"/>
          </a:xfrm>
          <a:prstGeom prst="rect">
            <a:avLst/>
          </a:prstGeom>
          <a:solidFill>
            <a:srgbClr val="FFFFFF"/>
          </a:solidFill>
          <a:ln w="9525">
            <a:solidFill>
              <a:srgbClr val="000000"/>
            </a:solidFill>
            <a:round/>
            <a:headEnd type="none" w="sm" len="sm"/>
            <a:tailEnd type="none" w="sm" len="sm"/>
          </a:ln>
        </p:spPr>
        <p:txBody>
          <a:bodyPr vert="horz" wrap="square" lIns="91425" tIns="45698" rIns="91425" bIns="4569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Arduino Mega </a:t>
            </a:r>
            <a:r>
              <a:rPr kumimoji="0" lang="en-US" altLang="en-US" sz="13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ATMega</a:t>
            </a:r>
            <a: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2560 Microcontroller</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Node </a:t>
            </a:r>
            <a:r>
              <a:rPr kumimoji="0" lang="en-US" altLang="en-US" sz="13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Mcu</a:t>
            </a:r>
            <a: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with Inbuilt </a:t>
            </a:r>
            <a:r>
              <a:rPr kumimoji="0" lang="en-US" altLang="en-US" sz="13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rPr>
              <a:t>Wifi</a:t>
            </a:r>
            <a: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Module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3">
            <a:extLst>
              <a:ext uri="{FF2B5EF4-FFF2-40B4-BE49-F238E27FC236}">
                <a16:creationId xmlns:a16="http://schemas.microsoft.com/office/drawing/2014/main" id="{6309B32D-E128-4325-803A-574390853863}"/>
              </a:ext>
            </a:extLst>
          </p:cNvPr>
          <p:cNvSpPr>
            <a:spLocks noChangeArrowheads="1"/>
          </p:cNvSpPr>
          <p:nvPr/>
        </p:nvSpPr>
        <p:spPr bwMode="auto">
          <a:xfrm>
            <a:off x="2875608" y="2662735"/>
            <a:ext cx="1572448" cy="567482"/>
          </a:xfrm>
          <a:prstGeom prst="rect">
            <a:avLst/>
          </a:prstGeom>
          <a:solidFill>
            <a:srgbClr val="FFFFFF"/>
          </a:solidFill>
          <a:ln w="9525">
            <a:solidFill>
              <a:srgbClr val="000000"/>
            </a:solidFill>
            <a:round/>
            <a:headEnd type="none" w="sm" len="sm"/>
            <a:tailEnd type="none" w="sm" len="sm"/>
          </a:ln>
        </p:spPr>
        <p:txBody>
          <a:bodyPr vert="horz" wrap="square" lIns="91425" tIns="45698" rIns="91425" bIns="4569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Galvanic Skin Response Sensor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8" name="Straight Arrow Connector 7">
            <a:extLst>
              <a:ext uri="{FF2B5EF4-FFF2-40B4-BE49-F238E27FC236}">
                <a16:creationId xmlns:a16="http://schemas.microsoft.com/office/drawing/2014/main" id="{8025E431-30E6-4FC9-A488-C5A404495132}"/>
              </a:ext>
            </a:extLst>
          </p:cNvPr>
          <p:cNvCxnSpPr/>
          <p:nvPr/>
        </p:nvCxnSpPr>
        <p:spPr>
          <a:xfrm>
            <a:off x="4345484" y="3627783"/>
            <a:ext cx="435704" cy="0"/>
          </a:xfrm>
          <a:prstGeom prst="straightConnector1">
            <a:avLst/>
          </a:prstGeom>
          <a:noFill/>
          <a:ln w="9525" cap="flat" cmpd="sng">
            <a:solidFill>
              <a:schemeClr val="dk1"/>
            </a:solidFill>
            <a:prstDash val="solid"/>
            <a:miter lim="800000"/>
            <a:headEnd type="none" w="sm" len="sm"/>
            <a:tailEnd type="triangle" w="med" len="med"/>
          </a:ln>
        </p:spPr>
      </p:cxnSp>
      <p:sp>
        <p:nvSpPr>
          <p:cNvPr id="9" name="Rectangle 38">
            <a:extLst>
              <a:ext uri="{FF2B5EF4-FFF2-40B4-BE49-F238E27FC236}">
                <a16:creationId xmlns:a16="http://schemas.microsoft.com/office/drawing/2014/main" id="{FD7F86D1-BCD7-4BF5-A2D3-9314BA67035B}"/>
              </a:ext>
            </a:extLst>
          </p:cNvPr>
          <p:cNvSpPr>
            <a:spLocks noChangeArrowheads="1"/>
          </p:cNvSpPr>
          <p:nvPr/>
        </p:nvSpPr>
        <p:spPr bwMode="auto">
          <a:xfrm>
            <a:off x="2870735" y="3480959"/>
            <a:ext cx="1474750" cy="316711"/>
          </a:xfrm>
          <a:prstGeom prst="rect">
            <a:avLst/>
          </a:prstGeom>
          <a:solidFill>
            <a:srgbClr val="FFFFFF"/>
          </a:solidFill>
          <a:ln w="9525">
            <a:solidFill>
              <a:srgbClr val="000000"/>
            </a:solidFill>
            <a:round/>
            <a:headEnd type="none" w="sm" len="sm"/>
            <a:tailEnd type="none" w="sm" len="sm"/>
          </a:ln>
        </p:spPr>
        <p:txBody>
          <a:bodyPr vert="horz" wrap="square" lIns="91425" tIns="45698" rIns="91425" bIns="4569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Cable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0E78BA3B-6BA7-46E5-B8C3-D8E407F597E6}"/>
              </a:ext>
            </a:extLst>
          </p:cNvPr>
          <p:cNvCxnSpPr>
            <a:cxnSpLocks/>
          </p:cNvCxnSpPr>
          <p:nvPr/>
        </p:nvCxnSpPr>
        <p:spPr>
          <a:xfrm flipV="1">
            <a:off x="3729258" y="3797671"/>
            <a:ext cx="0" cy="521644"/>
          </a:xfrm>
          <a:prstGeom prst="straightConnector1">
            <a:avLst/>
          </a:prstGeom>
          <a:noFill/>
          <a:ln w="9525" cap="flat" cmpd="sng">
            <a:solidFill>
              <a:schemeClr val="dk1"/>
            </a:solidFill>
            <a:prstDash val="solid"/>
            <a:miter lim="800000"/>
            <a:headEnd type="none" w="sm" len="sm"/>
            <a:tailEnd type="triangle" w="med" len="med"/>
          </a:ln>
        </p:spPr>
      </p:cxnSp>
      <p:cxnSp>
        <p:nvCxnSpPr>
          <p:cNvPr id="11" name="Straight Arrow Connector 10">
            <a:extLst>
              <a:ext uri="{FF2B5EF4-FFF2-40B4-BE49-F238E27FC236}">
                <a16:creationId xmlns:a16="http://schemas.microsoft.com/office/drawing/2014/main" id="{6B97B226-1C5F-45BF-BEF5-DCDFDD8616A0}"/>
              </a:ext>
            </a:extLst>
          </p:cNvPr>
          <p:cNvCxnSpPr>
            <a:cxnSpLocks/>
          </p:cNvCxnSpPr>
          <p:nvPr/>
        </p:nvCxnSpPr>
        <p:spPr>
          <a:xfrm flipV="1">
            <a:off x="3727049" y="4353027"/>
            <a:ext cx="0" cy="395576"/>
          </a:xfrm>
          <a:prstGeom prst="straightConnector1">
            <a:avLst/>
          </a:prstGeom>
          <a:noFill/>
          <a:ln w="9525" cap="flat" cmpd="sng">
            <a:solidFill>
              <a:schemeClr val="dk1"/>
            </a:solidFill>
            <a:prstDash val="solid"/>
            <a:miter lim="800000"/>
            <a:headEnd type="none" w="sm" len="sm"/>
            <a:tailEnd type="triangle" w="med" len="med"/>
          </a:ln>
        </p:spPr>
      </p:cxnSp>
      <p:sp>
        <p:nvSpPr>
          <p:cNvPr id="12" name="Rectangle 36">
            <a:extLst>
              <a:ext uri="{FF2B5EF4-FFF2-40B4-BE49-F238E27FC236}">
                <a16:creationId xmlns:a16="http://schemas.microsoft.com/office/drawing/2014/main" id="{E22E71E8-4944-48F8-8286-FB1971757AA1}"/>
              </a:ext>
            </a:extLst>
          </p:cNvPr>
          <p:cNvSpPr>
            <a:spLocks noChangeArrowheads="1"/>
          </p:cNvSpPr>
          <p:nvPr/>
        </p:nvSpPr>
        <p:spPr bwMode="auto">
          <a:xfrm>
            <a:off x="2870734" y="4006393"/>
            <a:ext cx="1474690" cy="316062"/>
          </a:xfrm>
          <a:prstGeom prst="rect">
            <a:avLst/>
          </a:prstGeom>
          <a:solidFill>
            <a:srgbClr val="FFFFFF"/>
          </a:solidFill>
          <a:ln w="9525">
            <a:solidFill>
              <a:srgbClr val="000000"/>
            </a:solidFill>
            <a:round/>
            <a:headEnd type="none" w="sm" len="sm"/>
            <a:tailEnd type="none" w="sm" len="sm"/>
          </a:ln>
        </p:spPr>
        <p:txBody>
          <a:bodyPr vert="horz" wrap="square" lIns="91425" tIns="45698" rIns="91425" bIns="4569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Calibri" panose="020F0502020204030204" pitchFamily="34" charset="0"/>
              </a:rPr>
              <a:t>PC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3" name="Straight Arrow Connector 12">
            <a:extLst>
              <a:ext uri="{FF2B5EF4-FFF2-40B4-BE49-F238E27FC236}">
                <a16:creationId xmlns:a16="http://schemas.microsoft.com/office/drawing/2014/main" id="{A1EA00CE-B014-4844-80ED-E7CD88B5A066}"/>
              </a:ext>
            </a:extLst>
          </p:cNvPr>
          <p:cNvCxnSpPr>
            <a:cxnSpLocks/>
          </p:cNvCxnSpPr>
          <p:nvPr/>
        </p:nvCxnSpPr>
        <p:spPr>
          <a:xfrm>
            <a:off x="4448056" y="2989751"/>
            <a:ext cx="292696" cy="0"/>
          </a:xfrm>
          <a:prstGeom prst="straightConnector1">
            <a:avLst/>
          </a:prstGeom>
          <a:noFill/>
          <a:ln w="9525" cap="flat" cmpd="sng">
            <a:solidFill>
              <a:schemeClr val="dk1"/>
            </a:solidFill>
            <a:prstDash val="solid"/>
            <a:miter lim="800000"/>
            <a:headEnd type="none" w="sm" len="sm"/>
            <a:tailEnd type="triangle" w="med" len="med"/>
          </a:ln>
        </p:spPr>
      </p:cxnSp>
      <p:sp>
        <p:nvSpPr>
          <p:cNvPr id="14" name="Rectangle 34">
            <a:extLst>
              <a:ext uri="{FF2B5EF4-FFF2-40B4-BE49-F238E27FC236}">
                <a16:creationId xmlns:a16="http://schemas.microsoft.com/office/drawing/2014/main" id="{6F356237-4F57-4D55-8022-7DB7888AFC38}"/>
              </a:ext>
            </a:extLst>
          </p:cNvPr>
          <p:cNvSpPr>
            <a:spLocks noChangeArrowheads="1"/>
          </p:cNvSpPr>
          <p:nvPr/>
        </p:nvSpPr>
        <p:spPr bwMode="auto">
          <a:xfrm>
            <a:off x="2731825" y="4564273"/>
            <a:ext cx="1943815" cy="1836529"/>
          </a:xfrm>
          <a:prstGeom prst="rect">
            <a:avLst/>
          </a:prstGeom>
          <a:solidFill>
            <a:srgbClr val="FFFFFF"/>
          </a:solidFill>
          <a:ln w="9525">
            <a:solidFill>
              <a:srgbClr val="000000"/>
            </a:solidFill>
            <a:round/>
            <a:headEnd type="none" w="sm" len="sm"/>
            <a:tailEnd type="none" w="sm" len="sm"/>
          </a:ln>
        </p:spPr>
        <p:txBody>
          <a:bodyPr vert="horz" wrap="square" lIns="91425" tIns="45698" rIns="91425" bIns="4569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Arial" panose="020B0604020202020204" pitchFamily="34" charset="0"/>
                <a:ea typeface="Calibri" panose="020F0502020204030204" pitchFamily="34" charset="0"/>
              </a:rPr>
              <a:t>Python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39">
            <a:extLst>
              <a:ext uri="{FF2B5EF4-FFF2-40B4-BE49-F238E27FC236}">
                <a16:creationId xmlns:a16="http://schemas.microsoft.com/office/drawing/2014/main" id="{DA1D556B-B1FC-4C47-9BD4-7AAF21FB516D}"/>
              </a:ext>
            </a:extLst>
          </p:cNvPr>
          <p:cNvSpPr>
            <a:spLocks noChangeArrowheads="1"/>
          </p:cNvSpPr>
          <p:nvPr/>
        </p:nvSpPr>
        <p:spPr bwMode="auto">
          <a:xfrm>
            <a:off x="2918540" y="4959849"/>
            <a:ext cx="1544117" cy="1277560"/>
          </a:xfrm>
          <a:prstGeom prst="rect">
            <a:avLst/>
          </a:prstGeom>
          <a:solidFill>
            <a:srgbClr val="FFFFFF"/>
          </a:solidFill>
          <a:ln w="9525">
            <a:solidFill>
              <a:srgbClr val="000000"/>
            </a:solidFill>
            <a:round/>
            <a:headEnd type="none" w="sm" len="sm"/>
            <a:tailEnd type="none" w="sm" len="sm"/>
          </a:ln>
        </p:spPr>
        <p:txBody>
          <a:bodyPr vert="horz" wrap="square" lIns="91425" tIns="45698" rIns="91425" bIns="4569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Image 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2">
            <a:extLst>
              <a:ext uri="{FF2B5EF4-FFF2-40B4-BE49-F238E27FC236}">
                <a16:creationId xmlns:a16="http://schemas.microsoft.com/office/drawing/2014/main" id="{9FB93624-F849-4476-BB51-E3240221A575}"/>
              </a:ext>
            </a:extLst>
          </p:cNvPr>
          <p:cNvSpPr>
            <a:spLocks noChangeArrowheads="1"/>
          </p:cNvSpPr>
          <p:nvPr/>
        </p:nvSpPr>
        <p:spPr bwMode="auto">
          <a:xfrm>
            <a:off x="3137884" y="5562673"/>
            <a:ext cx="1087410" cy="504848"/>
          </a:xfrm>
          <a:prstGeom prst="rect">
            <a:avLst/>
          </a:prstGeom>
          <a:solidFill>
            <a:srgbClr val="FFFFFF"/>
          </a:solidFill>
          <a:ln w="9525">
            <a:solidFill>
              <a:srgbClr val="000000"/>
            </a:solidFill>
            <a:round/>
            <a:headEnd type="none" w="sm" len="sm"/>
            <a:tailEnd type="none" w="sm" len="sm"/>
          </a:ln>
        </p:spPr>
        <p:txBody>
          <a:bodyPr vert="horz" wrap="square" lIns="91425" tIns="45698" rIns="91425" bIns="4569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Emotion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809509F3-1590-4F91-88A8-2D46695755B0}"/>
              </a:ext>
            </a:extLst>
          </p:cNvPr>
          <p:cNvSpPr>
            <a:spLocks noChangeArrowheads="1"/>
          </p:cNvSpPr>
          <p:nvPr/>
        </p:nvSpPr>
        <p:spPr bwMode="auto">
          <a:xfrm>
            <a:off x="6691643" y="2989751"/>
            <a:ext cx="2241700" cy="724138"/>
          </a:xfrm>
          <a:prstGeom prst="rect">
            <a:avLst/>
          </a:prstGeom>
          <a:solidFill>
            <a:srgbClr val="FFFFFF"/>
          </a:solidFill>
          <a:ln w="9525">
            <a:solidFill>
              <a:srgbClr val="000000"/>
            </a:solidFill>
            <a:round/>
            <a:headEnd type="none" w="sm" len="sm"/>
            <a:tailEnd type="none" w="sm" len="sm"/>
          </a:ln>
        </p:spPr>
        <p:txBody>
          <a:bodyPr vert="horz" wrap="square" lIns="91425" tIns="45698" rIns="91425" bIns="4569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Data Storage in IoT Cloud Platform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8" name="Straight Arrow Connector 17">
            <a:extLst>
              <a:ext uri="{FF2B5EF4-FFF2-40B4-BE49-F238E27FC236}">
                <a16:creationId xmlns:a16="http://schemas.microsoft.com/office/drawing/2014/main" id="{FE105F1B-FC47-4C76-B8E4-CDD1A8114421}"/>
              </a:ext>
            </a:extLst>
          </p:cNvPr>
          <p:cNvCxnSpPr/>
          <p:nvPr/>
        </p:nvCxnSpPr>
        <p:spPr>
          <a:xfrm>
            <a:off x="6255878" y="3328422"/>
            <a:ext cx="435704" cy="0"/>
          </a:xfrm>
          <a:prstGeom prst="straightConnector1">
            <a:avLst/>
          </a:prstGeom>
          <a:noFill/>
          <a:ln w="9525" cap="flat" cmpd="sng">
            <a:solidFill>
              <a:schemeClr val="dk1"/>
            </a:solidFill>
            <a:prstDash val="solid"/>
            <a:miter lim="800000"/>
            <a:headEnd type="none" w="sm" len="sm"/>
            <a:tailEnd type="triangle" w="med" len="med"/>
          </a:ln>
        </p:spPr>
      </p:cxnSp>
      <p:sp>
        <p:nvSpPr>
          <p:cNvPr id="19" name="Rectangle 16">
            <a:extLst>
              <a:ext uri="{FF2B5EF4-FFF2-40B4-BE49-F238E27FC236}">
                <a16:creationId xmlns:a16="http://schemas.microsoft.com/office/drawing/2014/main" id="{59938626-069E-4336-B41C-D9B1BB92B6AA}"/>
              </a:ext>
            </a:extLst>
          </p:cNvPr>
          <p:cNvSpPr>
            <a:spLocks noChangeArrowheads="1"/>
          </p:cNvSpPr>
          <p:nvPr/>
        </p:nvSpPr>
        <p:spPr bwMode="auto">
          <a:xfrm>
            <a:off x="1466982" y="179891"/>
            <a:ext cx="10725017" cy="277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0" name="Rectangle 26">
            <a:extLst>
              <a:ext uri="{FF2B5EF4-FFF2-40B4-BE49-F238E27FC236}">
                <a16:creationId xmlns:a16="http://schemas.microsoft.com/office/drawing/2014/main" id="{5EB2DDFF-800D-4A5C-9385-43CE87A21B8E}"/>
              </a:ext>
            </a:extLst>
          </p:cNvPr>
          <p:cNvSpPr>
            <a:spLocks noChangeArrowheads="1"/>
          </p:cNvSpPr>
          <p:nvPr/>
        </p:nvSpPr>
        <p:spPr bwMode="auto">
          <a:xfrm flipV="1">
            <a:off x="1466982" y="457198"/>
            <a:ext cx="107250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2" name="TextBox 21">
            <a:extLst>
              <a:ext uri="{FF2B5EF4-FFF2-40B4-BE49-F238E27FC236}">
                <a16:creationId xmlns:a16="http://schemas.microsoft.com/office/drawing/2014/main" id="{36AF959C-7AD2-41E0-963C-858E0D4B5B46}"/>
              </a:ext>
            </a:extLst>
          </p:cNvPr>
          <p:cNvSpPr txBox="1"/>
          <p:nvPr/>
        </p:nvSpPr>
        <p:spPr>
          <a:xfrm flipH="1">
            <a:off x="4456942" y="2733178"/>
            <a:ext cx="222626" cy="276999"/>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0</a:t>
            </a:r>
            <a:endParaRPr lang="en-IN" sz="1200" dirty="0"/>
          </a:p>
        </p:txBody>
      </p:sp>
      <p:sp>
        <p:nvSpPr>
          <p:cNvPr id="24" name="TextBox 23">
            <a:extLst>
              <a:ext uri="{FF2B5EF4-FFF2-40B4-BE49-F238E27FC236}">
                <a16:creationId xmlns:a16="http://schemas.microsoft.com/office/drawing/2014/main" id="{C0D44E3F-A4D4-492F-B7B0-EE9B60E2E01F}"/>
              </a:ext>
            </a:extLst>
          </p:cNvPr>
          <p:cNvSpPr txBox="1"/>
          <p:nvPr/>
        </p:nvSpPr>
        <p:spPr>
          <a:xfrm flipH="1">
            <a:off x="4448889" y="2959124"/>
            <a:ext cx="169909" cy="276999"/>
          </a:xfrm>
          <a:prstGeom prst="rect">
            <a:avLst/>
          </a:prstGeom>
          <a:noFill/>
        </p:spPr>
        <p:txBody>
          <a:bodyPr wrap="square">
            <a:spAutoFit/>
          </a:bodyPr>
          <a:lstStyle/>
          <a:p>
            <a:r>
              <a:rPr lang="en-US" sz="1200" dirty="0">
                <a:solidFill>
                  <a:schemeClr val="tx1"/>
                </a:solidFill>
                <a:latin typeface="Arial" pitchFamily="34" charset="0"/>
                <a:cs typeface="Arial" pitchFamily="34" charset="0"/>
              </a:rPr>
              <a:t>1</a:t>
            </a:r>
            <a:endParaRPr lang="en-IN" sz="1200" dirty="0">
              <a:solidFill>
                <a:schemeClr val="tx1"/>
              </a:solidFill>
              <a:latin typeface="Arial" pitchFamily="34" charset="0"/>
              <a:cs typeface="Arial" pitchFamily="34" charset="0"/>
            </a:endParaRPr>
          </a:p>
        </p:txBody>
      </p:sp>
      <p:sp>
        <p:nvSpPr>
          <p:cNvPr id="23" name="Rectangle 1">
            <a:extLst>
              <a:ext uri="{FF2B5EF4-FFF2-40B4-BE49-F238E27FC236}">
                <a16:creationId xmlns:a16="http://schemas.microsoft.com/office/drawing/2014/main" id="{3E3F4566-95A0-40D4-90AA-E9133D5AA48D}"/>
              </a:ext>
            </a:extLst>
          </p:cNvPr>
          <p:cNvSpPr>
            <a:spLocks noChangeArrowheads="1"/>
          </p:cNvSpPr>
          <p:nvPr/>
        </p:nvSpPr>
        <p:spPr bwMode="auto">
          <a:xfrm>
            <a:off x="6691643" y="4111455"/>
            <a:ext cx="2241700" cy="724138"/>
          </a:xfrm>
          <a:prstGeom prst="rect">
            <a:avLst/>
          </a:prstGeom>
          <a:solidFill>
            <a:srgbClr val="FFFFFF"/>
          </a:solidFill>
          <a:ln w="9525">
            <a:solidFill>
              <a:srgbClr val="000000"/>
            </a:solidFill>
            <a:round/>
            <a:headEnd type="none" w="sm" len="sm"/>
            <a:tailEnd type="none" w="sm" len="sm"/>
          </a:ln>
        </p:spPr>
        <p:txBody>
          <a:bodyPr vert="horz" wrap="square" lIns="91425" tIns="45698" rIns="91425" bIns="45698"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300" dirty="0">
                <a:solidFill>
                  <a:srgbClr val="000000"/>
                </a:solidFill>
                <a:latin typeface="Arial" panose="020B0604020202020204" pitchFamily="34" charset="0"/>
              </a:rPr>
              <a:t>Audio based on Facial 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25" name="Straight Arrow Connector 24">
            <a:extLst>
              <a:ext uri="{FF2B5EF4-FFF2-40B4-BE49-F238E27FC236}">
                <a16:creationId xmlns:a16="http://schemas.microsoft.com/office/drawing/2014/main" id="{0F83C1FA-E34A-4838-AC1F-7FF039EA38A5}"/>
              </a:ext>
            </a:extLst>
          </p:cNvPr>
          <p:cNvCxnSpPr/>
          <p:nvPr/>
        </p:nvCxnSpPr>
        <p:spPr>
          <a:xfrm>
            <a:off x="6255878" y="4473524"/>
            <a:ext cx="435704" cy="0"/>
          </a:xfrm>
          <a:prstGeom prst="straightConnector1">
            <a:avLst/>
          </a:prstGeom>
          <a:noFill/>
          <a:ln w="9525" cap="flat" cmpd="sng">
            <a:solidFill>
              <a:schemeClr val="dk1"/>
            </a:solidFill>
            <a:prstDash val="solid"/>
            <a:miter lim="800000"/>
            <a:headEnd type="none" w="sm" len="sm"/>
            <a:tailEnd type="triangle" w="med" len="med"/>
          </a:ln>
        </p:spPr>
      </p:cxnSp>
    </p:spTree>
    <p:extLst>
      <p:ext uri="{BB962C8B-B14F-4D97-AF65-F5344CB8AC3E}">
        <p14:creationId xmlns:p14="http://schemas.microsoft.com/office/powerpoint/2010/main" val="34125750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654A-4E0D-4A99-AC4C-D74C3221E177}"/>
              </a:ext>
            </a:extLst>
          </p:cNvPr>
          <p:cNvSpPr>
            <a:spLocks noGrp="1"/>
          </p:cNvSpPr>
          <p:nvPr>
            <p:ph type="title"/>
          </p:nvPr>
        </p:nvSpPr>
        <p:spPr/>
        <p:txBody>
          <a:bodyPr>
            <a:normAutofit/>
          </a:bodyPr>
          <a:lstStyle/>
          <a:p>
            <a:r>
              <a:rPr lang="en-IN" sz="4000" b="1" dirty="0"/>
              <a:t>REFERENCEs</a:t>
            </a:r>
          </a:p>
        </p:txBody>
      </p:sp>
      <p:sp>
        <p:nvSpPr>
          <p:cNvPr id="3" name="Content Placeholder 2">
            <a:extLst>
              <a:ext uri="{FF2B5EF4-FFF2-40B4-BE49-F238E27FC236}">
                <a16:creationId xmlns:a16="http://schemas.microsoft.com/office/drawing/2014/main" id="{033E9BB7-61C8-4573-8D67-A8A3442F9A59}"/>
              </a:ext>
            </a:extLst>
          </p:cNvPr>
          <p:cNvSpPr>
            <a:spLocks noGrp="1"/>
          </p:cNvSpPr>
          <p:nvPr>
            <p:ph idx="1"/>
          </p:nvPr>
        </p:nvSpPr>
        <p:spPr>
          <a:xfrm>
            <a:off x="581193" y="2276061"/>
            <a:ext cx="11029615" cy="4053622"/>
          </a:xfrm>
        </p:spPr>
        <p:txBody>
          <a:bodyPr>
            <a:noAutofit/>
          </a:bodyPr>
          <a:lstStyle/>
          <a:p>
            <a:pPr algn="just"/>
            <a:endParaRPr lang="en-IN" sz="2000" dirty="0">
              <a:solidFill>
                <a:schemeClr val="tx1"/>
              </a:solidFill>
              <a:latin typeface="Arial" panose="020B0604020202020204" pitchFamily="34" charset="0"/>
              <a:cs typeface="Arial" panose="020B0604020202020204" pitchFamily="34" charset="0"/>
            </a:endParaRPr>
          </a:p>
          <a:p>
            <a:pPr algn="just"/>
            <a:endParaRPr lang="en-IN" sz="2000" dirty="0">
              <a:solidFill>
                <a:schemeClr val="tx1"/>
              </a:solidFill>
              <a:latin typeface="Arial" panose="020B0604020202020204" pitchFamily="34" charset="0"/>
              <a:cs typeface="Arial" panose="020B0604020202020204" pitchFamily="34" charset="0"/>
            </a:endParaRPr>
          </a:p>
          <a:p>
            <a:pPr algn="just"/>
            <a:endParaRPr lang="en-IN" sz="2000" dirty="0">
              <a:solidFill>
                <a:schemeClr val="tx1"/>
              </a:solidFill>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 Swinkels et al., “Screening for autistic spectrum in children aged 14-15 months: Development of the early screening of autistic traits questionnaire,” J. Autism Dev. Disorder., vol. 36, no. 6, pp. 723–732, 2006</a:t>
            </a:r>
          </a:p>
          <a:p>
            <a:pPr algn="just"/>
            <a:r>
              <a:rPr lang="en-IN" dirty="0">
                <a:solidFill>
                  <a:schemeClr val="tx1"/>
                </a:solidFill>
                <a:latin typeface="Arial" panose="020B0604020202020204" pitchFamily="34" charset="0"/>
                <a:cs typeface="Arial" panose="020B0604020202020204" pitchFamily="34" charset="0"/>
              </a:rPr>
              <a:t>E. DiCicco-Bloom et al., “The Developmental Neurobiology of Autism Spectrum Disorder,” </a:t>
            </a:r>
            <a:r>
              <a:rPr lang="en-IN" i="1" dirty="0">
                <a:solidFill>
                  <a:schemeClr val="tx1"/>
                </a:solidFill>
                <a:latin typeface="Arial" panose="020B0604020202020204" pitchFamily="34" charset="0"/>
                <a:cs typeface="Arial" panose="020B0604020202020204" pitchFamily="34" charset="0"/>
              </a:rPr>
              <a:t>Journal of Neuroscience, </a:t>
            </a:r>
            <a:r>
              <a:rPr lang="en-IN" dirty="0">
                <a:solidFill>
                  <a:schemeClr val="tx1"/>
                </a:solidFill>
                <a:latin typeface="Arial" panose="020B0604020202020204" pitchFamily="34" charset="0"/>
                <a:cs typeface="Arial" panose="020B0604020202020204" pitchFamily="34" charset="0"/>
              </a:rPr>
              <a:t>vol. 26, no. 26, pp. 6897–6906, Jun. 2006.</a:t>
            </a:r>
          </a:p>
          <a:p>
            <a:pPr algn="just"/>
            <a:r>
              <a:rPr lang="en-US" dirty="0">
                <a:solidFill>
                  <a:schemeClr val="tx1"/>
                </a:solidFill>
                <a:latin typeface="Arial" panose="020B0604020202020204" pitchFamily="34" charset="0"/>
                <a:cs typeface="Arial" panose="020B0604020202020204" pitchFamily="34" charset="0"/>
              </a:rPr>
              <a:t> T. W. Frazier et al., “Development of an Objective Autism Risk Index Using Remote Eye Tracking” </a:t>
            </a:r>
            <a:r>
              <a:rPr lang="en-US" i="1" dirty="0">
                <a:solidFill>
                  <a:schemeClr val="tx1"/>
                </a:solidFill>
                <a:latin typeface="Arial" panose="020B0604020202020204" pitchFamily="34" charset="0"/>
                <a:cs typeface="Arial" panose="020B0604020202020204" pitchFamily="34" charset="0"/>
              </a:rPr>
              <a:t>Journal of the American Academy of Child &amp;Adolescent Psychiatry</a:t>
            </a:r>
            <a:r>
              <a:rPr lang="en-US" dirty="0">
                <a:solidFill>
                  <a:schemeClr val="tx1"/>
                </a:solidFill>
                <a:latin typeface="Arial" panose="020B0604020202020204" pitchFamily="34" charset="0"/>
                <a:cs typeface="Arial" panose="020B0604020202020204" pitchFamily="34" charset="0"/>
              </a:rPr>
              <a:t>, vol. 55, no. 4, pp. 301–309, Apr. 2016.</a:t>
            </a:r>
          </a:p>
          <a:p>
            <a:pPr algn="just"/>
            <a:r>
              <a:rPr lang="en-US" dirty="0">
                <a:latin typeface="Arial" panose="020B0604020202020204" pitchFamily="34" charset="0"/>
                <a:cs typeface="Arial" panose="020B0604020202020204" pitchFamily="34" charset="0"/>
              </a:rPr>
              <a:t>F. </a:t>
            </a:r>
            <a:r>
              <a:rPr lang="en-US" dirty="0" err="1">
                <a:latin typeface="Arial" panose="020B0604020202020204" pitchFamily="34" charset="0"/>
                <a:cs typeface="Arial" panose="020B0604020202020204" pitchFamily="34" charset="0"/>
              </a:rPr>
              <a:t>Thabtah</a:t>
            </a:r>
            <a:r>
              <a:rPr lang="en-US" dirty="0">
                <a:latin typeface="Arial" panose="020B0604020202020204" pitchFamily="34" charset="0"/>
                <a:cs typeface="Arial" panose="020B0604020202020204" pitchFamily="34" charset="0"/>
              </a:rPr>
              <a:t> and D. Peebles, “A new machine learning model based on induction of rules for autism detection,” Health informatics journal, vol. 26, no. 1, pp. 264–286, 2020.</a:t>
            </a:r>
          </a:p>
          <a:p>
            <a:pPr algn="just">
              <a:buNone/>
            </a:pPr>
            <a:endParaRPr lang="en-IN" sz="2000" dirty="0">
              <a:solidFill>
                <a:schemeClr val="tx1"/>
              </a:solidFill>
              <a:latin typeface="Arial" panose="020B0604020202020204" pitchFamily="34" charset="0"/>
              <a:cs typeface="Arial" panose="020B0604020202020204" pitchFamily="34" charset="0"/>
            </a:endParaRPr>
          </a:p>
          <a:p>
            <a:pPr algn="just">
              <a:buNone/>
            </a:pPr>
            <a:endParaRPr lang="en-IN" sz="2000" dirty="0">
              <a:solidFill>
                <a:schemeClr val="tx1"/>
              </a:solidFill>
              <a:latin typeface="Arial" panose="020B0604020202020204" pitchFamily="34" charset="0"/>
              <a:cs typeface="Arial" panose="020B0604020202020204" pitchFamily="34" charset="0"/>
            </a:endParaRPr>
          </a:p>
          <a:p>
            <a:pPr algn="just">
              <a:buNone/>
            </a:pPr>
            <a:endParaRPr lang="en-IN" sz="2000" dirty="0">
              <a:solidFill>
                <a:schemeClr val="tx1"/>
              </a:solidFill>
              <a:latin typeface="Arial" panose="020B0604020202020204" pitchFamily="34" charset="0"/>
              <a:cs typeface="Arial" panose="020B0604020202020204" pitchFamily="34" charset="0"/>
            </a:endParaRPr>
          </a:p>
          <a:p>
            <a:pPr algn="just"/>
            <a:endParaRPr lang="en-IN" sz="2000" dirty="0">
              <a:solidFill>
                <a:schemeClr val="tx1"/>
              </a:solidFill>
              <a:latin typeface="Arial" panose="020B0604020202020204" pitchFamily="34" charset="0"/>
              <a:cs typeface="Arial" panose="020B0604020202020204" pitchFamily="34" charset="0"/>
            </a:endParaRPr>
          </a:p>
        </p:txBody>
      </p:sp>
      <p:sp>
        <p:nvSpPr>
          <p:cNvPr id="19" name="Rectangle 16">
            <a:extLst>
              <a:ext uri="{FF2B5EF4-FFF2-40B4-BE49-F238E27FC236}">
                <a16:creationId xmlns:a16="http://schemas.microsoft.com/office/drawing/2014/main" id="{59938626-069E-4336-B41C-D9B1BB92B6AA}"/>
              </a:ext>
            </a:extLst>
          </p:cNvPr>
          <p:cNvSpPr>
            <a:spLocks noChangeArrowheads="1"/>
          </p:cNvSpPr>
          <p:nvPr/>
        </p:nvSpPr>
        <p:spPr bwMode="auto">
          <a:xfrm>
            <a:off x="1466982" y="179891"/>
            <a:ext cx="10725017" cy="277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0" name="Rectangle 26">
            <a:extLst>
              <a:ext uri="{FF2B5EF4-FFF2-40B4-BE49-F238E27FC236}">
                <a16:creationId xmlns:a16="http://schemas.microsoft.com/office/drawing/2014/main" id="{5EB2DDFF-800D-4A5C-9385-43CE87A21B8E}"/>
              </a:ext>
            </a:extLst>
          </p:cNvPr>
          <p:cNvSpPr>
            <a:spLocks noChangeArrowheads="1"/>
          </p:cNvSpPr>
          <p:nvPr/>
        </p:nvSpPr>
        <p:spPr bwMode="auto">
          <a:xfrm flipV="1">
            <a:off x="1466982" y="457198"/>
            <a:ext cx="1072501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851775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FA18-16CA-4675-AEE4-ECD35CE7B909}"/>
              </a:ext>
            </a:extLst>
          </p:cNvPr>
          <p:cNvSpPr>
            <a:spLocks noGrp="1"/>
          </p:cNvSpPr>
          <p:nvPr>
            <p:ph type="title"/>
          </p:nvPr>
        </p:nvSpPr>
        <p:spPr/>
        <p:txBody>
          <a:bodyPr>
            <a:normAutofit/>
          </a:bodyPr>
          <a:lstStyle/>
          <a:p>
            <a:r>
              <a:rPr lang="en-US" sz="4000" b="1" dirty="0"/>
              <a:t>REFERENCES</a:t>
            </a:r>
            <a:endParaRPr lang="en-IN" sz="4000" b="1" dirty="0"/>
          </a:p>
        </p:txBody>
      </p:sp>
      <p:sp>
        <p:nvSpPr>
          <p:cNvPr id="3" name="Content Placeholder 2">
            <a:extLst>
              <a:ext uri="{FF2B5EF4-FFF2-40B4-BE49-F238E27FC236}">
                <a16:creationId xmlns:a16="http://schemas.microsoft.com/office/drawing/2014/main" id="{86DB0C92-5216-471B-A7D2-0F74D1B1D507}"/>
              </a:ext>
            </a:extLst>
          </p:cNvPr>
          <p:cNvSpPr>
            <a:spLocks noGrp="1"/>
          </p:cNvSpPr>
          <p:nvPr>
            <p:ph idx="1"/>
          </p:nvPr>
        </p:nvSpPr>
        <p:spPr>
          <a:xfrm>
            <a:off x="457200" y="1958007"/>
            <a:ext cx="11153607" cy="4412975"/>
          </a:xfrm>
        </p:spPr>
        <p:txBody>
          <a:bodyPr>
            <a:normAutofit/>
          </a:bodyPr>
          <a:lstStyle/>
          <a:p>
            <a:pPr algn="just"/>
            <a:r>
              <a:rPr lang="en-IN" dirty="0">
                <a:solidFill>
                  <a:schemeClr val="tx1"/>
                </a:solidFill>
                <a:latin typeface="Arial" panose="020B0604020202020204" pitchFamily="34" charset="0"/>
                <a:cs typeface="Arial" panose="020B0604020202020204" pitchFamily="34" charset="0"/>
              </a:rPr>
              <a:t>Y. M. Al-Farsi, M. M. Al-</a:t>
            </a:r>
            <a:r>
              <a:rPr lang="en-IN" dirty="0" err="1">
                <a:solidFill>
                  <a:schemeClr val="tx1"/>
                </a:solidFill>
                <a:latin typeface="Arial" panose="020B0604020202020204" pitchFamily="34" charset="0"/>
                <a:cs typeface="Arial" panose="020B0604020202020204" pitchFamily="34" charset="0"/>
              </a:rPr>
              <a:t>Sharbati</a:t>
            </a:r>
            <a:r>
              <a:rPr lang="en-IN" dirty="0">
                <a:solidFill>
                  <a:schemeClr val="tx1"/>
                </a:solidFill>
                <a:latin typeface="Arial" panose="020B0604020202020204" pitchFamily="34" charset="0"/>
                <a:cs typeface="Arial" panose="020B0604020202020204" pitchFamily="34" charset="0"/>
              </a:rPr>
              <a:t>, O. A. Al-Farsi, M.S. Al-</a:t>
            </a:r>
            <a:r>
              <a:rPr lang="en-IN" dirty="0" err="1">
                <a:solidFill>
                  <a:schemeClr val="tx1"/>
                </a:solidFill>
                <a:latin typeface="Arial" panose="020B0604020202020204" pitchFamily="34" charset="0"/>
                <a:cs typeface="Arial" panose="020B0604020202020204" pitchFamily="34" charset="0"/>
              </a:rPr>
              <a:t>Shafaee</a:t>
            </a:r>
            <a:r>
              <a:rPr lang="en-IN" dirty="0">
                <a:solidFill>
                  <a:schemeClr val="tx1"/>
                </a:solidFill>
                <a:latin typeface="Arial" panose="020B0604020202020204" pitchFamily="34" charset="0"/>
                <a:cs typeface="Arial" panose="020B0604020202020204" pitchFamily="34" charset="0"/>
              </a:rPr>
              <a:t>, D. R. Brooks, and M. I. Waly, “Brief Report: Prevalence of Autistic Spectrum Disorders </a:t>
            </a:r>
            <a:r>
              <a:rPr lang="en-IN" dirty="0" err="1">
                <a:solidFill>
                  <a:schemeClr val="tx1"/>
                </a:solidFill>
                <a:latin typeface="Arial" panose="020B0604020202020204" pitchFamily="34" charset="0"/>
                <a:cs typeface="Arial" panose="020B0604020202020204" pitchFamily="34" charset="0"/>
              </a:rPr>
              <a:t>inthe</a:t>
            </a:r>
            <a:r>
              <a:rPr lang="en-IN" dirty="0">
                <a:solidFill>
                  <a:schemeClr val="tx1"/>
                </a:solidFill>
                <a:latin typeface="Arial" panose="020B0604020202020204" pitchFamily="34" charset="0"/>
                <a:cs typeface="Arial" panose="020B0604020202020204" pitchFamily="34" charset="0"/>
              </a:rPr>
              <a:t> Sultanate of Oman,” </a:t>
            </a:r>
            <a:r>
              <a:rPr lang="en-IN" i="1" dirty="0">
                <a:solidFill>
                  <a:schemeClr val="tx1"/>
                </a:solidFill>
                <a:latin typeface="Arial" panose="020B0604020202020204" pitchFamily="34" charset="0"/>
                <a:cs typeface="Arial" panose="020B0604020202020204" pitchFamily="34" charset="0"/>
              </a:rPr>
              <a:t>Journal of Autism and Developmental Disorders, </a:t>
            </a:r>
            <a:r>
              <a:rPr lang="en-IN" dirty="0">
                <a:solidFill>
                  <a:schemeClr val="tx1"/>
                </a:solidFill>
                <a:latin typeface="Arial" panose="020B0604020202020204" pitchFamily="34" charset="0"/>
                <a:cs typeface="Arial" panose="020B0604020202020204" pitchFamily="34" charset="0"/>
              </a:rPr>
              <a:t>vol. 41, no. 6, pp. 821–825, Jun. 2011.</a:t>
            </a:r>
          </a:p>
          <a:p>
            <a:pPr algn="just"/>
            <a:r>
              <a:rPr lang="en-IN" dirty="0">
                <a:solidFill>
                  <a:schemeClr val="tx1"/>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P. Mesa-</a:t>
            </a:r>
            <a:r>
              <a:rPr lang="en-IN" dirty="0" err="1">
                <a:latin typeface="Arial" panose="020B0604020202020204" pitchFamily="34" charset="0"/>
                <a:cs typeface="Arial" panose="020B0604020202020204" pitchFamily="34" charset="0"/>
              </a:rPr>
              <a:t>Gresa</a:t>
            </a:r>
            <a:r>
              <a:rPr lang="en-IN" dirty="0">
                <a:latin typeface="Arial" panose="020B0604020202020204" pitchFamily="34" charset="0"/>
                <a:cs typeface="Arial" panose="020B0604020202020204" pitchFamily="34" charset="0"/>
              </a:rPr>
              <a:t>, H. Gil-Gomez, J.-A. Lozano-</a:t>
            </a:r>
            <a:r>
              <a:rPr lang="en-IN" dirty="0" err="1">
                <a:latin typeface="Arial" panose="020B0604020202020204" pitchFamily="34" charset="0"/>
                <a:cs typeface="Arial" panose="020B0604020202020204" pitchFamily="34" charset="0"/>
              </a:rPr>
              <a:t>Quilis</a:t>
            </a:r>
            <a:r>
              <a:rPr lang="en-IN" dirty="0">
                <a:latin typeface="Arial" panose="020B0604020202020204" pitchFamily="34" charset="0"/>
                <a:cs typeface="Arial" panose="020B0604020202020204" pitchFamily="34" charset="0"/>
              </a:rPr>
              <a:t>, and J.-A. Gil-Gomez, ´ “Effectiveness of virtual reality for children and adolescents with autism spectrum disorder: an evidence-based systematic review,” Sensors, vol. 18, no. 8, p. 2486, 2018</a:t>
            </a:r>
            <a:endParaRPr lang="en-IN" dirty="0">
              <a:solidFill>
                <a:schemeClr val="tx1"/>
              </a:solidFill>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J. Hashemi, M. Tepper, T. Spina, A. </a:t>
            </a:r>
            <a:r>
              <a:rPr lang="en-IN" dirty="0" err="1">
                <a:latin typeface="Arial" panose="020B0604020202020204" pitchFamily="34" charset="0"/>
                <a:cs typeface="Arial" panose="020B0604020202020204" pitchFamily="34" charset="0"/>
              </a:rPr>
              <a:t>Esler</a:t>
            </a:r>
            <a:r>
              <a:rPr lang="en-IN" dirty="0">
                <a:latin typeface="Arial" panose="020B0604020202020204" pitchFamily="34" charset="0"/>
                <a:cs typeface="Arial" panose="020B0604020202020204" pitchFamily="34" charset="0"/>
              </a:rPr>
              <a:t>, V. </a:t>
            </a:r>
            <a:r>
              <a:rPr lang="en-IN" dirty="0" err="1">
                <a:latin typeface="Arial" panose="020B0604020202020204" pitchFamily="34" charset="0"/>
                <a:cs typeface="Arial" panose="020B0604020202020204" pitchFamily="34" charset="0"/>
              </a:rPr>
              <a:t>Morellas</a:t>
            </a:r>
            <a:r>
              <a:rPr lang="en-IN" dirty="0">
                <a:latin typeface="Arial" panose="020B0604020202020204" pitchFamily="34" charset="0"/>
                <a:cs typeface="Arial" panose="020B0604020202020204" pitchFamily="34" charset="0"/>
              </a:rPr>
              <a:t>, N. </a:t>
            </a:r>
            <a:r>
              <a:rPr lang="en-IN" dirty="0" err="1">
                <a:latin typeface="Arial" panose="020B0604020202020204" pitchFamily="34" charset="0"/>
                <a:cs typeface="Arial" panose="020B0604020202020204" pitchFamily="34" charset="0"/>
              </a:rPr>
              <a:t>Papanikolopoulos</a:t>
            </a:r>
            <a:r>
              <a:rPr lang="en-IN" dirty="0">
                <a:latin typeface="Arial" panose="020B0604020202020204" pitchFamily="34" charset="0"/>
                <a:cs typeface="Arial" panose="020B0604020202020204" pitchFamily="34" charset="0"/>
              </a:rPr>
              <a:t>, H. Egger, G. Dawson, and G. </a:t>
            </a:r>
            <a:r>
              <a:rPr lang="en-IN" dirty="0" err="1">
                <a:latin typeface="Arial" panose="020B0604020202020204" pitchFamily="34" charset="0"/>
                <a:cs typeface="Arial" panose="020B0604020202020204" pitchFamily="34" charset="0"/>
              </a:rPr>
              <a:t>Sapiro</a:t>
            </a:r>
            <a:r>
              <a:rPr lang="en-IN" dirty="0">
                <a:latin typeface="Arial" panose="020B0604020202020204" pitchFamily="34" charset="0"/>
                <a:cs typeface="Arial" panose="020B0604020202020204" pitchFamily="34" charset="0"/>
              </a:rPr>
              <a:t>, “Computer vision tools for low-cost and non-invasive measurement of autism related </a:t>
            </a:r>
            <a:r>
              <a:rPr lang="en-IN" dirty="0" err="1">
                <a:latin typeface="Arial" panose="020B0604020202020204" pitchFamily="34" charset="0"/>
                <a:cs typeface="Arial" panose="020B0604020202020204" pitchFamily="34" charset="0"/>
              </a:rPr>
              <a:t>behaviors</a:t>
            </a:r>
            <a:r>
              <a:rPr lang="en-IN" dirty="0">
                <a:latin typeface="Arial" panose="020B0604020202020204" pitchFamily="34" charset="0"/>
                <a:cs typeface="Arial" panose="020B0604020202020204" pitchFamily="34" charset="0"/>
              </a:rPr>
              <a:t> in infants,” Autism Research and Treatment, 2014.</a:t>
            </a:r>
            <a:endParaRPr lang="en-IN" dirty="0">
              <a:solidFill>
                <a:schemeClr val="tx1"/>
              </a:solidFill>
              <a:latin typeface="Arial" panose="020B0604020202020204" pitchFamily="34" charset="0"/>
              <a:cs typeface="Arial" panose="020B0604020202020204" pitchFamily="34" charset="0"/>
            </a:endParaRPr>
          </a:p>
          <a:p>
            <a:pPr algn="just"/>
            <a:r>
              <a:rPr lang="en-US" dirty="0">
                <a:solidFill>
                  <a:schemeClr val="tx1"/>
                </a:solidFill>
                <a:latin typeface="Arial" panose="020B0604020202020204" pitchFamily="34" charset="0"/>
                <a:cs typeface="Arial" panose="020B0604020202020204" pitchFamily="34" charset="0"/>
              </a:rPr>
              <a:t>F. M. </a:t>
            </a:r>
            <a:r>
              <a:rPr lang="en-US" dirty="0" err="1">
                <a:solidFill>
                  <a:schemeClr val="tx1"/>
                </a:solidFill>
                <a:latin typeface="Arial" panose="020B0604020202020204" pitchFamily="34" charset="0"/>
                <a:cs typeface="Arial" panose="020B0604020202020204" pitchFamily="34" charset="0"/>
              </a:rPr>
              <a:t>Alnemary</a:t>
            </a:r>
            <a:r>
              <a:rPr lang="en-US" dirty="0">
                <a:solidFill>
                  <a:schemeClr val="tx1"/>
                </a:solidFill>
                <a:latin typeface="Arial" panose="020B0604020202020204" pitchFamily="34" charset="0"/>
                <a:cs typeface="Arial" panose="020B0604020202020204" pitchFamily="34" charset="0"/>
              </a:rPr>
              <a:t>, F. M. </a:t>
            </a:r>
            <a:r>
              <a:rPr lang="en-US" dirty="0" err="1">
                <a:solidFill>
                  <a:schemeClr val="tx1"/>
                </a:solidFill>
                <a:latin typeface="Arial" panose="020B0604020202020204" pitchFamily="34" charset="0"/>
                <a:cs typeface="Arial" panose="020B0604020202020204" pitchFamily="34" charset="0"/>
              </a:rPr>
              <a:t>Alnemary</a:t>
            </a:r>
            <a:r>
              <a:rPr lang="en-US" dirty="0">
                <a:solidFill>
                  <a:schemeClr val="tx1"/>
                </a:solidFill>
                <a:latin typeface="Arial" panose="020B0604020202020204" pitchFamily="34" charset="0"/>
                <a:cs typeface="Arial" panose="020B0604020202020204" pitchFamily="34" charset="0"/>
              </a:rPr>
              <a:t>, and Y. A. </a:t>
            </a:r>
            <a:r>
              <a:rPr lang="en-US" dirty="0" err="1">
                <a:solidFill>
                  <a:schemeClr val="tx1"/>
                </a:solidFill>
                <a:latin typeface="Arial" panose="020B0604020202020204" pitchFamily="34" charset="0"/>
                <a:cs typeface="Arial" panose="020B0604020202020204" pitchFamily="34" charset="0"/>
              </a:rPr>
              <a:t>Alamri</a:t>
            </a:r>
            <a:r>
              <a:rPr lang="en-US" dirty="0">
                <a:solidFill>
                  <a:schemeClr val="tx1"/>
                </a:solidFill>
                <a:latin typeface="Arial" panose="020B0604020202020204" pitchFamily="34" charset="0"/>
                <a:cs typeface="Arial" panose="020B0604020202020204" pitchFamily="34" charset="0"/>
              </a:rPr>
              <a:t>, “Autism Research: Where Does the Arab World Stand?,” </a:t>
            </a:r>
            <a:r>
              <a:rPr lang="en-US" i="1" dirty="0">
                <a:solidFill>
                  <a:schemeClr val="tx1"/>
                </a:solidFill>
                <a:latin typeface="Arial" panose="020B0604020202020204" pitchFamily="34" charset="0"/>
                <a:cs typeface="Arial" panose="020B0604020202020204" pitchFamily="34" charset="0"/>
              </a:rPr>
              <a:t>Review Journal of Autism and Developmental Disorders</a:t>
            </a:r>
            <a:r>
              <a:rPr lang="en-US" dirty="0">
                <a:solidFill>
                  <a:schemeClr val="tx1"/>
                </a:solidFill>
                <a:latin typeface="Arial" panose="020B0604020202020204" pitchFamily="34" charset="0"/>
                <a:cs typeface="Arial" panose="020B0604020202020204" pitchFamily="34" charset="0"/>
              </a:rPr>
              <a:t>, vol. 4, no. 2, pp. 157–164,Jun. 2017.</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369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B9E37-4133-474A-A333-BD8F19B456D3}"/>
              </a:ext>
            </a:extLst>
          </p:cNvPr>
          <p:cNvSpPr>
            <a:spLocks noGrp="1"/>
          </p:cNvSpPr>
          <p:nvPr>
            <p:ph type="title"/>
          </p:nvPr>
        </p:nvSpPr>
        <p:spPr/>
        <p:txBody>
          <a:bodyPr>
            <a:normAutofit/>
          </a:bodyPr>
          <a:lstStyle/>
          <a:p>
            <a:r>
              <a:rPr lang="en-US" sz="4000" b="1" dirty="0"/>
              <a:t>REFERENCES</a:t>
            </a:r>
            <a:endParaRPr lang="en-IN" sz="4000" dirty="0"/>
          </a:p>
        </p:txBody>
      </p:sp>
      <p:sp>
        <p:nvSpPr>
          <p:cNvPr id="3" name="Content Placeholder 2">
            <a:extLst>
              <a:ext uri="{FF2B5EF4-FFF2-40B4-BE49-F238E27FC236}">
                <a16:creationId xmlns:a16="http://schemas.microsoft.com/office/drawing/2014/main" id="{3B0346DE-D933-4B3C-9D6E-484988E544D7}"/>
              </a:ext>
            </a:extLst>
          </p:cNvPr>
          <p:cNvSpPr>
            <a:spLocks noGrp="1"/>
          </p:cNvSpPr>
          <p:nvPr>
            <p:ph idx="1"/>
          </p:nvPr>
        </p:nvSpPr>
        <p:spPr>
          <a:xfrm>
            <a:off x="581192" y="2180496"/>
            <a:ext cx="11029616" cy="4389269"/>
          </a:xfrm>
        </p:spPr>
        <p:txBody>
          <a:bodyPr/>
          <a:lstStyle/>
          <a:p>
            <a:r>
              <a:rPr lang="en-US" dirty="0">
                <a:latin typeface="Arial" panose="020B0604020202020204" pitchFamily="34" charset="0"/>
                <a:cs typeface="Arial" panose="020B0604020202020204" pitchFamily="34" charset="0"/>
              </a:rPr>
              <a:t>M. Jiang and Q. Zhao, “Learning visual attention to identify people with autism spectrum disorder,” in IEEE International Conference on Computer Vision, 2017.</a:t>
            </a:r>
          </a:p>
          <a:p>
            <a:r>
              <a:rPr lang="en-US" dirty="0">
                <a:latin typeface="Arial" panose="020B0604020202020204" pitchFamily="34" charset="0"/>
                <a:cs typeface="Arial" panose="020B0604020202020204" pitchFamily="34" charset="0"/>
              </a:rPr>
              <a:t>W. Liu, M. Li, and Y. L, “Identifying children with autism spectrum disorder based on their face processing abnormality: a machine learning framework,” Autism Research, 2016.</a:t>
            </a:r>
          </a:p>
          <a:p>
            <a:r>
              <a:rPr lang="en-US" dirty="0">
                <a:latin typeface="Arial" panose="020B0604020202020204" pitchFamily="34" charset="0"/>
                <a:cs typeface="Arial" panose="020B0604020202020204" pitchFamily="34" charset="0"/>
              </a:rPr>
              <a:t>T. Guha, Z. Yang, R. Grossman, and S. Narayanan, “A computational study of expressive facial dynamics in children with autism,” IEEE </a:t>
            </a:r>
            <a:r>
              <a:rPr lang="en-US" dirty="0" err="1">
                <a:latin typeface="Arial" panose="020B0604020202020204" pitchFamily="34" charset="0"/>
                <a:cs typeface="Arial" panose="020B0604020202020204" pitchFamily="34" charset="0"/>
              </a:rPr>
              <a:t>Transcations</a:t>
            </a:r>
            <a:r>
              <a:rPr lang="en-US" dirty="0">
                <a:latin typeface="Arial" panose="020B0604020202020204" pitchFamily="34" charset="0"/>
                <a:cs typeface="Arial" panose="020B0604020202020204" pitchFamily="34" charset="0"/>
              </a:rPr>
              <a:t> on Affective Computing, vol. 9, no. 1, pp. 14–20, 2018.</a:t>
            </a:r>
          </a:p>
          <a:p>
            <a:r>
              <a:rPr lang="en-US" dirty="0">
                <a:latin typeface="Arial" panose="020B0604020202020204" pitchFamily="34" charset="0"/>
                <a:cs typeface="Arial" panose="020B0604020202020204" pitchFamily="34" charset="0"/>
              </a:rPr>
              <a:t>D K </a:t>
            </a:r>
            <a:r>
              <a:rPr lang="en-US" dirty="0" err="1">
                <a:latin typeface="Arial" panose="020B0604020202020204" pitchFamily="34" charset="0"/>
                <a:cs typeface="Arial" panose="020B0604020202020204" pitchFamily="34" charset="0"/>
              </a:rPr>
              <a:t>Oller</a:t>
            </a:r>
            <a:r>
              <a:rPr lang="en-US" dirty="0">
                <a:latin typeface="Arial" panose="020B0604020202020204" pitchFamily="34" charset="0"/>
                <a:cs typeface="Arial" panose="020B0604020202020204" pitchFamily="34" charset="0"/>
              </a:rPr>
              <a:t> et al., “Automated vocal analysis of naturalistic recordings from children with autism, language delay, and typical development.,” Proc. Nat. Acad. Sci. U.S.A., vol. 107, no. 30, pp. 13354–9, July 2010</a:t>
            </a:r>
          </a:p>
          <a:p>
            <a:endParaRPr lang="en-US"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801995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3B8B-05D6-421B-B4CC-644EB7E6A26E}"/>
              </a:ext>
            </a:extLst>
          </p:cNvPr>
          <p:cNvSpPr>
            <a:spLocks noGrp="1"/>
          </p:cNvSpPr>
          <p:nvPr>
            <p:ph type="title"/>
          </p:nvPr>
        </p:nvSpPr>
        <p:spPr/>
        <p:txBody>
          <a:bodyPr>
            <a:normAutofit/>
          </a:bodyPr>
          <a:lstStyle/>
          <a:p>
            <a:r>
              <a:rPr lang="en-US" sz="4000" b="1" dirty="0"/>
              <a:t>REFERENCES</a:t>
            </a:r>
            <a:endParaRPr lang="en-IN" sz="4000" dirty="0"/>
          </a:p>
        </p:txBody>
      </p:sp>
      <p:sp>
        <p:nvSpPr>
          <p:cNvPr id="3" name="Content Placeholder 2">
            <a:extLst>
              <a:ext uri="{FF2B5EF4-FFF2-40B4-BE49-F238E27FC236}">
                <a16:creationId xmlns:a16="http://schemas.microsoft.com/office/drawing/2014/main" id="{858C0385-021D-40EC-9C1C-DDC1BF139EC2}"/>
              </a:ext>
            </a:extLst>
          </p:cNvPr>
          <p:cNvSpPr>
            <a:spLocks noGrp="1"/>
          </p:cNvSpPr>
          <p:nvPr>
            <p:ph idx="1"/>
          </p:nvPr>
        </p:nvSpPr>
        <p:spPr>
          <a:xfrm>
            <a:off x="581192" y="2180496"/>
            <a:ext cx="11029615" cy="4250121"/>
          </a:xfrm>
        </p:spPr>
        <p:txBody>
          <a:bodyPr/>
          <a:lstStyle/>
          <a:p>
            <a:r>
              <a:rPr lang="en-US" dirty="0">
                <a:latin typeface="Arial" panose="020B0604020202020204" pitchFamily="34" charset="0"/>
                <a:cs typeface="Arial" panose="020B0604020202020204" pitchFamily="34" charset="0"/>
              </a:rPr>
              <a:t>R. C. </a:t>
            </a:r>
            <a:r>
              <a:rPr lang="en-US" dirty="0" err="1">
                <a:latin typeface="Arial" panose="020B0604020202020204" pitchFamily="34" charset="0"/>
                <a:cs typeface="Arial" panose="020B0604020202020204" pitchFamily="34" charset="0"/>
              </a:rPr>
              <a:t>Teepe</a:t>
            </a:r>
            <a:r>
              <a:rPr lang="en-US" dirty="0">
                <a:latin typeface="Arial" panose="020B0604020202020204" pitchFamily="34" charset="0"/>
                <a:cs typeface="Arial" panose="020B0604020202020204" pitchFamily="34" charset="0"/>
              </a:rPr>
              <a:t>, I. </a:t>
            </a:r>
            <a:r>
              <a:rPr lang="en-US" dirty="0" err="1">
                <a:latin typeface="Arial" panose="020B0604020202020204" pitchFamily="34" charset="0"/>
                <a:cs typeface="Arial" panose="020B0604020202020204" pitchFamily="34" charset="0"/>
              </a:rPr>
              <a:t>Molenaar</a:t>
            </a:r>
            <a:r>
              <a:rPr lang="en-US" dirty="0">
                <a:latin typeface="Arial" panose="020B0604020202020204" pitchFamily="34" charset="0"/>
                <a:cs typeface="Arial" panose="020B0604020202020204" pitchFamily="34" charset="0"/>
              </a:rPr>
              <a:t>, and L. Verhoeven, “Technology-enhanced storytelling stimulating parent-child interaction and preschool children’s vocabulary knowledge,” J. </a:t>
            </a:r>
            <a:r>
              <a:rPr lang="en-US" dirty="0" err="1">
                <a:latin typeface="Arial" panose="020B0604020202020204" pitchFamily="34" charset="0"/>
                <a:cs typeface="Arial" panose="020B0604020202020204" pitchFamily="34" charset="0"/>
              </a:rPr>
              <a:t>Comput</a:t>
            </a:r>
            <a:r>
              <a:rPr lang="en-US" dirty="0">
                <a:latin typeface="Arial" panose="020B0604020202020204" pitchFamily="34" charset="0"/>
                <a:cs typeface="Arial" panose="020B0604020202020204" pitchFamily="34" charset="0"/>
              </a:rPr>
              <a:t>. Assist. Learn., vol. 33, no. 2, pp. 123–136, Apr. 2017.</a:t>
            </a:r>
          </a:p>
          <a:p>
            <a:r>
              <a:rPr lang="en-IN" dirty="0">
                <a:latin typeface="Arial" panose="020B0604020202020204" pitchFamily="34" charset="0"/>
                <a:cs typeface="Arial" panose="020B0604020202020204" pitchFamily="34" charset="0"/>
              </a:rPr>
              <a:t>H. Zhao, A. R. Swanson, A. S. </a:t>
            </a:r>
            <a:r>
              <a:rPr lang="en-IN" dirty="0" err="1">
                <a:latin typeface="Arial" panose="020B0604020202020204" pitchFamily="34" charset="0"/>
                <a:cs typeface="Arial" panose="020B0604020202020204" pitchFamily="34" charset="0"/>
              </a:rPr>
              <a:t>Weitlauf</a:t>
            </a:r>
            <a:r>
              <a:rPr lang="en-IN" dirty="0">
                <a:latin typeface="Arial" panose="020B0604020202020204" pitchFamily="34" charset="0"/>
                <a:cs typeface="Arial" panose="020B0604020202020204" pitchFamily="34" charset="0"/>
              </a:rPr>
              <a:t>, Z. E. Warren, and N. Sarkar, “Hand-in-hand: A communication-enhancement collaborative virtual reality system for promoting social interaction in children with autism spectrum disorders,” IEEE Trans. Human-Machine Syst., vol. 48, no. 2, pp. 136–148, Apr. 2018.</a:t>
            </a:r>
          </a:p>
          <a:p>
            <a:r>
              <a:rPr lang="en-IN" dirty="0">
                <a:latin typeface="Arial" panose="020B0604020202020204" pitchFamily="34" charset="0"/>
                <a:cs typeface="Arial" panose="020B0604020202020204" pitchFamily="34" charset="0"/>
              </a:rPr>
              <a:t>Z. Zheng, G. </a:t>
            </a:r>
            <a:r>
              <a:rPr lang="en-IN" dirty="0" err="1">
                <a:latin typeface="Arial" panose="020B0604020202020204" pitchFamily="34" charset="0"/>
                <a:cs typeface="Arial" panose="020B0604020202020204" pitchFamily="34" charset="0"/>
              </a:rPr>
              <a:t>Nie</a:t>
            </a:r>
            <a:r>
              <a:rPr lang="en-IN" dirty="0">
                <a:latin typeface="Arial" panose="020B0604020202020204" pitchFamily="34" charset="0"/>
                <a:cs typeface="Arial" panose="020B0604020202020204" pitchFamily="34" charset="0"/>
              </a:rPr>
              <a:t>, A. Swanson, A. </a:t>
            </a:r>
            <a:r>
              <a:rPr lang="en-IN" dirty="0" err="1">
                <a:latin typeface="Arial" panose="020B0604020202020204" pitchFamily="34" charset="0"/>
                <a:cs typeface="Arial" panose="020B0604020202020204" pitchFamily="34" charset="0"/>
              </a:rPr>
              <a:t>Weitlauf</a:t>
            </a:r>
            <a:r>
              <a:rPr lang="en-IN" dirty="0">
                <a:latin typeface="Arial" panose="020B0604020202020204" pitchFamily="34" charset="0"/>
                <a:cs typeface="Arial" panose="020B0604020202020204" pitchFamily="34" charset="0"/>
              </a:rPr>
              <a:t>, Z. Warren, and N. Sarkar, “A randomized controlled trial of an intelligent robotic response to joint attention intervention system,” J. Autism Develop. Disorders, vol. 50, pp. 1–13, Feb. 2020.</a:t>
            </a:r>
          </a:p>
          <a:p>
            <a:r>
              <a:rPr lang="en-US" dirty="0">
                <a:solidFill>
                  <a:schemeClr val="tx1"/>
                </a:solidFill>
                <a:latin typeface="Arial" panose="020B0604020202020204" pitchFamily="34" charset="0"/>
                <a:cs typeface="Arial" panose="020B0604020202020204" pitchFamily="34" charset="0"/>
              </a:rPr>
              <a:t>U. H. </a:t>
            </a:r>
            <a:r>
              <a:rPr lang="en-US" dirty="0" err="1">
                <a:solidFill>
                  <a:schemeClr val="tx1"/>
                </a:solidFill>
                <a:latin typeface="Arial" panose="020B0604020202020204" pitchFamily="34" charset="0"/>
                <a:cs typeface="Arial" panose="020B0604020202020204" pitchFamily="34" charset="0"/>
              </a:rPr>
              <a:t>Syeda</a:t>
            </a:r>
            <a:r>
              <a:rPr lang="en-US" dirty="0">
                <a:solidFill>
                  <a:schemeClr val="tx1"/>
                </a:solidFill>
                <a:latin typeface="Arial" panose="020B0604020202020204" pitchFamily="34" charset="0"/>
                <a:cs typeface="Arial" panose="020B0604020202020204" pitchFamily="34" charset="0"/>
              </a:rPr>
              <a:t> et al., “</a:t>
            </a:r>
            <a:r>
              <a:rPr lang="en-US" i="1" dirty="0">
                <a:solidFill>
                  <a:schemeClr val="tx1"/>
                </a:solidFill>
                <a:latin typeface="Arial" panose="020B0604020202020204" pitchFamily="34" charset="0"/>
                <a:cs typeface="Arial" panose="020B0604020202020204" pitchFamily="34" charset="0"/>
              </a:rPr>
              <a:t>Visual face scanning and emotion perception analysis between autistic and typically developing children,” </a:t>
            </a:r>
            <a:r>
              <a:rPr lang="en-US" dirty="0">
                <a:solidFill>
                  <a:schemeClr val="tx1"/>
                </a:solidFill>
                <a:latin typeface="Arial" panose="020B0604020202020204" pitchFamily="34" charset="0"/>
                <a:cs typeface="Arial" panose="020B0604020202020204" pitchFamily="34" charset="0"/>
              </a:rPr>
              <a:t>2017, pp. 844–853.</a:t>
            </a:r>
            <a:endParaRPr lang="en-IN" dirty="0">
              <a:solidFill>
                <a:schemeClr val="tx1"/>
              </a:solidFill>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2688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BE85-FDA9-43BF-BF11-CDA7B7D17B80}"/>
              </a:ext>
            </a:extLst>
          </p:cNvPr>
          <p:cNvSpPr>
            <a:spLocks noGrp="1"/>
          </p:cNvSpPr>
          <p:nvPr>
            <p:ph type="title"/>
          </p:nvPr>
        </p:nvSpPr>
        <p:spPr/>
        <p:txBody>
          <a:bodyPr>
            <a:normAutofit/>
          </a:bodyPr>
          <a:lstStyle/>
          <a:p>
            <a:r>
              <a:rPr lang="en-US" sz="4000" b="1" dirty="0"/>
              <a:t>REFERENCES</a:t>
            </a:r>
            <a:endParaRPr lang="en-IN" sz="4000" dirty="0"/>
          </a:p>
        </p:txBody>
      </p:sp>
      <p:sp>
        <p:nvSpPr>
          <p:cNvPr id="3" name="Content Placeholder 2">
            <a:extLst>
              <a:ext uri="{FF2B5EF4-FFF2-40B4-BE49-F238E27FC236}">
                <a16:creationId xmlns:a16="http://schemas.microsoft.com/office/drawing/2014/main" id="{4C51C0E4-1224-45EE-95BD-D1CEEF17E575}"/>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W. Liu, M. Li, and L. Yi, “Identifying children with autism spectrum disorder based on their face processing abnormality: A machine learning framework: Face Processing in Autism,” Autism Research, vol. 9, no. 8, pp. 888–898, Aug. 2016.</a:t>
            </a:r>
          </a:p>
          <a:p>
            <a:r>
              <a:rPr lang="en-IN" dirty="0">
                <a:latin typeface="Arial" panose="020B0604020202020204" pitchFamily="34" charset="0"/>
                <a:cs typeface="Arial" panose="020B0604020202020204" pitchFamily="34" charset="0"/>
              </a:rPr>
              <a:t>Yoram </a:t>
            </a:r>
            <a:r>
              <a:rPr lang="en-IN" dirty="0" err="1">
                <a:latin typeface="Arial" panose="020B0604020202020204" pitchFamily="34" charset="0"/>
                <a:cs typeface="Arial" panose="020B0604020202020204" pitchFamily="34" charset="0"/>
              </a:rPr>
              <a:t>S.Bonneh</a:t>
            </a:r>
            <a:r>
              <a:rPr lang="en-IN" dirty="0">
                <a:latin typeface="Arial" panose="020B0604020202020204" pitchFamily="34" charset="0"/>
                <a:cs typeface="Arial" panose="020B0604020202020204" pitchFamily="34" charset="0"/>
              </a:rPr>
              <a:t>, “Abnormal Speech Spectrum and Increased Pitch Variability in Young Autistic Children”, 12-Jun-2015.</a:t>
            </a:r>
          </a:p>
          <a:p>
            <a:r>
              <a:rPr lang="en-IN" dirty="0">
                <a:latin typeface="Arial" panose="020B0604020202020204" pitchFamily="34" charset="0"/>
                <a:cs typeface="Arial" panose="020B0604020202020204" pitchFamily="34" charset="0"/>
              </a:rPr>
              <a:t> Brett </a:t>
            </a:r>
            <a:r>
              <a:rPr lang="en-IN" dirty="0" err="1">
                <a:latin typeface="Arial" panose="020B0604020202020204" pitchFamily="34" charset="0"/>
                <a:cs typeface="Arial" panose="020B0604020202020204" pitchFamily="34" charset="0"/>
              </a:rPr>
              <a:t>Baisch</a:t>
            </a:r>
            <a:r>
              <a:rPr lang="en-IN" dirty="0">
                <a:latin typeface="Arial" panose="020B0604020202020204" pitchFamily="34" charset="0"/>
                <a:cs typeface="Arial" panose="020B0604020202020204" pitchFamily="34" charset="0"/>
              </a:rPr>
              <a:t>, Sean Cai, </a:t>
            </a:r>
            <a:r>
              <a:rPr lang="en-IN" dirty="0" err="1">
                <a:latin typeface="Arial" panose="020B0604020202020204" pitchFamily="34" charset="0"/>
                <a:cs typeface="Arial" panose="020B0604020202020204" pitchFamily="34" charset="0"/>
              </a:rPr>
              <a:t>Zongming</a:t>
            </a:r>
            <a:r>
              <a:rPr lang="en-IN" dirty="0">
                <a:latin typeface="Arial" panose="020B0604020202020204" pitchFamily="34" charset="0"/>
                <a:cs typeface="Arial" panose="020B0604020202020204" pitchFamily="34" charset="0"/>
              </a:rPr>
              <a:t> Li, Victor Pinheiro, “Reaction Time of Children With and Without Autistic Spectrum Disorders”, 03-Jun-2017.</a:t>
            </a:r>
          </a:p>
          <a:p>
            <a:r>
              <a:rPr lang="en-IN" dirty="0">
                <a:latin typeface="Arial" panose="020B0604020202020204" pitchFamily="34" charset="0"/>
                <a:cs typeface="Arial" panose="020B0604020202020204" pitchFamily="34" charset="0"/>
              </a:rPr>
              <a:t>D. P. Wall, J. </a:t>
            </a:r>
            <a:r>
              <a:rPr lang="en-IN" dirty="0" err="1">
                <a:latin typeface="Arial" panose="020B0604020202020204" pitchFamily="34" charset="0"/>
                <a:cs typeface="Arial" panose="020B0604020202020204" pitchFamily="34" charset="0"/>
              </a:rPr>
              <a:t>Kosmicki</a:t>
            </a:r>
            <a:r>
              <a:rPr lang="en-IN" dirty="0">
                <a:latin typeface="Arial" panose="020B0604020202020204" pitchFamily="34" charset="0"/>
                <a:cs typeface="Arial" panose="020B0604020202020204" pitchFamily="34" charset="0"/>
              </a:rPr>
              <a:t>, T. F. DeLuca, E. </a:t>
            </a:r>
            <a:r>
              <a:rPr lang="en-IN" dirty="0" err="1">
                <a:latin typeface="Arial" panose="020B0604020202020204" pitchFamily="34" charset="0"/>
                <a:cs typeface="Arial" panose="020B0604020202020204" pitchFamily="34" charset="0"/>
              </a:rPr>
              <a:t>Harstad</a:t>
            </a:r>
            <a:r>
              <a:rPr lang="en-IN" dirty="0">
                <a:latin typeface="Arial" panose="020B0604020202020204" pitchFamily="34" charset="0"/>
                <a:cs typeface="Arial" panose="020B0604020202020204" pitchFamily="34" charset="0"/>
              </a:rPr>
              <a:t>, and V. A. </a:t>
            </a:r>
            <a:r>
              <a:rPr lang="en-IN" dirty="0" err="1">
                <a:latin typeface="Arial" panose="020B0604020202020204" pitchFamily="34" charset="0"/>
                <a:cs typeface="Arial" panose="020B0604020202020204" pitchFamily="34" charset="0"/>
              </a:rPr>
              <a:t>Fusaro</a:t>
            </a:r>
            <a:r>
              <a:rPr lang="en-IN" dirty="0">
                <a:latin typeface="Arial" panose="020B0604020202020204" pitchFamily="34" charset="0"/>
                <a:cs typeface="Arial" panose="020B0604020202020204" pitchFamily="34" charset="0"/>
              </a:rPr>
              <a:t>, “Use of machine learning to shorten observation-based screening and diagnosis of autism,” Translational Psychiatry, vol. 2, no. 4, pp. e100–e100, Apr. 2012.</a:t>
            </a:r>
          </a:p>
        </p:txBody>
      </p:sp>
    </p:spTree>
    <p:extLst>
      <p:ext uri="{BB962C8B-B14F-4D97-AF65-F5344CB8AC3E}">
        <p14:creationId xmlns:p14="http://schemas.microsoft.com/office/powerpoint/2010/main" val="925588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9958C0-67DC-4F86-AA91-C9BB89236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E1B8D6-5183-4C9D-9631-F5831902AB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F1697CD-2999-4999-B02B-B8A0D400E749}"/>
              </a:ext>
            </a:extLst>
          </p:cNvPr>
          <p:cNvSpPr>
            <a:spLocks noGrp="1"/>
          </p:cNvSpPr>
          <p:nvPr>
            <p:ph type="ctrTitle"/>
          </p:nvPr>
        </p:nvSpPr>
        <p:spPr>
          <a:xfrm>
            <a:off x="446533" y="1507414"/>
            <a:ext cx="7628209" cy="3703320"/>
          </a:xfrm>
        </p:spPr>
        <p:txBody>
          <a:bodyPr anchor="b">
            <a:normAutofit/>
          </a:bodyPr>
          <a:lstStyle/>
          <a:p>
            <a:r>
              <a:rPr lang="en-US" sz="5400" dirty="0">
                <a:solidFill>
                  <a:srgbClr val="FFFFFF"/>
                </a:solidFill>
              </a:rPr>
              <a:t>Thank you</a:t>
            </a:r>
          </a:p>
        </p:txBody>
      </p:sp>
      <p:sp>
        <p:nvSpPr>
          <p:cNvPr id="12" name="Rectangle 11">
            <a:extLst>
              <a:ext uri="{FF2B5EF4-FFF2-40B4-BE49-F238E27FC236}">
                <a16:creationId xmlns:a16="http://schemas.microsoft.com/office/drawing/2014/main" id="{85AA17EB-F169-483D-AF02-A7EC2B2D9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6259649"/>
            <a:ext cx="7628209"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93E18B0-6B75-4819-8AF4-203AD4E0E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6259649"/>
            <a:ext cx="3546077" cy="111654"/>
          </a:xfrm>
          <a:prstGeom prst="rect">
            <a:avLst/>
          </a:prstGeom>
          <a:solidFill>
            <a:srgbClr val="FFFFFF">
              <a:alpha val="70000"/>
            </a:srgb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649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A678-8373-4444-995C-390BD4BE98FD}"/>
              </a:ext>
            </a:extLst>
          </p:cNvPr>
          <p:cNvSpPr>
            <a:spLocks noGrp="1"/>
          </p:cNvSpPr>
          <p:nvPr>
            <p:ph type="title"/>
          </p:nvPr>
        </p:nvSpPr>
        <p:spPr/>
        <p:txBody>
          <a:bodyPr>
            <a:normAutofit/>
          </a:bodyPr>
          <a:lstStyle/>
          <a:p>
            <a:r>
              <a:rPr lang="en-US" sz="4000" b="1" dirty="0">
                <a:ea typeface="+mj-lt"/>
                <a:cs typeface="+mj-lt"/>
              </a:rPr>
              <a:t>EXISTING SYSTEM</a:t>
            </a:r>
            <a:endParaRPr lang="en-IN" sz="4000" dirty="0"/>
          </a:p>
        </p:txBody>
      </p:sp>
      <p:sp>
        <p:nvSpPr>
          <p:cNvPr id="5" name="Content Placeholder 4">
            <a:extLst>
              <a:ext uri="{FF2B5EF4-FFF2-40B4-BE49-F238E27FC236}">
                <a16:creationId xmlns:a16="http://schemas.microsoft.com/office/drawing/2014/main" id="{67D1620D-1B44-4499-A6FC-2199CEAFC827}"/>
              </a:ext>
            </a:extLst>
          </p:cNvPr>
          <p:cNvSpPr>
            <a:spLocks noGrp="1"/>
          </p:cNvSpPr>
          <p:nvPr>
            <p:ph idx="1"/>
          </p:nvPr>
        </p:nvSpPr>
        <p:spPr/>
        <p:txBody>
          <a:bodyPr/>
          <a:lstStyle/>
          <a:p>
            <a:pPr algn="just" rtl="0">
              <a:spcBef>
                <a:spcPts val="0"/>
              </a:spcBef>
              <a:spcAft>
                <a:spcPts val="800"/>
              </a:spcAft>
            </a:pPr>
            <a:r>
              <a:rPr lang="en-US" sz="2000" b="1" dirty="0">
                <a:solidFill>
                  <a:schemeClr val="tx1"/>
                </a:solidFill>
                <a:latin typeface="Arial" panose="020B0604020202020204" pitchFamily="34" charset="0"/>
                <a:cs typeface="Arial" panose="020B0604020202020204" pitchFamily="34" charset="0"/>
              </a:rPr>
              <a:t>CONCEPT </a:t>
            </a:r>
            <a:r>
              <a:rPr lang="en-US" sz="2000" dirty="0">
                <a:solidFill>
                  <a:schemeClr val="tx1"/>
                </a:solidFill>
                <a:latin typeface="Arial" panose="020B0604020202020204" pitchFamily="34" charset="0"/>
                <a:cs typeface="Arial" panose="020B0604020202020204" pitchFamily="34" charset="0"/>
              </a:rPr>
              <a:t>: </a:t>
            </a:r>
            <a:r>
              <a:rPr lang="en-US" sz="2000" b="0" i="0" u="none" strike="noStrike" dirty="0">
                <a:solidFill>
                  <a:schemeClr val="tx1"/>
                </a:solidFill>
                <a:effectLst/>
                <a:latin typeface="Arial" panose="020B0604020202020204" pitchFamily="34" charset="0"/>
                <a:cs typeface="Arial" panose="020B0604020202020204" pitchFamily="34" charset="0"/>
              </a:rPr>
              <a:t>As with any student, children with autism benefit most when teachers and parents are on the same page and efforts in the home and at school are mutually supportive (Organization for Autism Research). Before planning a lesson, the teacher should first meet with parents to discuss the possibility of a class lesson about autism. It is important to get parent input, and if appropriate, input from the student with autism as well.</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algn="just" rtl="0">
              <a:spcBef>
                <a:spcPts val="0"/>
              </a:spcBef>
              <a:spcAft>
                <a:spcPts val="800"/>
              </a:spcAft>
            </a:pPr>
            <a:r>
              <a:rPr lang="en-US" sz="2000" b="1" dirty="0">
                <a:solidFill>
                  <a:schemeClr val="tx1"/>
                </a:solidFill>
                <a:latin typeface="Arial" panose="020B0604020202020204" pitchFamily="34" charset="0"/>
                <a:ea typeface="+mn-lt"/>
                <a:cs typeface="Arial" panose="020B0604020202020204" pitchFamily="34" charset="0"/>
              </a:rPr>
              <a:t>DISADVANTAGE : </a:t>
            </a:r>
            <a:r>
              <a:rPr lang="en-US" sz="2000" b="0" i="0" u="none" strike="noStrike" dirty="0">
                <a:solidFill>
                  <a:schemeClr val="tx1"/>
                </a:solidFill>
                <a:effectLst/>
                <a:latin typeface="Arial" panose="020B0604020202020204" pitchFamily="34" charset="0"/>
                <a:cs typeface="Arial" panose="020B0604020202020204" pitchFamily="34" charset="0"/>
              </a:rPr>
              <a:t>The main disadvantages of this system is teacher needs to take care of only one child at a time and sometime this system is not effective</a:t>
            </a:r>
            <a:r>
              <a:rPr lang="en-US" sz="1800" b="0" i="0" u="none" strike="noStrike" dirty="0">
                <a:solidFill>
                  <a:schemeClr val="tx1"/>
                </a:solidFill>
                <a:effectLst/>
                <a:latin typeface="Arial" panose="020B0604020202020204" pitchFamily="34" charset="0"/>
                <a:cs typeface="Arial" panose="020B0604020202020204" pitchFamily="34" charset="0"/>
              </a:rPr>
              <a:t>.</a:t>
            </a:r>
            <a:endParaRPr lang="en-US" sz="1800" b="0" dirty="0">
              <a:solidFill>
                <a:schemeClr val="tx1"/>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53460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73C62-6D98-484D-A8E1-22B4E83EA590}"/>
              </a:ext>
            </a:extLst>
          </p:cNvPr>
          <p:cNvSpPr>
            <a:spLocks noGrp="1"/>
          </p:cNvSpPr>
          <p:nvPr>
            <p:ph type="title"/>
          </p:nvPr>
        </p:nvSpPr>
        <p:spPr/>
        <p:txBody>
          <a:bodyPr>
            <a:normAutofit/>
          </a:bodyPr>
          <a:lstStyle/>
          <a:p>
            <a:r>
              <a:rPr lang="en-US" sz="4000" b="1" dirty="0">
                <a:ea typeface="+mj-lt"/>
                <a:cs typeface="+mj-lt"/>
              </a:rPr>
              <a:t>PROPOSED SYSTEM</a:t>
            </a:r>
            <a:endParaRPr lang="en-IN" sz="4000" dirty="0"/>
          </a:p>
        </p:txBody>
      </p:sp>
      <p:sp>
        <p:nvSpPr>
          <p:cNvPr id="3" name="Content Placeholder 2">
            <a:extLst>
              <a:ext uri="{FF2B5EF4-FFF2-40B4-BE49-F238E27FC236}">
                <a16:creationId xmlns:a16="http://schemas.microsoft.com/office/drawing/2014/main" id="{C3FE48BD-E15F-4A8B-A242-DFF518FA74D1}"/>
              </a:ext>
            </a:extLst>
          </p:cNvPr>
          <p:cNvSpPr>
            <a:spLocks noGrp="1"/>
          </p:cNvSpPr>
          <p:nvPr>
            <p:ph idx="1"/>
          </p:nvPr>
        </p:nvSpPr>
        <p:spPr/>
        <p:txBody>
          <a:bodyPr>
            <a:normAutofit lnSpcReduction="10000"/>
          </a:bodyPr>
          <a:lstStyle/>
          <a:p>
            <a:pPr marL="0" indent="0" algn="just" rtl="0">
              <a:spcBef>
                <a:spcPts val="0"/>
              </a:spcBef>
              <a:spcAft>
                <a:spcPts val="800"/>
              </a:spcAft>
              <a:buNone/>
            </a:pPr>
            <a:r>
              <a:rPr lang="en-US" sz="2000" b="1" dirty="0">
                <a:solidFill>
                  <a:schemeClr val="tx1"/>
                </a:solidFill>
                <a:latin typeface="Arial" panose="020B0604020202020204" pitchFamily="34" charset="0"/>
                <a:ea typeface="+mn-lt"/>
                <a:cs typeface="Arial" panose="020B0604020202020204" pitchFamily="34" charset="0"/>
              </a:rPr>
              <a:t>CONCEPT: </a:t>
            </a:r>
          </a:p>
          <a:p>
            <a:pPr algn="just" rtl="0">
              <a:spcBef>
                <a:spcPts val="0"/>
              </a:spcBef>
              <a:spcAft>
                <a:spcPts val="800"/>
              </a:spcAft>
              <a:buFont typeface="Wingdings" panose="05000000000000000000" pitchFamily="2" charset="2"/>
              <a:buChar char="§"/>
            </a:pPr>
            <a:r>
              <a:rPr lang="en-US" sz="2000" b="0" i="0" u="none" strike="noStrike" dirty="0">
                <a:solidFill>
                  <a:schemeClr val="tx1"/>
                </a:solidFill>
                <a:effectLst/>
                <a:latin typeface="Arial" panose="020B0604020202020204" pitchFamily="34" charset="0"/>
                <a:cs typeface="Arial" panose="020B0604020202020204" pitchFamily="34" charset="0"/>
              </a:rPr>
              <a:t>The main objective of this system is to capture an image in real-time and then recognize whether it is a human face using the Computer Vision technique. </a:t>
            </a:r>
          </a:p>
          <a:p>
            <a:pPr algn="just" rtl="0">
              <a:spcBef>
                <a:spcPts val="0"/>
              </a:spcBef>
              <a:spcAft>
                <a:spcPts val="800"/>
              </a:spcAft>
            </a:pPr>
            <a:r>
              <a:rPr lang="en-US" sz="2000" b="0" i="0" u="none" strike="noStrike" dirty="0">
                <a:solidFill>
                  <a:schemeClr val="tx1"/>
                </a:solidFill>
                <a:effectLst/>
                <a:latin typeface="Arial" panose="020B0604020202020204" pitchFamily="34" charset="0"/>
                <a:cs typeface="Arial" panose="020B0604020202020204" pitchFamily="34" charset="0"/>
              </a:rPr>
              <a:t>After detecting the human faces from an image, and observe the facial expressions using Deep Neural Network and If the Predicted facial Emotion is happy, then we will play some Interesting Audio to them using AT mega Microcontroller, which will keep them relax and will help them to learn. </a:t>
            </a:r>
          </a:p>
          <a:p>
            <a:pPr algn="just" rtl="0">
              <a:spcBef>
                <a:spcPts val="0"/>
              </a:spcBef>
              <a:spcAft>
                <a:spcPts val="800"/>
              </a:spcAft>
            </a:pPr>
            <a:r>
              <a:rPr lang="en-US" sz="2000" b="0" i="0" u="none" strike="noStrike" dirty="0">
                <a:solidFill>
                  <a:schemeClr val="tx1"/>
                </a:solidFill>
                <a:effectLst/>
                <a:latin typeface="Arial" panose="020B0604020202020204" pitchFamily="34" charset="0"/>
                <a:cs typeface="Arial" panose="020B0604020202020204" pitchFamily="34" charset="0"/>
              </a:rPr>
              <a:t>Along With that we have designed and built a stress detector using Galvanic Skin Response (GSR).</a:t>
            </a:r>
            <a:endParaRPr lang="en-US" sz="2000" b="0" dirty="0">
              <a:solidFill>
                <a:schemeClr val="tx1"/>
              </a:solidFill>
              <a:effectLst/>
              <a:latin typeface="Arial" panose="020B0604020202020204" pitchFamily="34" charset="0"/>
              <a:cs typeface="Arial" panose="020B0604020202020204" pitchFamily="34" charset="0"/>
            </a:endParaRPr>
          </a:p>
          <a:p>
            <a:pPr algn="just" rtl="0">
              <a:spcBef>
                <a:spcPts val="0"/>
              </a:spcBef>
              <a:spcAft>
                <a:spcPts val="800"/>
              </a:spcAft>
            </a:pPr>
            <a:r>
              <a:rPr lang="en-US" sz="2000" b="0" i="0" u="none" strike="noStrike" dirty="0">
                <a:solidFill>
                  <a:schemeClr val="tx1"/>
                </a:solidFill>
                <a:effectLst/>
                <a:latin typeface="Arial" panose="020B0604020202020204" pitchFamily="34" charset="0"/>
                <a:cs typeface="Arial" panose="020B0604020202020204" pitchFamily="34" charset="0"/>
              </a:rPr>
              <a:t>For this objective, we have to calculate the different conductance of the skin when a person is under stress or when not using Galvanic Skin Response (GSR) device</a:t>
            </a:r>
            <a:r>
              <a:rPr lang="en-US" sz="1800" b="0" i="0" u="none" strike="noStrike" dirty="0">
                <a:solidFill>
                  <a:schemeClr val="tx1"/>
                </a:solidFill>
                <a:effectLst/>
                <a:latin typeface="Arial" panose="020B0604020202020204" pitchFamily="34" charset="0"/>
                <a:cs typeface="Arial" panose="020B0604020202020204" pitchFamily="34" charset="0"/>
              </a:rPr>
              <a:t>.</a:t>
            </a:r>
            <a:endParaRPr lang="en-US" sz="1800" b="0" dirty="0">
              <a:solidFill>
                <a:schemeClr val="tx1"/>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2204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EAE1-5847-49C5-85DB-5FF1511CB816}"/>
              </a:ext>
            </a:extLst>
          </p:cNvPr>
          <p:cNvSpPr>
            <a:spLocks noGrp="1"/>
          </p:cNvSpPr>
          <p:nvPr>
            <p:ph type="title"/>
          </p:nvPr>
        </p:nvSpPr>
        <p:spPr/>
        <p:txBody>
          <a:bodyPr>
            <a:normAutofit/>
          </a:bodyPr>
          <a:lstStyle/>
          <a:p>
            <a:r>
              <a:rPr lang="en-US" sz="4000" b="1" dirty="0">
                <a:ea typeface="+mj-lt"/>
                <a:cs typeface="+mj-lt"/>
              </a:rPr>
              <a:t>SYSTEM REQUIREMENTS</a:t>
            </a:r>
            <a:endParaRPr lang="en-IN" sz="4000" dirty="0"/>
          </a:p>
        </p:txBody>
      </p:sp>
      <p:sp>
        <p:nvSpPr>
          <p:cNvPr id="3" name="Content Placeholder 2">
            <a:extLst>
              <a:ext uri="{FF2B5EF4-FFF2-40B4-BE49-F238E27FC236}">
                <a16:creationId xmlns:a16="http://schemas.microsoft.com/office/drawing/2014/main" id="{FD2FB445-3ED4-46B7-9A91-9D8FA90DB87D}"/>
              </a:ext>
            </a:extLst>
          </p:cNvPr>
          <p:cNvSpPr>
            <a:spLocks noGrp="1"/>
          </p:cNvSpPr>
          <p:nvPr>
            <p:ph idx="1"/>
          </p:nvPr>
        </p:nvSpPr>
        <p:spPr>
          <a:xfrm>
            <a:off x="581192" y="2107095"/>
            <a:ext cx="11029615" cy="4522305"/>
          </a:xfrm>
        </p:spPr>
        <p:txBody>
          <a:bodyPr>
            <a:normAutofit/>
          </a:bodyPr>
          <a:lstStyle/>
          <a:p>
            <a:pPr marL="0" indent="0">
              <a:buNone/>
            </a:pPr>
            <a:r>
              <a:rPr lang="en-US" sz="2000" b="1" dirty="0">
                <a:solidFill>
                  <a:schemeClr val="tx1"/>
                </a:solidFill>
                <a:ea typeface="+mn-lt"/>
                <a:cs typeface="+mn-lt"/>
              </a:rPr>
              <a:t>HARDWARE REQUIREMENTS</a:t>
            </a:r>
            <a:endParaRPr lang="en-US" sz="2000" dirty="0">
              <a:solidFill>
                <a:schemeClr val="tx1"/>
              </a:solidFill>
            </a:endParaRPr>
          </a:p>
          <a:p>
            <a:pPr rtl="0">
              <a:spcBef>
                <a:spcPts val="0"/>
              </a:spcBef>
              <a:spcAft>
                <a:spcPts val="800"/>
              </a:spcAft>
              <a:buFont typeface="Wingdings" panose="05000000000000000000" pitchFamily="2" charset="2"/>
              <a:buChar char="Ø"/>
            </a:pPr>
            <a:r>
              <a:rPr lang="en-IN" sz="2000" b="0" i="0" u="none" strike="noStrike" dirty="0">
                <a:solidFill>
                  <a:schemeClr val="tx1"/>
                </a:solidFill>
                <a:effectLst/>
                <a:latin typeface="Arial" panose="020B0604020202020204" pitchFamily="34" charset="0"/>
                <a:cs typeface="Arial" panose="020B0604020202020204" pitchFamily="34" charset="0"/>
              </a:rPr>
              <a:t>Arduino Mega</a:t>
            </a:r>
            <a:endParaRPr lang="en-IN" sz="2000" b="0" dirty="0">
              <a:solidFill>
                <a:schemeClr val="tx1"/>
              </a:solidFill>
              <a:effectLst/>
              <a:latin typeface="Arial" panose="020B0604020202020204" pitchFamily="34" charset="0"/>
              <a:cs typeface="Arial" panose="020B0604020202020204" pitchFamily="34" charset="0"/>
            </a:endParaRPr>
          </a:p>
          <a:p>
            <a:pPr rtl="0">
              <a:spcBef>
                <a:spcPts val="0"/>
              </a:spcBef>
              <a:spcAft>
                <a:spcPts val="800"/>
              </a:spcAft>
              <a:buFont typeface="Wingdings" panose="05000000000000000000" pitchFamily="2" charset="2"/>
              <a:buChar char="Ø"/>
            </a:pPr>
            <a:r>
              <a:rPr lang="en-IN" sz="2000" b="0" i="0" u="none" strike="noStrike" dirty="0">
                <a:solidFill>
                  <a:schemeClr val="tx1"/>
                </a:solidFill>
                <a:effectLst/>
                <a:latin typeface="Arial" panose="020B0604020202020204" pitchFamily="34" charset="0"/>
                <a:cs typeface="Arial" panose="020B0604020202020204" pitchFamily="34" charset="0"/>
              </a:rPr>
              <a:t>Node MCU </a:t>
            </a:r>
            <a:endParaRPr lang="en-IN" sz="2000" b="0" dirty="0">
              <a:solidFill>
                <a:schemeClr val="tx1"/>
              </a:solidFill>
              <a:effectLst/>
              <a:latin typeface="Arial" panose="020B0604020202020204" pitchFamily="34" charset="0"/>
              <a:cs typeface="Arial" panose="020B0604020202020204" pitchFamily="34" charset="0"/>
            </a:endParaRPr>
          </a:p>
          <a:p>
            <a:pPr rtl="0">
              <a:spcBef>
                <a:spcPts val="0"/>
              </a:spcBef>
              <a:spcAft>
                <a:spcPts val="800"/>
              </a:spcAft>
              <a:buFont typeface="Wingdings" panose="05000000000000000000" pitchFamily="2" charset="2"/>
              <a:buChar char="Ø"/>
            </a:pPr>
            <a:r>
              <a:rPr lang="en-IN" sz="2000" b="0" i="0" u="none" strike="noStrike" dirty="0">
                <a:solidFill>
                  <a:schemeClr val="tx1"/>
                </a:solidFill>
                <a:effectLst/>
                <a:latin typeface="Arial" panose="020B0604020202020204" pitchFamily="34" charset="0"/>
                <a:cs typeface="Arial" panose="020B0604020202020204" pitchFamily="34" charset="0"/>
              </a:rPr>
              <a:t>Liquid Crystal Display</a:t>
            </a:r>
            <a:endParaRPr lang="en-IN" sz="2000" b="0" dirty="0">
              <a:solidFill>
                <a:schemeClr val="tx1"/>
              </a:solidFill>
              <a:effectLst/>
              <a:latin typeface="Arial" panose="020B0604020202020204" pitchFamily="34" charset="0"/>
              <a:cs typeface="Arial" panose="020B0604020202020204" pitchFamily="34" charset="0"/>
            </a:endParaRPr>
          </a:p>
          <a:p>
            <a:pPr rtl="0">
              <a:spcBef>
                <a:spcPts val="0"/>
              </a:spcBef>
              <a:spcAft>
                <a:spcPts val="800"/>
              </a:spcAft>
              <a:buFont typeface="Wingdings" panose="05000000000000000000" pitchFamily="2" charset="2"/>
              <a:buChar char="Ø"/>
            </a:pPr>
            <a:r>
              <a:rPr lang="en-IN" sz="2000" b="0" i="0" u="none" strike="noStrike" dirty="0">
                <a:solidFill>
                  <a:schemeClr val="tx1"/>
                </a:solidFill>
                <a:effectLst/>
                <a:latin typeface="Arial" panose="020B0604020202020204" pitchFamily="34" charset="0"/>
                <a:cs typeface="Arial" panose="020B0604020202020204" pitchFamily="34" charset="0"/>
              </a:rPr>
              <a:t>Galvanic Skin Response Sensor</a:t>
            </a:r>
            <a:endParaRPr lang="en-IN" sz="2000" b="0" dirty="0">
              <a:solidFill>
                <a:schemeClr val="tx1"/>
              </a:solidFill>
              <a:effectLst/>
              <a:latin typeface="Arial" panose="020B0604020202020204" pitchFamily="34" charset="0"/>
              <a:cs typeface="Arial" panose="020B0604020202020204" pitchFamily="34" charset="0"/>
            </a:endParaRPr>
          </a:p>
          <a:p>
            <a:pPr rtl="0">
              <a:spcBef>
                <a:spcPts val="0"/>
              </a:spcBef>
              <a:spcAft>
                <a:spcPts val="800"/>
              </a:spcAft>
              <a:buFont typeface="Wingdings" panose="05000000000000000000" pitchFamily="2" charset="2"/>
              <a:buChar char="Ø"/>
            </a:pPr>
            <a:r>
              <a:rPr lang="en-IN" sz="2000" b="0" i="0" u="none" strike="noStrike" dirty="0">
                <a:solidFill>
                  <a:schemeClr val="tx1"/>
                </a:solidFill>
                <a:effectLst/>
                <a:latin typeface="Arial" panose="020B0604020202020204" pitchFamily="34" charset="0"/>
                <a:cs typeface="Arial" panose="020B0604020202020204" pitchFamily="34" charset="0"/>
              </a:rPr>
              <a:t>Power Supply</a:t>
            </a:r>
          </a:p>
          <a:p>
            <a:pPr rtl="0">
              <a:spcBef>
                <a:spcPts val="0"/>
              </a:spcBef>
              <a:spcAft>
                <a:spcPts val="800"/>
              </a:spcAft>
              <a:buFont typeface="Wingdings" panose="05000000000000000000" pitchFamily="2" charset="2"/>
              <a:buChar char="Ø"/>
            </a:pPr>
            <a:endParaRPr lang="en-US" sz="2000" dirty="0">
              <a:solidFill>
                <a:schemeClr val="tx1"/>
              </a:solidFill>
              <a:latin typeface="Arial" panose="020B0604020202020204" pitchFamily="34" charset="0"/>
              <a:cs typeface="Arial" panose="020B0604020202020204" pitchFamily="34" charset="0"/>
            </a:endParaRPr>
          </a:p>
          <a:p>
            <a:pPr marL="0" indent="0" rtl="0">
              <a:spcBef>
                <a:spcPts val="0"/>
              </a:spcBef>
              <a:spcAft>
                <a:spcPts val="800"/>
              </a:spcAft>
              <a:buNone/>
            </a:pPr>
            <a:r>
              <a:rPr lang="en-US" sz="2000" b="1" dirty="0">
                <a:solidFill>
                  <a:schemeClr val="tx1"/>
                </a:solidFill>
                <a:ea typeface="+mn-lt"/>
                <a:cs typeface="+mn-lt"/>
              </a:rPr>
              <a:t>SOFTWARE REQUIREMENTS</a:t>
            </a:r>
          </a:p>
          <a:p>
            <a:pPr rtl="0">
              <a:spcBef>
                <a:spcPts val="0"/>
              </a:spcBef>
              <a:spcAft>
                <a:spcPts val="800"/>
              </a:spcAft>
              <a:buFont typeface="Wingdings" panose="05000000000000000000" pitchFamily="2" charset="2"/>
              <a:buChar char="Ø"/>
            </a:pPr>
            <a:r>
              <a:rPr lang="en-IN" sz="2000" b="0" i="0" u="none" strike="noStrike" dirty="0">
                <a:solidFill>
                  <a:schemeClr val="tx1"/>
                </a:solidFill>
                <a:effectLst/>
                <a:latin typeface="Arial" panose="020B0604020202020204" pitchFamily="34" charset="0"/>
                <a:cs typeface="Arial" panose="020B0604020202020204" pitchFamily="34" charset="0"/>
              </a:rPr>
              <a:t>Arduino IDE</a:t>
            </a:r>
          </a:p>
          <a:p>
            <a:pPr rtl="0">
              <a:spcBef>
                <a:spcPts val="0"/>
              </a:spcBef>
              <a:spcAft>
                <a:spcPts val="800"/>
              </a:spcAft>
              <a:buFont typeface="Wingdings" panose="05000000000000000000" pitchFamily="2" charset="2"/>
              <a:buChar char="Ø"/>
            </a:pPr>
            <a:r>
              <a:rPr lang="en-IN" sz="2000" dirty="0">
                <a:solidFill>
                  <a:schemeClr val="tx1"/>
                </a:solidFill>
                <a:latin typeface="Arial" panose="020B0604020202020204" pitchFamily="34" charset="0"/>
                <a:cs typeface="Arial" panose="020B0604020202020204" pitchFamily="34" charset="0"/>
              </a:rPr>
              <a:t>Python IDE</a:t>
            </a:r>
          </a:p>
          <a:p>
            <a:endParaRPr lang="en-IN" dirty="0"/>
          </a:p>
        </p:txBody>
      </p:sp>
    </p:spTree>
    <p:extLst>
      <p:ext uri="{BB962C8B-B14F-4D97-AF65-F5344CB8AC3E}">
        <p14:creationId xmlns:p14="http://schemas.microsoft.com/office/powerpoint/2010/main" val="2447395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EBA9-9177-41B0-8E8D-2563EFB2CF73}"/>
              </a:ext>
            </a:extLst>
          </p:cNvPr>
          <p:cNvSpPr>
            <a:spLocks noGrp="1"/>
          </p:cNvSpPr>
          <p:nvPr>
            <p:ph type="title"/>
          </p:nvPr>
        </p:nvSpPr>
        <p:spPr/>
        <p:txBody>
          <a:bodyPr>
            <a:normAutofit/>
          </a:bodyPr>
          <a:lstStyle/>
          <a:p>
            <a:r>
              <a:rPr lang="en-IN" sz="4000" b="1" dirty="0"/>
              <a:t>FEASIBILITY STUDY</a:t>
            </a:r>
          </a:p>
        </p:txBody>
      </p:sp>
      <p:sp>
        <p:nvSpPr>
          <p:cNvPr id="3" name="Content Placeholder 2">
            <a:extLst>
              <a:ext uri="{FF2B5EF4-FFF2-40B4-BE49-F238E27FC236}">
                <a16:creationId xmlns:a16="http://schemas.microsoft.com/office/drawing/2014/main" id="{568C1F72-F932-4AC7-A031-C2F7A507B903}"/>
              </a:ext>
            </a:extLst>
          </p:cNvPr>
          <p:cNvSpPr>
            <a:spLocks noGrp="1"/>
          </p:cNvSpPr>
          <p:nvPr>
            <p:ph idx="1"/>
          </p:nvPr>
        </p:nvSpPr>
        <p:spPr>
          <a:xfrm>
            <a:off x="581192" y="2544417"/>
            <a:ext cx="11029615" cy="3314382"/>
          </a:xfrm>
        </p:spPr>
        <p:txBody>
          <a:bodyPr>
            <a:normAutofit/>
          </a:bodyPr>
          <a:lstStyle/>
          <a:p>
            <a:pPr marL="0" indent="0" algn="just">
              <a:buNone/>
            </a:pPr>
            <a:r>
              <a:rPr lang="en-US" sz="2200" b="0" i="0" dirty="0">
                <a:solidFill>
                  <a:schemeClr val="tx1"/>
                </a:solidFill>
                <a:effectLst/>
                <a:latin typeface="Arial" panose="020B0604020202020204" pitchFamily="34" charset="0"/>
              </a:rPr>
              <a:t>A Feasibility study is quite an important phrase in which high management decides on the feasibility report that whether or not the proposed system is worthwhile.</a:t>
            </a:r>
          </a:p>
          <a:p>
            <a:pPr marL="0" indent="0" algn="just">
              <a:buNone/>
            </a:pPr>
            <a:r>
              <a:rPr lang="en-US" sz="2200" dirty="0">
                <a:solidFill>
                  <a:schemeClr val="tx1"/>
                </a:solidFill>
                <a:latin typeface="Arial" panose="020B0604020202020204" pitchFamily="34" charset="0"/>
              </a:rPr>
              <a:t>Feasibility study checks:</a:t>
            </a:r>
          </a:p>
          <a:p>
            <a:pPr algn="just">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S</a:t>
            </a:r>
            <a:r>
              <a:rPr lang="en-US" sz="2200" b="0" i="0" dirty="0">
                <a:solidFill>
                  <a:schemeClr val="tx1"/>
                </a:solidFill>
                <a:effectLst/>
                <a:latin typeface="Arial" panose="020B0604020202020204" pitchFamily="34" charset="0"/>
                <a:cs typeface="Arial" panose="020B0604020202020204" pitchFamily="34" charset="0"/>
              </a:rPr>
              <a:t>ocial </a:t>
            </a:r>
            <a:r>
              <a:rPr lang="en-US" sz="2200" dirty="0">
                <a:solidFill>
                  <a:schemeClr val="tx1"/>
                </a:solidFill>
                <a:latin typeface="Arial" panose="020B0604020202020204" pitchFamily="34" charset="0"/>
                <a:cs typeface="Arial" panose="020B0604020202020204" pitchFamily="34" charset="0"/>
              </a:rPr>
              <a:t>I</a:t>
            </a:r>
            <a:r>
              <a:rPr lang="en-US" sz="2200" b="0" i="0" dirty="0">
                <a:solidFill>
                  <a:schemeClr val="tx1"/>
                </a:solidFill>
                <a:effectLst/>
                <a:latin typeface="Arial" panose="020B0604020202020204" pitchFamily="34" charset="0"/>
                <a:cs typeface="Arial" panose="020B0604020202020204" pitchFamily="34" charset="0"/>
              </a:rPr>
              <a:t>nteraction.</a:t>
            </a:r>
          </a:p>
          <a:p>
            <a:pPr algn="just">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V</a:t>
            </a:r>
            <a:r>
              <a:rPr lang="en-US" sz="2200" b="0" i="0" dirty="0">
                <a:solidFill>
                  <a:schemeClr val="tx1"/>
                </a:solidFill>
                <a:effectLst/>
                <a:latin typeface="Arial" panose="020B0604020202020204" pitchFamily="34" charset="0"/>
                <a:cs typeface="Arial" panose="020B0604020202020204" pitchFamily="34" charset="0"/>
              </a:rPr>
              <a:t>erbal and Non-Verbal </a:t>
            </a:r>
            <a:r>
              <a:rPr lang="en-US" sz="2200" dirty="0">
                <a:solidFill>
                  <a:schemeClr val="tx1"/>
                </a:solidFill>
                <a:latin typeface="Arial" panose="020B0604020202020204" pitchFamily="34" charset="0"/>
                <a:cs typeface="Arial" panose="020B0604020202020204" pitchFamily="34" charset="0"/>
              </a:rPr>
              <a:t>C</a:t>
            </a:r>
            <a:r>
              <a:rPr lang="en-US" sz="2200" b="0" i="0" dirty="0">
                <a:solidFill>
                  <a:schemeClr val="tx1"/>
                </a:solidFill>
                <a:effectLst/>
                <a:latin typeface="Arial" panose="020B0604020202020204" pitchFamily="34" charset="0"/>
                <a:cs typeface="Arial" panose="020B0604020202020204" pitchFamily="34" charset="0"/>
              </a:rPr>
              <a:t>ommunication</a:t>
            </a:r>
          </a:p>
          <a:p>
            <a:pPr algn="just">
              <a:buFont typeface="Arial" panose="020B0604020202020204" pitchFamily="34" charset="0"/>
              <a:buChar char="•"/>
            </a:pPr>
            <a:r>
              <a:rPr lang="en-US" sz="2200" dirty="0">
                <a:solidFill>
                  <a:schemeClr val="tx1"/>
                </a:solidFill>
                <a:latin typeface="Arial" panose="020B0604020202020204" pitchFamily="34" charset="0"/>
                <a:cs typeface="Arial" panose="020B0604020202020204" pitchFamily="34" charset="0"/>
              </a:rPr>
              <a:t>T</a:t>
            </a:r>
            <a:r>
              <a:rPr lang="en-US" sz="2200" b="0" i="0" dirty="0">
                <a:solidFill>
                  <a:schemeClr val="tx1"/>
                </a:solidFill>
                <a:effectLst/>
                <a:latin typeface="Arial" panose="020B0604020202020204" pitchFamily="34" charset="0"/>
                <a:cs typeface="Arial" panose="020B0604020202020204" pitchFamily="34" charset="0"/>
              </a:rPr>
              <a:t>he presence of repetitive and restricted patterns of </a:t>
            </a:r>
            <a:r>
              <a:rPr lang="en-US" sz="2200" dirty="0">
                <a:solidFill>
                  <a:schemeClr val="tx1"/>
                </a:solidFill>
                <a:latin typeface="Arial" panose="020B0604020202020204" pitchFamily="34" charset="0"/>
                <a:cs typeface="Arial" panose="020B0604020202020204" pitchFamily="34" charset="0"/>
              </a:rPr>
              <a:t>B</a:t>
            </a:r>
            <a:r>
              <a:rPr lang="en-US" sz="2200" b="0" i="0" dirty="0">
                <a:solidFill>
                  <a:schemeClr val="tx1"/>
                </a:solidFill>
                <a:effectLst/>
                <a:latin typeface="Arial" panose="020B0604020202020204" pitchFamily="34" charset="0"/>
                <a:cs typeface="Arial" panose="020B0604020202020204" pitchFamily="34" charset="0"/>
              </a:rPr>
              <a:t>ehavior, Interests, and Activities.</a:t>
            </a:r>
          </a:p>
          <a:p>
            <a:pPr marL="0" indent="0" algn="just">
              <a:buNone/>
            </a:pPr>
            <a:endParaRPr lang="en-US" sz="2200" dirty="0">
              <a:solidFill>
                <a:schemeClr val="tx1"/>
              </a:solidFill>
              <a:latin typeface="Arial" panose="020B0604020202020204" pitchFamily="34" charset="0"/>
            </a:endParaRPr>
          </a:p>
          <a:p>
            <a:pPr marL="0" indent="0" algn="just">
              <a:buNone/>
            </a:pPr>
            <a:endParaRPr lang="en-IN" sz="2200" b="0" i="0" dirty="0">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545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F1940-6FFA-4543-A7B8-728C1C57C7F0}"/>
              </a:ext>
            </a:extLst>
          </p:cNvPr>
          <p:cNvSpPr>
            <a:spLocks noGrp="1"/>
          </p:cNvSpPr>
          <p:nvPr>
            <p:ph type="title"/>
          </p:nvPr>
        </p:nvSpPr>
        <p:spPr/>
        <p:txBody>
          <a:bodyPr>
            <a:normAutofit/>
          </a:bodyPr>
          <a:lstStyle/>
          <a:p>
            <a:r>
              <a:rPr lang="en-IN" sz="4000" b="1" dirty="0"/>
              <a:t>AREAS OF FEASIBILITY</a:t>
            </a:r>
          </a:p>
        </p:txBody>
      </p:sp>
      <p:sp>
        <p:nvSpPr>
          <p:cNvPr id="3" name="Content Placeholder 2">
            <a:extLst>
              <a:ext uri="{FF2B5EF4-FFF2-40B4-BE49-F238E27FC236}">
                <a16:creationId xmlns:a16="http://schemas.microsoft.com/office/drawing/2014/main" id="{EDA1C65F-C5DF-4840-9F02-B01B0A35E647}"/>
              </a:ext>
            </a:extLst>
          </p:cNvPr>
          <p:cNvSpPr>
            <a:spLocks noGrp="1"/>
          </p:cNvSpPr>
          <p:nvPr>
            <p:ph idx="1"/>
          </p:nvPr>
        </p:nvSpPr>
        <p:spPr>
          <a:xfrm>
            <a:off x="496957" y="1209056"/>
            <a:ext cx="11113851" cy="5834270"/>
          </a:xfrm>
        </p:spPr>
        <p:txBody>
          <a:bodyPr/>
          <a:lstStyle/>
          <a:p>
            <a:pPr marL="0" indent="0" algn="just">
              <a:buNone/>
            </a:pPr>
            <a:r>
              <a:rPr lang="en-US" sz="2000" i="0" dirty="0">
                <a:solidFill>
                  <a:schemeClr val="tx1"/>
                </a:solidFill>
                <a:effectLst/>
                <a:latin typeface="Arial" panose="020B0604020202020204" pitchFamily="34" charset="0"/>
                <a:cs typeface="Arial" panose="020B0604020202020204" pitchFamily="34" charset="0"/>
              </a:rPr>
              <a:t>A feasibility study assesses the operational, technical and economic merits of the proposed project. The feasibility study is intended to be a preliminary review of the facts to see if it is worthy of proceeding to the analysis phase.</a:t>
            </a:r>
          </a:p>
          <a:p>
            <a:pPr marL="0" indent="0" algn="just">
              <a:buNone/>
            </a:pPr>
            <a:r>
              <a:rPr lang="en-IN" sz="2200" b="1" i="0" dirty="0">
                <a:solidFill>
                  <a:schemeClr val="tx1"/>
                </a:solidFill>
                <a:effectLst/>
                <a:latin typeface="Arial" panose="020B0604020202020204" pitchFamily="34" charset="0"/>
              </a:rPr>
              <a:t>Economical Feasibility</a:t>
            </a:r>
          </a:p>
          <a:p>
            <a:pPr algn="l"/>
            <a:r>
              <a:rPr lang="en-US" sz="2000" b="0" i="0" dirty="0">
                <a:solidFill>
                  <a:srgbClr val="222222"/>
                </a:solidFill>
                <a:effectLst/>
                <a:latin typeface="Arial" panose="020B0604020202020204" pitchFamily="34" charset="0"/>
              </a:rPr>
              <a:t> This project is economically feasible since any device like laptop or mobile phone have camera access through which the video is monitored continuously.</a:t>
            </a:r>
          </a:p>
          <a:p>
            <a:pPr algn="l"/>
            <a:r>
              <a:rPr lang="en-US" sz="2000" b="0" i="0" dirty="0">
                <a:solidFill>
                  <a:srgbClr val="222222"/>
                </a:solidFill>
                <a:effectLst/>
                <a:latin typeface="Arial" panose="020B0604020202020204" pitchFamily="34" charset="0"/>
              </a:rPr>
              <a:t>Only hardware components such as </a:t>
            </a:r>
            <a:r>
              <a:rPr lang="en-US" sz="2000" b="0" i="0" dirty="0" err="1">
                <a:solidFill>
                  <a:srgbClr val="222222"/>
                </a:solidFill>
                <a:effectLst/>
                <a:latin typeface="Arial" panose="020B0604020202020204" pitchFamily="34" charset="0"/>
              </a:rPr>
              <a:t>arduino</a:t>
            </a:r>
            <a:r>
              <a:rPr lang="en-US" sz="2000" b="0" i="0" dirty="0">
                <a:solidFill>
                  <a:srgbClr val="222222"/>
                </a:solidFill>
                <a:effectLst/>
                <a:latin typeface="Arial" panose="020B0604020202020204" pitchFamily="34" charset="0"/>
              </a:rPr>
              <a:t> mega and node </a:t>
            </a:r>
            <a:r>
              <a:rPr lang="en-US" sz="2000" b="0" i="0" dirty="0" err="1">
                <a:solidFill>
                  <a:srgbClr val="222222"/>
                </a:solidFill>
                <a:effectLst/>
                <a:latin typeface="Arial" panose="020B0604020202020204" pitchFamily="34" charset="0"/>
              </a:rPr>
              <a:t>mcu</a:t>
            </a:r>
            <a:r>
              <a:rPr lang="en-US" sz="2000" b="0" i="0" dirty="0">
                <a:solidFill>
                  <a:srgbClr val="222222"/>
                </a:solidFill>
                <a:effectLst/>
                <a:latin typeface="Arial" panose="020B0604020202020204" pitchFamily="34" charset="0"/>
              </a:rPr>
              <a:t> is required to be purchased.</a:t>
            </a:r>
          </a:p>
          <a:p>
            <a:pPr algn="l"/>
            <a:r>
              <a:rPr lang="en-US" sz="2000" b="0" i="0" dirty="0">
                <a:solidFill>
                  <a:srgbClr val="222222"/>
                </a:solidFill>
                <a:effectLst/>
                <a:latin typeface="Arial" panose="020B0604020202020204" pitchFamily="34" charset="0"/>
              </a:rPr>
              <a:t>So cost of it is moderate. Comparing the cost of  1:1 session with a teacher.</a:t>
            </a:r>
          </a:p>
          <a:p>
            <a:pPr algn="just"/>
            <a:endParaRPr lang="en-IN" dirty="0">
              <a:solidFill>
                <a:schemeClr val="tx1"/>
              </a:solidFill>
            </a:endParaRPr>
          </a:p>
        </p:txBody>
      </p:sp>
    </p:spTree>
    <p:extLst>
      <p:ext uri="{BB962C8B-B14F-4D97-AF65-F5344CB8AC3E}">
        <p14:creationId xmlns:p14="http://schemas.microsoft.com/office/powerpoint/2010/main" val="2990410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E5D51-D83C-45EF-B825-01BA8433243E}"/>
              </a:ext>
            </a:extLst>
          </p:cNvPr>
          <p:cNvSpPr>
            <a:spLocks noGrp="1"/>
          </p:cNvSpPr>
          <p:nvPr>
            <p:ph type="title"/>
          </p:nvPr>
        </p:nvSpPr>
        <p:spPr/>
        <p:txBody>
          <a:bodyPr>
            <a:normAutofit/>
          </a:bodyPr>
          <a:lstStyle/>
          <a:p>
            <a:r>
              <a:rPr lang="en-IN" sz="4000" b="1" dirty="0"/>
              <a:t>AREAS OF FEASIBILITY</a:t>
            </a:r>
            <a:endParaRPr lang="en-IN" sz="4000" dirty="0"/>
          </a:p>
        </p:txBody>
      </p:sp>
      <p:sp>
        <p:nvSpPr>
          <p:cNvPr id="3" name="Content Placeholder 2">
            <a:extLst>
              <a:ext uri="{FF2B5EF4-FFF2-40B4-BE49-F238E27FC236}">
                <a16:creationId xmlns:a16="http://schemas.microsoft.com/office/drawing/2014/main" id="{35517653-388B-415F-98FC-9EAF901FEB41}"/>
              </a:ext>
            </a:extLst>
          </p:cNvPr>
          <p:cNvSpPr>
            <a:spLocks noGrp="1"/>
          </p:cNvSpPr>
          <p:nvPr>
            <p:ph idx="1"/>
          </p:nvPr>
        </p:nvSpPr>
        <p:spPr>
          <a:xfrm>
            <a:off x="581191" y="2256183"/>
            <a:ext cx="11029615" cy="4482548"/>
          </a:xfrm>
        </p:spPr>
        <p:txBody>
          <a:bodyPr>
            <a:normAutofit/>
          </a:bodyPr>
          <a:lstStyle/>
          <a:p>
            <a:pPr marL="0" indent="0">
              <a:buNone/>
            </a:pPr>
            <a:r>
              <a:rPr lang="en-IN" sz="2200" b="1" i="0" dirty="0" err="1">
                <a:solidFill>
                  <a:schemeClr val="tx1"/>
                </a:solidFill>
                <a:effectLst/>
                <a:latin typeface="Arial" panose="020B0604020202020204" pitchFamily="34" charset="0"/>
                <a:cs typeface="Arial" panose="020B0604020202020204" pitchFamily="34" charset="0"/>
              </a:rPr>
              <a:t>Techincal</a:t>
            </a:r>
            <a:r>
              <a:rPr lang="en-IN" sz="2200" b="1" i="0" dirty="0">
                <a:solidFill>
                  <a:schemeClr val="tx1"/>
                </a:solidFill>
                <a:effectLst/>
                <a:latin typeface="Arial" panose="020B0604020202020204" pitchFamily="34" charset="0"/>
                <a:cs typeface="Arial" panose="020B0604020202020204" pitchFamily="34" charset="0"/>
              </a:rPr>
              <a:t> Feasibility</a:t>
            </a:r>
          </a:p>
          <a:p>
            <a:pPr marL="0" indent="0">
              <a:buNone/>
            </a:pPr>
            <a:r>
              <a:rPr lang="en-IN" dirty="0">
                <a:latin typeface="Arial" panose="020B0604020202020204" pitchFamily="34" charset="0"/>
                <a:cs typeface="Arial" panose="020B0604020202020204" pitchFamily="34" charset="0"/>
              </a:rPr>
              <a:t>PYTHON:</a:t>
            </a:r>
          </a:p>
          <a:p>
            <a:r>
              <a:rPr lang="en-IN" dirty="0">
                <a:latin typeface="Arial" panose="020B0604020202020204" pitchFamily="34" charset="0"/>
                <a:cs typeface="Arial" panose="020B0604020202020204" pitchFamily="34" charset="0"/>
              </a:rPr>
              <a:t>Python is used here for predictive modelling because python-based frameworks give us results faster and also help in the planning of the next steps based on the results.</a:t>
            </a:r>
          </a:p>
          <a:p>
            <a:pPr marL="0" indent="0">
              <a:buNone/>
            </a:pPr>
            <a:r>
              <a:rPr lang="en-IN" dirty="0">
                <a:latin typeface="Arial" panose="020B0604020202020204" pitchFamily="34" charset="0"/>
                <a:cs typeface="Arial" panose="020B0604020202020204" pitchFamily="34" charset="0"/>
              </a:rPr>
              <a:t>ARDUINO IDE:</a:t>
            </a:r>
          </a:p>
          <a:p>
            <a:r>
              <a:rPr lang="en-IN" dirty="0" err="1">
                <a:latin typeface="Arial" panose="020B0604020202020204" pitchFamily="34" charset="0"/>
                <a:cs typeface="Arial" panose="020B0604020202020204" pitchFamily="34" charset="0"/>
              </a:rPr>
              <a:t>Arudino</a:t>
            </a:r>
            <a:r>
              <a:rPr lang="en-IN" dirty="0">
                <a:latin typeface="Arial" panose="020B0604020202020204" pitchFamily="34" charset="0"/>
                <a:cs typeface="Arial" panose="020B0604020202020204" pitchFamily="34" charset="0"/>
              </a:rPr>
              <a:t> IDE is used because it is open source software which makes it easy to write code and upload it to the board</a:t>
            </a:r>
          </a:p>
          <a:p>
            <a:pPr marL="0" indent="0">
              <a:buNone/>
            </a:pPr>
            <a:r>
              <a:rPr lang="en-IN" dirty="0">
                <a:latin typeface="Arial" panose="020B0604020202020204" pitchFamily="34" charset="0"/>
                <a:cs typeface="Arial" panose="020B0604020202020204" pitchFamily="34" charset="0"/>
              </a:rPr>
              <a:t>CNN:</a:t>
            </a:r>
          </a:p>
          <a:p>
            <a:r>
              <a:rPr lang="en-US" b="0" i="0" dirty="0">
                <a:solidFill>
                  <a:srgbClr val="222222"/>
                </a:solidFill>
                <a:effectLst/>
                <a:latin typeface="Arial" panose="020B0604020202020204" pitchFamily="34" charset="0"/>
              </a:rPr>
              <a:t>The purpose of using convolutional neural network in our project is because prediction on identification efficiently.</a:t>
            </a:r>
          </a:p>
          <a:p>
            <a:r>
              <a:rPr lang="en-US" b="0" i="0" dirty="0">
                <a:solidFill>
                  <a:srgbClr val="222222"/>
                </a:solidFill>
                <a:effectLst/>
                <a:latin typeface="Arial" panose="020B0604020202020204" pitchFamily="34" charset="0"/>
              </a:rPr>
              <a:t> Immense datasets are applied to CNNs, it is even considered that larger the data, accuracy will result.</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4273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AREAS OF FEASIBILITY</a:t>
            </a:r>
            <a:endParaRPr lang="en-US" sz="4000" b="1" dirty="0"/>
          </a:p>
        </p:txBody>
      </p:sp>
      <p:sp>
        <p:nvSpPr>
          <p:cNvPr id="3" name="Content Placeholder 2"/>
          <p:cNvSpPr>
            <a:spLocks noGrp="1"/>
          </p:cNvSpPr>
          <p:nvPr>
            <p:ph idx="1"/>
          </p:nvPr>
        </p:nvSpPr>
        <p:spPr>
          <a:xfrm>
            <a:off x="581192" y="2293066"/>
            <a:ext cx="11029615" cy="3590897"/>
          </a:xfrm>
        </p:spPr>
        <p:txBody>
          <a:bodyPr>
            <a:normAutofit/>
          </a:bodyPr>
          <a:lstStyle/>
          <a:p>
            <a:pPr marL="0" indent="0" algn="just">
              <a:buNone/>
            </a:pPr>
            <a:r>
              <a:rPr lang="en-IN" sz="2200" b="1" dirty="0">
                <a:solidFill>
                  <a:schemeClr val="tx1"/>
                </a:solidFill>
                <a:latin typeface="Arial" panose="020B0604020202020204" pitchFamily="34" charset="0"/>
              </a:rPr>
              <a:t>Social Feasibility: </a:t>
            </a:r>
          </a:p>
          <a:p>
            <a:pPr algn="just"/>
            <a:r>
              <a:rPr lang="en-US" sz="2000" b="0" i="0" dirty="0">
                <a:solidFill>
                  <a:srgbClr val="222222"/>
                </a:solidFill>
                <a:effectLst/>
                <a:latin typeface="Arial" panose="020B0604020202020204" pitchFamily="34" charset="0"/>
              </a:rPr>
              <a:t>Autistic children have communication difficulties, narrow interests and repetitive </a:t>
            </a:r>
            <a:r>
              <a:rPr lang="en-US" sz="2000" b="0" i="0" dirty="0" err="1">
                <a:solidFill>
                  <a:srgbClr val="222222"/>
                </a:solidFill>
                <a:effectLst/>
                <a:latin typeface="Arial" panose="020B0604020202020204" pitchFamily="34" charset="0"/>
              </a:rPr>
              <a:t>behaviour</a:t>
            </a:r>
            <a:r>
              <a:rPr lang="en-US" sz="2000" b="0" i="0" dirty="0">
                <a:solidFill>
                  <a:srgbClr val="222222"/>
                </a:solidFill>
                <a:effectLst/>
                <a:latin typeface="Arial" panose="020B0604020202020204" pitchFamily="34" charset="0"/>
              </a:rPr>
              <a:t>.</a:t>
            </a:r>
            <a:endParaRPr lang="en-IN" sz="2000" dirty="0">
              <a:solidFill>
                <a:schemeClr val="tx1"/>
              </a:solidFill>
              <a:latin typeface="Arial" pitchFamily="34" charset="0"/>
              <a:cs typeface="Arial" pitchFamily="34" charset="0"/>
            </a:endParaRPr>
          </a:p>
          <a:p>
            <a:pPr algn="just"/>
            <a:r>
              <a:rPr lang="en-US" sz="2000" b="0" i="0" dirty="0">
                <a:solidFill>
                  <a:srgbClr val="222222"/>
                </a:solidFill>
                <a:effectLst/>
                <a:latin typeface="Arial" panose="020B0604020202020204" pitchFamily="34" charset="0"/>
              </a:rPr>
              <a:t>Children with autism have difficulty to learn and stay at one place. Thus 1 on 1 session with teacher is needed.</a:t>
            </a:r>
          </a:p>
          <a:p>
            <a:pPr algn="just"/>
            <a:r>
              <a:rPr kumimoji="0" lang="en-US" altLang="en-US" sz="2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 This project aims at solving this problem. The children will be initially trained to behave in this setup.</a:t>
            </a:r>
          </a:p>
          <a:p>
            <a:pPr algn="just"/>
            <a:r>
              <a:rPr kumimoji="0" lang="en-US" altLang="en-US" sz="2000" b="0" i="0" u="none" strike="noStrike" cap="none" normalizeH="0" baseline="0" dirty="0">
                <a:ln>
                  <a:noFill/>
                </a:ln>
                <a:solidFill>
                  <a:srgbClr val="222222"/>
                </a:solidFill>
                <a:effectLst/>
                <a:latin typeface="Arial" panose="020B0604020202020204" pitchFamily="34" charset="0"/>
                <a:cs typeface="Arial" panose="020B0604020202020204" pitchFamily="34" charset="0"/>
              </a:rPr>
              <a:t>Thus the teachers can teach for many kids at a time without any issues</a:t>
            </a:r>
            <a:endParaRPr lang="en-US" sz="2000" b="0" i="0" dirty="0">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a:endParaRPr lang="en-US" sz="2000" b="0" i="0" dirty="0">
              <a:solidFill>
                <a:srgbClr val="222222"/>
              </a:solidFill>
              <a:effectLst/>
              <a:latin typeface="Arial" panose="020B0604020202020204" pitchFamily="34" charset="0"/>
            </a:endParaRPr>
          </a:p>
          <a:p>
            <a:pPr algn="just"/>
            <a:endParaRPr lang="en-US" sz="2000" dirty="0">
              <a:solidFill>
                <a:schemeClr val="tx1"/>
              </a:solidFill>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1112</TotalTime>
  <Words>3242</Words>
  <Application>Microsoft Office PowerPoint</Application>
  <PresentationFormat>Widescreen</PresentationFormat>
  <Paragraphs>196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Gill Sans MT</vt:lpstr>
      <vt:lpstr>Wingdings</vt:lpstr>
      <vt:lpstr>Wingdings 2</vt:lpstr>
      <vt:lpstr>Dividend</vt:lpstr>
      <vt:lpstr> Emotional based media playback and stress monitoring system for Autism  </vt:lpstr>
      <vt:lpstr>Machine learning &amp; iot</vt:lpstr>
      <vt:lpstr>EXISTING SYSTEM</vt:lpstr>
      <vt:lpstr>PROPOSED SYSTEM</vt:lpstr>
      <vt:lpstr>SYSTEM REQUIREMENTS</vt:lpstr>
      <vt:lpstr>FEASIBILITY STUDY</vt:lpstr>
      <vt:lpstr>AREAS OF FEASIBILITY</vt:lpstr>
      <vt:lpstr>AREAS OF FEASIBILITY</vt:lpstr>
      <vt:lpstr>AREAS OF FEASIBILITY</vt:lpstr>
      <vt:lpstr>LITERATURE SURVEY - 1</vt:lpstr>
      <vt:lpstr>LITERATURE SURVEY - 2</vt:lpstr>
      <vt:lpstr>LITERATURE SURVEY - 3</vt:lpstr>
      <vt:lpstr>LITERATURE SURVEY - 4</vt:lpstr>
      <vt:lpstr>LITERATURE SURVEY - 5</vt:lpstr>
      <vt:lpstr>LITERATURE SURVEY - 6 </vt:lpstr>
      <vt:lpstr>LITERATURE SURVEY - 7</vt:lpstr>
      <vt:lpstr>LITERATURE SURVEY - 8</vt:lpstr>
      <vt:lpstr>LITERATURE SURVEY - 9</vt:lpstr>
      <vt:lpstr>LITERATURE SURVEY - 10</vt:lpstr>
      <vt:lpstr>ARCHITECTURE DIAGRAM</vt:lpstr>
      <vt:lpstr>REFERENCEs</vt:lpstr>
      <vt:lpstr>REFERENCES</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Sreenidhyee</dc:creator>
  <cp:lastModifiedBy>212 SREENIDHYEE E</cp:lastModifiedBy>
  <cp:revision>228</cp:revision>
  <dcterms:created xsi:type="dcterms:W3CDTF">2022-01-02T09:56:59Z</dcterms:created>
  <dcterms:modified xsi:type="dcterms:W3CDTF">2022-04-07T13:49:10Z</dcterms:modified>
</cp:coreProperties>
</file>