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3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1-5A8E-42E0-9FF8-F262B1B8782B}"/>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2-5A8E-42E0-9FF8-F262B1B8782B}"/>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3-5A8E-42E0-9FF8-F262B1B8782B}"/>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5A8E-42E0-9FF8-F262B1B8782B}"/>
            </c:ext>
          </c:extLst>
        </c:ser>
        <c:dLbls>
          <c:showLegendKey val="0"/>
          <c:showVal val="0"/>
          <c:showCatName val="0"/>
          <c:showSerName val="0"/>
          <c:showPercent val="0"/>
          <c:showBubbleSize val="0"/>
        </c:dLbls>
        <c:gapWidth val="219"/>
        <c:overlap val="-27"/>
        <c:axId val="459555152"/>
        <c:axId val="459555512"/>
      </c:barChart>
      <c:catAx>
        <c:axId val="459555152"/>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9555512"/>
        <c:crosses val="autoZero"/>
        <c:auto val="1"/>
        <c:lblAlgn val="ctr"/>
        <c:lblOffset val="100"/>
        <c:noMultiLvlLbl val="0"/>
      </c:catAx>
      <c:valAx>
        <c:axId val="459555512"/>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9555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276600"/>
            <a:ext cx="8610600" cy="2308324"/>
          </a:xfrm>
          <a:prstGeom prst="rect">
            <a:avLst/>
          </a:prstGeom>
          <a:noFill/>
        </p:spPr>
        <p:txBody>
          <a:bodyPr wrap="square" rtlCol="0">
            <a:spAutoFit/>
          </a:bodyPr>
          <a:lstStyle/>
          <a:p>
            <a:r>
              <a:rPr lang="en-US" sz="2400" dirty="0"/>
              <a:t>STUDENT NAME: Srinithi S</a:t>
            </a:r>
          </a:p>
          <a:p>
            <a:r>
              <a:rPr lang="en-US" sz="2400" dirty="0"/>
              <a:t>REGISTER NO: 312216125</a:t>
            </a:r>
          </a:p>
          <a:p>
            <a:r>
              <a:rPr lang="en-US" sz="2400" dirty="0"/>
              <a:t>DEPARTMENT: B.COM A&amp;F</a:t>
            </a:r>
          </a:p>
          <a:p>
            <a:r>
              <a:rPr lang="en-US" sz="2400" dirty="0"/>
              <a:t>COLLEGE: </a:t>
            </a:r>
            <a:r>
              <a:rPr lang="en-US" sz="2400" b="0" i="0" dirty="0">
                <a:effectLst/>
                <a:latin typeface="Arial" panose="020B0604020202020204" pitchFamily="34" charset="0"/>
              </a:rPr>
              <a:t>Shri </a:t>
            </a:r>
            <a:r>
              <a:rPr lang="en-US" sz="2400" b="0" i="0" dirty="0" err="1">
                <a:effectLst/>
                <a:latin typeface="Arial" panose="020B0604020202020204" pitchFamily="34" charset="0"/>
              </a:rPr>
              <a:t>Shankarlal</a:t>
            </a:r>
            <a:r>
              <a:rPr lang="en-US" sz="2400" b="0" i="0" dirty="0">
                <a:effectLst/>
                <a:latin typeface="Arial" panose="020B0604020202020204" pitchFamily="34" charset="0"/>
              </a:rPr>
              <a:t> </a:t>
            </a:r>
            <a:r>
              <a:rPr lang="en-US" sz="2400" b="0" i="0" dirty="0" err="1">
                <a:effectLst/>
                <a:latin typeface="Arial" panose="020B0604020202020204" pitchFamily="34" charset="0"/>
              </a:rPr>
              <a:t>Sundarbai</a:t>
            </a:r>
            <a:r>
              <a:rPr lang="en-US" sz="2400" b="0" i="0" dirty="0">
                <a:effectLst/>
                <a:latin typeface="Arial" panose="020B0604020202020204" pitchFamily="34" charset="0"/>
              </a:rPr>
              <a:t> </a:t>
            </a:r>
            <a:r>
              <a:rPr lang="en-US" sz="2400" b="0" i="0" dirty="0" err="1">
                <a:effectLst/>
                <a:latin typeface="Arial" panose="020B0604020202020204" pitchFamily="34" charset="0"/>
              </a:rPr>
              <a:t>Shasun</a:t>
            </a:r>
            <a:r>
              <a:rPr lang="en-US" sz="2400" b="0" i="0" dirty="0">
                <a:effectLst/>
                <a:latin typeface="Arial" panose="020B0604020202020204" pitchFamily="34" charset="0"/>
              </a:rPr>
              <a:t>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06470F82-6B0A-F8A8-45C5-C44D13D52365}"/>
              </a:ext>
            </a:extLst>
          </p:cNvPr>
          <p:cNvSpPr txBox="1"/>
          <p:nvPr/>
        </p:nvSpPr>
        <p:spPr>
          <a:xfrm>
            <a:off x="1666875" y="1752600"/>
            <a:ext cx="5800725" cy="2246769"/>
          </a:xfrm>
          <a:prstGeom prst="rect">
            <a:avLst/>
          </a:prstGeom>
          <a:noFill/>
        </p:spPr>
        <p:txBody>
          <a:bodyPr wrap="square" rtlCol="0">
            <a:spAutoFit/>
          </a:bodyPr>
          <a:lstStyle/>
          <a:p>
            <a:r>
              <a:rPr lang="en-IN" sz="2800" dirty="0"/>
              <a:t>Data Collection</a:t>
            </a:r>
          </a:p>
          <a:p>
            <a:r>
              <a:rPr lang="en-IN" sz="2800" dirty="0"/>
              <a:t>Feature collection</a:t>
            </a:r>
          </a:p>
          <a:p>
            <a:r>
              <a:rPr lang="en-IN" sz="2800" dirty="0"/>
              <a:t>Data cleaning</a:t>
            </a:r>
          </a:p>
          <a:p>
            <a:r>
              <a:rPr lang="en-IN" sz="2800" dirty="0"/>
              <a:t>Performance level</a:t>
            </a:r>
          </a:p>
          <a:p>
            <a:r>
              <a:rPr lang="en-IN" sz="2800" dirty="0"/>
              <a:t>Summary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2FDF64FC-B56E-42BF-4F66-1CCE6ADA579B}"/>
              </a:ext>
            </a:extLst>
          </p:cNvPr>
          <p:cNvGraphicFramePr>
            <a:graphicFrameLocks/>
          </p:cNvGraphicFramePr>
          <p:nvPr>
            <p:extLst>
              <p:ext uri="{D42A27DB-BD31-4B8C-83A1-F6EECF244321}">
                <p14:modId xmlns:p14="http://schemas.microsoft.com/office/powerpoint/2010/main" val="4260490200"/>
              </p:ext>
            </p:extLst>
          </p:nvPr>
        </p:nvGraphicFramePr>
        <p:xfrm>
          <a:off x="990600" y="1143634"/>
          <a:ext cx="8362950"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E0D09F-D854-9C52-2FE2-62DB9CBD8228}"/>
              </a:ext>
            </a:extLst>
          </p:cNvPr>
          <p:cNvSpPr txBox="1"/>
          <p:nvPr/>
        </p:nvSpPr>
        <p:spPr>
          <a:xfrm>
            <a:off x="533400" y="1859339"/>
            <a:ext cx="14706600" cy="3139321"/>
          </a:xfrm>
          <a:prstGeom prst="rect">
            <a:avLst/>
          </a:prstGeom>
          <a:noFill/>
        </p:spPr>
        <p:txBody>
          <a:bodyPr wrap="square" rtlCol="0">
            <a:spAutoFit/>
          </a:bodyPr>
          <a:lstStyle/>
          <a:p>
            <a:r>
              <a:rPr lang="en-US" dirty="0"/>
              <a:t>**Conclusion:**</a:t>
            </a:r>
          </a:p>
          <a:p>
            <a:endParaRPr lang="en-US" dirty="0"/>
          </a:p>
          <a:p>
            <a:r>
              <a:rPr lang="en-US" dirty="0"/>
              <a:t>The Employee Performance Analysis project provides a comprehensive solution for add</a:t>
            </a:r>
          </a:p>
          <a:p>
            <a:r>
              <a:rPr lang="en-US" dirty="0"/>
              <a:t>pressing the challenges of traditional performance evaluations by implementing a data-driven approach</a:t>
            </a:r>
          </a:p>
          <a:p>
            <a:r>
              <a:rPr lang="en-US" dirty="0"/>
              <a:t>. This system enables organizations to effectively monitor, assess, and enhance employee performance</a:t>
            </a:r>
          </a:p>
          <a:p>
            <a:r>
              <a:rPr lang="en-US" dirty="0"/>
              <a:t> while minimizing biases and inconsistencies. With actionable insights, personalized feedback, and</a:t>
            </a:r>
          </a:p>
          <a:p>
            <a:r>
              <a:rPr lang="en-US" dirty="0"/>
              <a:t> clear development paths, the project empowers employees, managers, and HR teams to align individual</a:t>
            </a:r>
          </a:p>
          <a:p>
            <a:r>
              <a:rPr lang="en-US" dirty="0"/>
              <a:t> contributions with organizational goals. </a:t>
            </a:r>
          </a:p>
          <a:p>
            <a:endParaRPr lang="en-US" dirty="0"/>
          </a:p>
          <a:p>
            <a:r>
              <a:rPr lang="en-US" dirty="0"/>
              <a:t>By fostering a culture of continuous improvement, the project ultimately enhances productivity</a:t>
            </a:r>
          </a:p>
          <a:p>
            <a:r>
              <a:rPr lang="en-US" dirty="0"/>
              <a:t> employee engagement, and organizational growth, making it a valuable tool for modern workplaces.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199" y="1359681"/>
            <a:ext cx="375603" cy="31671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IN" sz="2000" dirty="0"/>
          </a:p>
        </p:txBody>
      </p:sp>
      <p:sp>
        <p:nvSpPr>
          <p:cNvPr id="7" name="object 7"/>
          <p:cNvSpPr txBox="1">
            <a:spLocks noGrp="1"/>
          </p:cNvSpPr>
          <p:nvPr>
            <p:ph type="title"/>
          </p:nvPr>
        </p:nvSpPr>
        <p:spPr>
          <a:xfrm>
            <a:off x="834072" y="575055"/>
            <a:ext cx="7157403" cy="4548681"/>
          </a:xfrm>
          <a:prstGeom prst="rect">
            <a:avLst/>
          </a:prstGeom>
        </p:spPr>
        <p:txBody>
          <a:bodyPr vert="horz" wrap="square" lIns="0" tIns="16510" rIns="0" bIns="0" rtlCol="0">
            <a:spAutoFit/>
          </a:bodyPr>
          <a:lstStyle/>
          <a:p>
            <a:r>
              <a:rPr sz="3600" spc="-20" dirty="0">
                <a:latin typeface="+mn-lt"/>
              </a:rPr>
              <a:t>P</a:t>
            </a:r>
            <a:r>
              <a:rPr sz="3600" spc="15" dirty="0">
                <a:latin typeface="+mn-lt"/>
              </a:rPr>
              <a:t>ROB</a:t>
            </a:r>
            <a:r>
              <a:rPr sz="3600" spc="55" dirty="0">
                <a:latin typeface="+mn-lt"/>
              </a:rPr>
              <a:t>L</a:t>
            </a:r>
            <a:r>
              <a:rPr sz="3600" spc="-20" dirty="0">
                <a:latin typeface="+mn-lt"/>
              </a:rPr>
              <a:t>E</a:t>
            </a:r>
            <a:r>
              <a:rPr sz="3600" spc="20" dirty="0">
                <a:latin typeface="+mn-lt"/>
              </a:rPr>
              <a:t>M</a:t>
            </a:r>
            <a:r>
              <a:rPr sz="3600" dirty="0">
                <a:latin typeface="+mn-lt"/>
              </a:rPr>
              <a:t>	</a:t>
            </a:r>
            <a:r>
              <a:rPr sz="3600" spc="10" dirty="0">
                <a:latin typeface="+mn-lt"/>
              </a:rPr>
              <a:t>S</a:t>
            </a:r>
            <a:r>
              <a:rPr sz="3600" spc="-370" dirty="0">
                <a:latin typeface="+mn-lt"/>
              </a:rPr>
              <a:t>T</a:t>
            </a:r>
            <a:r>
              <a:rPr sz="3600" spc="-375" dirty="0">
                <a:latin typeface="+mn-lt"/>
              </a:rPr>
              <a:t>A</a:t>
            </a:r>
            <a:r>
              <a:rPr sz="3600" spc="15" dirty="0">
                <a:latin typeface="+mn-lt"/>
              </a:rPr>
              <a:t>T</a:t>
            </a:r>
            <a:r>
              <a:rPr sz="3600" spc="-10" dirty="0">
                <a:latin typeface="+mn-lt"/>
              </a:rPr>
              <a:t>E</a:t>
            </a:r>
            <a:r>
              <a:rPr sz="3600" spc="-20" dirty="0">
                <a:latin typeface="+mn-lt"/>
              </a:rPr>
              <a:t>ME</a:t>
            </a:r>
            <a:r>
              <a:rPr sz="3600" spc="10" dirty="0">
                <a:latin typeface="+mn-lt"/>
              </a:rPr>
              <a:t>NT</a:t>
            </a:r>
            <a:br>
              <a:rPr lang="en-IN" sz="1800" b="0" spc="10" dirty="0">
                <a:latin typeface="+mn-lt"/>
              </a:rPr>
            </a:br>
            <a:r>
              <a:rPr lang="en-US" sz="1800" b="0" dirty="0">
                <a:latin typeface="+mn-lt"/>
              </a:rPr>
              <a:t>There is a need for a comprehensive and data-driven approach to employee performance analysis that accurately identifies high performers, pinpoints areas for improvement, tracks progress over time, and provides actionable insights. The goal is to create a system that can enhance productivity, boost employee satisfaction, and help organizations align individual performance with strategic business objectives.</a:t>
            </a:r>
            <a:br>
              <a:rPr lang="en-US" sz="1800" b="0" dirty="0">
                <a:latin typeface="+mn-lt"/>
              </a:rPr>
            </a:br>
            <a:br>
              <a:rPr lang="en-US" sz="1800" b="0" dirty="0">
                <a:latin typeface="+mn-lt"/>
              </a:rPr>
            </a:br>
            <a:r>
              <a:rPr lang="en-US" sz="1800" b="0" dirty="0">
                <a:latin typeface="+mn-lt"/>
              </a:rPr>
              <a:t>This analysis should incorporate multiple performance indicators such as task completion rates, feedback from peers and managers, personal development progress, and measurable outcomes like sales targets or project milestones. By addressing these challenges, organizations can foster a culture of continuous improvement and higher employee engagement.</a:t>
            </a:r>
            <a:br>
              <a:rPr lang="en-IN" sz="440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1422499"/>
            <a:ext cx="7924800" cy="5078313"/>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Employee Performance Analysis project aims to develop a comprehensive, data-driven solution to evaluate and enhance employee performance within an organization. By analyzing key performance metrics such as task completion, goal achievement, peer and managerial feedback, and skill development, the system will offer real-time insights into individual and team performance. The project focuses on identifying high performers, detecting areas for improvement, and aligning employee goals with the company’s strategic objectives.</a:t>
            </a:r>
          </a:p>
          <a:p>
            <a:pPr algn="l">
              <a:buFont typeface="Arial" panose="020B0604020202020204" pitchFamily="34" charset="0"/>
              <a:buChar char="•"/>
            </a:pPr>
            <a:endParaRPr lang="en-US"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solution will involve collecting data from various sources, processing and analyzing it using algorithms, and delivering actionable insights through user-friendly dashboards. The end goal is to help organizations foster continuous improvement, improve productivity, and enhance employee engagement and satisfaction. The project will also aim to standardize performance evaluations to minimize bias and provide clear paths for employee development.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5800" y="466009"/>
            <a:ext cx="8139748" cy="592598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r>
              <a:rPr lang="en-US" sz="1600" spc="5" dirty="0">
                <a:latin typeface="+mn-lt"/>
              </a:rPr>
              <a:t>The end users of an Employee Performance Analysis system typically include:</a:t>
            </a:r>
            <a:br>
              <a:rPr lang="en-US" sz="1600" spc="5" dirty="0">
                <a:latin typeface="+mn-lt"/>
              </a:rPr>
            </a:br>
            <a:br>
              <a:rPr lang="en-US" sz="1600" spc="5" dirty="0">
                <a:latin typeface="+mn-lt"/>
              </a:rPr>
            </a:br>
            <a:r>
              <a:rPr lang="en-US" sz="1600" spc="5" dirty="0">
                <a:latin typeface="+mn-lt"/>
              </a:rPr>
              <a:t>1. **HR Managers and Executives**: They use the system to evaluate employee performance, identify training needs, track performance trends, and implement organizational policies to improve productivity.</a:t>
            </a:r>
            <a:br>
              <a:rPr lang="en-US" sz="1600" spc="5" dirty="0">
                <a:latin typeface="+mn-lt"/>
              </a:rPr>
            </a:br>
            <a:br>
              <a:rPr lang="en-US" sz="1600" spc="5" dirty="0">
                <a:latin typeface="+mn-lt"/>
              </a:rPr>
            </a:br>
            <a:r>
              <a:rPr lang="en-US" sz="1600" spc="5" dirty="0">
                <a:latin typeface="+mn-lt"/>
              </a:rPr>
              <a:t>2. **Team Leaders and Managers**: They monitor team and individual performance, provide feedback, and make informed decisions regarding promotions, bonuses, or other rewards based on accurate performance data.</a:t>
            </a:r>
            <a:br>
              <a:rPr lang="en-US" sz="1600" spc="5" dirty="0">
                <a:latin typeface="+mn-lt"/>
              </a:rPr>
            </a:br>
            <a:br>
              <a:rPr lang="en-US" sz="1600" spc="5" dirty="0">
                <a:latin typeface="+mn-lt"/>
              </a:rPr>
            </a:br>
            <a:r>
              <a:rPr lang="en-US" sz="1600" spc="5" dirty="0">
                <a:latin typeface="+mn-lt"/>
              </a:rPr>
              <a:t>3. **Employees**: They can track their own performance, understand areas for improvement, set personal development goals, and receive feedback that helps in career growth.</a:t>
            </a:r>
            <a:br>
              <a:rPr lang="en-US" sz="1600" spc="5" dirty="0">
                <a:latin typeface="+mn-lt"/>
              </a:rPr>
            </a:br>
            <a:br>
              <a:rPr lang="en-US" sz="1600" spc="5" dirty="0">
                <a:latin typeface="+mn-lt"/>
              </a:rPr>
            </a:br>
            <a:r>
              <a:rPr lang="en-US" sz="1600" spc="5" dirty="0">
                <a:latin typeface="+mn-lt"/>
              </a:rPr>
              <a:t>4. **Executives and Decision Makers**: They use performance data to shape overall organizational strategies, such as workforce planning, restructuring, or aligning performance with business objectives.</a:t>
            </a:r>
            <a:br>
              <a:rPr lang="en-US" sz="1600" spc="5" dirty="0">
                <a:latin typeface="+mn-lt"/>
              </a:rPr>
            </a:br>
            <a:br>
              <a:rPr lang="en-US" sz="1600" spc="5" dirty="0">
                <a:latin typeface="+mn-lt"/>
              </a:rPr>
            </a:br>
            <a:r>
              <a:rPr lang="en-US" sz="1600" spc="5" dirty="0">
                <a:latin typeface="+mn-lt"/>
              </a:rPr>
              <a:t>5. **Training and Development Teams**: They identify skill gaps and plan employee development programs to address specific needs and improve overall workforce performance.</a:t>
            </a:r>
            <a:br>
              <a:rPr lang="en-US" sz="1600" spc="5" dirty="0">
                <a:latin typeface="+mn-lt"/>
              </a:rPr>
            </a:br>
            <a:br>
              <a:rPr lang="en-US" sz="1600" spc="5" dirty="0">
                <a:latin typeface="+mn-lt"/>
              </a:rPr>
            </a:br>
            <a:r>
              <a:rPr lang="en-US" sz="1600" spc="5" dirty="0">
                <a:latin typeface="+mn-lt"/>
              </a:rPr>
              <a:t>These end users collectively benefit from improved performance management, leading to a more efficient and productive organization.</a:t>
            </a:r>
            <a:endParaRPr sz="1600" dirty="0">
              <a:latin typeface="+mn-lt"/>
            </a:endParaRPr>
          </a:p>
        </p:txBody>
      </p:sp>
      <p:pic>
        <p:nvPicPr>
          <p:cNvPr id="6" name="object 6"/>
          <p:cNvPicPr/>
          <p:nvPr/>
        </p:nvPicPr>
        <p:blipFill>
          <a:blip r:embed="rId2" cstate="print"/>
          <a:stretch>
            <a:fillRect/>
          </a:stretch>
        </p:blipFill>
        <p:spPr>
          <a:xfrm>
            <a:off x="9534525" y="1038225"/>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7072312" y="2064385"/>
            <a:ext cx="2524125" cy="1066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A0548F2-7662-7BDE-CC9E-571A641C5D80}"/>
              </a:ext>
            </a:extLst>
          </p:cNvPr>
          <p:cNvSpPr txBox="1"/>
          <p:nvPr/>
        </p:nvSpPr>
        <p:spPr>
          <a:xfrm>
            <a:off x="3352800" y="2819400"/>
            <a:ext cx="4724400" cy="1477328"/>
          </a:xfrm>
          <a:prstGeom prst="rect">
            <a:avLst/>
          </a:prstGeom>
          <a:noFill/>
        </p:spPr>
        <p:txBody>
          <a:bodyPr wrap="square" rtlCol="0">
            <a:spAutoFit/>
          </a:bodyPr>
          <a:lstStyle/>
          <a:p>
            <a:r>
              <a:rPr lang="en-IN" dirty="0"/>
              <a:t>Conditional formatting – missing</a:t>
            </a:r>
          </a:p>
          <a:p>
            <a:r>
              <a:rPr lang="en-IN" dirty="0"/>
              <a:t>Filter – remove</a:t>
            </a:r>
          </a:p>
          <a:p>
            <a:r>
              <a:rPr lang="en-IN" dirty="0"/>
              <a:t>Formula – performance</a:t>
            </a:r>
          </a:p>
          <a:p>
            <a:r>
              <a:rPr lang="en-IN" dirty="0"/>
              <a:t>Pivot – summary </a:t>
            </a:r>
          </a:p>
          <a:p>
            <a:r>
              <a:rPr lang="en-IN"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AE6E1C6-B92F-0CA7-0B87-510E6A0B089A}"/>
              </a:ext>
            </a:extLst>
          </p:cNvPr>
          <p:cNvSpPr txBox="1"/>
          <p:nvPr/>
        </p:nvSpPr>
        <p:spPr>
          <a:xfrm>
            <a:off x="2362200" y="2362200"/>
            <a:ext cx="2257669" cy="2862322"/>
          </a:xfrm>
          <a:prstGeom prst="rect">
            <a:avLst/>
          </a:prstGeom>
          <a:noFill/>
        </p:spPr>
        <p:txBody>
          <a:bodyPr wrap="none" rtlCol="0">
            <a:spAutoFit/>
          </a:bodyPr>
          <a:lstStyle/>
          <a:p>
            <a:r>
              <a:rPr lang="en-IN" dirty="0"/>
              <a:t>Employee=-Kaggle</a:t>
            </a:r>
          </a:p>
          <a:p>
            <a:r>
              <a:rPr lang="en-IN" dirty="0"/>
              <a:t>26- features</a:t>
            </a:r>
          </a:p>
          <a:p>
            <a:r>
              <a:rPr lang="en-IN" dirty="0"/>
              <a:t>9-features</a:t>
            </a:r>
          </a:p>
          <a:p>
            <a:r>
              <a:rPr lang="en-IN" dirty="0"/>
              <a:t>Emp id – </a:t>
            </a:r>
            <a:r>
              <a:rPr lang="en-IN" dirty="0" err="1"/>
              <a:t>num</a:t>
            </a:r>
            <a:endParaRPr lang="en-IN" dirty="0"/>
          </a:p>
          <a:p>
            <a:r>
              <a:rPr lang="en-IN" dirty="0"/>
              <a:t>Name – text</a:t>
            </a:r>
          </a:p>
          <a:p>
            <a:r>
              <a:rPr lang="en-IN" dirty="0"/>
              <a:t>Emp type</a:t>
            </a:r>
          </a:p>
          <a:p>
            <a:r>
              <a:rPr lang="en-IN" dirty="0"/>
              <a:t>Performance level</a:t>
            </a:r>
          </a:p>
          <a:p>
            <a:r>
              <a:rPr lang="en-IN" dirty="0"/>
              <a:t>Gender- male female </a:t>
            </a:r>
          </a:p>
          <a:p>
            <a:r>
              <a:rPr lang="en-IN" dirty="0"/>
              <a:t>Employee rating- </a:t>
            </a:r>
            <a:r>
              <a:rPr lang="en-IN" dirty="0" err="1"/>
              <a:t>num</a:t>
            </a:r>
            <a:endParaRPr lang="en-IN"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828991" y="2257213"/>
            <a:ext cx="8534018" cy="138499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=IFS(Z2&gt;=5,"VERY HIGH",Z2&gt;=4,"HIGH",Z2&gt;=3,"MED",TRUE,"LOW")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TotalTime>
  <Words>765</Words>
  <Application>Microsoft Office PowerPoint</Application>
  <PresentationFormat>Widescreen</PresentationFormat>
  <Paragraphs>79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There is a need for a comprehensive and data-driven approach to employee performance analysis that accurately identifies high performers, pinpoints areas for improvement, tracks progress over time, and provides actionable insights. The goal is to create a system that can enhance productivity, boost employee satisfaction, and help organizations align individual performance with strategic business objectives.  This analysis should incorporate multiple performance indicators such as task completion rates, feedback from peers and managers, personal development progress, and measurable outcomes like sales targets or project milestones. By addressing these challenges, organizations can foster a culture of continuous improvement and higher employee engagement. </vt:lpstr>
      <vt:lpstr>PROJECT OVERVIEW</vt:lpstr>
      <vt:lpstr>WHO ARE THE END USERS? The end users of an Employee Performance Analysis system typically include:  1. **HR Managers and Executives**: They use the system to evaluate employee performance, identify training needs, track performance trends, and implement organizational policies to improve productivity.  2. **Team Leaders and Managers**: They monitor team and individual performance, provide feedback, and make informed decisions regarding promotions, bonuses, or other rewards based on accurate performance data.  3. **Employees**: They can track their own performance, understand areas for improvement, set personal development goals, and receive feedback that helps in career growth.  4. **Executives and Decision Makers**: They use performance data to shape overall organizational strategies, such as workforce planning, restructuring, or aligning performance with business objectives.  5. **Training and Development Teams**: They identify skill gaps and plan employee development programs to address specific needs and improve overall workforce performance.  These end users collectively benefit from improved performance management, leading to a more efficient and productive organization.</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Precia Prabha</cp:lastModifiedBy>
  <cp:revision>14</cp:revision>
  <dcterms:created xsi:type="dcterms:W3CDTF">2024-03-29T15:07:22Z</dcterms:created>
  <dcterms:modified xsi:type="dcterms:W3CDTF">2024-08-31T13:16:08Z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