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3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titanic-survivors-a-guide-for-your-first-data-science-project/" TargetMode="External"/><Relationship Id="rId2" Type="http://schemas.openxmlformats.org/officeDocument/2006/relationships/hyperlink" Target="https://github.com/ShauryaBhandari/Kaggle-Titanic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1/05/titanic-survivors-a-guide-for-your-first-data-science-projec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rendanpshea/data-science/blob/main/Data_Science_03_EDA_Titanic.ipynb" TargetMode="External"/><Relationship Id="rId2" Type="http://schemas.openxmlformats.org/officeDocument/2006/relationships/hyperlink" Target="https://www.linkedin.com/pulse/data-analysis-titanic-dataset-samuel-okon-kmdh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ma-hachaichi/Titanic-Dataset-Analys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981-15-5421-6_18" TargetMode="External"/><Relationship Id="rId2" Type="http://schemas.openxmlformats.org/officeDocument/2006/relationships/hyperlink" Target="https://link.springer.com/chapter/10.1007/978-981-15-4218-3_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brendanpshea/data-science/blob/main/Data_Science_03_EDA_Titanic.ipynb" TargetMode="External"/><Relationship Id="rId4" Type="http://schemas.openxmlformats.org/officeDocument/2006/relationships/hyperlink" Target="https://scottminer.rbind.io/post/titanic_ed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delve/data/titanic/titanicDetail.html" TargetMode="External"/><Relationship Id="rId2" Type="http://schemas.openxmlformats.org/officeDocument/2006/relationships/hyperlink" Target="https://campus.lakeforest.edu/frank/FILES/MLFfiles/Bio150/Titanic/TitanicMET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brendanpshea/data-science/blob/main/Data_Science_03_EDA_Titanic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379" y="886265"/>
            <a:ext cx="9144000" cy="126603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TITANIC DATASET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2696" y="4079630"/>
            <a:ext cx="797468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R.Srinithi</a:t>
            </a:r>
            <a:endParaRPr 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Department    : B.E Civil Engineering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: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Barath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Niketan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Engineering college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 smtClean="0"/>
              <a:t>The </a:t>
            </a:r>
            <a:r>
              <a:rPr lang="en-US" sz="1800" b="1" dirty="0" smtClean="0"/>
              <a:t>Titanic </a:t>
            </a:r>
            <a:r>
              <a:rPr lang="en-US" sz="1800" b="1" dirty="0" smtClean="0"/>
              <a:t>dataset</a:t>
            </a:r>
            <a:r>
              <a:rPr lang="en-US" sz="1800" dirty="0" smtClean="0"/>
              <a:t> presents a fascinating problem for data analysis and machine learning. The goal is to predict the </a:t>
            </a:r>
            <a:r>
              <a:rPr lang="en-US" sz="1800" b="1" dirty="0" smtClean="0"/>
              <a:t>survival or death</a:t>
            </a:r>
            <a:r>
              <a:rPr lang="en-US" sz="1800" dirty="0" smtClean="0"/>
              <a:t> of passengers based on various features. Here’s the problem statement:</a:t>
            </a:r>
          </a:p>
          <a:p>
            <a:r>
              <a:rPr lang="en-US" sz="1800" b="1" dirty="0" smtClean="0"/>
              <a:t>Problem Statement</a:t>
            </a:r>
            <a:r>
              <a:rPr lang="en-US" sz="1800" dirty="0" smtClean="0"/>
              <a:t>: Given information about passengers aboard the Titanic, including features like </a:t>
            </a:r>
            <a:r>
              <a:rPr lang="en-US" sz="1800" b="1" dirty="0" smtClean="0"/>
              <a:t>sex</a:t>
            </a:r>
            <a:r>
              <a:rPr lang="en-US" sz="1800" dirty="0" smtClean="0"/>
              <a:t>, </a:t>
            </a:r>
            <a:r>
              <a:rPr lang="en-US" sz="1800" b="1" dirty="0" smtClean="0"/>
              <a:t>age</a:t>
            </a:r>
            <a:r>
              <a:rPr lang="en-US" sz="1800" dirty="0" smtClean="0"/>
              <a:t>, and </a:t>
            </a:r>
            <a:r>
              <a:rPr lang="en-US" sz="1800" b="1" dirty="0" smtClean="0"/>
              <a:t>passenger class</a:t>
            </a:r>
            <a:r>
              <a:rPr lang="en-US" sz="1800" dirty="0" smtClean="0"/>
              <a:t>, we aim to create a </a:t>
            </a:r>
            <a:r>
              <a:rPr lang="en-US" sz="1800" b="1" dirty="0" smtClean="0"/>
              <a:t>binary classification model</a:t>
            </a:r>
            <a:r>
              <a:rPr lang="en-US" sz="1800" dirty="0" smtClean="0"/>
              <a:t> that can predict whether a passenger survived or perished during the tragic sinking of the Titanic.</a:t>
            </a:r>
          </a:p>
          <a:p>
            <a:r>
              <a:rPr lang="en-US" sz="1800" dirty="0" smtClean="0"/>
              <a:t>This dataset provides insight into the factors that influenced passenger survival rates during that historic disaster. If you’re interested in exploring this further, </a:t>
            </a:r>
            <a:endParaRPr lang="en-US" sz="1800" dirty="0" smtClean="0">
              <a:solidFill>
                <a:srgbClr val="111111"/>
              </a:solidFill>
              <a:latin typeface="-apple-system"/>
            </a:endParaRPr>
          </a:p>
          <a:p>
            <a:pPr marL="0" indent="0">
              <a:buNone/>
            </a:pPr>
            <a:endParaRPr lang="en-IN" sz="1800" b="1" strike="sngStrike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22031" y="3207433"/>
            <a:ext cx="11113476" cy="276999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AutoShape 2" descr="blob:https://www.bing.com/5b17253e-6309-4895-87a1-3dddbd946ac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04775" y="95408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5" name="AutoShape 3" descr="blob:https://www.bing.com/ab4da82f-7b1e-4c53-a641-18b095ad0d1f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173163" y="95408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2" y="1420838"/>
            <a:ext cx="11034033" cy="191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.</a:t>
            </a:r>
            <a:r>
              <a:rPr lang="en-US" sz="1800" dirty="0" smtClean="0"/>
              <a:t> Let’s delve into the fascinating world of the </a:t>
            </a:r>
            <a:r>
              <a:rPr lang="en-US" sz="1800" b="1" dirty="0" smtClean="0"/>
              <a:t>Titanic dataset</a:t>
            </a:r>
            <a:r>
              <a:rPr lang="en-US" sz="1800" dirty="0" smtClean="0"/>
              <a:t> and explore some key points related to system approaches for analyzing it.</a:t>
            </a:r>
            <a:endParaRPr lang="en-IN" sz="1800" b="1" dirty="0">
              <a:solidFill>
                <a:srgbClr val="0F0F0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4573" y="2938197"/>
            <a:ext cx="111416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Overview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Titanic dataset is a classic in the realm of data science. It encapsulates information about passengers on the ill-fated voyage of the RMS Titanic.</a:t>
            </a:r>
          </a:p>
          <a:p>
            <a:pPr lvl="1"/>
            <a:r>
              <a:rPr lang="en-US" dirty="0" smtClean="0"/>
              <a:t>Our primary goal is to predict the </a:t>
            </a:r>
            <a:r>
              <a:rPr lang="en-US" b="1" dirty="0" smtClean="0"/>
              <a:t>‘Survived’</a:t>
            </a:r>
            <a:r>
              <a:rPr lang="en-US" dirty="0" smtClean="0"/>
              <a:t> column, which takes us to the heart of the dataset.</a:t>
            </a:r>
          </a:p>
          <a:p>
            <a:pPr lvl="1"/>
            <a:r>
              <a:rPr lang="en-US" dirty="0" smtClean="0"/>
              <a:t>The dataset contains both training and testing data, and we’ll be working with features such as age, fare, and embarkation point.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4288" y="5065599"/>
            <a:ext cx="11104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Hyperparameter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Tuning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e</a:t>
            </a:r>
            <a:r>
              <a:rPr lang="en-US" dirty="0" err="1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can </a:t>
            </a:r>
            <a:r>
              <a:rPr lang="en-US" dirty="0" smtClean="0"/>
              <a:t>fine-</a:t>
            </a:r>
            <a:r>
              <a:rPr lang="en-US" dirty="0" err="1" smtClean="0"/>
              <a:t>tun</a:t>
            </a:r>
            <a:r>
              <a:rPr lang="en-US" dirty="0" smtClean="0"/>
              <a:t> </a:t>
            </a:r>
            <a:r>
              <a:rPr lang="en-US" dirty="0" smtClean="0"/>
              <a:t>our models using techniques like </a:t>
            </a:r>
            <a:r>
              <a:rPr lang="en-US" b="1" dirty="0" err="1" smtClean="0"/>
              <a:t>GridSearchCV</a:t>
            </a:r>
            <a:r>
              <a:rPr lang="en-US" dirty="0" smtClean="0"/>
              <a:t> to optimize </a:t>
            </a:r>
            <a:r>
              <a:rPr lang="en-US" dirty="0" err="1" smtClean="0"/>
              <a:t>hyperparameters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ensures better performance and generalization.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6598"/>
            <a:ext cx="11029615" cy="4673324"/>
          </a:xfrm>
        </p:spPr>
        <p:txBody>
          <a:bodyPr>
            <a:noAutofit/>
          </a:bodyPr>
          <a:lstStyle/>
          <a:p>
            <a:r>
              <a:rPr lang="en-US" sz="1600" dirty="0" smtClean="0"/>
              <a:t>Lets look at the </a:t>
            </a:r>
            <a:r>
              <a:rPr lang="en-US" sz="1600" dirty="0" smtClean="0"/>
              <a:t>prerequisites </a:t>
            </a:r>
            <a:r>
              <a:rPr lang="en-US" sz="1600" dirty="0" smtClean="0"/>
              <a:t>to making the models:</a:t>
            </a:r>
          </a:p>
          <a:p>
            <a:r>
              <a:rPr lang="en-US" sz="1800" b="1" dirty="0" smtClean="0"/>
              <a:t>Storing </a:t>
            </a:r>
            <a:r>
              <a:rPr lang="en-US" sz="1800" b="1" dirty="0" smtClean="0"/>
              <a:t>our </a:t>
            </a:r>
            <a:r>
              <a:rPr lang="en-US" sz="1800" b="1" dirty="0" smtClean="0"/>
              <a:t>data in variable</a:t>
            </a:r>
          </a:p>
          <a:p>
            <a:r>
              <a:rPr lang="en-US" sz="1600" dirty="0" smtClean="0"/>
              <a:t>The data from </a:t>
            </a:r>
            <a:r>
              <a:rPr lang="en-US" sz="1600" dirty="0" err="1" smtClean="0"/>
              <a:t>Kaggle</a:t>
            </a:r>
            <a:r>
              <a:rPr lang="en-US" sz="1600" dirty="0" smtClean="0"/>
              <a:t> is available in .</a:t>
            </a:r>
            <a:r>
              <a:rPr lang="en-US" sz="1600" dirty="0" err="1" smtClean="0"/>
              <a:t>csv</a:t>
            </a:r>
            <a:r>
              <a:rPr lang="en-US" sz="1600" dirty="0" smtClean="0"/>
              <a:t> files, we store that data into variables.</a:t>
            </a:r>
          </a:p>
          <a:p>
            <a:r>
              <a:rPr lang="en-US" sz="1600" dirty="0" smtClean="0"/>
              <a:t>X = train[["</a:t>
            </a:r>
            <a:r>
              <a:rPr lang="en-US" sz="1600" dirty="0" err="1" smtClean="0"/>
              <a:t>Pclass","Sex","Age","Fare","Cabin","Prefix","Q","S","Family</a:t>
            </a:r>
            <a:r>
              <a:rPr lang="en-US" sz="1600" dirty="0" smtClean="0"/>
              <a:t>"]]</a:t>
            </a:r>
            <a:br>
              <a:rPr lang="en-US" sz="1600" dirty="0" smtClean="0"/>
            </a:br>
            <a:r>
              <a:rPr lang="en-US" sz="1600" dirty="0" smtClean="0"/>
              <a:t>Y = train["Survived"]</a:t>
            </a:r>
            <a:br>
              <a:rPr lang="en-US" sz="1600" dirty="0" smtClean="0"/>
            </a:br>
            <a:r>
              <a:rPr lang="en-US" sz="1600" dirty="0" smtClean="0"/>
              <a:t>X_TEST = test[["</a:t>
            </a:r>
            <a:r>
              <a:rPr lang="en-US" sz="1600" dirty="0" err="1" smtClean="0"/>
              <a:t>Pclass","Sex","Age","Fare","Cabin","Prefix","Q","S","Family</a:t>
            </a:r>
            <a:r>
              <a:rPr lang="en-US" sz="1600" dirty="0" smtClean="0"/>
              <a:t>"]]</a:t>
            </a:r>
            <a:r>
              <a:rPr lang="en-US" sz="1600" b="1" dirty="0" err="1" smtClean="0"/>
              <a:t>Standardisation</a:t>
            </a:r>
            <a:r>
              <a:rPr lang="en-US" sz="1600" b="1" dirty="0" smtClean="0"/>
              <a:t> of the Data</a:t>
            </a:r>
          </a:p>
          <a:p>
            <a:r>
              <a:rPr lang="en-US" sz="1600" dirty="0" smtClean="0"/>
              <a:t>Even though </a:t>
            </a:r>
            <a:r>
              <a:rPr lang="en-US" sz="1600" dirty="0" err="1" smtClean="0"/>
              <a:t>standardisation</a:t>
            </a:r>
            <a:r>
              <a:rPr lang="en-US" sz="1600" dirty="0" smtClean="0"/>
              <a:t> is not needed for all algorithms, it is needed for algorithms like Logistic Regression and K Nearest </a:t>
            </a:r>
            <a:r>
              <a:rPr lang="en-US" sz="1600" dirty="0" err="1" smtClean="0"/>
              <a:t>Neighbours</a:t>
            </a:r>
            <a:r>
              <a:rPr lang="en-US" sz="1600" dirty="0" smtClean="0"/>
              <a:t>, since they use Euclidean or Manhattan distance. Therefore, we </a:t>
            </a:r>
            <a:r>
              <a:rPr lang="en-US" sz="1600" dirty="0" err="1" smtClean="0"/>
              <a:t>standardise</a:t>
            </a:r>
            <a:r>
              <a:rPr lang="en-US" sz="1600" dirty="0" smtClean="0"/>
              <a:t> our data.</a:t>
            </a:r>
          </a:p>
          <a:p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sklearn.preprocessing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StandardScaler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sc = </a:t>
            </a:r>
            <a:r>
              <a:rPr lang="en-US" sz="1600" dirty="0" err="1" smtClean="0"/>
              <a:t>StandardScaler</a:t>
            </a:r>
            <a:r>
              <a:rPr lang="en-US" sz="1600" dirty="0" smtClean="0"/>
              <a:t>()</a:t>
            </a:r>
            <a:br>
              <a:rPr lang="en-US" sz="1600" dirty="0" smtClean="0"/>
            </a:br>
            <a:r>
              <a:rPr lang="en-US" sz="1600" dirty="0" smtClean="0"/>
              <a:t>X = </a:t>
            </a:r>
            <a:r>
              <a:rPr lang="en-US" sz="1600" dirty="0" err="1" smtClean="0"/>
              <a:t>sc.fit_transform</a:t>
            </a:r>
            <a:r>
              <a:rPr lang="en-US" sz="1600" dirty="0" smtClean="0"/>
              <a:t>(X)</a:t>
            </a:r>
            <a:br>
              <a:rPr lang="en-US" sz="1600" dirty="0" smtClean="0"/>
            </a:br>
            <a:r>
              <a:rPr lang="en-US" sz="1600" dirty="0" smtClean="0"/>
              <a:t>X_TEST = </a:t>
            </a:r>
            <a:r>
              <a:rPr lang="en-US" sz="1600" dirty="0" err="1" smtClean="0"/>
              <a:t>sc.transform</a:t>
            </a:r>
            <a:r>
              <a:rPr lang="en-US" sz="1600" dirty="0" smtClean="0"/>
              <a:t>(X_TEST)Note that we train the standard scalar only using the training data. This prevents any information leak between the training and testing data.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Here are some interesting findings:</a:t>
            </a:r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 Age of Survivors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average age of survivors is approximately </a:t>
            </a:r>
            <a:r>
              <a:rPr lang="en-US" sz="2400" b="1" dirty="0" smtClean="0"/>
              <a:t>28 years</a:t>
            </a:r>
            <a:r>
              <a:rPr lang="en-US" sz="2400" dirty="0" smtClean="0"/>
              <a:t>. </a:t>
            </a:r>
            <a:r>
              <a:rPr lang="en-US" sz="2400" dirty="0" smtClean="0">
                <a:hlinkClick r:id="rId2"/>
              </a:rPr>
              <a:t>Younger passengers tended to have a higher chance of survival</a:t>
            </a:r>
            <a:r>
              <a:rPr lang="en-US" sz="2400" baseline="30000" dirty="0" smtClean="0">
                <a:hlinkClick r:id="rId2"/>
              </a:rPr>
              <a:t>2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Fare and Survival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Passengers who paid higher fare rates were more likely to survive. This trend was particularly pronounced for those traveling in </a:t>
            </a:r>
            <a:r>
              <a:rPr lang="en-US" sz="2400" b="1" dirty="0" smtClean="0"/>
              <a:t>first-class</a:t>
            </a:r>
            <a:r>
              <a:rPr lang="en-US" sz="2400" dirty="0" smtClean="0"/>
              <a:t>. </a:t>
            </a:r>
            <a:r>
              <a:rPr lang="en-US" sz="2400" dirty="0" smtClean="0">
                <a:hlinkClick r:id="rId2"/>
              </a:rPr>
              <a:t>Unfortunately, this highlights the stark reality that wealth played a significant role in survival during this tragic event</a:t>
            </a:r>
            <a:r>
              <a:rPr lang="en-US" sz="2400" baseline="30000" dirty="0" smtClean="0">
                <a:hlinkClick r:id="rId2"/>
              </a:rPr>
              <a:t>2</a:t>
            </a: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 smtClean="0"/>
              <a:t>In </a:t>
            </a:r>
            <a:r>
              <a:rPr lang="en-US" sz="2400" b="1" dirty="0" smtClean="0"/>
              <a:t>conclusion</a:t>
            </a:r>
            <a:r>
              <a:rPr lang="en-US" sz="2400" dirty="0" smtClean="0"/>
              <a:t>, the analysis of the </a:t>
            </a:r>
            <a:r>
              <a:rPr lang="en-US" sz="2400" b="1" dirty="0" smtClean="0"/>
              <a:t>Titanic dataset</a:t>
            </a:r>
            <a:r>
              <a:rPr lang="en-US" sz="2400" dirty="0" smtClean="0"/>
              <a:t> reveals significant disparities in survival rates based on </a:t>
            </a:r>
            <a:r>
              <a:rPr lang="en-US" sz="2400" b="1" dirty="0" smtClean="0"/>
              <a:t>age</a:t>
            </a:r>
            <a:r>
              <a:rPr lang="en-US" sz="2400" dirty="0" smtClean="0"/>
              <a:t>, </a:t>
            </a:r>
            <a:r>
              <a:rPr lang="en-US" sz="2400" b="1" dirty="0" smtClean="0"/>
              <a:t>class</a:t>
            </a:r>
            <a:r>
              <a:rPr lang="en-US" sz="2400" dirty="0" smtClean="0"/>
              <a:t>, and </a:t>
            </a:r>
            <a:r>
              <a:rPr lang="en-US" sz="2400" b="1" dirty="0" smtClean="0"/>
              <a:t>gender</a:t>
            </a:r>
            <a:r>
              <a:rPr lang="en-US" sz="2400" dirty="0" smtClean="0"/>
              <a:t>. 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The tragic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highlighted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 that a substantial loss of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809 lives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 occurred due to the insufficient number of lifeboats</a:t>
            </a:r>
            <a:r>
              <a:rPr lang="en-US" sz="2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1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 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This dataset, which contains passenger information from the infamous Titanic ship that sank in 1912 after hitting an iceberg, provides valuable insights into historical events and serves as a powerful example of data science techniques, including data cleaning, exploratory data analysis (EDA), and predictive modeling</a:t>
            </a:r>
            <a:r>
              <a:rPr lang="en-US" sz="2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2</a:t>
            </a:r>
            <a:r>
              <a:rPr lang="en-US" sz="2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3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54" y="2504050"/>
            <a:ext cx="11029615" cy="4114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Survival Prediction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The Titanic dataset contains information about passengers and crew members, including details like passenger class, age, sex, and whether they survived or not </a:t>
            </a:r>
            <a:r>
              <a:rPr lang="en-US" baseline="30000" dirty="0" smtClean="0">
                <a:hlinkClick r:id="rId2"/>
              </a:rPr>
              <a:t>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Researchers have applied machine learning techniques to predict the survival rate of people on the Titanic ship. </a:t>
            </a:r>
            <a:r>
              <a:rPr lang="en-US" dirty="0" smtClean="0">
                <a:hlinkClick r:id="rId3"/>
              </a:rPr>
              <a:t>By using suitable classifiers and Python programming, they achieved a prediction accuracy of around </a:t>
            </a:r>
            <a:r>
              <a:rPr lang="en-US" b="1" dirty="0" smtClean="0">
                <a:hlinkClick r:id="rId3"/>
              </a:rPr>
              <a:t>86.29%</a:t>
            </a:r>
            <a:r>
              <a:rPr lang="en-US" dirty="0" smtClean="0">
                <a:hlinkClick r:id="rId3"/>
              </a:rPr>
              <a:t> </a:t>
            </a:r>
            <a:r>
              <a:rPr lang="en-US" baseline="30000" dirty="0" smtClean="0">
                <a:hlinkClick r:id="rId3"/>
              </a:rPr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Future work could involve refining existing models, exploring additional features, and experimenting with different algorithms to further improve prediction accuracy.</a:t>
            </a:r>
          </a:p>
          <a:p>
            <a:r>
              <a:rPr lang="en-US" b="1" dirty="0" smtClean="0"/>
              <a:t>Exploratory Data Analysis (EDA)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EDA is a crucial step in understanding the dataset’s structure, identifying patterns, and uncovering insights.</a:t>
            </a:r>
          </a:p>
          <a:p>
            <a:pPr lvl="1"/>
            <a:r>
              <a:rPr lang="en-US" dirty="0" smtClean="0">
                <a:hlinkClick r:id="rId4"/>
              </a:rPr>
              <a:t>Researchers and data scientists can delve deeper into the Titanic dataset by visualizing data distributions, correlations, and exploring relationships between variables </a:t>
            </a:r>
            <a:r>
              <a:rPr lang="en-US" baseline="30000" dirty="0" smtClean="0">
                <a:hlinkClick r:id="rId4"/>
              </a:rPr>
              <a:t>3</a:t>
            </a:r>
            <a:r>
              <a:rPr lang="en-US" baseline="30000" dirty="0" smtClean="0">
                <a:hlinkClick r:id="rId5"/>
              </a:rPr>
              <a:t>4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EDA can serve as a foundation for more complex analyses and predictive </a:t>
            </a:r>
            <a:r>
              <a:rPr lang="en-US" dirty="0" smtClean="0"/>
              <a:t>mode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8524" y="1870055"/>
            <a:ext cx="954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Titanic dataset</a:t>
            </a:r>
            <a:r>
              <a:rPr lang="en-US" dirty="0" smtClean="0"/>
              <a:t> has been a fascinating subject for data analysis and prediction due to its historical significance. Let’s explore its future scope: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24" y="1780327"/>
            <a:ext cx="11029615" cy="4673324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he</a:t>
            </a:r>
            <a:r>
              <a:rPr lang="en-US" sz="4800" dirty="0" smtClean="0"/>
              <a:t> </a:t>
            </a:r>
            <a:r>
              <a:rPr lang="en-US" sz="4800" b="1" dirty="0" smtClean="0"/>
              <a:t>Titanic dataset</a:t>
            </a:r>
            <a:r>
              <a:rPr lang="en-US" sz="4800" dirty="0" smtClean="0"/>
              <a:t> is a well-known and frequently used dataset in the field of data science. Let’s explore some details about it:</a:t>
            </a:r>
          </a:p>
          <a:p>
            <a:r>
              <a:rPr lang="en-US" sz="5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 and Purpose</a:t>
            </a:r>
            <a:r>
              <a:rPr lang="en-US" sz="5600" dirty="0" smtClean="0"/>
              <a:t>:</a:t>
            </a:r>
          </a:p>
          <a:p>
            <a:pPr lvl="1"/>
            <a:r>
              <a:rPr lang="en-US" sz="5600" dirty="0" smtClean="0"/>
              <a:t>The principal source for data about Titanic passengers is the </a:t>
            </a:r>
            <a:r>
              <a:rPr lang="en-US" sz="5600" b="1" dirty="0" smtClean="0"/>
              <a:t>Encyclopedia </a:t>
            </a:r>
            <a:r>
              <a:rPr lang="en-US" sz="5600" b="1" dirty="0" err="1" smtClean="0"/>
              <a:t>Titanica</a:t>
            </a:r>
            <a:r>
              <a:rPr lang="en-US" sz="5600" dirty="0" smtClean="0"/>
              <a:t>.</a:t>
            </a:r>
          </a:p>
          <a:p>
            <a:pPr lvl="1"/>
            <a:r>
              <a:rPr lang="en-US" sz="56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Researchers have compiled and edited this dataset, with one of the original sources being </a:t>
            </a:r>
            <a:r>
              <a:rPr lang="en-US" sz="56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Eaton &amp; Haas (1994)</a:t>
            </a:r>
            <a:r>
              <a:rPr lang="en-US" sz="56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, specifically their work titled “</a:t>
            </a:r>
            <a:r>
              <a:rPr lang="en-US" sz="56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Titanic: Triumph and Tragedy</a:t>
            </a:r>
            <a:r>
              <a:rPr lang="en-US" sz="5600" dirty="0" smtClean="0">
                <a:hlinkClick r:id="rId2"/>
              </a:rPr>
              <a:t>” </a:t>
            </a:r>
            <a:r>
              <a:rPr lang="en-US" sz="5600" baseline="30000" dirty="0" smtClean="0">
                <a:hlinkClick r:id="rId2"/>
              </a:rPr>
              <a:t>1</a:t>
            </a:r>
            <a:r>
              <a:rPr lang="en-US" sz="5600" dirty="0" smtClean="0"/>
              <a:t>.</a:t>
            </a:r>
          </a:p>
          <a:p>
            <a:pPr lvl="1"/>
            <a:r>
              <a:rPr lang="en-US" sz="5600" dirty="0" smtClean="0"/>
              <a:t>The dataset serves as a valuable resource for training, learning, and analysis.</a:t>
            </a:r>
          </a:p>
          <a:p>
            <a:r>
              <a:rPr lang="en-US" sz="5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  <a:r>
              <a:rPr lang="en-US" sz="5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US" sz="5600" dirty="0" smtClean="0"/>
              <a:t>The Titanic dataset provides information about the passengers who were onboard the ill-fated Titanic ship.</a:t>
            </a:r>
          </a:p>
          <a:p>
            <a:pPr lvl="1"/>
            <a:r>
              <a:rPr lang="en-US" sz="5600" dirty="0" smtClean="0"/>
              <a:t>Key attributes include:</a:t>
            </a:r>
          </a:p>
          <a:p>
            <a:pPr lvl="2"/>
            <a:r>
              <a:rPr lang="en-US" sz="5600" b="1" dirty="0" smtClean="0"/>
              <a:t>Social class</a:t>
            </a:r>
            <a:r>
              <a:rPr lang="en-US" sz="5600" dirty="0" smtClean="0"/>
              <a:t>: Categorized as first class, second class, third class, or crewmember.</a:t>
            </a:r>
          </a:p>
          <a:p>
            <a:pPr lvl="2"/>
            <a:r>
              <a:rPr lang="en-US" sz="5600" b="1" dirty="0" smtClean="0"/>
              <a:t>Age</a:t>
            </a:r>
            <a:r>
              <a:rPr lang="en-US" sz="5600" dirty="0" smtClean="0"/>
              <a:t>: Differentiating between adults and children.</a:t>
            </a:r>
          </a:p>
          <a:p>
            <a:pPr lvl="2"/>
            <a:r>
              <a:rPr lang="en-US" sz="5600" b="1" dirty="0" smtClean="0"/>
              <a:t>Sex</a:t>
            </a:r>
            <a:r>
              <a:rPr lang="en-US" sz="5600" dirty="0" smtClean="0"/>
              <a:t>: Male or female.</a:t>
            </a:r>
          </a:p>
          <a:p>
            <a:pPr lvl="2"/>
            <a:r>
              <a:rPr lang="en-US" sz="5600" b="1" dirty="0" smtClean="0">
                <a:hlinkClick r:id="rId2"/>
              </a:rPr>
              <a:t>Survival status</a:t>
            </a:r>
            <a:r>
              <a:rPr lang="en-US" sz="5600" dirty="0" smtClean="0">
                <a:hlinkClick r:id="rId2"/>
              </a:rPr>
              <a:t>: Whether a passenger survived or not </a:t>
            </a:r>
            <a:r>
              <a:rPr lang="en-US" sz="5600" baseline="30000" dirty="0" smtClean="0">
                <a:hlinkClick r:id="rId3"/>
              </a:rPr>
              <a:t>2</a:t>
            </a:r>
            <a:r>
              <a:rPr lang="en-US" sz="5600" dirty="0" smtClean="0"/>
              <a:t>.</a:t>
            </a:r>
          </a:p>
          <a:p>
            <a:r>
              <a:rPr lang="en-US" sz="5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Philosophical Considerations</a:t>
            </a:r>
            <a:r>
              <a:rPr lang="en-US" sz="5600" dirty="0" smtClean="0"/>
              <a:t>:</a:t>
            </a:r>
          </a:p>
          <a:p>
            <a:pPr lvl="1"/>
            <a:r>
              <a:rPr lang="en-US" sz="5600" dirty="0" smtClean="0"/>
              <a:t>Beyond practical skills, working with this dataset also involves philosophical aspects.</a:t>
            </a:r>
          </a:p>
          <a:p>
            <a:pPr lvl="1"/>
            <a:r>
              <a:rPr lang="en-US" sz="5600" dirty="0" smtClean="0"/>
              <a:t>We encounter the </a:t>
            </a:r>
            <a:r>
              <a:rPr lang="en-US" sz="5600" b="1" dirty="0" smtClean="0"/>
              <a:t>"problem of induction,"</a:t>
            </a:r>
            <a:r>
              <a:rPr lang="en-US" sz="5600" dirty="0" smtClean="0"/>
              <a:t> which relates to our ability to make generalizations or predictions based on specific observations.</a:t>
            </a:r>
          </a:p>
          <a:p>
            <a:pPr lvl="1"/>
            <a:r>
              <a:rPr lang="en-US" sz="5600" dirty="0" smtClean="0">
                <a:hlinkClick r:id="rId2"/>
              </a:rPr>
              <a:t>As data scientists, we often need to make predictions based on specific datasets, and understanding this philosophical issue is crucial </a:t>
            </a:r>
            <a:r>
              <a:rPr lang="en-US" sz="5600" baseline="30000" dirty="0" smtClean="0">
                <a:hlinkClick r:id="rId4"/>
              </a:rPr>
              <a:t>3</a:t>
            </a:r>
            <a:r>
              <a:rPr lang="en-US" sz="5600" dirty="0" smtClean="0"/>
              <a:t>.</a:t>
            </a:r>
          </a:p>
          <a:p>
            <a:r>
              <a:rPr lang="en-US" sz="5600" dirty="0" smtClean="0"/>
              <a:t>Feel free to explore this fascinating dataset further, and happy data analysis!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201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TITANIC DATASET</vt:lpstr>
      <vt:lpstr>OUTLINE</vt:lpstr>
      <vt:lpstr>Proposed Solution</vt:lpstr>
      <vt:lpstr>System  Approach</vt:lpstr>
      <vt:lpstr>Algorithm &amp; Deployment</vt:lpstr>
      <vt:lpstr>Result</vt:lpstr>
      <vt:lpstr>Conclusion</vt:lpstr>
      <vt:lpstr>Slide 8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students</cp:lastModifiedBy>
  <cp:revision>30</cp:revision>
  <dcterms:created xsi:type="dcterms:W3CDTF">2021-05-26T16:50:10Z</dcterms:created>
  <dcterms:modified xsi:type="dcterms:W3CDTF">2024-04-05T06:26:59Z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