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5"/>
  </p:notesMasterIdLst>
  <p:handoutMasterIdLst>
    <p:handoutMasterId r:id="rId26"/>
  </p:handoutMasterIdLst>
  <p:sldIdLst>
    <p:sldId id="283" r:id="rId5"/>
    <p:sldId id="301" r:id="rId6"/>
    <p:sldId id="278" r:id="rId7"/>
    <p:sldId id="284" r:id="rId8"/>
    <p:sldId id="285" r:id="rId9"/>
    <p:sldId id="286" r:id="rId10"/>
    <p:sldId id="287" r:id="rId11"/>
    <p:sldId id="288" r:id="rId12"/>
    <p:sldId id="290" r:id="rId13"/>
    <p:sldId id="291" r:id="rId14"/>
    <p:sldId id="292" r:id="rId15"/>
    <p:sldId id="293" r:id="rId16"/>
    <p:sldId id="296" r:id="rId17"/>
    <p:sldId id="294" r:id="rId18"/>
    <p:sldId id="297" r:id="rId19"/>
    <p:sldId id="300" r:id="rId20"/>
    <p:sldId id="295" r:id="rId21"/>
    <p:sldId id="298" r:id="rId22"/>
    <p:sldId id="299" r:id="rId23"/>
    <p:sldId id="289"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fee rehman" initials="sr" lastIdx="2" clrIdx="0">
    <p:extLst>
      <p:ext uri="{19B8F6BF-5375-455C-9EA6-DF929625EA0E}">
        <p15:presenceInfo xmlns:p15="http://schemas.microsoft.com/office/powerpoint/2012/main" userId="f57287dd77018ff2" providerId="Windows Live"/>
      </p:ext>
    </p:extLst>
  </p:cmAuthor>
  <p:cmAuthor id="2" name="Mohan S" initials="MS" lastIdx="1" clrIdx="1">
    <p:extLst>
      <p:ext uri="{19B8F6BF-5375-455C-9EA6-DF929625EA0E}">
        <p15:presenceInfo xmlns:p15="http://schemas.microsoft.com/office/powerpoint/2012/main" userId="f5c06a0d1eaaa0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99" autoAdjust="0"/>
  </p:normalViewPr>
  <p:slideViewPr>
    <p:cSldViewPr>
      <p:cViewPr varScale="1">
        <p:scale>
          <a:sx n="82" d="100"/>
          <a:sy n="82" d="100"/>
        </p:scale>
        <p:origin x="478" y="6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commentAuthors" Target="commentAuthors.xml" /><Relationship Id="rId30"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9/29/2023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9/29/2023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9/29/2023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9/29/2023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9/29/2023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9/29/2023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9/29/2023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9/29/2023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9/29/2023</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9/29/2023</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9/29/2023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9/29/2023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9/29/2023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9/29/2023</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hyperlink" Target="mailto:Chattaraj,%20Anuran,%20Saumya%20Bansal,%20and%20Anirudhha%20Chandra.%20%22An%20intelligent%20traffic%20control%20system%20using%20RFID.%22%20IEEE%20potentials%2028,%20no.%203%20(2009):%2040-43." TargetMode="External" /><Relationship Id="rId2" Type="http://schemas.openxmlformats.org/officeDocument/2006/relationships/slide" Target="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slide" Target="slide7.xml" /><Relationship Id="rId2" Type="http://schemas.openxmlformats.org/officeDocument/2006/relationships/slide" Target="slide9.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slide" Target="slide20.xml" /><Relationship Id="rId2" Type="http://schemas.openxmlformats.org/officeDocument/2006/relationships/slide" Target="slide10.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slide" Target="slide7.xml" /><Relationship Id="rId2" Type="http://schemas.openxmlformats.org/officeDocument/2006/relationships/hyperlink" Target="%5b1%5d%20Cucchiara,%20Rita,%20Massimo%20Piccardi,%20and%20Paola%20Mello.%20%22Image%20analysis%20and%20rule-based%20reasoning%20for%20a%20traffic%20monitoring%20system.%22%20In%20Proceedings%20199%20IEEE/IEEJ/JSAI%20International%20Conference%20on%20Intelligent%20Transportation%20Systems%20(Cat.%20No.%2099TH8383),%20pp.%20758-763.%20IEEE,%201999."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999" y="431800"/>
            <a:ext cx="8937943" cy="3201894"/>
          </a:xfrm>
        </p:spPr>
        <p:txBody>
          <a:bodyPr>
            <a:normAutofit/>
          </a:bodyPr>
          <a:lstStyle/>
          <a:p>
            <a:r>
              <a:rPr lang="en-US" sz="5400" dirty="0"/>
              <a:t>Traffic Management System</a:t>
            </a:r>
          </a:p>
        </p:txBody>
      </p:sp>
    </p:spTree>
    <p:extLst>
      <p:ext uri="{BB962C8B-B14F-4D97-AF65-F5344CB8AC3E}">
        <p14:creationId xmlns:p14="http://schemas.microsoft.com/office/powerpoint/2010/main" val="4255333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676400"/>
            <a:ext cx="9751060" cy="4267200"/>
          </a:xfrm>
        </p:spPr>
        <p:txBody>
          <a:bodyPr/>
          <a:lstStyle/>
          <a:p>
            <a:r>
              <a:rPr lang="en-US" dirty="0">
                <a:hlinkClick r:id="rId2" action="ppaction://hlinksldjump"/>
              </a:rPr>
              <a:t>[3]Nellore, Kapileswar, and Gerhard Hancke. "A survey on urban traffic management system using wireless sensor networks." </a:t>
            </a:r>
            <a:r>
              <a:rPr lang="en-US" i="1" dirty="0">
                <a:hlinkClick r:id="rId2" action="ppaction://hlinksldjump"/>
              </a:rPr>
              <a:t>Sensors</a:t>
            </a:r>
            <a:r>
              <a:rPr lang="en-US" dirty="0">
                <a:hlinkClick r:id="rId2" action="ppaction://hlinksldjump"/>
              </a:rPr>
              <a:t> 16, no. 2 (2016): 157.</a:t>
            </a:r>
            <a:endParaRPr lang="en-US" dirty="0"/>
          </a:p>
          <a:p>
            <a:r>
              <a:rPr lang="en-US" dirty="0">
                <a:hlinkClick r:id="rId3"/>
              </a:rPr>
              <a:t>[4]</a:t>
            </a:r>
            <a:r>
              <a:rPr lang="en-US" dirty="0" err="1">
                <a:hlinkClick r:id="rId3"/>
              </a:rPr>
              <a:t>Chattaraj</a:t>
            </a:r>
            <a:r>
              <a:rPr lang="en-US" dirty="0">
                <a:hlinkClick r:id="rId3"/>
              </a:rPr>
              <a:t>, Anuran, </a:t>
            </a:r>
            <a:r>
              <a:rPr lang="en-US" dirty="0" err="1">
                <a:hlinkClick r:id="rId3"/>
              </a:rPr>
              <a:t>Saumya</a:t>
            </a:r>
            <a:r>
              <a:rPr lang="en-US" dirty="0">
                <a:hlinkClick r:id="rId3"/>
              </a:rPr>
              <a:t> Bansal, and </a:t>
            </a:r>
            <a:r>
              <a:rPr lang="en-US" dirty="0" err="1">
                <a:hlinkClick r:id="rId3"/>
              </a:rPr>
              <a:t>Anirudhha</a:t>
            </a:r>
            <a:r>
              <a:rPr lang="en-US" dirty="0">
                <a:hlinkClick r:id="rId3"/>
              </a:rPr>
              <a:t> Chandra. "An intelligent traffic control system using RFID." IEEE potentials 28, no. 3 (2009): 40-43.</a:t>
            </a:r>
            <a:endParaRPr lang="en-US" dirty="0"/>
          </a:p>
        </p:txBody>
      </p:sp>
    </p:spTree>
    <p:extLst>
      <p:ext uri="{BB962C8B-B14F-4D97-AF65-F5344CB8AC3E}">
        <p14:creationId xmlns:p14="http://schemas.microsoft.com/office/powerpoint/2010/main" val="142449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Working</a:t>
            </a:r>
          </a:p>
        </p:txBody>
      </p:sp>
      <p:sp>
        <p:nvSpPr>
          <p:cNvPr id="3" name="Content Placeholder 2"/>
          <p:cNvSpPr>
            <a:spLocks noGrp="1"/>
          </p:cNvSpPr>
          <p:nvPr>
            <p:ph idx="1"/>
          </p:nvPr>
        </p:nvSpPr>
        <p:spPr>
          <a:xfrm>
            <a:off x="1065212" y="2667000"/>
            <a:ext cx="9751060" cy="4267200"/>
          </a:xfrm>
        </p:spPr>
        <p:txBody>
          <a:bodyPr/>
          <a:lstStyle/>
          <a:p>
            <a:r>
              <a:rPr lang="en-US" dirty="0">
                <a:solidFill>
                  <a:schemeClr val="tx2"/>
                </a:solidFill>
                <a:latin typeface="Times New Roman" panose="02020603050405020304" pitchFamily="18" charset="0"/>
                <a:cs typeface="Times New Roman" panose="02020603050405020304" pitchFamily="18" charset="0"/>
              </a:rPr>
              <a:t>This project works on the principle that when a car passes between the IR transmitter and IR receiver, the IR light is blocked and as the result the resistance of the photodiode increases. This change in resistance is converted to electrical pulses, which is used to control traffic lights.</a:t>
            </a:r>
          </a:p>
          <a:p>
            <a:endParaRPr lang="en-US" dirty="0">
              <a:solidFill>
                <a:schemeClr val="tx2"/>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698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57200"/>
            <a:ext cx="9751060" cy="1168400"/>
          </a:xfrm>
        </p:spPr>
        <p:txBody>
          <a:bodyPr/>
          <a:lstStyle/>
          <a:p>
            <a:r>
              <a:rPr lang="en-US" b="1" u="sng" dirty="0">
                <a:solidFill>
                  <a:schemeClr val="tx2"/>
                </a:solidFill>
              </a:rPr>
              <a:t>Components Used</a:t>
            </a:r>
          </a:p>
        </p:txBody>
      </p:sp>
      <p:sp>
        <p:nvSpPr>
          <p:cNvPr id="3" name="Content Placeholder 2"/>
          <p:cNvSpPr>
            <a:spLocks noGrp="1"/>
          </p:cNvSpPr>
          <p:nvPr>
            <p:ph idx="1"/>
          </p:nvPr>
        </p:nvSpPr>
        <p:spPr>
          <a:xfrm>
            <a:off x="1141412" y="1905000"/>
            <a:ext cx="9751060" cy="4267200"/>
          </a:xfrm>
        </p:spPr>
        <p:txBody>
          <a:bodyPr/>
          <a:lstStyle/>
          <a:p>
            <a:r>
              <a:rPr lang="en-US" dirty="0">
                <a:solidFill>
                  <a:schemeClr val="tx2"/>
                </a:solidFill>
                <a:latin typeface="Times New Roman" panose="02020603050405020304" pitchFamily="18" charset="0"/>
                <a:cs typeface="Times New Roman" panose="02020603050405020304" pitchFamily="18" charset="0"/>
              </a:rPr>
              <a:t>Arduino UNO</a:t>
            </a:r>
          </a:p>
          <a:p>
            <a:r>
              <a:rPr lang="en-US" dirty="0">
                <a:solidFill>
                  <a:schemeClr val="tx2"/>
                </a:solidFill>
                <a:latin typeface="Times New Roman" panose="02020603050405020304" pitchFamily="18" charset="0"/>
                <a:cs typeface="Times New Roman" panose="02020603050405020304" pitchFamily="18" charset="0"/>
              </a:rPr>
              <a:t>IR Sensors (IR Transmitter &amp; IR Receiver)</a:t>
            </a:r>
          </a:p>
          <a:p>
            <a:r>
              <a:rPr lang="en-US" dirty="0">
                <a:solidFill>
                  <a:schemeClr val="tx2"/>
                </a:solidFill>
                <a:latin typeface="Times New Roman" panose="02020603050405020304" pitchFamily="18" charset="0"/>
                <a:cs typeface="Times New Roman" panose="02020603050405020304" pitchFamily="18" charset="0"/>
              </a:rPr>
              <a:t>LED’S (12)</a:t>
            </a:r>
          </a:p>
          <a:p>
            <a:r>
              <a:rPr lang="en-US" dirty="0">
                <a:solidFill>
                  <a:schemeClr val="tx2"/>
                </a:solidFill>
                <a:latin typeface="Times New Roman" panose="02020603050405020304" pitchFamily="18" charset="0"/>
                <a:cs typeface="Times New Roman" panose="02020603050405020304" pitchFamily="18" charset="0"/>
              </a:rPr>
              <a:t>Resistors(1k ohm)</a:t>
            </a:r>
          </a:p>
          <a:p>
            <a:r>
              <a:rPr lang="en-US" dirty="0">
                <a:solidFill>
                  <a:schemeClr val="tx2"/>
                </a:solidFill>
                <a:latin typeface="Times New Roman" panose="02020603050405020304" pitchFamily="18" charset="0"/>
                <a:cs typeface="Times New Roman" panose="02020603050405020304" pitchFamily="18" charset="0"/>
              </a:rPr>
              <a:t>Power Supply (5V)</a:t>
            </a:r>
          </a:p>
          <a:p>
            <a:r>
              <a:rPr lang="en-US" dirty="0">
                <a:solidFill>
                  <a:schemeClr val="tx2"/>
                </a:solidFill>
                <a:latin typeface="Times New Roman" panose="02020603050405020304" pitchFamily="18" charset="0"/>
                <a:cs typeface="Times New Roman" panose="02020603050405020304" pitchFamily="18" charset="0"/>
              </a:rPr>
              <a:t>Jumping Wires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83766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Block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83" y="1676401"/>
            <a:ext cx="9751059" cy="4648199"/>
          </a:xfrm>
        </p:spPr>
      </p:pic>
    </p:spTree>
    <p:extLst>
      <p:ext uri="{BB962C8B-B14F-4D97-AF65-F5344CB8AC3E}">
        <p14:creationId xmlns:p14="http://schemas.microsoft.com/office/powerpoint/2010/main" val="2828670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Circuit Diagram</a:t>
            </a:r>
          </a:p>
        </p:txBody>
      </p:sp>
      <p:sp>
        <p:nvSpPr>
          <p:cNvPr id="3" name="Content Placeholder 2"/>
          <p:cNvSpPr>
            <a:spLocks noGrp="1"/>
          </p:cNvSpPr>
          <p:nvPr>
            <p:ph idx="1"/>
          </p:nvPr>
        </p:nvSpPr>
        <p:spPr/>
        <p:txBody>
          <a:bodyPr/>
          <a:lstStyle/>
          <a:p>
            <a:endParaRPr lang="en-US" dirty="0"/>
          </a:p>
        </p:txBody>
      </p:sp>
      <p:sp>
        <p:nvSpPr>
          <p:cNvPr id="4" name="Rectangle 2"/>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76400"/>
            <a:ext cx="10363200" cy="4600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833848" y="3010195"/>
            <a:ext cx="151836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Resistors with LEDS    </a:t>
            </a:r>
            <a:endParaRPr kumimoji="0" 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6780212" y="2800130"/>
            <a:ext cx="1436612"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Arial" panose="020B0604020202020204" pitchFamily="34"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Arduino UNO R3</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98612" y="2661631"/>
            <a:ext cx="934871" cy="276999"/>
          </a:xfrm>
          <a:prstGeom prst="rect">
            <a:avLst/>
          </a:prstGeom>
          <a:noFill/>
        </p:spPr>
        <p:txBody>
          <a:bodyPr wrap="none" rtlCol="0">
            <a:spAutoFit/>
          </a:bodyPr>
          <a:lstStyle/>
          <a:p>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latin typeface="Times New Roman" panose="02020603050405020304" pitchFamily="18" charset="0"/>
                <a:ea typeface="Calibri" panose="020F0502020204030204" pitchFamily="34" charset="0"/>
                <a:cs typeface="Times New Roman" panose="02020603050405020304" pitchFamily="18" charset="0"/>
              </a:rPr>
              <a:t>IR Sensors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08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p:txBody>
          <a:bodyPr numCol="3">
            <a:noAutofit/>
          </a:bodyPr>
          <a:lstStyle/>
          <a:p>
            <a:endParaRPr lang="en-US" sz="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812" y="1701800"/>
            <a:ext cx="8077200" cy="4470400"/>
          </a:xfrm>
          <a:prstGeom prst="rect">
            <a:avLst/>
          </a:prstGeom>
        </p:spPr>
      </p:pic>
    </p:spTree>
    <p:extLst>
      <p:ext uri="{BB962C8B-B14F-4D97-AF65-F5344CB8AC3E}">
        <p14:creationId xmlns:p14="http://schemas.microsoft.com/office/powerpoint/2010/main" val="377304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2412" y="1600200"/>
            <a:ext cx="8763000" cy="4591050"/>
          </a:xfrm>
        </p:spPr>
      </p:pic>
    </p:spTree>
    <p:extLst>
      <p:ext uri="{BB962C8B-B14F-4D97-AF65-F5344CB8AC3E}">
        <p14:creationId xmlns:p14="http://schemas.microsoft.com/office/powerpoint/2010/main" val="69828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Conclusion &amp; Future Work</a:t>
            </a:r>
          </a:p>
        </p:txBody>
      </p:sp>
      <p:sp>
        <p:nvSpPr>
          <p:cNvPr id="3" name="Content Placeholder 2"/>
          <p:cNvSpPr>
            <a:spLocks noGrp="1"/>
          </p:cNvSpPr>
          <p:nvPr>
            <p:ph idx="1"/>
          </p:nvPr>
        </p:nvSpPr>
        <p:spPr>
          <a:xfrm>
            <a:off x="1204157" y="1981200"/>
            <a:ext cx="9751060" cy="4267200"/>
          </a:xfrm>
        </p:spPr>
        <p:txBody>
          <a:bodyPr/>
          <a:lstStyle/>
          <a:p>
            <a:r>
              <a:rPr lang="en-US" dirty="0">
                <a:solidFill>
                  <a:schemeClr val="tx2"/>
                </a:solidFill>
                <a:latin typeface="Times New Roman" panose="02020603050405020304" pitchFamily="18" charset="0"/>
                <a:cs typeface="Times New Roman" panose="02020603050405020304" pitchFamily="18" charset="0"/>
              </a:rPr>
              <a:t>In this project we have studied the optimization of traffic light controller in a City using IR sensors and microcontroller. By using this system we tried to reduce the possibilities of traffic jams, caused by traffic lights and we have successfully gets the results. Number of passing vehicle in the fixed time slot on the road decide the density range of traffics and on the basis of vehicle count microcontroller decide the traffic light delays for next recording interval</a:t>
            </a:r>
          </a:p>
        </p:txBody>
      </p:sp>
    </p:spTree>
    <p:extLst>
      <p:ext uri="{BB962C8B-B14F-4D97-AF65-F5344CB8AC3E}">
        <p14:creationId xmlns:p14="http://schemas.microsoft.com/office/powerpoint/2010/main" val="2559882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95400"/>
            <a:ext cx="9751060" cy="4267200"/>
          </a:xfrm>
        </p:spPr>
        <p:txBody>
          <a:bodyPr/>
          <a:lstStyle/>
          <a:p>
            <a:r>
              <a:rPr lang="en-US" dirty="0">
                <a:solidFill>
                  <a:schemeClr val="tx2"/>
                </a:solidFill>
              </a:rPr>
              <a:t>The proposed work in this project is to eliminate the traffic congestion problem but still a lot of work can be done on this project or on the other traffic problems.</a:t>
            </a:r>
          </a:p>
          <a:p>
            <a:r>
              <a:rPr lang="en-US" dirty="0">
                <a:solidFill>
                  <a:schemeClr val="tx2"/>
                </a:solidFill>
              </a:rPr>
              <a:t>Improvements in this Project </a:t>
            </a:r>
          </a:p>
          <a:p>
            <a:r>
              <a:rPr lang="en-US" dirty="0">
                <a:solidFill>
                  <a:schemeClr val="tx2"/>
                </a:solidFill>
              </a:rPr>
              <a:t>1) We can use RFID Tags instead of IR sensors as there range is limited so we can use RFID system.</a:t>
            </a:r>
          </a:p>
          <a:p>
            <a:r>
              <a:rPr lang="en-US" dirty="0">
                <a:solidFill>
                  <a:schemeClr val="tx2"/>
                </a:solidFill>
              </a:rPr>
              <a:t>2) We can use different Micro Controllers (Raspberry Pi,PIC Microcontroller).</a:t>
            </a:r>
          </a:p>
          <a:p>
            <a:endParaRPr lang="en-US" dirty="0"/>
          </a:p>
        </p:txBody>
      </p:sp>
    </p:spTree>
    <p:extLst>
      <p:ext uri="{BB962C8B-B14F-4D97-AF65-F5344CB8AC3E}">
        <p14:creationId xmlns:p14="http://schemas.microsoft.com/office/powerpoint/2010/main" val="36701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524000"/>
            <a:ext cx="9751060" cy="4267200"/>
          </a:xfrm>
        </p:spPr>
        <p:txBody>
          <a:bodyPr/>
          <a:lstStyle/>
          <a:p>
            <a:r>
              <a:rPr lang="en-US" dirty="0">
                <a:solidFill>
                  <a:schemeClr val="tx2"/>
                </a:solidFill>
                <a:latin typeface="Times New Roman" panose="02020603050405020304" pitchFamily="18" charset="0"/>
                <a:cs typeface="Times New Roman" panose="02020603050405020304" pitchFamily="18" charset="0"/>
              </a:rPr>
              <a:t>3) we can make a system for pedestrian path along with this project as well.</a:t>
            </a:r>
          </a:p>
          <a:p>
            <a:r>
              <a:rPr lang="en-US" dirty="0">
                <a:solidFill>
                  <a:schemeClr val="tx2"/>
                </a:solidFill>
                <a:latin typeface="Times New Roman" panose="02020603050405020304" pitchFamily="18" charset="0"/>
                <a:cs typeface="Times New Roman" panose="02020603050405020304" pitchFamily="18" charset="0"/>
              </a:rPr>
              <a:t>4) We can make a signal free system for an ambulance.</a:t>
            </a:r>
          </a:p>
          <a:p>
            <a:r>
              <a:rPr lang="en-US" dirty="0">
                <a:solidFill>
                  <a:schemeClr val="tx2"/>
                </a:solidFill>
                <a:latin typeface="Times New Roman" panose="02020603050405020304" pitchFamily="18" charset="0"/>
                <a:cs typeface="Times New Roman" panose="02020603050405020304" pitchFamily="18" charset="0"/>
              </a:rPr>
              <a:t>5) We can attach LCDs with signals with the following information (when our signal is going to open and for how much time is going to be open).</a:t>
            </a:r>
          </a:p>
        </p:txBody>
      </p:sp>
    </p:spTree>
    <p:extLst>
      <p:ext uri="{BB962C8B-B14F-4D97-AF65-F5344CB8AC3E}">
        <p14:creationId xmlns:p14="http://schemas.microsoft.com/office/powerpoint/2010/main" val="106167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684B-3EE3-D503-961C-4C08F01E6024}"/>
              </a:ext>
            </a:extLst>
          </p:cNvPr>
          <p:cNvSpPr>
            <a:spLocks noGrp="1"/>
          </p:cNvSpPr>
          <p:nvPr>
            <p:ph type="title"/>
          </p:nvPr>
        </p:nvSpPr>
        <p:spPr/>
        <p:txBody>
          <a:bodyPr/>
          <a:lstStyle/>
          <a:p>
            <a:r>
              <a:rPr lang="en-US" b="1">
                <a:solidFill>
                  <a:schemeClr val="tx2"/>
                </a:solidFill>
              </a:rPr>
              <a:t>Project definition </a:t>
            </a:r>
          </a:p>
        </p:txBody>
      </p:sp>
      <p:sp>
        <p:nvSpPr>
          <p:cNvPr id="3" name="Content Placeholder 2">
            <a:extLst>
              <a:ext uri="{FF2B5EF4-FFF2-40B4-BE49-F238E27FC236}">
                <a16:creationId xmlns:a16="http://schemas.microsoft.com/office/drawing/2014/main" id="{52134322-FED3-4487-A61A-8FA37F47D8A2}"/>
              </a:ext>
            </a:extLst>
          </p:cNvPr>
          <p:cNvSpPr>
            <a:spLocks noGrp="1"/>
          </p:cNvSpPr>
          <p:nvPr>
            <p:ph idx="1"/>
          </p:nvPr>
        </p:nvSpPr>
        <p:spPr/>
        <p:txBody>
          <a:bodyPr/>
          <a:lstStyle/>
          <a:p>
            <a:r>
              <a:rPr lang="en-US">
                <a:solidFill>
                  <a:schemeClr val="tx2"/>
                </a:solidFill>
              </a:rPr>
              <a:t>An Internet of Things (IoT)-enabled intelligent traffic management system can solve pertinent issues by leveraging technologies like wireless connectivity &amp; intelligent sensors. Considered a cornerstone of a smart city, they help improve the comfort and safety of drivers, passengers &amp; pedestrians.</a:t>
            </a:r>
          </a:p>
        </p:txBody>
      </p:sp>
    </p:spTree>
    <p:extLst>
      <p:ext uri="{BB962C8B-B14F-4D97-AF65-F5344CB8AC3E}">
        <p14:creationId xmlns:p14="http://schemas.microsoft.com/office/powerpoint/2010/main" val="38482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2334" b="2334"/>
          <a:stretch>
            <a:fillRect/>
          </a:stretch>
        </p:blipFill>
        <p:spPr>
          <a:xfrm>
            <a:off x="303212" y="304800"/>
            <a:ext cx="11582400" cy="6248400"/>
          </a:xfrm>
        </p:spPr>
      </p:pic>
    </p:spTree>
    <p:extLst>
      <p:ext uri="{BB962C8B-B14F-4D97-AF65-F5344CB8AC3E}">
        <p14:creationId xmlns:p14="http://schemas.microsoft.com/office/powerpoint/2010/main" val="2240412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457200"/>
            <a:ext cx="9751060" cy="1168400"/>
          </a:xfrm>
        </p:spPr>
        <p:txBody>
          <a:bodyPr/>
          <a:lstStyle/>
          <a:p>
            <a:r>
              <a:rPr lang="en-US" b="1" u="sng" dirty="0">
                <a:solidFill>
                  <a:schemeClr val="tx2"/>
                </a:solidFill>
                <a:latin typeface="Times New Roman" panose="02020603050405020304" pitchFamily="18" charset="0"/>
                <a:cs typeface="Times New Roman" panose="02020603050405020304" pitchFamily="18" charset="0"/>
              </a:rPr>
              <a:t>Design Thinking</a:t>
            </a:r>
          </a:p>
        </p:txBody>
      </p:sp>
      <p:sp>
        <p:nvSpPr>
          <p:cNvPr id="14" name="Content Placeholder 13"/>
          <p:cNvSpPr>
            <a:spLocks noGrp="1"/>
          </p:cNvSpPr>
          <p:nvPr>
            <p:ph idx="1"/>
          </p:nvPr>
        </p:nvSpPr>
        <p:spPr>
          <a:xfrm>
            <a:off x="836612" y="1905000"/>
            <a:ext cx="9751060" cy="4267200"/>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Introduction</a:t>
            </a:r>
          </a:p>
          <a:p>
            <a:r>
              <a:rPr lang="en-US" dirty="0">
                <a:solidFill>
                  <a:schemeClr val="tx2"/>
                </a:solidFill>
                <a:latin typeface="Times New Roman" panose="02020603050405020304" pitchFamily="18" charset="0"/>
                <a:cs typeface="Times New Roman" panose="02020603050405020304" pitchFamily="18" charset="0"/>
              </a:rPr>
              <a:t>Literature Survey</a:t>
            </a:r>
          </a:p>
          <a:p>
            <a:r>
              <a:rPr lang="en-US" dirty="0">
                <a:solidFill>
                  <a:schemeClr val="tx2"/>
                </a:solidFill>
                <a:latin typeface="Times New Roman" panose="02020603050405020304" pitchFamily="18" charset="0"/>
                <a:cs typeface="Times New Roman" panose="02020603050405020304" pitchFamily="18" charset="0"/>
              </a:rPr>
              <a:t>Working</a:t>
            </a:r>
          </a:p>
          <a:p>
            <a:r>
              <a:rPr lang="en-US" dirty="0">
                <a:solidFill>
                  <a:schemeClr val="tx2"/>
                </a:solidFill>
                <a:latin typeface="Times New Roman" panose="02020603050405020304" pitchFamily="18" charset="0"/>
                <a:cs typeface="Times New Roman" panose="02020603050405020304" pitchFamily="18" charset="0"/>
              </a:rPr>
              <a:t>Results</a:t>
            </a:r>
          </a:p>
          <a:p>
            <a:r>
              <a:rPr lang="en-US" dirty="0">
                <a:solidFill>
                  <a:schemeClr val="tx2"/>
                </a:solidFill>
                <a:latin typeface="Times New Roman" panose="02020603050405020304" pitchFamily="18" charset="0"/>
                <a:cs typeface="Times New Roman" panose="02020603050405020304" pitchFamily="18" charset="0"/>
              </a:rPr>
              <a:t>Conclusion &amp; Future Work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One of the major problems faced in any metro city is traffic congestion. Heavy traffic is a headache for each and every person driving the vehicle and even to the traffic police in controlling the traffic.</a:t>
            </a:r>
          </a:p>
          <a:p>
            <a:r>
              <a:rPr lang="en-US" dirty="0">
                <a:solidFill>
                  <a:schemeClr val="tx2"/>
                </a:solidFill>
                <a:latin typeface="Times New Roman" panose="02020603050405020304" pitchFamily="18" charset="0"/>
                <a:cs typeface="Times New Roman" panose="02020603050405020304" pitchFamily="18" charset="0"/>
              </a:rPr>
              <a:t>Traffic congestion has a negative impact on economy, the environment and the overall quality of life. </a:t>
            </a:r>
          </a:p>
          <a:p>
            <a:r>
              <a:rPr lang="en-US" dirty="0">
                <a:solidFill>
                  <a:schemeClr val="tx2"/>
                </a:solidFill>
                <a:latin typeface="Times New Roman" panose="02020603050405020304" pitchFamily="18" charset="0"/>
                <a:cs typeface="Times New Roman" panose="02020603050405020304" pitchFamily="18" charset="0"/>
              </a:rPr>
              <a:t>There are two ways through which traffic is been controlled</a:t>
            </a:r>
          </a:p>
          <a:p>
            <a:pPr marL="0" indent="0">
              <a:buNone/>
            </a:pPr>
            <a:r>
              <a:rPr lang="en-US" dirty="0">
                <a:solidFill>
                  <a:schemeClr val="tx2"/>
                </a:solidFill>
                <a:latin typeface="Times New Roman" panose="02020603050405020304" pitchFamily="18" charset="0"/>
                <a:cs typeface="Times New Roman" panose="02020603050405020304" pitchFamily="18" charset="0"/>
              </a:rPr>
              <a:t>    a) Manually</a:t>
            </a:r>
          </a:p>
          <a:p>
            <a:pPr marL="0" indent="0">
              <a:buNone/>
            </a:pPr>
            <a:r>
              <a:rPr lang="en-US" dirty="0">
                <a:solidFill>
                  <a:schemeClr val="tx2"/>
                </a:solidFill>
                <a:latin typeface="Times New Roman" panose="02020603050405020304" pitchFamily="18" charset="0"/>
                <a:cs typeface="Times New Roman" panose="02020603050405020304" pitchFamily="18" charset="0"/>
              </a:rPr>
              <a:t>    b) Systematically (Controllers)</a:t>
            </a:r>
          </a:p>
          <a:p>
            <a:pPr marL="457200" indent="-457200">
              <a:buAutoNum type="alphaLcParenR"/>
            </a:pPr>
            <a:endParaRPr lang="en-US" dirty="0"/>
          </a:p>
          <a:p>
            <a:pPr marL="0" indent="0">
              <a:buNone/>
            </a:pPr>
            <a:endParaRPr lang="en-US" dirty="0"/>
          </a:p>
        </p:txBody>
      </p:sp>
    </p:spTree>
    <p:extLst>
      <p:ext uri="{BB962C8B-B14F-4D97-AF65-F5344CB8AC3E}">
        <p14:creationId xmlns:p14="http://schemas.microsoft.com/office/powerpoint/2010/main" val="311449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812" y="1295400"/>
            <a:ext cx="10591800" cy="4495800"/>
          </a:xfrm>
        </p:spPr>
        <p:txBody>
          <a:bodyPr>
            <a:normAutofit/>
          </a:bodyPr>
          <a:lstStyle/>
          <a:p>
            <a:pPr marL="457200" indent="-457200">
              <a:buAutoNum type="alphaLcParenR"/>
            </a:pPr>
            <a:r>
              <a:rPr lang="en-US" dirty="0">
                <a:solidFill>
                  <a:schemeClr val="tx2"/>
                </a:solidFill>
                <a:latin typeface="Times New Roman" panose="02020603050405020304" pitchFamily="18" charset="0"/>
                <a:cs typeface="Times New Roman" panose="02020603050405020304" pitchFamily="18" charset="0"/>
              </a:rPr>
              <a:t>One of the oldest ways of handling traffic was having a traffic policeman deployed at each junction.</a:t>
            </a:r>
          </a:p>
          <a:p>
            <a:pPr marL="457200" indent="-457200">
              <a:buFont typeface="Arial" pitchFamily="34" charset="0"/>
              <a:buAutoNum type="alphaLcParenR"/>
            </a:pPr>
            <a:r>
              <a:rPr lang="en-US" dirty="0">
                <a:solidFill>
                  <a:schemeClr val="tx2"/>
                </a:solidFill>
                <a:latin typeface="Times New Roman" panose="02020603050405020304" pitchFamily="18" charset="0"/>
                <a:cs typeface="Times New Roman" panose="02020603050405020304" pitchFamily="18" charset="0"/>
              </a:rPr>
              <a:t>Traditional Traffic light controllers: It uses a fixed predetermined schedule for traffic inflow for each direction. </a:t>
            </a:r>
          </a:p>
          <a:p>
            <a:r>
              <a:rPr lang="en-US" dirty="0">
                <a:solidFill>
                  <a:schemeClr val="tx2"/>
                </a:solidFill>
                <a:latin typeface="Times New Roman" panose="02020603050405020304" pitchFamily="18" charset="0"/>
                <a:cs typeface="Times New Roman" panose="02020603050405020304" pitchFamily="18" charset="0"/>
              </a:rPr>
              <a:t>However the whole idea of a fixed time traffic light controller is not convenient for cities where traffic flow is variable.</a:t>
            </a:r>
          </a:p>
          <a:p>
            <a:r>
              <a:rPr lang="en-US" dirty="0">
                <a:solidFill>
                  <a:schemeClr val="tx2"/>
                </a:solidFill>
                <a:latin typeface="Times New Roman" panose="02020603050405020304" pitchFamily="18" charset="0"/>
                <a:cs typeface="Times New Roman" panose="02020603050405020304" pitchFamily="18" charset="0"/>
              </a:rPr>
              <a:t>For this reason a dynamic traffic control system is needed, which controls the traffic signals according to the density of traffic.</a:t>
            </a:r>
          </a:p>
          <a:p>
            <a:pPr marL="457200" indent="-457200">
              <a:buFont typeface="Arial" pitchFamily="34" charset="0"/>
              <a:buAutoNum type="alphaLcParen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0716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612" y="1295400"/>
            <a:ext cx="9751060" cy="4267200"/>
          </a:xfrm>
        </p:spPr>
        <p:txBody>
          <a:bodyPr/>
          <a:lstStyle/>
          <a:p>
            <a:endParaRPr lang="en-US" dirty="0"/>
          </a:p>
          <a:p>
            <a:r>
              <a:rPr lang="en-US" dirty="0">
                <a:solidFill>
                  <a:schemeClr val="tx2"/>
                </a:solidFill>
                <a:latin typeface="Times New Roman" panose="02020603050405020304" pitchFamily="18" charset="0"/>
                <a:cs typeface="Times New Roman" panose="02020603050405020304" pitchFamily="18" charset="0"/>
              </a:rPr>
              <a:t>In our project we focus on optimization of traffic light using IR sensors and Arduino UNO as a microcontroller. </a:t>
            </a:r>
          </a:p>
          <a:p>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In our project our approach is to take data/input from IR sensors it will allow us to detect whether the road is congested or not and will allow us to manage our traffic according to our input.</a:t>
            </a:r>
          </a:p>
        </p:txBody>
      </p:sp>
    </p:spTree>
    <p:extLst>
      <p:ext uri="{BB962C8B-B14F-4D97-AF65-F5344CB8AC3E}">
        <p14:creationId xmlns:p14="http://schemas.microsoft.com/office/powerpoint/2010/main" val="3486294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2"/>
                </a:solidFill>
                <a:latin typeface="Times New Roman" panose="02020603050405020304" pitchFamily="18" charset="0"/>
                <a:cs typeface="Times New Roman" panose="02020603050405020304" pitchFamily="18" charset="0"/>
              </a:rPr>
              <a:t>Literature Survey</a:t>
            </a:r>
            <a:endParaRPr lang="en-US" b="1" dirty="0">
              <a:solidFill>
                <a:schemeClr val="tx2"/>
              </a:solidFill>
            </a:endParaRPr>
          </a:p>
        </p:txBody>
      </p:sp>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hlinkClick r:id="rId2" action="ppaction://hlinksldjump"/>
              </a:rPr>
              <a:t>[1]</a:t>
            </a:r>
            <a:r>
              <a:rPr lang="en-US" dirty="0">
                <a:solidFill>
                  <a:schemeClr val="tx2"/>
                </a:solidFill>
                <a:latin typeface="Times New Roman" panose="02020603050405020304" pitchFamily="18" charset="0"/>
                <a:cs typeface="Times New Roman" panose="02020603050405020304" pitchFamily="18" charset="0"/>
              </a:rPr>
              <a:t>This paper suggests implementing a smart traffic controller using real-time image processing. It used filtering method, which filtered the image and released all waste objects and only showed the cars. It has been customized to be used to control the traffic light sign by giving each sign sufficient time, depending on the number of cars on each direction. </a:t>
            </a:r>
          </a:p>
          <a:p>
            <a:r>
              <a:rPr lang="en-US" dirty="0">
                <a:solidFill>
                  <a:schemeClr val="tx2"/>
                </a:solidFill>
                <a:latin typeface="Times New Roman" panose="02020603050405020304" pitchFamily="18" charset="0"/>
                <a:cs typeface="Times New Roman" panose="02020603050405020304" pitchFamily="18" charset="0"/>
                <a:hlinkClick r:id="rId3" action="ppaction://hlinksldjump"/>
              </a:rPr>
              <a:t>[2]</a:t>
            </a:r>
            <a:r>
              <a:rPr lang="en-US" dirty="0">
                <a:solidFill>
                  <a:schemeClr val="tx2"/>
                </a:solidFill>
                <a:latin typeface="Times New Roman" panose="02020603050405020304" pitchFamily="18" charset="0"/>
                <a:cs typeface="Times New Roman" panose="02020603050405020304" pitchFamily="18" charset="0"/>
              </a:rPr>
              <a:t> this paper the author optimize the traffic using microcontroller this system reduce traffic jams problem cause by traffic light to extent. The system contains IR Transmitter and IR Receiver. IR count the vehicles on the road Microcontroller generates the result.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29319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hlinkClick r:id="rId2" action="ppaction://hlinksldjump"/>
              </a:rPr>
              <a:t>[3]</a:t>
            </a:r>
            <a:r>
              <a:rPr lang="en-US" dirty="0">
                <a:solidFill>
                  <a:schemeClr val="tx2"/>
                </a:solidFill>
                <a:latin typeface="Times New Roman" panose="02020603050405020304" pitchFamily="18" charset="0"/>
                <a:cs typeface="Times New Roman" panose="02020603050405020304" pitchFamily="18" charset="0"/>
              </a:rPr>
              <a:t>In this paper the traffic control system based on (WSN) wireless sensor Network. In that System Time manipulation Used for controlling Traffic Light. This System Control Traffic over Multiple intersections. The vehicles transmits the RF signal and code. The sensor on traffic signal detects the signal and receives the code and communicates wirelessly with traffic lights controller.  </a:t>
            </a:r>
          </a:p>
          <a:p>
            <a:r>
              <a:rPr lang="en-US" dirty="0">
                <a:solidFill>
                  <a:schemeClr val="tx2"/>
                </a:solidFill>
                <a:latin typeface="Times New Roman" panose="02020603050405020304" pitchFamily="18" charset="0"/>
                <a:cs typeface="Times New Roman" panose="02020603050405020304" pitchFamily="18" charset="0"/>
                <a:hlinkClick r:id="rId3" action="ppaction://hlinksldjump"/>
              </a:rPr>
              <a:t>[4] </a:t>
            </a:r>
            <a:r>
              <a:rPr lang="en-US" dirty="0">
                <a:solidFill>
                  <a:schemeClr val="tx2"/>
                </a:solidFill>
                <a:latin typeface="Times New Roman" panose="02020603050405020304" pitchFamily="18" charset="0"/>
                <a:cs typeface="Times New Roman" panose="02020603050405020304" pitchFamily="18" charset="0"/>
              </a:rPr>
              <a:t>System is based on a simple principle of RFID tracking of vehicles, can operate in real-time, improve traffic flow and safety, and fully automated, saving costly constant human involvement. </a:t>
            </a:r>
          </a:p>
          <a:p>
            <a:endParaRPr lang="en-US" dirty="0"/>
          </a:p>
        </p:txBody>
      </p:sp>
    </p:spTree>
    <p:extLst>
      <p:ext uri="{BB962C8B-B14F-4D97-AF65-F5344CB8AC3E}">
        <p14:creationId xmlns:p14="http://schemas.microsoft.com/office/powerpoint/2010/main" val="836221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2"/>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r>
              <a:rPr lang="en-US" dirty="0">
                <a:hlinkClick r:id="rId2"/>
              </a:rPr>
              <a:t>[1] Cucchiara, Rita, Massimo </a:t>
            </a:r>
            <a:r>
              <a:rPr lang="en-US" dirty="0" err="1">
                <a:hlinkClick r:id="rId2"/>
              </a:rPr>
              <a:t>Piccardi</a:t>
            </a:r>
            <a:r>
              <a:rPr lang="en-US" dirty="0">
                <a:hlinkClick r:id="rId2"/>
              </a:rPr>
              <a:t>, and Paola Mello. "Image analysis and rule-based reasoning for a traffic monitoring system." In Proceedings 199 IEEE/IEEJ/JSAI International Conference on Intelligent Transportation Systems (Cat. No. 99TH8383), pp. 758-763. IEEE, 1999.</a:t>
            </a:r>
            <a:endParaRPr lang="en-US" dirty="0"/>
          </a:p>
          <a:p>
            <a:endParaRPr lang="en-US" dirty="0"/>
          </a:p>
          <a:p>
            <a:r>
              <a:rPr lang="en-US" dirty="0">
                <a:hlinkClick r:id="rId3" action="ppaction://hlinksldjump"/>
              </a:rPr>
              <a:t>[2] Sinhmar, Promila. "Intelligent traffic light and density control using IR sensors and microcontroller." </a:t>
            </a:r>
            <a:r>
              <a:rPr lang="en-US" i="1" dirty="0">
                <a:hlinkClick r:id="rId3" action="ppaction://hlinksldjump"/>
              </a:rPr>
              <a:t>International journal of advanced technology &amp; engineering research (IJATER)</a:t>
            </a:r>
            <a:r>
              <a:rPr lang="en-US" dirty="0">
                <a:hlinkClick r:id="rId3" action="ppaction://hlinksldjump"/>
              </a:rPr>
              <a:t> 2, no. 2 (2012): 30-35.</a:t>
            </a:r>
            <a:endParaRPr lang="en-US" dirty="0"/>
          </a:p>
          <a:p>
            <a:endParaRPr lang="en-US" dirty="0"/>
          </a:p>
        </p:txBody>
      </p:sp>
    </p:spTree>
    <p:extLst>
      <p:ext uri="{BB962C8B-B14F-4D97-AF65-F5344CB8AC3E}">
        <p14:creationId xmlns:p14="http://schemas.microsoft.com/office/powerpoint/2010/main" val="94114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
  <TotalTime>209</TotalTime>
  <Words>868</Words>
  <Application>Microsoft Office PowerPoint</Application>
  <PresentationFormat>Custom</PresentationFormat>
  <Paragraphs>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Books Classic 16x9</vt:lpstr>
      <vt:lpstr>Traffic Management System</vt:lpstr>
      <vt:lpstr>Project definition </vt:lpstr>
      <vt:lpstr>Design Thinking</vt:lpstr>
      <vt:lpstr>Introduction</vt:lpstr>
      <vt:lpstr>PowerPoint Presentation</vt:lpstr>
      <vt:lpstr>PowerPoint Presentation</vt:lpstr>
      <vt:lpstr>Literature Survey</vt:lpstr>
      <vt:lpstr>PowerPoint Presentation</vt:lpstr>
      <vt:lpstr>References</vt:lpstr>
      <vt:lpstr>PowerPoint Presentation</vt:lpstr>
      <vt:lpstr>Working</vt:lpstr>
      <vt:lpstr>Components Used</vt:lpstr>
      <vt:lpstr>Block Diagram</vt:lpstr>
      <vt:lpstr>Circuit Diagram</vt:lpstr>
      <vt:lpstr>Results</vt:lpstr>
      <vt:lpstr>PowerPoint Presentation</vt:lpstr>
      <vt:lpstr>Conclusion &amp; Future 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safee rehman</dc:creator>
  <cp:lastModifiedBy>Mohan S</cp:lastModifiedBy>
  <cp:revision>25</cp:revision>
  <dcterms:created xsi:type="dcterms:W3CDTF">2019-03-23T08:59:05Z</dcterms:created>
  <dcterms:modified xsi:type="dcterms:W3CDTF">2023-09-29T07:37:37Z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