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E188-9841-3B21-683D-E4CEC839A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AA1D3-F397-32AC-072A-1F542A2FC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AD22-A279-E29C-5212-D5E1EC1D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922E-98D7-1E0D-E653-F813E361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373F-1D8A-97C4-98BE-A47DB12D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20E7-6B1D-0693-A669-FAB96960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BC739-1367-42B4-2F56-F5B54F835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B4CC-4729-8872-151A-44DE9E04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E2A2-D7C5-D1AE-6ED1-FF85BDFE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8A10-50A3-41C3-DFE8-D49B4A5B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0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E81BD-6735-1E9A-6A3E-24B306CC1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0450F-B23D-79D4-E513-FCAD35B62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221A-FDEC-2F27-AB98-252E5C13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C0D5-9BFA-35BB-7CC9-4520DF95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C15B-A5C2-5FDD-524E-0E4D92B3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3D4D-2A3B-AF9E-C3A2-3A48B08D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E85C-A881-7F53-4F6A-7FA163E6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9883F-2675-8BC4-4B2F-A2C13665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A322-632C-8245-7E45-4AB4FBAC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9C8E-BD18-C2CE-AA09-E63B1791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CCB9-1DCB-0D10-ADED-0ADA6F35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D986-FF17-CF65-2132-9D6BB85C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8C7C-3BB1-F4B9-1987-BB193B3D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2F91-A596-9250-DC3F-DD92A271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2687-8DBA-7031-39F8-32497BEE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0D54-80C2-987F-0FE5-649D7DE1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B4D3-5D61-F776-F1ED-057B3AB03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489E8-28D9-43B2-8D7D-CDF8309E4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16F9C-8D3D-4CD9-B59A-6E93ED3F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A3A5F-D922-6C96-F652-77B01ED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344D9-47A5-6ACA-CD02-9054934E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A352-F8EB-F4BC-A739-84286350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199F-8C2D-40D3-A325-A76B9973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132DE-64ED-D0CE-28C9-CF6D8B248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D39FA-81E3-EAD5-A320-F889CDBC7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D3B2B-D0F8-EA6C-ED5F-5881CBA9E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0BEF8-F23C-4B47-7303-B3020C80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08F48-9568-C9D7-5B0D-E4E94BAC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AE85-8F7C-D4EE-DAD2-43B2E86A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825-9217-2F43-F34E-466E4180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1F090-17FE-134E-B5DF-6479CABA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6B832-4C44-C7A2-4775-041E7E5D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E581C-2189-A316-C939-ED588A1A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5A1CC-4DC9-12F9-71F0-120F8428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676B9-36C5-6C65-CFBD-F3AC45A8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4A11-6815-8E0D-52A2-9D30C17C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A1A2-CE6A-959D-B9FF-E760963B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1179-5EB9-D7EA-DBBD-969364B6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B4E84-2304-14BE-6941-50A8090B7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2B693-314B-10D8-1479-409A8CFF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146A-DFA7-EAAE-C793-B192214C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3B31D-7D96-03D5-7DDF-1E8E3451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BD4-3482-7273-0B2C-F947AA9B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44A36-1140-B78A-63B3-9D4A8F9E5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00325-2878-8540-DF0C-67772A2B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F0452-1756-FF00-CE20-A39C8E1C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BB209-2CC9-5368-EB5C-4A42901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04B1-5B05-FBB7-F1EF-38BE358C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6EA53-C9A4-9CD6-66B6-B1EC64A0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610F6-17F8-2125-6A5E-030BBA5E7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054A-F3EF-2340-9173-1875EA96D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3F01-2139-43BA-8098-B002D5A47BB7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AE2F-5AD5-E773-D045-2BD679A5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8031-CA47-A46D-976F-2737E585E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35A9-15D2-43CA-9595-2E826F24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427BBB-BA7E-ABB3-274E-E5AAC082F2FA}"/>
              </a:ext>
            </a:extLst>
          </p:cNvPr>
          <p:cNvSpPr txBox="1"/>
          <p:nvPr/>
        </p:nvSpPr>
        <p:spPr>
          <a:xfrm>
            <a:off x="335280" y="439567"/>
            <a:ext cx="1133856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ASSIGNMWENT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Wayne Enterprises is a fictional company appearing in American comic books published by DC Comics, commonly in association with the superhero Batman. Wayne Enterprises is a large, growing multinational company.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Your role as a data analyst is to analyze the 5 datasets and prepare a detailed report to the new CEO on “What is happening in the company” and “What is going to happen.”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analysis should be of two types.</a:t>
            </a:r>
            <a:br>
              <a:rPr lang="en-US" dirty="0"/>
            </a:br>
            <a:r>
              <a:rPr lang="en-US" dirty="0"/>
              <a:t>1. Dashboards - You can create one or multiple dashboards that contain a combination of charts that clearly communicates visually what is happening and what will happen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Use your imagination and come up with new ideas. Make the reports look beautiful, professional, minimal and neat. </a:t>
            </a:r>
          </a:p>
        </p:txBody>
      </p:sp>
    </p:spTree>
    <p:extLst>
      <p:ext uri="{BB962C8B-B14F-4D97-AF65-F5344CB8AC3E}">
        <p14:creationId xmlns:p14="http://schemas.microsoft.com/office/powerpoint/2010/main" val="272094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15">
            <a:extLst>
              <a:ext uri="{FF2B5EF4-FFF2-40B4-BE49-F238E27FC236}">
                <a16:creationId xmlns:a16="http://schemas.microsoft.com/office/drawing/2014/main" id="{27596FA9-6F07-CB31-7C69-72A90C4B7253}"/>
              </a:ext>
            </a:extLst>
          </p:cNvPr>
          <p:cNvSpPr txBox="1">
            <a:spLocks/>
          </p:cNvSpPr>
          <p:nvPr/>
        </p:nvSpPr>
        <p:spPr>
          <a:xfrm>
            <a:off x="311700" y="445024"/>
            <a:ext cx="11036004" cy="896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/>
              <a:t>About the dataset</a:t>
            </a:r>
          </a:p>
        </p:txBody>
      </p:sp>
      <p:sp>
        <p:nvSpPr>
          <p:cNvPr id="3" name="Google Shape;67;p15">
            <a:extLst>
              <a:ext uri="{FF2B5EF4-FFF2-40B4-BE49-F238E27FC236}">
                <a16:creationId xmlns:a16="http://schemas.microsoft.com/office/drawing/2014/main" id="{B604931F-228A-F9C8-5145-FBB2E6584F4C}"/>
              </a:ext>
            </a:extLst>
          </p:cNvPr>
          <p:cNvSpPr txBox="1">
            <a:spLocks/>
          </p:cNvSpPr>
          <p:nvPr/>
        </p:nvSpPr>
        <p:spPr>
          <a:xfrm>
            <a:off x="311700" y="1152474"/>
            <a:ext cx="11036004" cy="534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</a:rPr>
              <a:t>1. Financial Performance Dataset (40 records)</a:t>
            </a:r>
          </a:p>
          <a:p>
            <a:pPr marL="457200" indent="-298450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Coverage</a:t>
            </a:r>
            <a:r>
              <a:rPr lang="en-US" sz="1100" dirty="0">
                <a:solidFill>
                  <a:schemeClr val="dk1"/>
                </a:solidFill>
              </a:rPr>
              <a:t>: Quarterly data for 5 divisions across 2023-2024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Key Metrics</a:t>
            </a:r>
            <a:r>
              <a:rPr lang="en-US" sz="1100" dirty="0">
                <a:solidFill>
                  <a:schemeClr val="dk1"/>
                </a:solidFill>
              </a:rPr>
              <a:t>: Revenue, costs, profits, R&amp;D investment, market share, customer satisfaction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Notable Trends</a:t>
            </a:r>
            <a:r>
              <a:rPr lang="en-US" sz="1100" dirty="0">
                <a:solidFill>
                  <a:schemeClr val="dk1"/>
                </a:solidFill>
              </a:rPr>
              <a:t>: Wayne Aerospace and Construction showing strong growth, Foundation operating at planned losses for social impact</a:t>
            </a:r>
          </a:p>
          <a:p>
            <a:pPr marL="0" indent="0"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sz="1300" b="1" dirty="0">
                <a:solidFill>
                  <a:schemeClr val="dk1"/>
                </a:solidFill>
              </a:rPr>
              <a:t>2. Gotham Security Operations Dataset (72 records)</a:t>
            </a:r>
          </a:p>
          <a:p>
            <a:pPr marL="457200" indent="-298450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Coverage</a:t>
            </a:r>
            <a:r>
              <a:rPr lang="en-US" sz="1100" dirty="0">
                <a:solidFill>
                  <a:schemeClr val="dk1"/>
                </a:solidFill>
              </a:rPr>
              <a:t>: Monthly data across 6 Gotham districts for 2023-2024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Key Metrics</a:t>
            </a:r>
            <a:r>
              <a:rPr lang="en-US" sz="1100" dirty="0">
                <a:solidFill>
                  <a:schemeClr val="dk1"/>
                </a:solidFill>
              </a:rPr>
              <a:t>: Security incidents, response times, Wayne Tech deployments, public safety scores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Notable Trends</a:t>
            </a:r>
            <a:r>
              <a:rPr lang="en-US" sz="1100" dirty="0">
                <a:solidFill>
                  <a:schemeClr val="dk1"/>
                </a:solidFill>
              </a:rPr>
              <a:t>: Significant improvement in crime prevention, especially in Bristol and Park Row districts; The Narrows remains most challenging area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endParaRPr lang="en-US"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r>
              <a:rPr lang="en-US" sz="1300" b="1" dirty="0">
                <a:solidFill>
                  <a:schemeClr val="dk1"/>
                </a:solidFill>
              </a:rPr>
              <a:t>3. R&amp;D Portfolio Dataset (75 records)</a:t>
            </a:r>
          </a:p>
          <a:p>
            <a:pPr marL="457200" lvl="0" indent="-298450">
              <a:spcBef>
                <a:spcPts val="1200"/>
              </a:spcBef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Coverage</a:t>
            </a:r>
            <a:r>
              <a:rPr lang="en-US" sz="1100" dirty="0">
                <a:solidFill>
                  <a:schemeClr val="dk1"/>
                </a:solidFill>
              </a:rPr>
              <a:t>: All active research projects across divisions from 2023-2024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Key Metrics</a:t>
            </a:r>
            <a:r>
              <a:rPr lang="en-US" sz="1100" dirty="0">
                <a:solidFill>
                  <a:schemeClr val="dk1"/>
                </a:solidFill>
              </a:rPr>
              <a:t>: Budget allocation vs. spending, commercialization potential, timeline adherence, security classifications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Notable Trends</a:t>
            </a:r>
            <a:r>
              <a:rPr lang="en-US" sz="1100" dirty="0">
                <a:solidFill>
                  <a:schemeClr val="dk1"/>
                </a:solidFill>
              </a:rPr>
              <a:t>: High-potential projects in neural interfaces, quantum computing, and fusion power; some theoretical physics projects showing delays</a:t>
            </a:r>
          </a:p>
          <a:p>
            <a:pPr marL="0" lv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r>
              <a:rPr lang="en-US" sz="1300" b="1" dirty="0">
                <a:solidFill>
                  <a:schemeClr val="dk1"/>
                </a:solidFill>
              </a:rPr>
              <a:t>4. Supply Chain Dataset (90 records)</a:t>
            </a:r>
          </a:p>
          <a:p>
            <a:pPr marL="457200" lvl="0" indent="-298450">
              <a:spcBef>
                <a:spcPts val="1200"/>
              </a:spcBef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Coverage</a:t>
            </a:r>
            <a:r>
              <a:rPr lang="en-US" sz="1100" dirty="0">
                <a:solidFill>
                  <a:schemeClr val="dk1"/>
                </a:solidFill>
              </a:rPr>
              <a:t>: Monthly production data from 5 key facilities across different product lines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Key Metrics</a:t>
            </a:r>
            <a:r>
              <a:rPr lang="en-US" sz="1100" dirty="0">
                <a:solidFill>
                  <a:schemeClr val="dk1"/>
                </a:solidFill>
              </a:rPr>
              <a:t>: Production volumes, costs, quality scores, sustainability ratings, supply chain disruptions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Notable Trends</a:t>
            </a:r>
            <a:r>
              <a:rPr lang="en-US" sz="1100" dirty="0">
                <a:solidFill>
                  <a:schemeClr val="dk1"/>
                </a:solidFill>
              </a:rPr>
              <a:t>: Gotham Main (Aerospace) and Metropolis North (Biotech) showing best performance; sustainability improvements across all facilities</a:t>
            </a:r>
          </a:p>
          <a:p>
            <a:pPr marL="0" lv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r>
              <a:rPr lang="en-US" sz="1300" b="1" dirty="0">
                <a:solidFill>
                  <a:schemeClr val="dk1"/>
                </a:solidFill>
              </a:rPr>
              <a:t>5. HR Analytics Dataset (96 records)</a:t>
            </a:r>
          </a:p>
          <a:p>
            <a:pPr marL="457200" lvl="0" indent="-298450">
              <a:spcBef>
                <a:spcPts val="1200"/>
              </a:spcBef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Coverage</a:t>
            </a:r>
            <a:r>
              <a:rPr lang="en-US" sz="1100" dirty="0">
                <a:solidFill>
                  <a:schemeClr val="dk1"/>
                </a:solidFill>
              </a:rPr>
              <a:t>: Monthly employee metrics across all divisions and hierarchy levels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Key Metrics</a:t>
            </a:r>
            <a:r>
              <a:rPr lang="en-US" sz="1100" dirty="0">
                <a:solidFill>
                  <a:schemeClr val="dk1"/>
                </a:solidFill>
              </a:rPr>
              <a:t>: Retention rates, training hours, performance ratings, diversity indices, satisfaction scores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Notable Trends</a:t>
            </a:r>
            <a:r>
              <a:rPr lang="en-US" sz="1100" dirty="0">
                <a:solidFill>
                  <a:schemeClr val="dk1"/>
                </a:solidFill>
              </a:rPr>
              <a:t>: Excellent retention at senior levels, improving diversity metrics, higher satisfaction correlating with security clearance levels</a:t>
            </a:r>
          </a:p>
        </p:txBody>
      </p:sp>
    </p:spTree>
    <p:extLst>
      <p:ext uri="{BB962C8B-B14F-4D97-AF65-F5344CB8AC3E}">
        <p14:creationId xmlns:p14="http://schemas.microsoft.com/office/powerpoint/2010/main" val="172124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8">
            <a:extLst>
              <a:ext uri="{FF2B5EF4-FFF2-40B4-BE49-F238E27FC236}">
                <a16:creationId xmlns:a16="http://schemas.microsoft.com/office/drawing/2014/main" id="{8BF79A90-FACB-4B43-56F2-F2E5189467BD}"/>
              </a:ext>
            </a:extLst>
          </p:cNvPr>
          <p:cNvSpPr txBox="1">
            <a:spLocks/>
          </p:cNvSpPr>
          <p:nvPr/>
        </p:nvSpPr>
        <p:spPr>
          <a:xfrm>
            <a:off x="92244" y="265176"/>
            <a:ext cx="11164020" cy="828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3600" dirty="0"/>
              <a:t>🎯 Data Analysis Opportunities</a:t>
            </a:r>
          </a:p>
        </p:txBody>
      </p:sp>
      <p:sp>
        <p:nvSpPr>
          <p:cNvPr id="3" name="Google Shape;83;p18">
            <a:extLst>
              <a:ext uri="{FF2B5EF4-FFF2-40B4-BE49-F238E27FC236}">
                <a16:creationId xmlns:a16="http://schemas.microsoft.com/office/drawing/2014/main" id="{67317F72-4F79-CC7A-6528-513144A0E5A8}"/>
              </a:ext>
            </a:extLst>
          </p:cNvPr>
          <p:cNvSpPr txBox="1">
            <a:spLocks/>
          </p:cNvSpPr>
          <p:nvPr/>
        </p:nvSpPr>
        <p:spPr>
          <a:xfrm>
            <a:off x="311700" y="1160040"/>
            <a:ext cx="11164020" cy="5533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chemeClr val="dk1"/>
                </a:solidFill>
              </a:rPr>
              <a:t>These datasets provide rich material for the board analysis assignment, including:</a:t>
            </a: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dk1"/>
                </a:solidFill>
              </a:rPr>
              <a:t>Cross-Dataset Correlations:</a:t>
            </a:r>
          </a:p>
          <a:p>
            <a:pPr marL="457200" indent="-298450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R&amp;D investment vs. revenue growth patterns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Security performance vs. community engagement effectiveness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Employee satisfaction vs. productivity metrics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Supply chain efficiency vs. product quality scores</a:t>
            </a: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dk1"/>
                </a:solidFill>
              </a:rPr>
              <a:t>Predictive Analytics Potential:</a:t>
            </a:r>
          </a:p>
          <a:p>
            <a:pPr marL="457200" indent="-298450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Security incident forecasting based on deployment patterns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Project success prediction using budget adherence and team metrics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Employee turnover risk assessment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Supply chain disruption impact </a:t>
            </a:r>
            <a:r>
              <a:rPr lang="en-GB" sz="2000" dirty="0" err="1">
                <a:solidFill>
                  <a:schemeClr val="dk1"/>
                </a:solidFill>
              </a:rPr>
              <a:t>modeling</a:t>
            </a:r>
            <a:endParaRPr lang="en-GB" sz="20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dk1"/>
                </a:solidFill>
              </a:rPr>
              <a:t>Strategic Insights Available:</a:t>
            </a:r>
          </a:p>
          <a:p>
            <a:pPr marL="457200" indent="-298450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Division performance benchmarking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Resource allocation optimization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Risk mitigation prioritization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Innovation pipeline evaluation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85252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Nithsh Rajkumar</dc:creator>
  <cp:lastModifiedBy>Sri Nithsh Rajkumar</cp:lastModifiedBy>
  <cp:revision>1</cp:revision>
  <dcterms:created xsi:type="dcterms:W3CDTF">2025-06-16T06:12:46Z</dcterms:created>
  <dcterms:modified xsi:type="dcterms:W3CDTF">2025-06-16T06:13:06Z</dcterms:modified>
</cp:coreProperties>
</file>