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84" r:id="rId3"/>
    <p:sldId id="326" r:id="rId4"/>
    <p:sldId id="286" r:id="rId5"/>
    <p:sldId id="325" r:id="rId6"/>
    <p:sldId id="287" r:id="rId7"/>
    <p:sldId id="288" r:id="rId8"/>
    <p:sldId id="289" r:id="rId9"/>
    <p:sldId id="290" r:id="rId10"/>
    <p:sldId id="291" r:id="rId11"/>
    <p:sldId id="292" r:id="rId12"/>
    <p:sldId id="319" r:id="rId13"/>
    <p:sldId id="293" r:id="rId14"/>
    <p:sldId id="294" r:id="rId15"/>
    <p:sldId id="317" r:id="rId16"/>
    <p:sldId id="327" r:id="rId17"/>
    <p:sldId id="318" r:id="rId18"/>
    <p:sldId id="295" r:id="rId19"/>
    <p:sldId id="296" r:id="rId20"/>
    <p:sldId id="297" r:id="rId21"/>
    <p:sldId id="298" r:id="rId22"/>
    <p:sldId id="320" r:id="rId23"/>
    <p:sldId id="299" r:id="rId24"/>
    <p:sldId id="300" r:id="rId25"/>
    <p:sldId id="321" r:id="rId26"/>
    <p:sldId id="301" r:id="rId27"/>
    <p:sldId id="302" r:id="rId28"/>
    <p:sldId id="330" r:id="rId29"/>
    <p:sldId id="332" r:id="rId30"/>
    <p:sldId id="333" r:id="rId31"/>
    <p:sldId id="334" r:id="rId32"/>
    <p:sldId id="329" r:id="rId33"/>
    <p:sldId id="328" r:id="rId34"/>
    <p:sldId id="331" r:id="rId35"/>
    <p:sldId id="303" r:id="rId36"/>
    <p:sldId id="338" r:id="rId37"/>
    <p:sldId id="335" r:id="rId38"/>
    <p:sldId id="336" r:id="rId39"/>
    <p:sldId id="285" r:id="rId40"/>
    <p:sldId id="324" r:id="rId41"/>
    <p:sldId id="337" r:id="rId42"/>
    <p:sldId id="308" r:id="rId43"/>
    <p:sldId id="309" r:id="rId44"/>
    <p:sldId id="322" r:id="rId45"/>
    <p:sldId id="323" r:id="rId46"/>
    <p:sldId id="304" r:id="rId47"/>
    <p:sldId id="305" r:id="rId48"/>
    <p:sldId id="306" r:id="rId49"/>
    <p:sldId id="307" r:id="rId50"/>
    <p:sldId id="310" r:id="rId51"/>
    <p:sldId id="311" r:id="rId52"/>
    <p:sldId id="312" r:id="rId53"/>
    <p:sldId id="313" r:id="rId54"/>
    <p:sldId id="314" r:id="rId55"/>
    <p:sldId id="315" r:id="rId56"/>
    <p:sldId id="316"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7E104-3B9C-48C2-9216-E9D4908A1FF2}"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0BF87-692D-46AD-BEFA-372037586532}" type="slidenum">
              <a:rPr lang="en-IN" smtClean="0"/>
              <a:t>‹#›</a:t>
            </a:fld>
            <a:endParaRPr lang="en-IN"/>
          </a:p>
        </p:txBody>
      </p:sp>
    </p:spTree>
    <p:extLst>
      <p:ext uri="{BB962C8B-B14F-4D97-AF65-F5344CB8AC3E}">
        <p14:creationId xmlns:p14="http://schemas.microsoft.com/office/powerpoint/2010/main" val="314585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3B5B-76F5-E1DA-6444-48E16C164F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D1AC93-ACA9-57A4-BF7B-85607B3974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1D79A1-4A34-C164-FE33-70FBCAFA0DDA}"/>
              </a:ext>
            </a:extLst>
          </p:cNvPr>
          <p:cNvSpPr>
            <a:spLocks noGrp="1"/>
          </p:cNvSpPr>
          <p:nvPr>
            <p:ph type="dt" sz="half" idx="10"/>
          </p:nvPr>
        </p:nvSpPr>
        <p:spPr/>
        <p:txBody>
          <a:bodyPr/>
          <a:lstStyle/>
          <a:p>
            <a:fld id="{624F62F8-16B0-4D4B-8979-F9370915D14C}" type="datetime1">
              <a:rPr lang="en-IN" smtClean="0"/>
              <a:t>18-03-2025</a:t>
            </a:fld>
            <a:endParaRPr lang="en-IN"/>
          </a:p>
        </p:txBody>
      </p:sp>
      <p:sp>
        <p:nvSpPr>
          <p:cNvPr id="5" name="Footer Placeholder 4">
            <a:extLst>
              <a:ext uri="{FF2B5EF4-FFF2-40B4-BE49-F238E27FC236}">
                <a16:creationId xmlns:a16="http://schemas.microsoft.com/office/drawing/2014/main" id="{C11D8830-B3BE-FCB2-9852-A4C48604BAFE}"/>
              </a:ext>
            </a:extLst>
          </p:cNvPr>
          <p:cNvSpPr>
            <a:spLocks noGrp="1"/>
          </p:cNvSpPr>
          <p:nvPr>
            <p:ph type="ftr" sz="quarter" idx="11"/>
          </p:nvPr>
        </p:nvSpPr>
        <p:spPr/>
        <p:txBody>
          <a:bodyPr/>
          <a:lstStyle/>
          <a:p>
            <a:r>
              <a:rPr lang="en-US"/>
              <a:t>Dr.Siddique Ibrahim </a:t>
            </a:r>
            <a:endParaRPr lang="en-IN"/>
          </a:p>
        </p:txBody>
      </p:sp>
      <p:sp>
        <p:nvSpPr>
          <p:cNvPr id="6" name="Slide Number Placeholder 5">
            <a:extLst>
              <a:ext uri="{FF2B5EF4-FFF2-40B4-BE49-F238E27FC236}">
                <a16:creationId xmlns:a16="http://schemas.microsoft.com/office/drawing/2014/main" id="{A14629F3-9373-9250-E7FE-6F3B64F22327}"/>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1604870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33F1-0609-194E-641D-FF34EDE74B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BE9049-9455-7191-3A01-D6D253DAAC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19AA0-5204-904C-E38D-B1A744B6FCEB}"/>
              </a:ext>
            </a:extLst>
          </p:cNvPr>
          <p:cNvSpPr>
            <a:spLocks noGrp="1"/>
          </p:cNvSpPr>
          <p:nvPr>
            <p:ph type="dt" sz="half" idx="10"/>
          </p:nvPr>
        </p:nvSpPr>
        <p:spPr/>
        <p:txBody>
          <a:bodyPr/>
          <a:lstStyle/>
          <a:p>
            <a:fld id="{2817D77D-8BC1-4E20-AEF0-3D9B990A0672}" type="datetime1">
              <a:rPr lang="en-IN" smtClean="0"/>
              <a:t>18-03-2025</a:t>
            </a:fld>
            <a:endParaRPr lang="en-IN"/>
          </a:p>
        </p:txBody>
      </p:sp>
      <p:sp>
        <p:nvSpPr>
          <p:cNvPr id="5" name="Footer Placeholder 4">
            <a:extLst>
              <a:ext uri="{FF2B5EF4-FFF2-40B4-BE49-F238E27FC236}">
                <a16:creationId xmlns:a16="http://schemas.microsoft.com/office/drawing/2014/main" id="{02C0295C-4E48-ED83-922C-49427D04A259}"/>
              </a:ext>
            </a:extLst>
          </p:cNvPr>
          <p:cNvSpPr>
            <a:spLocks noGrp="1"/>
          </p:cNvSpPr>
          <p:nvPr>
            <p:ph type="ftr" sz="quarter" idx="11"/>
          </p:nvPr>
        </p:nvSpPr>
        <p:spPr/>
        <p:txBody>
          <a:bodyPr/>
          <a:lstStyle/>
          <a:p>
            <a:r>
              <a:rPr lang="en-US"/>
              <a:t>Dr.Siddique Ibrahim </a:t>
            </a:r>
            <a:endParaRPr lang="en-IN"/>
          </a:p>
        </p:txBody>
      </p:sp>
      <p:sp>
        <p:nvSpPr>
          <p:cNvPr id="6" name="Slide Number Placeholder 5">
            <a:extLst>
              <a:ext uri="{FF2B5EF4-FFF2-40B4-BE49-F238E27FC236}">
                <a16:creationId xmlns:a16="http://schemas.microsoft.com/office/drawing/2014/main" id="{C9A4BF7A-A261-3B1C-AAF4-DEC690F1068E}"/>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2679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AAC52-F34C-FECB-F318-159F8FED48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38B1DB-EB10-839D-17B6-1791F1743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D506E-165F-BEF7-1E68-8774E2BF9345}"/>
              </a:ext>
            </a:extLst>
          </p:cNvPr>
          <p:cNvSpPr>
            <a:spLocks noGrp="1"/>
          </p:cNvSpPr>
          <p:nvPr>
            <p:ph type="dt" sz="half" idx="10"/>
          </p:nvPr>
        </p:nvSpPr>
        <p:spPr/>
        <p:txBody>
          <a:bodyPr/>
          <a:lstStyle/>
          <a:p>
            <a:fld id="{443A5C5E-00F7-4853-B238-7C2979161E4F}" type="datetime1">
              <a:rPr lang="en-IN" smtClean="0"/>
              <a:t>18-03-2025</a:t>
            </a:fld>
            <a:endParaRPr lang="en-IN"/>
          </a:p>
        </p:txBody>
      </p:sp>
      <p:sp>
        <p:nvSpPr>
          <p:cNvPr id="5" name="Footer Placeholder 4">
            <a:extLst>
              <a:ext uri="{FF2B5EF4-FFF2-40B4-BE49-F238E27FC236}">
                <a16:creationId xmlns:a16="http://schemas.microsoft.com/office/drawing/2014/main" id="{95B7E30B-91F5-4525-3B14-FE58ACDAC992}"/>
              </a:ext>
            </a:extLst>
          </p:cNvPr>
          <p:cNvSpPr>
            <a:spLocks noGrp="1"/>
          </p:cNvSpPr>
          <p:nvPr>
            <p:ph type="ftr" sz="quarter" idx="11"/>
          </p:nvPr>
        </p:nvSpPr>
        <p:spPr/>
        <p:txBody>
          <a:bodyPr/>
          <a:lstStyle/>
          <a:p>
            <a:r>
              <a:rPr lang="en-US"/>
              <a:t>Dr.Siddique Ibrahim </a:t>
            </a:r>
            <a:endParaRPr lang="en-IN"/>
          </a:p>
        </p:txBody>
      </p:sp>
      <p:sp>
        <p:nvSpPr>
          <p:cNvPr id="6" name="Slide Number Placeholder 5">
            <a:extLst>
              <a:ext uri="{FF2B5EF4-FFF2-40B4-BE49-F238E27FC236}">
                <a16:creationId xmlns:a16="http://schemas.microsoft.com/office/drawing/2014/main" id="{6577B0E7-30A6-2F44-F62C-ADDFED00A731}"/>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3349830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E7F3B-8F72-5222-4E86-2177125330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2AAB24-D4F5-7EAC-36FB-B5501F5265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5A9DAF-DC2F-EF1E-835C-3BA83258D52B}"/>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9214A012-934A-523A-7CC9-AA7E0F0171B7}"/>
              </a:ext>
            </a:extLst>
          </p:cNvPr>
          <p:cNvSpPr>
            <a:spLocks noGrp="1"/>
          </p:cNvSpPr>
          <p:nvPr>
            <p:ph type="ftr" sz="quarter" idx="11"/>
          </p:nvPr>
        </p:nvSpPr>
        <p:spPr/>
        <p:txBody>
          <a:bodyPr/>
          <a:lstStyle/>
          <a:p>
            <a:r>
              <a:rPr lang="en-US"/>
              <a:t>Dr.Siddique Ibrahim </a:t>
            </a:r>
            <a:endParaRPr lang="en-IN"/>
          </a:p>
        </p:txBody>
      </p:sp>
      <p:sp>
        <p:nvSpPr>
          <p:cNvPr id="6" name="Slide Number Placeholder 5">
            <a:extLst>
              <a:ext uri="{FF2B5EF4-FFF2-40B4-BE49-F238E27FC236}">
                <a16:creationId xmlns:a16="http://schemas.microsoft.com/office/drawing/2014/main" id="{D8A7DF14-665A-B469-C154-9AB02ACACD3D}"/>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49077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65B76-91CB-0401-74D4-8094ACA039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00B1256-8F62-E307-CF0F-2675E9F6D7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EF866F-28D9-6C22-2062-A82E5BD1156E}"/>
              </a:ext>
            </a:extLst>
          </p:cNvPr>
          <p:cNvSpPr>
            <a:spLocks noGrp="1"/>
          </p:cNvSpPr>
          <p:nvPr>
            <p:ph type="dt" sz="half" idx="10"/>
          </p:nvPr>
        </p:nvSpPr>
        <p:spPr/>
        <p:txBody>
          <a:bodyPr/>
          <a:lstStyle/>
          <a:p>
            <a:fld id="{6F423858-B946-412F-B785-63C095884378}" type="datetime1">
              <a:rPr lang="en-IN" smtClean="0"/>
              <a:t>18-03-2025</a:t>
            </a:fld>
            <a:endParaRPr lang="en-IN"/>
          </a:p>
        </p:txBody>
      </p:sp>
      <p:sp>
        <p:nvSpPr>
          <p:cNvPr id="5" name="Footer Placeholder 4">
            <a:extLst>
              <a:ext uri="{FF2B5EF4-FFF2-40B4-BE49-F238E27FC236}">
                <a16:creationId xmlns:a16="http://schemas.microsoft.com/office/drawing/2014/main" id="{E816AB49-7860-D6E4-A31E-359C78AC8530}"/>
              </a:ext>
            </a:extLst>
          </p:cNvPr>
          <p:cNvSpPr>
            <a:spLocks noGrp="1"/>
          </p:cNvSpPr>
          <p:nvPr>
            <p:ph type="ftr" sz="quarter" idx="11"/>
          </p:nvPr>
        </p:nvSpPr>
        <p:spPr/>
        <p:txBody>
          <a:bodyPr/>
          <a:lstStyle/>
          <a:p>
            <a:r>
              <a:rPr lang="en-US"/>
              <a:t>Dr.Siddique Ibrahim </a:t>
            </a:r>
            <a:endParaRPr lang="en-IN"/>
          </a:p>
        </p:txBody>
      </p:sp>
      <p:sp>
        <p:nvSpPr>
          <p:cNvPr id="6" name="Slide Number Placeholder 5">
            <a:extLst>
              <a:ext uri="{FF2B5EF4-FFF2-40B4-BE49-F238E27FC236}">
                <a16:creationId xmlns:a16="http://schemas.microsoft.com/office/drawing/2014/main" id="{5F58AF5E-01EE-8675-58DC-CD7CC75239BC}"/>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473741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FB8B-06B6-749E-2C57-AC8109C5C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CDE157-DF0B-9CD5-5F13-1520900FA8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69E02A-7B4F-1815-4D06-A580645936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996F044-9C23-1DF5-B909-104B3D18A9AE}"/>
              </a:ext>
            </a:extLst>
          </p:cNvPr>
          <p:cNvSpPr>
            <a:spLocks noGrp="1"/>
          </p:cNvSpPr>
          <p:nvPr>
            <p:ph type="dt" sz="half" idx="10"/>
          </p:nvPr>
        </p:nvSpPr>
        <p:spPr/>
        <p:txBody>
          <a:bodyPr/>
          <a:lstStyle/>
          <a:p>
            <a:fld id="{1D6048B4-D524-4529-A736-E069A828B5C8}" type="datetime1">
              <a:rPr lang="en-IN" smtClean="0"/>
              <a:t>18-03-2025</a:t>
            </a:fld>
            <a:endParaRPr lang="en-IN"/>
          </a:p>
        </p:txBody>
      </p:sp>
      <p:sp>
        <p:nvSpPr>
          <p:cNvPr id="6" name="Footer Placeholder 5">
            <a:extLst>
              <a:ext uri="{FF2B5EF4-FFF2-40B4-BE49-F238E27FC236}">
                <a16:creationId xmlns:a16="http://schemas.microsoft.com/office/drawing/2014/main" id="{866B6F3C-8633-2737-E659-122FE7BA0D0C}"/>
              </a:ext>
            </a:extLst>
          </p:cNvPr>
          <p:cNvSpPr>
            <a:spLocks noGrp="1"/>
          </p:cNvSpPr>
          <p:nvPr>
            <p:ph type="ftr" sz="quarter" idx="11"/>
          </p:nvPr>
        </p:nvSpPr>
        <p:spPr/>
        <p:txBody>
          <a:bodyPr/>
          <a:lstStyle/>
          <a:p>
            <a:r>
              <a:rPr lang="en-US"/>
              <a:t>Dr.Siddique Ibrahim </a:t>
            </a:r>
            <a:endParaRPr lang="en-IN"/>
          </a:p>
        </p:txBody>
      </p:sp>
      <p:sp>
        <p:nvSpPr>
          <p:cNvPr id="7" name="Slide Number Placeholder 6">
            <a:extLst>
              <a:ext uri="{FF2B5EF4-FFF2-40B4-BE49-F238E27FC236}">
                <a16:creationId xmlns:a16="http://schemas.microsoft.com/office/drawing/2014/main" id="{0A2E826C-2BC4-A416-CFD3-F569A660C54F}"/>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706696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BD1BA-F676-6A35-B0F6-D10E70F8FA1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4B6A3-046D-750D-5AF5-D597ADD540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6A097E-553A-6A06-1C3E-0C4F3DBB7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7962EDC-C2C8-74CE-EC85-E0D87729F5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FB56D-8555-C2A0-1F22-CFFB889C9C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B95C23B-A8AC-9004-EFA3-31D0DF29B727}"/>
              </a:ext>
            </a:extLst>
          </p:cNvPr>
          <p:cNvSpPr>
            <a:spLocks noGrp="1"/>
          </p:cNvSpPr>
          <p:nvPr>
            <p:ph type="dt" sz="half" idx="10"/>
          </p:nvPr>
        </p:nvSpPr>
        <p:spPr/>
        <p:txBody>
          <a:bodyPr/>
          <a:lstStyle/>
          <a:p>
            <a:fld id="{325529BC-4A32-4652-9D94-C59C8812CFA9}" type="datetime1">
              <a:rPr lang="en-IN" smtClean="0"/>
              <a:t>18-03-2025</a:t>
            </a:fld>
            <a:endParaRPr lang="en-IN"/>
          </a:p>
        </p:txBody>
      </p:sp>
      <p:sp>
        <p:nvSpPr>
          <p:cNvPr id="8" name="Footer Placeholder 7">
            <a:extLst>
              <a:ext uri="{FF2B5EF4-FFF2-40B4-BE49-F238E27FC236}">
                <a16:creationId xmlns:a16="http://schemas.microsoft.com/office/drawing/2014/main" id="{52FB7E24-F48F-E9F8-CD96-9B3BEC1BBCD5}"/>
              </a:ext>
            </a:extLst>
          </p:cNvPr>
          <p:cNvSpPr>
            <a:spLocks noGrp="1"/>
          </p:cNvSpPr>
          <p:nvPr>
            <p:ph type="ftr" sz="quarter" idx="11"/>
          </p:nvPr>
        </p:nvSpPr>
        <p:spPr/>
        <p:txBody>
          <a:bodyPr/>
          <a:lstStyle/>
          <a:p>
            <a:r>
              <a:rPr lang="en-US"/>
              <a:t>Dr.Siddique Ibrahim </a:t>
            </a:r>
            <a:endParaRPr lang="en-IN"/>
          </a:p>
        </p:txBody>
      </p:sp>
      <p:sp>
        <p:nvSpPr>
          <p:cNvPr id="9" name="Slide Number Placeholder 8">
            <a:extLst>
              <a:ext uri="{FF2B5EF4-FFF2-40B4-BE49-F238E27FC236}">
                <a16:creationId xmlns:a16="http://schemas.microsoft.com/office/drawing/2014/main" id="{74CB87E4-6E92-E87F-426B-4E3D0A7290D5}"/>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824430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91FE-ACA0-7D86-D33C-A6C8B6FE36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9A2CA1-A48D-3C01-A1C0-3F4A59D9E35E}"/>
              </a:ext>
            </a:extLst>
          </p:cNvPr>
          <p:cNvSpPr>
            <a:spLocks noGrp="1"/>
          </p:cNvSpPr>
          <p:nvPr>
            <p:ph type="dt" sz="half" idx="10"/>
          </p:nvPr>
        </p:nvSpPr>
        <p:spPr/>
        <p:txBody>
          <a:bodyPr/>
          <a:lstStyle/>
          <a:p>
            <a:fld id="{8B01DCCF-5E59-448A-BC8D-0D54B5400D35}" type="datetime1">
              <a:rPr lang="en-IN" smtClean="0"/>
              <a:t>18-03-2025</a:t>
            </a:fld>
            <a:endParaRPr lang="en-IN"/>
          </a:p>
        </p:txBody>
      </p:sp>
      <p:sp>
        <p:nvSpPr>
          <p:cNvPr id="4" name="Footer Placeholder 3">
            <a:extLst>
              <a:ext uri="{FF2B5EF4-FFF2-40B4-BE49-F238E27FC236}">
                <a16:creationId xmlns:a16="http://schemas.microsoft.com/office/drawing/2014/main" id="{A7D2259D-5CF1-CB66-DAD0-9163C90581DB}"/>
              </a:ext>
            </a:extLst>
          </p:cNvPr>
          <p:cNvSpPr>
            <a:spLocks noGrp="1"/>
          </p:cNvSpPr>
          <p:nvPr>
            <p:ph type="ftr" sz="quarter" idx="11"/>
          </p:nvPr>
        </p:nvSpPr>
        <p:spPr/>
        <p:txBody>
          <a:bodyPr/>
          <a:lstStyle/>
          <a:p>
            <a:r>
              <a:rPr lang="en-US"/>
              <a:t>Dr.Siddique Ibrahim </a:t>
            </a:r>
            <a:endParaRPr lang="en-IN"/>
          </a:p>
        </p:txBody>
      </p:sp>
      <p:sp>
        <p:nvSpPr>
          <p:cNvPr id="5" name="Slide Number Placeholder 4">
            <a:extLst>
              <a:ext uri="{FF2B5EF4-FFF2-40B4-BE49-F238E27FC236}">
                <a16:creationId xmlns:a16="http://schemas.microsoft.com/office/drawing/2014/main" id="{33BB4408-160E-55EA-8F0F-7BABA73D28E8}"/>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133730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F0BD5F-347E-6C77-2D05-4450A1DCC276}"/>
              </a:ext>
            </a:extLst>
          </p:cNvPr>
          <p:cNvSpPr>
            <a:spLocks noGrp="1"/>
          </p:cNvSpPr>
          <p:nvPr>
            <p:ph type="dt" sz="half" idx="10"/>
          </p:nvPr>
        </p:nvSpPr>
        <p:spPr/>
        <p:txBody>
          <a:bodyPr/>
          <a:lstStyle/>
          <a:p>
            <a:fld id="{753CAD52-12C9-4200-BFB3-0AE13C39CB8F}" type="datetime1">
              <a:rPr lang="en-IN" smtClean="0"/>
              <a:t>18-03-2025</a:t>
            </a:fld>
            <a:endParaRPr lang="en-IN"/>
          </a:p>
        </p:txBody>
      </p:sp>
      <p:sp>
        <p:nvSpPr>
          <p:cNvPr id="3" name="Footer Placeholder 2">
            <a:extLst>
              <a:ext uri="{FF2B5EF4-FFF2-40B4-BE49-F238E27FC236}">
                <a16:creationId xmlns:a16="http://schemas.microsoft.com/office/drawing/2014/main" id="{09E54BBA-7CB0-1FE9-B8D1-066AB69C1107}"/>
              </a:ext>
            </a:extLst>
          </p:cNvPr>
          <p:cNvSpPr>
            <a:spLocks noGrp="1"/>
          </p:cNvSpPr>
          <p:nvPr>
            <p:ph type="ftr" sz="quarter" idx="11"/>
          </p:nvPr>
        </p:nvSpPr>
        <p:spPr/>
        <p:txBody>
          <a:bodyPr/>
          <a:lstStyle/>
          <a:p>
            <a:r>
              <a:rPr lang="en-US"/>
              <a:t>Dr.Siddique Ibrahim </a:t>
            </a:r>
            <a:endParaRPr lang="en-IN"/>
          </a:p>
        </p:txBody>
      </p:sp>
      <p:sp>
        <p:nvSpPr>
          <p:cNvPr id="4" name="Slide Number Placeholder 3">
            <a:extLst>
              <a:ext uri="{FF2B5EF4-FFF2-40B4-BE49-F238E27FC236}">
                <a16:creationId xmlns:a16="http://schemas.microsoft.com/office/drawing/2014/main" id="{C393FA01-44DE-A6F8-E562-10703DC70293}"/>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371023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1854-C1EB-E513-7F6E-2611E05E39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E23464-128F-2101-8574-40B648589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4F4912-7339-A62C-C03B-8E4AC3D43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B189FF-23D5-D436-D015-C0881B21A3C0}"/>
              </a:ext>
            </a:extLst>
          </p:cNvPr>
          <p:cNvSpPr>
            <a:spLocks noGrp="1"/>
          </p:cNvSpPr>
          <p:nvPr>
            <p:ph type="dt" sz="half" idx="10"/>
          </p:nvPr>
        </p:nvSpPr>
        <p:spPr/>
        <p:txBody>
          <a:bodyPr/>
          <a:lstStyle/>
          <a:p>
            <a:fld id="{B32A10A3-8E08-4B88-AB03-9716C83E04D6}" type="datetime1">
              <a:rPr lang="en-IN" smtClean="0"/>
              <a:t>18-03-2025</a:t>
            </a:fld>
            <a:endParaRPr lang="en-IN"/>
          </a:p>
        </p:txBody>
      </p:sp>
      <p:sp>
        <p:nvSpPr>
          <p:cNvPr id="6" name="Footer Placeholder 5">
            <a:extLst>
              <a:ext uri="{FF2B5EF4-FFF2-40B4-BE49-F238E27FC236}">
                <a16:creationId xmlns:a16="http://schemas.microsoft.com/office/drawing/2014/main" id="{82DAC28E-DE71-E7B2-C3F5-45C72CF4C811}"/>
              </a:ext>
            </a:extLst>
          </p:cNvPr>
          <p:cNvSpPr>
            <a:spLocks noGrp="1"/>
          </p:cNvSpPr>
          <p:nvPr>
            <p:ph type="ftr" sz="quarter" idx="11"/>
          </p:nvPr>
        </p:nvSpPr>
        <p:spPr/>
        <p:txBody>
          <a:bodyPr/>
          <a:lstStyle/>
          <a:p>
            <a:r>
              <a:rPr lang="en-US"/>
              <a:t>Dr.Siddique Ibrahim </a:t>
            </a:r>
            <a:endParaRPr lang="en-IN"/>
          </a:p>
        </p:txBody>
      </p:sp>
      <p:sp>
        <p:nvSpPr>
          <p:cNvPr id="7" name="Slide Number Placeholder 6">
            <a:extLst>
              <a:ext uri="{FF2B5EF4-FFF2-40B4-BE49-F238E27FC236}">
                <a16:creationId xmlns:a16="http://schemas.microsoft.com/office/drawing/2014/main" id="{EB040D5F-8A6B-B96E-F200-EB4CF87DB940}"/>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403039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31B-5F80-CA3F-568E-EE91FF4CB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7063D-5372-CC3A-FCA7-538E16A2A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9E5C2-1128-4D25-E5A0-3AB831676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B92CBA-FAC0-5BAB-F844-A35F19BD88CC}"/>
              </a:ext>
            </a:extLst>
          </p:cNvPr>
          <p:cNvSpPr>
            <a:spLocks noGrp="1"/>
          </p:cNvSpPr>
          <p:nvPr>
            <p:ph type="dt" sz="half" idx="10"/>
          </p:nvPr>
        </p:nvSpPr>
        <p:spPr/>
        <p:txBody>
          <a:bodyPr/>
          <a:lstStyle/>
          <a:p>
            <a:fld id="{CED729C7-5F78-4968-89E2-39B14AA6EB95}" type="datetime1">
              <a:rPr lang="en-IN" smtClean="0"/>
              <a:t>18-03-2025</a:t>
            </a:fld>
            <a:endParaRPr lang="en-IN"/>
          </a:p>
        </p:txBody>
      </p:sp>
      <p:sp>
        <p:nvSpPr>
          <p:cNvPr id="6" name="Footer Placeholder 5">
            <a:extLst>
              <a:ext uri="{FF2B5EF4-FFF2-40B4-BE49-F238E27FC236}">
                <a16:creationId xmlns:a16="http://schemas.microsoft.com/office/drawing/2014/main" id="{A8050FB5-BB68-4E00-BB90-8EBF9BAD1395}"/>
              </a:ext>
            </a:extLst>
          </p:cNvPr>
          <p:cNvSpPr>
            <a:spLocks noGrp="1"/>
          </p:cNvSpPr>
          <p:nvPr>
            <p:ph type="ftr" sz="quarter" idx="11"/>
          </p:nvPr>
        </p:nvSpPr>
        <p:spPr/>
        <p:txBody>
          <a:bodyPr/>
          <a:lstStyle/>
          <a:p>
            <a:r>
              <a:rPr lang="en-US"/>
              <a:t>Dr.Siddique Ibrahim </a:t>
            </a:r>
            <a:endParaRPr lang="en-IN"/>
          </a:p>
        </p:txBody>
      </p:sp>
      <p:sp>
        <p:nvSpPr>
          <p:cNvPr id="7" name="Slide Number Placeholder 6">
            <a:extLst>
              <a:ext uri="{FF2B5EF4-FFF2-40B4-BE49-F238E27FC236}">
                <a16:creationId xmlns:a16="http://schemas.microsoft.com/office/drawing/2014/main" id="{BE9F950B-1180-F1F4-85B1-0F448924A003}"/>
              </a:ext>
            </a:extLst>
          </p:cNvPr>
          <p:cNvSpPr>
            <a:spLocks noGrp="1"/>
          </p:cNvSpPr>
          <p:nvPr>
            <p:ph type="sldNum" sz="quarter" idx="12"/>
          </p:nvPr>
        </p:nvSpPr>
        <p:spPr/>
        <p:txBody>
          <a:bodyPr/>
          <a:lstStyle/>
          <a:p>
            <a:fld id="{F8B71499-28C6-4560-A0EE-15F7C4C3C894}" type="slidenum">
              <a:rPr lang="en-IN" smtClean="0"/>
              <a:t>‹#›</a:t>
            </a:fld>
            <a:endParaRPr lang="en-IN"/>
          </a:p>
        </p:txBody>
      </p:sp>
    </p:spTree>
    <p:extLst>
      <p:ext uri="{BB962C8B-B14F-4D97-AF65-F5344CB8AC3E}">
        <p14:creationId xmlns:p14="http://schemas.microsoft.com/office/powerpoint/2010/main" val="1402939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4F068D-7CC0-933A-A4AB-D8A32456C2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24D983-0A66-C72F-8869-C681152E3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5C552B-899F-5C3A-F30E-BEA2CFE711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71EC9-B39F-4CE9-9C7E-0DBE69B520F7}" type="datetime1">
              <a:rPr lang="en-IN" smtClean="0"/>
              <a:t>18-03-2025</a:t>
            </a:fld>
            <a:endParaRPr lang="en-IN"/>
          </a:p>
        </p:txBody>
      </p:sp>
      <p:sp>
        <p:nvSpPr>
          <p:cNvPr id="5" name="Footer Placeholder 4">
            <a:extLst>
              <a:ext uri="{FF2B5EF4-FFF2-40B4-BE49-F238E27FC236}">
                <a16:creationId xmlns:a16="http://schemas.microsoft.com/office/drawing/2014/main" id="{8614DFBF-D3F9-6B28-2A86-4352553C75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Dr.Siddique Ibrahim </a:t>
            </a:r>
            <a:endParaRPr lang="en-IN"/>
          </a:p>
        </p:txBody>
      </p:sp>
      <p:sp>
        <p:nvSpPr>
          <p:cNvPr id="6" name="Slide Number Placeholder 5">
            <a:extLst>
              <a:ext uri="{FF2B5EF4-FFF2-40B4-BE49-F238E27FC236}">
                <a16:creationId xmlns:a16="http://schemas.microsoft.com/office/drawing/2014/main" id="{08603E1E-B562-B346-FE38-79AECC0EC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B71499-28C6-4560-A0EE-15F7C4C3C894}" type="slidenum">
              <a:rPr lang="en-IN" smtClean="0"/>
              <a:t>‹#›</a:t>
            </a:fld>
            <a:endParaRPr lang="en-IN"/>
          </a:p>
        </p:txBody>
      </p:sp>
    </p:spTree>
    <p:extLst>
      <p:ext uri="{BB962C8B-B14F-4D97-AF65-F5344CB8AC3E}">
        <p14:creationId xmlns:p14="http://schemas.microsoft.com/office/powerpoint/2010/main" val="422222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www.w3resource.com/mysql/advance-query-in-mysql/inner-join-with-multiple-tables.php"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096B-4A4F-875A-9EEE-DA4F4E873B5A}"/>
              </a:ext>
            </a:extLst>
          </p:cNvPr>
          <p:cNvSpPr>
            <a:spLocks noGrp="1"/>
          </p:cNvSpPr>
          <p:nvPr>
            <p:ph type="ctrTitle"/>
          </p:nvPr>
        </p:nvSpPr>
        <p:spPr>
          <a:xfrm>
            <a:off x="528320" y="492443"/>
            <a:ext cx="11308080" cy="1275397"/>
          </a:xfrm>
        </p:spPr>
        <p:txBody>
          <a:bodyPr>
            <a:normAutofit/>
          </a:bodyPr>
          <a:lstStyle/>
          <a:p>
            <a:r>
              <a:rPr lang="en-US" dirty="0">
                <a:solidFill>
                  <a:srgbClr val="002060"/>
                </a:solidFill>
                <a:latin typeface="Century Schoolbook" panose="02040604050505020304" pitchFamily="18" charset="0"/>
              </a:rPr>
              <a:t>SQL</a:t>
            </a:r>
            <a:endParaRPr lang="en-IN" dirty="0">
              <a:solidFill>
                <a:srgbClr val="002060"/>
              </a:solidFill>
              <a:latin typeface="Century Schoolbook" panose="02040604050505020304" pitchFamily="18" charset="0"/>
            </a:endParaRPr>
          </a:p>
        </p:txBody>
      </p:sp>
      <p:graphicFrame>
        <p:nvGraphicFramePr>
          <p:cNvPr id="4" name="Table 3">
            <a:extLst>
              <a:ext uri="{FF2B5EF4-FFF2-40B4-BE49-F238E27FC236}">
                <a16:creationId xmlns:a16="http://schemas.microsoft.com/office/drawing/2014/main" id="{B9110218-C57B-29AF-6255-41ECD9559C89}"/>
              </a:ext>
            </a:extLst>
          </p:cNvPr>
          <p:cNvGraphicFramePr>
            <a:graphicFrameLocks noGrp="1"/>
          </p:cNvGraphicFramePr>
          <p:nvPr>
            <p:extLst>
              <p:ext uri="{D42A27DB-BD31-4B8C-83A1-F6EECF244321}">
                <p14:modId xmlns:p14="http://schemas.microsoft.com/office/powerpoint/2010/main" val="3936329267"/>
              </p:ext>
            </p:extLst>
          </p:nvPr>
        </p:nvGraphicFramePr>
        <p:xfrm>
          <a:off x="384810" y="5525040"/>
          <a:ext cx="11737340" cy="708597"/>
        </p:xfrm>
        <a:graphic>
          <a:graphicData uri="http://schemas.openxmlformats.org/drawingml/2006/table">
            <a:tbl>
              <a:tblPr>
                <a:tableStyleId>{5C22544A-7EE6-4342-B048-85BDC9FD1C3A}</a:tableStyleId>
              </a:tblPr>
              <a:tblGrid>
                <a:gridCol w="2194621">
                  <a:extLst>
                    <a:ext uri="{9D8B030D-6E8A-4147-A177-3AD203B41FA5}">
                      <a16:colId xmlns:a16="http://schemas.microsoft.com/office/drawing/2014/main" val="2861882671"/>
                    </a:ext>
                  </a:extLst>
                </a:gridCol>
                <a:gridCol w="9542719">
                  <a:extLst>
                    <a:ext uri="{9D8B030D-6E8A-4147-A177-3AD203B41FA5}">
                      <a16:colId xmlns:a16="http://schemas.microsoft.com/office/drawing/2014/main" val="2444674597"/>
                    </a:ext>
                  </a:extLst>
                </a:gridCol>
              </a:tblGrid>
              <a:tr h="0">
                <a:tc>
                  <a:txBody>
                    <a:bodyPr/>
                    <a:lstStyle/>
                    <a:p>
                      <a:pPr marL="457200">
                        <a:lnSpc>
                          <a:spcPct val="115000"/>
                        </a:lnSpc>
                        <a:spcAft>
                          <a:spcPts val="1000"/>
                        </a:spcAft>
                      </a:pPr>
                      <a:r>
                        <a:rPr lang="en-US" sz="1600" b="1" kern="150" dirty="0">
                          <a:solidFill>
                            <a:srgbClr val="C00000"/>
                          </a:solidFill>
                          <a:effectLst/>
                          <a:latin typeface="Palatino Linotype" panose="02040502050505030304" pitchFamily="18" charset="0"/>
                        </a:rPr>
                        <a:t>Module No. 4</a:t>
                      </a:r>
                      <a:endParaRPr lang="en-IN" sz="1600" b="1" kern="150" dirty="0">
                        <a:solidFill>
                          <a:srgbClr val="C00000"/>
                        </a:solidFill>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15000"/>
                        </a:lnSpc>
                        <a:spcAft>
                          <a:spcPts val="1000"/>
                        </a:spcAft>
                      </a:pPr>
                      <a:r>
                        <a:rPr lang="en-US" sz="1800" kern="150" dirty="0">
                          <a:solidFill>
                            <a:srgbClr val="0070C0"/>
                          </a:solidFill>
                          <a:effectLst/>
                          <a:latin typeface="Comic Sans MS" panose="030F0702030302020204" pitchFamily="66" charset="0"/>
                        </a:rPr>
                        <a:t>SQL, Query Processing and Optimization</a:t>
                      </a:r>
                      <a:endParaRPr lang="en-IN" sz="1800" kern="150" dirty="0">
                        <a:solidFill>
                          <a:srgbClr val="0070C0"/>
                        </a:solidFill>
                        <a:effectLst/>
                        <a:latin typeface="Comic Sans MS" panose="030F0702030302020204" pitchFamily="66"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5308299"/>
                  </a:ext>
                </a:extLst>
              </a:tr>
              <a:tr h="414655">
                <a:tc gridSpan="2">
                  <a:txBody>
                    <a:bodyPr/>
                    <a:lstStyle/>
                    <a:p>
                      <a:pPr algn="just">
                        <a:lnSpc>
                          <a:spcPct val="115000"/>
                        </a:lnSpc>
                        <a:spcAft>
                          <a:spcPts val="1000"/>
                        </a:spcAft>
                      </a:pPr>
                      <a:r>
                        <a:rPr lang="en-US" sz="1800" kern="150" dirty="0">
                          <a:solidFill>
                            <a:srgbClr val="FF0000"/>
                          </a:solidFill>
                          <a:effectLst/>
                          <a:latin typeface="Times New Roman" panose="02020603050405020304" pitchFamily="18" charset="0"/>
                          <a:cs typeface="Times New Roman" panose="02020603050405020304" pitchFamily="18" charset="0"/>
                        </a:rPr>
                        <a:t>SQL,</a:t>
                      </a:r>
                      <a:r>
                        <a:rPr lang="en-US" sz="1800" kern="0" dirty="0">
                          <a:solidFill>
                            <a:srgbClr val="FF0000"/>
                          </a:solidFill>
                          <a:effectLst/>
                          <a:latin typeface="Times New Roman" panose="02020603050405020304" pitchFamily="18" charset="0"/>
                          <a:cs typeface="Times New Roman" panose="02020603050405020304" pitchFamily="18" charset="0"/>
                        </a:rPr>
                        <a:t> </a:t>
                      </a:r>
                      <a:r>
                        <a:rPr lang="en-US" sz="1800" kern="150" dirty="0">
                          <a:solidFill>
                            <a:srgbClr val="FF0000"/>
                          </a:solidFill>
                          <a:effectLst/>
                          <a:latin typeface="Times New Roman" panose="02020603050405020304" pitchFamily="18" charset="0"/>
                          <a:cs typeface="Times New Roman" panose="02020603050405020304" pitchFamily="18" charset="0"/>
                        </a:rPr>
                        <a:t>Steps in Query Processing,</a:t>
                      </a:r>
                      <a:r>
                        <a:rPr lang="en-US" sz="1800" kern="150" dirty="0">
                          <a:effectLst/>
                          <a:latin typeface="Times New Roman" panose="02020603050405020304" pitchFamily="18" charset="0"/>
                          <a:cs typeface="Times New Roman" panose="02020603050405020304" pitchFamily="18" charset="0"/>
                        </a:rPr>
                        <a:t> Transforming SQL queries to Relational Algebra, Heuristic Query Optimization.</a:t>
                      </a:r>
                      <a:endParaRPr lang="en-IN" sz="1800" kern="15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581448962"/>
                  </a:ext>
                </a:extLst>
              </a:tr>
            </a:tbl>
          </a:graphicData>
        </a:graphic>
      </p:graphicFrame>
      <p:pic>
        <p:nvPicPr>
          <p:cNvPr id="1026" name="Picture 2" descr="Diagram of the Query processor I/O.">
            <a:extLst>
              <a:ext uri="{FF2B5EF4-FFF2-40B4-BE49-F238E27FC236}">
                <a16:creationId xmlns:a16="http://schemas.microsoft.com/office/drawing/2014/main" id="{6BD696FD-7195-2E48-ECD8-C10464A4A6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1" y="2014753"/>
            <a:ext cx="7437120" cy="2828494"/>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C6AD99C8-6691-88C2-1DBC-6F289291E9A2}"/>
              </a:ext>
            </a:extLst>
          </p:cNvPr>
          <p:cNvSpPr>
            <a:spLocks noGrp="1"/>
          </p:cNvSpPr>
          <p:nvPr>
            <p:ph type="ftr" sz="quarter" idx="11"/>
          </p:nvPr>
        </p:nvSpPr>
        <p:spPr/>
        <p:txBody>
          <a:bodyPr/>
          <a:lstStyle/>
          <a:p>
            <a:r>
              <a:rPr lang="en-US"/>
              <a:t>Dr.Siddique Ibrahim </a:t>
            </a:r>
            <a:endParaRPr lang="en-IN"/>
          </a:p>
        </p:txBody>
      </p:sp>
      <p:sp>
        <p:nvSpPr>
          <p:cNvPr id="5" name="Date Placeholder 4">
            <a:extLst>
              <a:ext uri="{FF2B5EF4-FFF2-40B4-BE49-F238E27FC236}">
                <a16:creationId xmlns:a16="http://schemas.microsoft.com/office/drawing/2014/main" id="{26496A3D-869E-0C86-0944-ABD2A6B8DC2B}"/>
              </a:ext>
            </a:extLst>
          </p:cNvPr>
          <p:cNvSpPr>
            <a:spLocks noGrp="1"/>
          </p:cNvSpPr>
          <p:nvPr>
            <p:ph type="dt" sz="half" idx="10"/>
          </p:nvPr>
        </p:nvSpPr>
        <p:spPr/>
        <p:txBody>
          <a:bodyPr/>
          <a:lstStyle/>
          <a:p>
            <a:fld id="{100F1D56-D079-4D26-B275-7182482FE90F}" type="datetime1">
              <a:rPr lang="en-IN" smtClean="0"/>
              <a:t>18-03-2025</a:t>
            </a:fld>
            <a:endParaRPr lang="en-IN"/>
          </a:p>
        </p:txBody>
      </p:sp>
    </p:spTree>
    <p:extLst>
      <p:ext uri="{BB962C8B-B14F-4D97-AF65-F5344CB8AC3E}">
        <p14:creationId xmlns:p14="http://schemas.microsoft.com/office/powerpoint/2010/main" val="4244296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04519A01-0C80-472E-8F60-813BA13D4BD1}"/>
              </a:ext>
            </a:extLst>
          </p:cNvPr>
          <p:cNvSpPr>
            <a:spLocks noGrp="1"/>
          </p:cNvSpPr>
          <p:nvPr>
            <p:ph type="title"/>
          </p:nvPr>
        </p:nvSpPr>
        <p:spPr/>
        <p:txBody>
          <a:bodyPr/>
          <a:lstStyle/>
          <a:p>
            <a:pPr eaLnBrk="1" hangingPunct="1"/>
            <a:r>
              <a:rPr lang="en-US" altLang="en-US" b="1"/>
              <a:t>SQL EQUI JOIN</a:t>
            </a:r>
            <a:br>
              <a:rPr lang="en-US" altLang="en-US" b="1"/>
            </a:br>
            <a:endParaRPr lang="en-US" altLang="en-US"/>
          </a:p>
        </p:txBody>
      </p:sp>
      <p:sp>
        <p:nvSpPr>
          <p:cNvPr id="3" name="Content Placeholder 2">
            <a:extLst>
              <a:ext uri="{FF2B5EF4-FFF2-40B4-BE49-F238E27FC236}">
                <a16:creationId xmlns:a16="http://schemas.microsoft.com/office/drawing/2014/main" id="{FD32CB26-9712-40FB-84C5-04062E00DD3D}"/>
              </a:ext>
            </a:extLst>
          </p:cNvPr>
          <p:cNvSpPr>
            <a:spLocks noGrp="1"/>
          </p:cNvSpPr>
          <p:nvPr>
            <p:ph idx="1"/>
          </p:nvPr>
        </p:nvSpPr>
        <p:spPr/>
        <p:txBody>
          <a:bodyPr/>
          <a:lstStyle/>
          <a:p>
            <a:pPr eaLnBrk="1" hangingPunct="1">
              <a:buFont typeface="Arial" charset="0"/>
              <a:buChar char="•"/>
              <a:defRPr/>
            </a:pPr>
            <a:r>
              <a:rPr lang="en-US" sz="2400" dirty="0">
                <a:latin typeface="Comic Sans MS" panose="030F0702030302020204" pitchFamily="66" charset="0"/>
              </a:rPr>
              <a:t>The SQL EQUI JOIN can be classified into two types </a:t>
            </a:r>
          </a:p>
          <a:p>
            <a:pPr eaLnBrk="1" hangingPunct="1">
              <a:buFont typeface="Arial" charset="0"/>
              <a:buChar char="•"/>
              <a:defRPr/>
            </a:pPr>
            <a:endParaRPr lang="en-US" sz="2400" dirty="0">
              <a:solidFill>
                <a:srgbClr val="FF0000"/>
              </a:solidFill>
              <a:latin typeface="Comic Sans MS" panose="030F0702030302020204" pitchFamily="66" charset="0"/>
            </a:endParaRPr>
          </a:p>
          <a:p>
            <a:pPr marL="514350" indent="-514350">
              <a:buNone/>
              <a:defRPr/>
            </a:pPr>
            <a:r>
              <a:rPr lang="en-US" sz="2400" dirty="0">
                <a:solidFill>
                  <a:srgbClr val="FF0000"/>
                </a:solidFill>
                <a:latin typeface="Comic Sans MS" panose="030F0702030302020204" pitchFamily="66" charset="0"/>
              </a:rPr>
              <a:t>	1. INNER JOIN </a:t>
            </a:r>
          </a:p>
          <a:p>
            <a:pPr marL="514350" indent="-514350">
              <a:buNone/>
              <a:defRPr/>
            </a:pPr>
            <a:endParaRPr lang="en-US" sz="2400" dirty="0">
              <a:solidFill>
                <a:srgbClr val="FF0000"/>
              </a:solidFill>
              <a:latin typeface="Comic Sans MS" panose="030F0702030302020204" pitchFamily="66" charset="0"/>
            </a:endParaRPr>
          </a:p>
          <a:p>
            <a:pPr lvl="1" eaLnBrk="1" hangingPunct="1">
              <a:buFont typeface="Arial" charset="0"/>
              <a:buNone/>
              <a:defRPr/>
            </a:pPr>
            <a:r>
              <a:rPr lang="en-US" dirty="0">
                <a:solidFill>
                  <a:srgbClr val="FF0000"/>
                </a:solidFill>
                <a:latin typeface="Comic Sans MS" panose="030F0702030302020204" pitchFamily="66" charset="0"/>
              </a:rPr>
              <a:t>2. OUTER JOIN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EC1FA6B0-6FC6-46A7-8E6C-9A746E3313AB}"/>
              </a:ext>
            </a:extLst>
          </p:cNvPr>
          <p:cNvSpPr>
            <a:spLocks noGrp="1"/>
          </p:cNvSpPr>
          <p:nvPr>
            <p:ph type="title"/>
          </p:nvPr>
        </p:nvSpPr>
        <p:spPr/>
        <p:txBody>
          <a:bodyPr/>
          <a:lstStyle/>
          <a:p>
            <a:pPr eaLnBrk="1" hangingPunct="1"/>
            <a:r>
              <a:rPr lang="en-US" altLang="en-US" dirty="0"/>
              <a:t>Types of Equi Join</a:t>
            </a:r>
          </a:p>
        </p:txBody>
      </p:sp>
      <p:sp>
        <p:nvSpPr>
          <p:cNvPr id="9219" name="Content Placeholder 2">
            <a:extLst>
              <a:ext uri="{FF2B5EF4-FFF2-40B4-BE49-F238E27FC236}">
                <a16:creationId xmlns:a16="http://schemas.microsoft.com/office/drawing/2014/main" id="{3BF7ACE2-C524-4525-A5FA-194C9158584D}"/>
              </a:ext>
            </a:extLst>
          </p:cNvPr>
          <p:cNvSpPr>
            <a:spLocks noGrp="1"/>
          </p:cNvSpPr>
          <p:nvPr>
            <p:ph idx="1"/>
          </p:nvPr>
        </p:nvSpPr>
        <p:spPr>
          <a:xfrm>
            <a:off x="566056" y="1828801"/>
            <a:ext cx="11005458" cy="4525963"/>
          </a:xfrm>
        </p:spPr>
        <p:txBody>
          <a:bodyPr/>
          <a:lstStyle/>
          <a:p>
            <a:pPr eaLnBrk="1" hangingPunct="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1. SQL INNER JOIN /Simple Join</a:t>
            </a:r>
          </a:p>
          <a:p>
            <a:pPr eaLnBrk="1" hangingPunct="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This type of EQUI JOIN returns all rows from tables where the key record of </a:t>
            </a:r>
            <a:r>
              <a:rPr lang="en-US" altLang="en-US" dirty="0">
                <a:solidFill>
                  <a:srgbClr val="FF0000"/>
                </a:solidFill>
                <a:latin typeface="Times New Roman" panose="02020603050405020304" pitchFamily="18" charset="0"/>
                <a:cs typeface="Times New Roman" panose="02020603050405020304" pitchFamily="18" charset="0"/>
              </a:rPr>
              <a:t>one table is equal to the key records of another </a:t>
            </a:r>
            <a:r>
              <a:rPr lang="en-US" altLang="en-US" dirty="0">
                <a:latin typeface="Times New Roman" panose="02020603050405020304" pitchFamily="18" charset="0"/>
                <a:cs typeface="Times New Roman" panose="02020603050405020304" pitchFamily="18" charset="0"/>
              </a:rPr>
              <a:t>table.</a:t>
            </a:r>
          </a:p>
          <a:p>
            <a:pPr eaLnBrk="1" hangingPunct="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2. SQL OUTER JOIN</a:t>
            </a:r>
          </a:p>
          <a:p>
            <a:pPr eaLnBrk="1" hangingPunct="1">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This type of EQUI JOIN returns </a:t>
            </a:r>
            <a:r>
              <a:rPr lang="en-US" altLang="en-US" dirty="0">
                <a:solidFill>
                  <a:srgbClr val="FF0000"/>
                </a:solidFill>
                <a:latin typeface="Times New Roman" panose="02020603050405020304" pitchFamily="18" charset="0"/>
                <a:cs typeface="Times New Roman" panose="02020603050405020304" pitchFamily="18" charset="0"/>
              </a:rPr>
              <a:t>all rows from one table </a:t>
            </a:r>
            <a:r>
              <a:rPr lang="en-US" altLang="en-US" dirty="0">
                <a:latin typeface="Times New Roman" panose="02020603050405020304" pitchFamily="18" charset="0"/>
                <a:cs typeface="Times New Roman" panose="02020603050405020304" pitchFamily="18" charset="0"/>
              </a:rPr>
              <a:t>and </a:t>
            </a:r>
            <a:r>
              <a:rPr lang="en-US" altLang="en-US" dirty="0">
                <a:solidFill>
                  <a:srgbClr val="00B0F0"/>
                </a:solidFill>
                <a:latin typeface="Times New Roman" panose="02020603050405020304" pitchFamily="18" charset="0"/>
                <a:cs typeface="Times New Roman" panose="02020603050405020304" pitchFamily="18" charset="0"/>
              </a:rPr>
              <a:t>only those rows from the secondary table </a:t>
            </a:r>
            <a:r>
              <a:rPr lang="en-US" altLang="en-US" dirty="0">
                <a:latin typeface="Times New Roman" panose="02020603050405020304" pitchFamily="18" charset="0"/>
                <a:cs typeface="Times New Roman" panose="02020603050405020304" pitchFamily="18" charset="0"/>
              </a:rPr>
              <a:t>where the joined condition is satisfying i.e. the columns are equal in both tables.</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8C3DE-B567-B31F-6392-0FDE970D3520}"/>
              </a:ext>
            </a:extLst>
          </p:cNvPr>
          <p:cNvSpPr>
            <a:spLocks noGrp="1"/>
          </p:cNvSpPr>
          <p:nvPr>
            <p:ph type="title"/>
          </p:nvPr>
        </p:nvSpPr>
        <p:spPr/>
        <p:txBody>
          <a:bodyPr/>
          <a:lstStyle/>
          <a:p>
            <a:r>
              <a:rPr lang="en-IN" dirty="0"/>
              <a:t>Inner Join syntax</a:t>
            </a:r>
          </a:p>
        </p:txBody>
      </p:sp>
      <p:sp>
        <p:nvSpPr>
          <p:cNvPr id="3" name="Content Placeholder 2">
            <a:extLst>
              <a:ext uri="{FF2B5EF4-FFF2-40B4-BE49-F238E27FC236}">
                <a16:creationId xmlns:a16="http://schemas.microsoft.com/office/drawing/2014/main" id="{FCC4863A-6950-8C62-25D3-EFAE45E92A1D}"/>
              </a:ext>
            </a:extLst>
          </p:cNvPr>
          <p:cNvSpPr>
            <a:spLocks noGrp="1"/>
          </p:cNvSpPr>
          <p:nvPr>
            <p:ph idx="1"/>
          </p:nvPr>
        </p:nvSpPr>
        <p:spPr>
          <a:xfrm>
            <a:off x="217715" y="1877786"/>
            <a:ext cx="10515600" cy="4351338"/>
          </a:xfrm>
        </p:spPr>
        <p:txBody>
          <a:bodyPr/>
          <a:lstStyle/>
          <a:p>
            <a:pPr>
              <a:lnSpc>
                <a:spcPct val="115000"/>
              </a:lnSpc>
              <a:spcAft>
                <a:spcPts val="1000"/>
              </a:spcAft>
              <a:buNone/>
            </a:pPr>
            <a:r>
              <a:rPr lang="en-IN" sz="2800" b="1" dirty="0">
                <a:effectLst/>
                <a:latin typeface="Times New Roman" panose="02020603050405020304" pitchFamily="18" charset="0"/>
                <a:ea typeface="Calibri" panose="020F0502020204030204" pitchFamily="34" charset="0"/>
                <a:cs typeface="Times New Roman" panose="02020603050405020304" pitchFamily="18" charset="0"/>
              </a:rPr>
              <a:t>Syntax:</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Select Table1.Col_Name, Table2.Col_Name....</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From Table1</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Inner Join Table2</a:t>
            </a:r>
            <a:br>
              <a:rPr lang="en-IN" sz="2800" dirty="0">
                <a:effectLst/>
                <a:latin typeface="Times New Roman" panose="02020603050405020304" pitchFamily="18" charset="0"/>
                <a:ea typeface="Calibri" panose="020F0502020204030204" pitchFamily="34" charset="0"/>
                <a:cs typeface="Times New Roman" panose="02020603050405020304" pitchFamily="18" charset="0"/>
              </a:rPr>
            </a:b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on Table1.Common_Col = Table2.Common_Col;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228BC34C-6D2B-61E1-FFC6-7129789A21B4}"/>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32FBBC08-58CB-CF90-C6BD-6EEC3DF69B5D}"/>
              </a:ext>
            </a:extLst>
          </p:cNvPr>
          <p:cNvSpPr>
            <a:spLocks noGrp="1"/>
          </p:cNvSpPr>
          <p:nvPr>
            <p:ph type="ftr" sz="quarter" idx="11"/>
          </p:nvPr>
        </p:nvSpPr>
        <p:spPr/>
        <p:txBody>
          <a:bodyPr/>
          <a:lstStyle/>
          <a:p>
            <a:r>
              <a:rPr lang="en-US"/>
              <a:t>Dr.Siddique Ibrahim </a:t>
            </a:r>
            <a:endParaRPr lang="en-IN"/>
          </a:p>
        </p:txBody>
      </p:sp>
      <p:pic>
        <p:nvPicPr>
          <p:cNvPr id="6" name="Picture 5">
            <a:extLst>
              <a:ext uri="{FF2B5EF4-FFF2-40B4-BE49-F238E27FC236}">
                <a16:creationId xmlns:a16="http://schemas.microsoft.com/office/drawing/2014/main" id="{6EF1826B-A8C8-5D3A-6A10-FBBC39172A5F}"/>
              </a:ext>
            </a:extLst>
          </p:cNvPr>
          <p:cNvPicPr>
            <a:picLocks noChangeAspect="1"/>
          </p:cNvPicPr>
          <p:nvPr/>
        </p:nvPicPr>
        <p:blipFill>
          <a:blip r:embed="rId2"/>
          <a:stretch>
            <a:fillRect/>
          </a:stretch>
        </p:blipFill>
        <p:spPr>
          <a:xfrm>
            <a:off x="8337647" y="2157945"/>
            <a:ext cx="3473353" cy="3361111"/>
          </a:xfrm>
          <a:prstGeom prst="rect">
            <a:avLst/>
          </a:prstGeom>
        </p:spPr>
      </p:pic>
    </p:spTree>
    <p:extLst>
      <p:ext uri="{BB962C8B-B14F-4D97-AF65-F5344CB8AC3E}">
        <p14:creationId xmlns:p14="http://schemas.microsoft.com/office/powerpoint/2010/main" val="420451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C36A3C34-8008-4887-AE83-CE1D4CC99CD4}"/>
              </a:ext>
            </a:extLst>
          </p:cNvPr>
          <p:cNvSpPr>
            <a:spLocks noGrp="1"/>
          </p:cNvSpPr>
          <p:nvPr>
            <p:ph type="title"/>
          </p:nvPr>
        </p:nvSpPr>
        <p:spPr/>
        <p:txBody>
          <a:bodyPr/>
          <a:lstStyle/>
          <a:p>
            <a:pPr algn="l" eaLnBrk="1" hangingPunct="1"/>
            <a:r>
              <a:rPr lang="en-US" altLang="en-US"/>
              <a:t>Table A				Table B</a:t>
            </a:r>
          </a:p>
        </p:txBody>
      </p:sp>
      <p:pic>
        <p:nvPicPr>
          <p:cNvPr id="23555" name="Picture 2">
            <a:extLst>
              <a:ext uri="{FF2B5EF4-FFF2-40B4-BE49-F238E27FC236}">
                <a16:creationId xmlns:a16="http://schemas.microsoft.com/office/drawing/2014/main" id="{A77302AA-A8E6-4696-B4E8-F145782A37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88139" y="1600200"/>
            <a:ext cx="5272911" cy="3494314"/>
          </a:xfrm>
          <a:noFill/>
        </p:spPr>
      </p:pic>
      <p:pic>
        <p:nvPicPr>
          <p:cNvPr id="23556" name="Picture 3">
            <a:extLst>
              <a:ext uri="{FF2B5EF4-FFF2-40B4-BE49-F238E27FC236}">
                <a16:creationId xmlns:a16="http://schemas.microsoft.com/office/drawing/2014/main" id="{21875B64-F8D2-4178-9523-5F7C51D82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524001"/>
            <a:ext cx="5185746" cy="357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88667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4CBFB59-0EF8-4ACA-8D5B-D36AB3537DCF}"/>
              </a:ext>
            </a:extLst>
          </p:cNvPr>
          <p:cNvSpPr>
            <a:spLocks noGrp="1"/>
          </p:cNvSpPr>
          <p:nvPr>
            <p:ph type="title"/>
          </p:nvPr>
        </p:nvSpPr>
        <p:spPr>
          <a:xfrm>
            <a:off x="2057400" y="-152400"/>
            <a:ext cx="8229600" cy="1143000"/>
          </a:xfrm>
        </p:spPr>
        <p:txBody>
          <a:bodyPr/>
          <a:lstStyle/>
          <a:p>
            <a:pPr eaLnBrk="1" hangingPunct="1"/>
            <a:r>
              <a:rPr lang="en-US" altLang="en-US" dirty="0"/>
              <a:t>Inner Join</a:t>
            </a:r>
          </a:p>
        </p:txBody>
      </p:sp>
      <p:pic>
        <p:nvPicPr>
          <p:cNvPr id="10243" name="Picture 2">
            <a:extLst>
              <a:ext uri="{FF2B5EF4-FFF2-40B4-BE49-F238E27FC236}">
                <a16:creationId xmlns:a16="http://schemas.microsoft.com/office/drawing/2014/main" id="{21063B9D-D7CC-4BA6-9996-192483160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685800"/>
            <a:ext cx="3454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4">
            <a:extLst>
              <a:ext uri="{FF2B5EF4-FFF2-40B4-BE49-F238E27FC236}">
                <a16:creationId xmlns:a16="http://schemas.microsoft.com/office/drawing/2014/main" id="{FDA70F50-505D-479C-AE5D-02BF5ACD0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762000"/>
            <a:ext cx="365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a:extLst>
              <a:ext uri="{FF2B5EF4-FFF2-40B4-BE49-F238E27FC236}">
                <a16:creationId xmlns:a16="http://schemas.microsoft.com/office/drawing/2014/main" id="{2A5E5D9B-D312-4D1D-9477-31F440B2CD2C}"/>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3048001" y="3581401"/>
            <a:ext cx="6410325" cy="1889125"/>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5"/>
                                        </p:tgtEl>
                                        <p:attrNameLst>
                                          <p:attrName>style.visibility</p:attrName>
                                        </p:attrNameLst>
                                      </p:cBhvr>
                                      <p:to>
                                        <p:strVal val="visible"/>
                                      </p:to>
                                    </p:set>
                                    <p:anim calcmode="lin" valueType="num">
                                      <p:cBhvr additive="base">
                                        <p:cTn id="19" dur="500" fill="hold"/>
                                        <p:tgtEl>
                                          <p:spTgt spid="10245"/>
                                        </p:tgtEl>
                                        <p:attrNameLst>
                                          <p:attrName>ppt_x</p:attrName>
                                        </p:attrNameLst>
                                      </p:cBhvr>
                                      <p:tavLst>
                                        <p:tav tm="0">
                                          <p:val>
                                            <p:strVal val="#ppt_x"/>
                                          </p:val>
                                        </p:tav>
                                        <p:tav tm="100000">
                                          <p:val>
                                            <p:strVal val="#ppt_x"/>
                                          </p:val>
                                        </p:tav>
                                      </p:tavLst>
                                    </p:anim>
                                    <p:anim calcmode="lin" valueType="num">
                                      <p:cBhvr additive="base">
                                        <p:cTn id="20" dur="500" fill="hold"/>
                                        <p:tgtEl>
                                          <p:spTgt spid="10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213C-42DB-4B8A-29D6-1C9B1C917B7B}"/>
              </a:ext>
            </a:extLst>
          </p:cNvPr>
          <p:cNvSpPr>
            <a:spLocks noGrp="1"/>
          </p:cNvSpPr>
          <p:nvPr>
            <p:ph type="title"/>
          </p:nvPr>
        </p:nvSpPr>
        <p:spPr/>
        <p:txBody>
          <a:bodyPr/>
          <a:lstStyle/>
          <a:p>
            <a:br>
              <a:rPr lang="en-IN" dirty="0"/>
            </a:br>
            <a:r>
              <a:rPr lang="en-IN" dirty="0"/>
              <a:t>Effective way to use Join Query</a:t>
            </a:r>
          </a:p>
        </p:txBody>
      </p:sp>
      <p:sp>
        <p:nvSpPr>
          <p:cNvPr id="3" name="Content Placeholder 2">
            <a:extLst>
              <a:ext uri="{FF2B5EF4-FFF2-40B4-BE49-F238E27FC236}">
                <a16:creationId xmlns:a16="http://schemas.microsoft.com/office/drawing/2014/main" id="{DA31CAA0-0174-FE32-4440-DE18A971E5B6}"/>
              </a:ext>
            </a:extLst>
          </p:cNvPr>
          <p:cNvSpPr>
            <a:spLocks noGrp="1"/>
          </p:cNvSpPr>
          <p:nvPr>
            <p:ph idx="1"/>
          </p:nvPr>
        </p:nvSpPr>
        <p:spPr>
          <a:xfrm>
            <a:off x="696686" y="2340428"/>
            <a:ext cx="11332029" cy="5910036"/>
          </a:xfrm>
        </p:spPr>
        <p:txBody>
          <a:bodyPr>
            <a:normAutofit/>
          </a:bodyPr>
          <a:lstStyle/>
          <a:p>
            <a:pPr>
              <a:lnSpc>
                <a:spcPct val="115000"/>
              </a:lnSpc>
              <a:spcAft>
                <a:spcPts val="1000"/>
              </a:spcAft>
              <a:buNone/>
            </a:pP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e.e_name</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Employee_Name,d.d_name</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Department_Name</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from emp e inner join dept d on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e.d_id</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d.d_id</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sp>
        <p:nvSpPr>
          <p:cNvPr id="4" name="Date Placeholder 3">
            <a:extLst>
              <a:ext uri="{FF2B5EF4-FFF2-40B4-BE49-F238E27FC236}">
                <a16:creationId xmlns:a16="http://schemas.microsoft.com/office/drawing/2014/main" id="{FAE63165-BD82-D292-8768-45274AAB5B75}"/>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01E69208-FCDC-E412-9806-0A0D05007384}"/>
              </a:ext>
            </a:extLst>
          </p:cNvPr>
          <p:cNvSpPr>
            <a:spLocks noGrp="1"/>
          </p:cNvSpPr>
          <p:nvPr>
            <p:ph type="ftr" sz="quarter" idx="11"/>
          </p:nvPr>
        </p:nvSpPr>
        <p:spPr/>
        <p:txBody>
          <a:bodyPr/>
          <a:lstStyle/>
          <a:p>
            <a:r>
              <a:rPr lang="en-US"/>
              <a:t>Dr.Siddique Ibrahim </a:t>
            </a:r>
            <a:endParaRPr lang="en-IN"/>
          </a:p>
        </p:txBody>
      </p:sp>
    </p:spTree>
    <p:extLst>
      <p:ext uri="{BB962C8B-B14F-4D97-AF65-F5344CB8AC3E}">
        <p14:creationId xmlns:p14="http://schemas.microsoft.com/office/powerpoint/2010/main" val="4966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CADDC-16A8-995D-84CF-003394598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ACD4C8-2C24-B68F-3F4B-960AD970B6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340778-E32B-2C8D-D7B5-58B4836C2921}"/>
              </a:ext>
            </a:extLst>
          </p:cNvPr>
          <p:cNvSpPr>
            <a:spLocks noGrp="1"/>
          </p:cNvSpPr>
          <p:nvPr>
            <p:ph idx="1"/>
          </p:nvPr>
        </p:nvSpPr>
        <p:spPr>
          <a:xfrm>
            <a:off x="413657" y="446314"/>
            <a:ext cx="11332029" cy="5910036"/>
          </a:xfrm>
        </p:spPr>
        <p:txBody>
          <a:bodyPr>
            <a:normAutofit fontScale="70000" lnSpcReduction="20000"/>
          </a:bodyPr>
          <a:lstStyle/>
          <a:p>
            <a:pPr>
              <a:lnSpc>
                <a:spcPct val="115000"/>
              </a:lnSpc>
              <a:spcAft>
                <a:spcPts val="1000"/>
              </a:spcAft>
              <a:buNone/>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ON </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clause and the </a:t>
            </a:r>
            <a:r>
              <a:rPr lang="en-IN"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WHERE </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clause serve different purposes in SQL, even though both can be used to filter data.</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None/>
            </a:pP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Purpose of the ON Clause</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ON clause is specifically used to define the </a:t>
            </a: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join condition</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between two tables.</a:t>
            </a:r>
          </a:p>
          <a:p>
            <a:pPr marL="342900" lvl="0" indent="-342900">
              <a:lnSpc>
                <a:spcPct val="115000"/>
              </a:lnSpc>
              <a:spcAft>
                <a:spcPts val="1000"/>
              </a:spcAft>
              <a:buSzPts val="1000"/>
              <a:buFont typeface="Symbol" panose="05050102010706020507" pitchFamily="18" charset="2"/>
              <a:buChar char=""/>
              <a:tabLst>
                <a:tab pos="457200" algn="l"/>
              </a:tabLst>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specifies how the rows from the two tables should be matched.</a:t>
            </a:r>
          </a:p>
          <a:p>
            <a:pPr marL="342900" lvl="0" indent="-342900">
              <a:lnSpc>
                <a:spcPct val="115000"/>
              </a:lnSpc>
              <a:spcAft>
                <a:spcPts val="1000"/>
              </a:spcAft>
              <a:buSzPts val="1000"/>
              <a:buFont typeface="Symbol" panose="05050102010706020507" pitchFamily="18" charset="2"/>
              <a:buChar char=""/>
              <a:tabLst>
                <a:tab pos="457200" algn="l"/>
              </a:tabLst>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part of the JOIN syntax and is evaluated </a:t>
            </a:r>
            <a:r>
              <a:rPr lang="en-IN" sz="2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during the join operation</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457200">
              <a:lnSpc>
                <a:spcPct val="115000"/>
              </a:lnSpc>
              <a:spcAft>
                <a:spcPts val="1000"/>
              </a:spcAft>
              <a:buNone/>
            </a:pPr>
            <a:r>
              <a:rPr lang="en-IN" sz="26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Syntax:</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None/>
            </a:pPr>
            <a:r>
              <a:rPr lang="en-IN"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SELECT</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None/>
            </a:pP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a:t>
            </a:r>
            <a:r>
              <a:rPr lang="en-IN" sz="26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TableA</a:t>
            </a:r>
            <a:endParaRPr lang="en-IN"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IN"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INNER JOIN </a:t>
            </a:r>
            <a:r>
              <a:rPr lang="en-IN" sz="2600" dirty="0" err="1">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TableB</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a:t>
            </a:r>
            <a:r>
              <a:rPr lang="en-IN" sz="26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TableA.id </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6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TableB.id</a:t>
            </a:r>
            <a:r>
              <a:rPr lang="en-IN"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15000"/>
              </a:lnSpc>
              <a:spcAft>
                <a:spcPts val="1000"/>
              </a:spcAft>
              <a:buNone/>
            </a:pPr>
            <a:r>
              <a:rPr lang="en-IN" sz="32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Explanation:</a:t>
            </a:r>
          </a:p>
          <a:p>
            <a:pPr>
              <a:buNone/>
            </a:pPr>
            <a:r>
              <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the ON clause tells the database to match rows from </a:t>
            </a:r>
            <a:r>
              <a:rPr lang="en-IN"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a:t>
            </a:r>
            <a:r>
              <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32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TableB</a:t>
            </a:r>
            <a:r>
              <a:rPr lang="en-IN"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where the id values are equal</a:t>
            </a:r>
            <a:endParaRPr lang="en-IN" sz="5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F7DC2F7-0FB2-B6AA-0EFC-1E76BC5D78CC}"/>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14CF8933-3FB8-C7DA-A08D-23B0D76B4D29}"/>
              </a:ext>
            </a:extLst>
          </p:cNvPr>
          <p:cNvSpPr>
            <a:spLocks noGrp="1"/>
          </p:cNvSpPr>
          <p:nvPr>
            <p:ph type="ftr" sz="quarter" idx="11"/>
          </p:nvPr>
        </p:nvSpPr>
        <p:spPr/>
        <p:txBody>
          <a:bodyPr/>
          <a:lstStyle/>
          <a:p>
            <a:r>
              <a:rPr lang="en-US"/>
              <a:t>Dr.Siddique Ibrahim </a:t>
            </a:r>
            <a:endParaRPr lang="en-IN"/>
          </a:p>
        </p:txBody>
      </p:sp>
    </p:spTree>
    <p:extLst>
      <p:ext uri="{BB962C8B-B14F-4D97-AF65-F5344CB8AC3E}">
        <p14:creationId xmlns:p14="http://schemas.microsoft.com/office/powerpoint/2010/main" val="3072962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468F4-7007-BE36-8A9B-D14198A86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805302-723D-8A2C-DFE3-0E060493B0C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EF6F7F-0369-3A35-7BCB-788514052777}"/>
              </a:ext>
            </a:extLst>
          </p:cNvPr>
          <p:cNvSpPr>
            <a:spLocks noGrp="1"/>
          </p:cNvSpPr>
          <p:nvPr>
            <p:ph idx="1"/>
          </p:nvPr>
        </p:nvSpPr>
        <p:spPr>
          <a:xfrm>
            <a:off x="413657" y="446314"/>
            <a:ext cx="11332029" cy="5910036"/>
          </a:xfrm>
        </p:spPr>
        <p:txBody>
          <a:bodyPr>
            <a:normAutofit/>
          </a:bodyPr>
          <a:lstStyle/>
          <a:p>
            <a:pPr>
              <a:lnSpc>
                <a:spcPct val="115000"/>
              </a:lnSpc>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Purpose of the WHERE Clause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WHERE clause is used to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filter rows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the join operation has been performed.</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applies to the entire result set and is evaluated </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the join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 FROM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INNER JOIN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TableB</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ON TableA.id = TableB.id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WHERE</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TableA.name =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‘Anu';</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Here, the WHERE clause filters the result set to include only rows where TableA.name is </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’Anu'</a:t>
            </a: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53A69E39-0977-5414-F039-D020A7B4F8EE}"/>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4EF308A1-6736-5E82-2F97-79A68A468ABE}"/>
              </a:ext>
            </a:extLst>
          </p:cNvPr>
          <p:cNvSpPr>
            <a:spLocks noGrp="1"/>
          </p:cNvSpPr>
          <p:nvPr>
            <p:ph type="ftr" sz="quarter" idx="11"/>
          </p:nvPr>
        </p:nvSpPr>
        <p:spPr/>
        <p:txBody>
          <a:bodyPr/>
          <a:lstStyle/>
          <a:p>
            <a:r>
              <a:rPr lang="en-US"/>
              <a:t>Dr.Siddique Ibrahim </a:t>
            </a:r>
            <a:endParaRPr lang="en-IN"/>
          </a:p>
        </p:txBody>
      </p:sp>
    </p:spTree>
    <p:extLst>
      <p:ext uri="{BB962C8B-B14F-4D97-AF65-F5344CB8AC3E}">
        <p14:creationId xmlns:p14="http://schemas.microsoft.com/office/powerpoint/2010/main" val="11882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8947BBD-4600-490A-B6E9-36431CB5B6D2}"/>
              </a:ext>
            </a:extLst>
          </p:cNvPr>
          <p:cNvSpPr>
            <a:spLocks noGrp="1"/>
          </p:cNvSpPr>
          <p:nvPr>
            <p:ph type="title"/>
          </p:nvPr>
        </p:nvSpPr>
        <p:spPr/>
        <p:txBody>
          <a:bodyPr/>
          <a:lstStyle/>
          <a:p>
            <a:pPr eaLnBrk="1" hangingPunct="1"/>
            <a:r>
              <a:rPr lang="en-US" altLang="en-US" b="1"/>
              <a:t>Natural JOIN</a:t>
            </a:r>
            <a:br>
              <a:rPr lang="en-US" altLang="en-US" b="1"/>
            </a:br>
            <a:endParaRPr lang="en-US" altLang="en-US"/>
          </a:p>
        </p:txBody>
      </p:sp>
      <p:sp>
        <p:nvSpPr>
          <p:cNvPr id="11267" name="Content Placeholder 2">
            <a:extLst>
              <a:ext uri="{FF2B5EF4-FFF2-40B4-BE49-F238E27FC236}">
                <a16:creationId xmlns:a16="http://schemas.microsoft.com/office/drawing/2014/main" id="{C92B54AC-7089-47F9-B26C-DF51D7812D35}"/>
              </a:ext>
            </a:extLst>
          </p:cNvPr>
          <p:cNvSpPr>
            <a:spLocks noGrp="1"/>
          </p:cNvSpPr>
          <p:nvPr>
            <p:ph idx="1"/>
          </p:nvPr>
        </p:nvSpPr>
        <p:spPr/>
        <p:txBody>
          <a:bodyPr/>
          <a:lstStyle/>
          <a:p>
            <a:pPr eaLnBrk="1" hangingPunct="1"/>
            <a:r>
              <a:rPr lang="en-US" altLang="en-US" dirty="0">
                <a:latin typeface="Times New Roman" panose="02020603050405020304" pitchFamily="18" charset="0"/>
                <a:cs typeface="Times New Roman" panose="02020603050405020304" pitchFamily="18" charset="0"/>
              </a:rPr>
              <a:t>Natural Join is a type of Inner join which is based on </a:t>
            </a:r>
            <a:r>
              <a:rPr lang="en-US" altLang="en-US" dirty="0">
                <a:solidFill>
                  <a:srgbClr val="00B0F0"/>
                </a:solidFill>
                <a:latin typeface="Times New Roman" panose="02020603050405020304" pitchFamily="18" charset="0"/>
                <a:cs typeface="Times New Roman" panose="02020603050405020304" pitchFamily="18" charset="0"/>
              </a:rPr>
              <a:t>column having same name and same datatype present </a:t>
            </a:r>
            <a:r>
              <a:rPr lang="en-US" altLang="en-US" dirty="0">
                <a:latin typeface="Times New Roman" panose="02020603050405020304" pitchFamily="18" charset="0"/>
                <a:cs typeface="Times New Roman" panose="02020603050405020304" pitchFamily="18" charset="0"/>
              </a:rPr>
              <a:t>in both the tables to be joined.</a:t>
            </a:r>
          </a:p>
          <a:p>
            <a:pPr eaLnBrk="1" hangingPunct="1"/>
            <a:r>
              <a:rPr lang="en-US" altLang="en-US" dirty="0">
                <a:latin typeface="Times New Roman" panose="02020603050405020304" pitchFamily="18" charset="0"/>
                <a:cs typeface="Times New Roman" panose="02020603050405020304" pitchFamily="18" charset="0"/>
              </a:rPr>
              <a:t>Natural Join Syntax is,</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r>
              <a:rPr lang="en-US" altLang="en-US" dirty="0">
                <a:solidFill>
                  <a:srgbClr val="FF0000"/>
                </a:solidFill>
                <a:latin typeface="Times New Roman" panose="02020603050405020304" pitchFamily="18" charset="0"/>
                <a:cs typeface="Times New Roman" panose="02020603050405020304" pitchFamily="18" charset="0"/>
              </a:rPr>
              <a:t>SELECT * from </a:t>
            </a:r>
            <a:r>
              <a:rPr lang="en-US" altLang="en-US" i="1" dirty="0">
                <a:solidFill>
                  <a:srgbClr val="FF0000"/>
                </a:solidFill>
                <a:latin typeface="Times New Roman" panose="02020603050405020304" pitchFamily="18" charset="0"/>
                <a:cs typeface="Times New Roman" panose="02020603050405020304" pitchFamily="18" charset="0"/>
              </a:rPr>
              <a:t>table-name1</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b="1" dirty="0">
                <a:solidFill>
                  <a:srgbClr val="FF0000"/>
                </a:solidFill>
                <a:latin typeface="Times New Roman" panose="02020603050405020304" pitchFamily="18" charset="0"/>
                <a:cs typeface="Times New Roman" panose="02020603050405020304" pitchFamily="18" charset="0"/>
              </a:rPr>
              <a:t>NATURAL JOIN</a:t>
            </a:r>
            <a:r>
              <a:rPr lang="en-US" altLang="en-US" dirty="0">
                <a:solidFill>
                  <a:srgbClr val="FF0000"/>
                </a:solidFill>
                <a:latin typeface="Times New Roman" panose="02020603050405020304" pitchFamily="18" charset="0"/>
                <a:cs typeface="Times New Roman" panose="02020603050405020304" pitchFamily="18" charset="0"/>
              </a:rPr>
              <a:t> </a:t>
            </a:r>
            <a:r>
              <a:rPr lang="en-US" altLang="en-US" i="1" dirty="0">
                <a:solidFill>
                  <a:srgbClr val="FF0000"/>
                </a:solidFill>
                <a:latin typeface="Times New Roman" panose="02020603050405020304" pitchFamily="18" charset="0"/>
                <a:cs typeface="Times New Roman" panose="02020603050405020304" pitchFamily="18" charset="0"/>
              </a:rPr>
              <a:t>table-name2</a:t>
            </a:r>
            <a:r>
              <a:rPr lang="en-US" altLang="en-US" dirty="0">
                <a:solidFill>
                  <a:srgbClr val="FF000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4798AF7-DFFF-42FC-AFEB-AA46721A94B7}"/>
              </a:ext>
            </a:extLst>
          </p:cNvPr>
          <p:cNvSpPr>
            <a:spLocks noGrp="1"/>
          </p:cNvSpPr>
          <p:nvPr>
            <p:ph type="title"/>
          </p:nvPr>
        </p:nvSpPr>
        <p:spPr/>
        <p:txBody>
          <a:bodyPr/>
          <a:lstStyle/>
          <a:p>
            <a:pPr eaLnBrk="1" hangingPunct="1"/>
            <a:endParaRPr lang="en-US" altLang="en-US"/>
          </a:p>
        </p:txBody>
      </p:sp>
      <p:pic>
        <p:nvPicPr>
          <p:cNvPr id="12291" name="Picture 3">
            <a:extLst>
              <a:ext uri="{FF2B5EF4-FFF2-40B4-BE49-F238E27FC236}">
                <a16:creationId xmlns:a16="http://schemas.microsoft.com/office/drawing/2014/main" id="{B26AE1FF-6EFB-431C-BF5F-E27227433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87165" y="3649209"/>
            <a:ext cx="8417549" cy="2911474"/>
          </a:xfrm>
          <a:noFill/>
        </p:spPr>
      </p:pic>
      <p:pic>
        <p:nvPicPr>
          <p:cNvPr id="4" name="Picture 3">
            <a:extLst>
              <a:ext uri="{FF2B5EF4-FFF2-40B4-BE49-F238E27FC236}">
                <a16:creationId xmlns:a16="http://schemas.microsoft.com/office/drawing/2014/main" id="{E3995973-F341-4377-B0BF-BBEED1EA40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236325" y="297317"/>
            <a:ext cx="9456188" cy="2786742"/>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D43DF42D-D4AD-49EF-B40E-BF3074009F5A}"/>
              </a:ext>
            </a:extLst>
          </p:cNvPr>
          <p:cNvSpPr>
            <a:spLocks noGrp="1"/>
          </p:cNvSpPr>
          <p:nvPr>
            <p:ph type="title"/>
          </p:nvPr>
        </p:nvSpPr>
        <p:spPr/>
        <p:txBody>
          <a:bodyPr/>
          <a:lstStyle/>
          <a:p>
            <a:pPr eaLnBrk="1" hangingPunct="1"/>
            <a:endParaRPr lang="en-US" altLang="en-US"/>
          </a:p>
        </p:txBody>
      </p:sp>
      <p:pic>
        <p:nvPicPr>
          <p:cNvPr id="4100" name="Picture 4">
            <a:extLst>
              <a:ext uri="{FF2B5EF4-FFF2-40B4-BE49-F238E27FC236}">
                <a16:creationId xmlns:a16="http://schemas.microsoft.com/office/drawing/2014/main" id="{ECB7B97E-5D43-4431-BED3-A8B6BA4CC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794708"/>
            <a:ext cx="5946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6D3B4733-660D-4E57-ACD0-EB90544938CC}"/>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C6D7798A-A13E-4BD3-A3C9-A29F58CD5C01}"/>
              </a:ext>
            </a:extLst>
          </p:cNvPr>
          <p:cNvPicPr>
            <a:picLocks noChangeAspect="1"/>
          </p:cNvPicPr>
          <p:nvPr/>
        </p:nvPicPr>
        <p:blipFill>
          <a:blip r:embed="rId3"/>
          <a:stretch>
            <a:fillRect/>
          </a:stretch>
        </p:blipFill>
        <p:spPr>
          <a:xfrm>
            <a:off x="3810000" y="365125"/>
            <a:ext cx="4572000" cy="2124075"/>
          </a:xfrm>
          <a:prstGeom prst="rect">
            <a:avLst/>
          </a:prstGeom>
        </p:spPr>
      </p:pic>
      <p:sp>
        <p:nvSpPr>
          <p:cNvPr id="5" name="Rectangle: Rounded Corners 4">
            <a:extLst>
              <a:ext uri="{FF2B5EF4-FFF2-40B4-BE49-F238E27FC236}">
                <a16:creationId xmlns:a16="http://schemas.microsoft.com/office/drawing/2014/main" id="{AAE74766-A5D8-4DB1-AA1D-1FA9AFBA00D4}"/>
              </a:ext>
            </a:extLst>
          </p:cNvPr>
          <p:cNvSpPr/>
          <p:nvPr/>
        </p:nvSpPr>
        <p:spPr>
          <a:xfrm>
            <a:off x="1772529" y="681037"/>
            <a:ext cx="1519311" cy="1009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ontserrat" panose="020B0604020202020204" charset="0"/>
              </a:rPr>
              <a:t>dept</a:t>
            </a:r>
          </a:p>
        </p:txBody>
      </p:sp>
      <p:sp>
        <p:nvSpPr>
          <p:cNvPr id="6" name="Rectangle: Rounded Corners 5">
            <a:extLst>
              <a:ext uri="{FF2B5EF4-FFF2-40B4-BE49-F238E27FC236}">
                <a16:creationId xmlns:a16="http://schemas.microsoft.com/office/drawing/2014/main" id="{8AFA0695-AD03-4EEC-B83E-18CE8F0F3F71}"/>
              </a:ext>
            </a:extLst>
          </p:cNvPr>
          <p:cNvSpPr/>
          <p:nvPr/>
        </p:nvSpPr>
        <p:spPr>
          <a:xfrm>
            <a:off x="0" y="3734507"/>
            <a:ext cx="3488787" cy="10096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latin typeface="Montserrat" panose="020B0604020202020204" charset="0"/>
              </a:rPr>
              <a:t>Employee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A89ABE9-E2B4-49E4-99AE-6057937BAFE9}"/>
              </a:ext>
            </a:extLst>
          </p:cNvPr>
          <p:cNvSpPr>
            <a:spLocks noGrp="1"/>
          </p:cNvSpPr>
          <p:nvPr>
            <p:ph type="title"/>
          </p:nvPr>
        </p:nvSpPr>
        <p:spPr/>
        <p:txBody>
          <a:bodyPr/>
          <a:lstStyle/>
          <a:p>
            <a:pPr eaLnBrk="1" hangingPunct="1"/>
            <a:r>
              <a:rPr lang="en-US" altLang="en-US" b="1"/>
              <a:t>Outer JOIN</a:t>
            </a:r>
            <a:br>
              <a:rPr lang="en-US" altLang="en-US" b="1"/>
            </a:br>
            <a:endParaRPr lang="en-US" altLang="en-US"/>
          </a:p>
        </p:txBody>
      </p:sp>
      <p:sp>
        <p:nvSpPr>
          <p:cNvPr id="13315" name="Content Placeholder 2">
            <a:extLst>
              <a:ext uri="{FF2B5EF4-FFF2-40B4-BE49-F238E27FC236}">
                <a16:creationId xmlns:a16="http://schemas.microsoft.com/office/drawing/2014/main" id="{05E087CD-F7B1-440E-AC84-ACA19C449AD4}"/>
              </a:ext>
            </a:extLst>
          </p:cNvPr>
          <p:cNvSpPr>
            <a:spLocks noGrp="1"/>
          </p:cNvSpPr>
          <p:nvPr>
            <p:ph idx="1"/>
          </p:nvPr>
        </p:nvSpPr>
        <p:spPr/>
        <p:txBody>
          <a:bodyPr/>
          <a:lstStyle/>
          <a:p>
            <a:pPr eaLnBrk="1" hangingPunct="1"/>
            <a:r>
              <a:rPr lang="en-US" altLang="en-US" sz="3200" dirty="0">
                <a:latin typeface="Times New Roman" panose="02020603050405020304" pitchFamily="18" charset="0"/>
                <a:cs typeface="Times New Roman" panose="02020603050405020304" pitchFamily="18" charset="0"/>
              </a:rPr>
              <a:t>Outer Join is based on both matched and unmatched data. Outer Joins subdivide further into,</a:t>
            </a:r>
          </a:p>
          <a:p>
            <a:pPr lvl="1" eaLnBrk="1" hangingPunct="1"/>
            <a:r>
              <a:rPr lang="en-US" altLang="en-US" sz="2800" dirty="0">
                <a:solidFill>
                  <a:srgbClr val="00B0F0"/>
                </a:solidFill>
                <a:latin typeface="Times New Roman" panose="02020603050405020304" pitchFamily="18" charset="0"/>
                <a:cs typeface="Times New Roman" panose="02020603050405020304" pitchFamily="18" charset="0"/>
              </a:rPr>
              <a:t>Left Outer Join or Left Join</a:t>
            </a:r>
          </a:p>
          <a:p>
            <a:pPr lvl="1" eaLnBrk="1" hangingPunct="1"/>
            <a:r>
              <a:rPr lang="en-US" altLang="en-US" sz="2800" dirty="0">
                <a:solidFill>
                  <a:srgbClr val="00B0F0"/>
                </a:solidFill>
                <a:latin typeface="Times New Roman" panose="02020603050405020304" pitchFamily="18" charset="0"/>
                <a:cs typeface="Times New Roman" panose="02020603050405020304" pitchFamily="18" charset="0"/>
              </a:rPr>
              <a:t>Right Outer Join or Right Join</a:t>
            </a:r>
          </a:p>
          <a:p>
            <a:pPr lvl="1" eaLnBrk="1" hangingPunct="1"/>
            <a:r>
              <a:rPr lang="en-US" altLang="en-US" sz="2800" dirty="0">
                <a:solidFill>
                  <a:srgbClr val="00B0F0"/>
                </a:solidFill>
                <a:latin typeface="Times New Roman" panose="02020603050405020304" pitchFamily="18" charset="0"/>
                <a:cs typeface="Times New Roman" panose="02020603050405020304" pitchFamily="18" charset="0"/>
              </a:rPr>
              <a:t>Full Outer Join </a:t>
            </a:r>
          </a:p>
          <a:p>
            <a:pPr lvl="1" eaLnBrk="1" hangingPunct="1"/>
            <a:r>
              <a:rPr lang="en-US" altLang="en-US" sz="2800" dirty="0">
                <a:solidFill>
                  <a:srgbClr val="00B0F0"/>
                </a:solidFill>
                <a:latin typeface="Times New Roman" panose="02020603050405020304" pitchFamily="18" charset="0"/>
                <a:cs typeface="Times New Roman" panose="02020603050405020304" pitchFamily="18" charset="0"/>
              </a:rPr>
              <a:t>Straight Join</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B5FD013-55F4-42D6-8199-1D0BC47CE535}"/>
              </a:ext>
            </a:extLst>
          </p:cNvPr>
          <p:cNvSpPr>
            <a:spLocks noGrp="1"/>
          </p:cNvSpPr>
          <p:nvPr>
            <p:ph type="title"/>
          </p:nvPr>
        </p:nvSpPr>
        <p:spPr/>
        <p:txBody>
          <a:bodyPr/>
          <a:lstStyle/>
          <a:p>
            <a:pPr eaLnBrk="1" hangingPunct="1"/>
            <a:r>
              <a:rPr lang="en-US" altLang="en-US" b="1"/>
              <a:t>Left Join</a:t>
            </a:r>
            <a:br>
              <a:rPr lang="en-US" altLang="en-US" b="1"/>
            </a:br>
            <a:endParaRPr lang="en-US" altLang="en-US"/>
          </a:p>
        </p:txBody>
      </p:sp>
      <p:sp>
        <p:nvSpPr>
          <p:cNvPr id="14339" name="Content Placeholder 2">
            <a:extLst>
              <a:ext uri="{FF2B5EF4-FFF2-40B4-BE49-F238E27FC236}">
                <a16:creationId xmlns:a16="http://schemas.microsoft.com/office/drawing/2014/main" id="{A53D83AA-7EE0-4C0C-8432-E4551259132E}"/>
              </a:ext>
            </a:extLst>
          </p:cNvPr>
          <p:cNvSpPr>
            <a:spLocks noGrp="1"/>
          </p:cNvSpPr>
          <p:nvPr>
            <p:ph idx="1"/>
          </p:nvPr>
        </p:nvSpPr>
        <p:spPr>
          <a:xfrm>
            <a:off x="304799" y="1491343"/>
            <a:ext cx="11462657" cy="4685620"/>
          </a:xfrm>
        </p:spPr>
        <p:txBody>
          <a:bodyPr>
            <a:normAutofit/>
          </a:bodyPr>
          <a:lstStyle/>
          <a:p>
            <a:pPr eaLnBrk="1" hangingPunct="1"/>
            <a:r>
              <a:rPr lang="en-US" altLang="en-US" sz="4000" dirty="0">
                <a:latin typeface="Times New Roman" panose="02020603050405020304" pitchFamily="18" charset="0"/>
                <a:cs typeface="Times New Roman" panose="02020603050405020304" pitchFamily="18" charset="0"/>
              </a:rPr>
              <a:t>The left outer join returns a result table with the </a:t>
            </a:r>
            <a:r>
              <a:rPr lang="en-US" altLang="en-US" sz="4000" b="1" dirty="0">
                <a:latin typeface="Times New Roman" panose="02020603050405020304" pitchFamily="18" charset="0"/>
                <a:cs typeface="Times New Roman" panose="02020603050405020304" pitchFamily="18" charset="0"/>
              </a:rPr>
              <a:t>matched data</a:t>
            </a:r>
            <a:r>
              <a:rPr lang="en-US" altLang="en-US" sz="4000" dirty="0">
                <a:latin typeface="Times New Roman" panose="02020603050405020304" pitchFamily="18" charset="0"/>
                <a:cs typeface="Times New Roman" panose="02020603050405020304" pitchFamily="18" charset="0"/>
              </a:rPr>
              <a:t> of two tables then remaining rows of the </a:t>
            </a:r>
            <a:r>
              <a:rPr lang="en-US" altLang="en-US" sz="4000" b="1" dirty="0">
                <a:latin typeface="Times New Roman" panose="02020603050405020304" pitchFamily="18" charset="0"/>
                <a:cs typeface="Times New Roman" panose="02020603050405020304" pitchFamily="18" charset="0"/>
              </a:rPr>
              <a:t>left</a:t>
            </a:r>
            <a:r>
              <a:rPr lang="en-US" altLang="en-US" sz="4000" dirty="0">
                <a:latin typeface="Times New Roman" panose="02020603050405020304" pitchFamily="18" charset="0"/>
                <a:cs typeface="Times New Roman" panose="02020603050405020304" pitchFamily="18" charset="0"/>
              </a:rPr>
              <a:t> table and </a:t>
            </a:r>
            <a:r>
              <a:rPr lang="en-US" altLang="en-US" sz="4000" dirty="0">
                <a:solidFill>
                  <a:srgbClr val="00B0F0"/>
                </a:solidFill>
                <a:latin typeface="Times New Roman" panose="02020603050405020304" pitchFamily="18" charset="0"/>
                <a:cs typeface="Times New Roman" panose="02020603050405020304" pitchFamily="18" charset="0"/>
              </a:rPr>
              <a:t>null for the </a:t>
            </a:r>
            <a:r>
              <a:rPr lang="en-US" altLang="en-US" sz="4000" b="1" dirty="0">
                <a:solidFill>
                  <a:srgbClr val="00B0F0"/>
                </a:solidFill>
                <a:latin typeface="Times New Roman" panose="02020603050405020304" pitchFamily="18" charset="0"/>
                <a:cs typeface="Times New Roman" panose="02020603050405020304" pitchFamily="18" charset="0"/>
              </a:rPr>
              <a:t>right</a:t>
            </a:r>
            <a:r>
              <a:rPr lang="en-US" altLang="en-US" sz="4000" dirty="0">
                <a:solidFill>
                  <a:srgbClr val="00B0F0"/>
                </a:solidFill>
                <a:latin typeface="Times New Roman" panose="02020603050405020304" pitchFamily="18" charset="0"/>
                <a:cs typeface="Times New Roman" panose="02020603050405020304" pitchFamily="18" charset="0"/>
              </a:rPr>
              <a:t> table's column.</a:t>
            </a:r>
          </a:p>
          <a:p>
            <a:pPr eaLnBrk="1" hangingPunct="1"/>
            <a:r>
              <a:rPr lang="en-US" altLang="en-US" sz="4000" dirty="0">
                <a:latin typeface="Times New Roman" panose="02020603050405020304" pitchFamily="18" charset="0"/>
                <a:cs typeface="Times New Roman" panose="02020603050405020304" pitchFamily="18" charset="0"/>
              </a:rPr>
              <a:t>Left Outer Join syntax is,</a:t>
            </a:r>
          </a:p>
          <a:p>
            <a:pPr lvl="1"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SELECT</a:t>
            </a:r>
            <a:r>
              <a:rPr lang="en-US" altLang="en-US" sz="3600" dirty="0">
                <a:latin typeface="Times New Roman" panose="02020603050405020304" pitchFamily="18" charset="0"/>
                <a:cs typeface="Times New Roman" panose="02020603050405020304" pitchFamily="18" charset="0"/>
              </a:rPr>
              <a:t> * </a:t>
            </a:r>
            <a:r>
              <a:rPr lang="en-US" altLang="en-US" sz="3600" b="1" dirty="0">
                <a:latin typeface="Times New Roman" panose="02020603050405020304" pitchFamily="18" charset="0"/>
                <a:cs typeface="Times New Roman" panose="02020603050405020304" pitchFamily="18" charset="0"/>
              </a:rPr>
              <a:t>FROM</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table_A</a:t>
            </a:r>
            <a:r>
              <a:rPr lang="en-US" altLang="en-US" sz="3600" dirty="0">
                <a:latin typeface="Times New Roman" panose="02020603050405020304" pitchFamily="18" charset="0"/>
                <a:cs typeface="Times New Roman" panose="02020603050405020304" pitchFamily="18" charset="0"/>
              </a:rPr>
              <a:t>    </a:t>
            </a:r>
          </a:p>
          <a:p>
            <a:pPr lvl="1" eaLnBrk="1" hangingPunct="1">
              <a:buFont typeface="Arial" panose="020B0604020202020204" pitchFamily="34" charset="0"/>
              <a:buNone/>
            </a:pPr>
            <a:r>
              <a:rPr lang="en-US" altLang="en-US" sz="3600" dirty="0">
                <a:solidFill>
                  <a:srgbClr val="FF0000"/>
                </a:solidFill>
                <a:latin typeface="Times New Roman" panose="02020603050405020304" pitchFamily="18" charset="0"/>
                <a:cs typeface="Times New Roman" panose="02020603050405020304" pitchFamily="18" charset="0"/>
              </a:rPr>
              <a:t>LEFT JOIN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table_B</a:t>
            </a:r>
            <a:r>
              <a:rPr lang="en-US" altLang="en-US" sz="3600" dirty="0">
                <a:latin typeface="Times New Roman" panose="02020603050405020304" pitchFamily="18" charset="0"/>
                <a:cs typeface="Times New Roman" panose="02020603050405020304" pitchFamily="18" charset="0"/>
              </a:rPr>
              <a:t>  </a:t>
            </a:r>
          </a:p>
          <a:p>
            <a:pPr lvl="1" eaLnBrk="1" hangingPunct="1">
              <a:buFont typeface="Arial" panose="020B0604020202020204" pitchFamily="34" charset="0"/>
              <a:buNone/>
            </a:pPr>
            <a:r>
              <a:rPr lang="en-US" altLang="en-US" sz="3600" b="1" dirty="0">
                <a:solidFill>
                  <a:srgbClr val="FF0000"/>
                </a:solidFill>
                <a:latin typeface="Times New Roman" panose="02020603050405020304" pitchFamily="18" charset="0"/>
                <a:cs typeface="Times New Roman" panose="02020603050405020304" pitchFamily="18" charset="0"/>
              </a:rPr>
              <a:t>ON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table_A.A</a:t>
            </a:r>
            <a:r>
              <a:rPr lang="en-US" altLang="en-US" sz="3600" dirty="0">
                <a:latin typeface="Times New Roman" panose="02020603050405020304" pitchFamily="18" charset="0"/>
                <a:cs typeface="Times New Roman" panose="02020603050405020304" pitchFamily="18" charset="0"/>
              </a:rPr>
              <a:t>=</a:t>
            </a:r>
            <a:r>
              <a:rPr lang="en-US" altLang="en-US" sz="3600" dirty="0" err="1">
                <a:latin typeface="Times New Roman" panose="02020603050405020304" pitchFamily="18" charset="0"/>
                <a:cs typeface="Times New Roman" panose="02020603050405020304" pitchFamily="18" charset="0"/>
              </a:rPr>
              <a:t>table_B.A</a:t>
            </a:r>
            <a:r>
              <a:rPr lang="en-US" altLang="en-US" sz="3600" dirty="0">
                <a:latin typeface="Times New Roman" panose="02020603050405020304" pitchFamily="18" charset="0"/>
                <a:cs typeface="Times New Roman" panose="02020603050405020304" pitchFamily="18" charset="0"/>
              </a:rPr>
              <a:t>;  </a:t>
            </a:r>
          </a:p>
          <a:p>
            <a:pPr eaLnBrk="1" hangingPunct="1"/>
            <a:endParaRPr lang="en-US" altLang="en-US" dirty="0"/>
          </a:p>
          <a:p>
            <a:pPr eaLnBrk="1" hangingPunct="1"/>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97C47-1909-F555-9D8E-D5D730AA77B3}"/>
              </a:ext>
            </a:extLst>
          </p:cNvPr>
          <p:cNvSpPr>
            <a:spLocks noGrp="1"/>
          </p:cNvSpPr>
          <p:nvPr>
            <p:ph type="title"/>
          </p:nvPr>
        </p:nvSpPr>
        <p:spPr/>
        <p:txBody>
          <a:bodyPr/>
          <a:lstStyle/>
          <a:p>
            <a:r>
              <a:rPr lang="en-IN" dirty="0"/>
              <a:t>Left Join</a:t>
            </a:r>
          </a:p>
        </p:txBody>
      </p:sp>
      <p:sp>
        <p:nvSpPr>
          <p:cNvPr id="3" name="Content Placeholder 2">
            <a:extLst>
              <a:ext uri="{FF2B5EF4-FFF2-40B4-BE49-F238E27FC236}">
                <a16:creationId xmlns:a16="http://schemas.microsoft.com/office/drawing/2014/main" id="{290F36E3-8353-EB7D-95B6-6359D0449C8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8C24A82E-640F-BDD9-66F2-09A742160C3B}"/>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05B6B41D-9C6B-282C-7690-51056CAD1AF1}"/>
              </a:ext>
            </a:extLst>
          </p:cNvPr>
          <p:cNvSpPr>
            <a:spLocks noGrp="1"/>
          </p:cNvSpPr>
          <p:nvPr>
            <p:ph type="ftr" sz="quarter" idx="11"/>
          </p:nvPr>
        </p:nvSpPr>
        <p:spPr/>
        <p:txBody>
          <a:bodyPr/>
          <a:lstStyle/>
          <a:p>
            <a:r>
              <a:rPr lang="en-US"/>
              <a:t>Dr.Siddique Ibrahim </a:t>
            </a:r>
            <a:endParaRPr lang="en-IN"/>
          </a:p>
        </p:txBody>
      </p:sp>
      <p:pic>
        <p:nvPicPr>
          <p:cNvPr id="7" name="Picture 6">
            <a:extLst>
              <a:ext uri="{FF2B5EF4-FFF2-40B4-BE49-F238E27FC236}">
                <a16:creationId xmlns:a16="http://schemas.microsoft.com/office/drawing/2014/main" id="{ED7AE7A0-E856-7741-BEF3-E344976B0BE2}"/>
              </a:ext>
            </a:extLst>
          </p:cNvPr>
          <p:cNvPicPr>
            <a:picLocks noChangeAspect="1"/>
          </p:cNvPicPr>
          <p:nvPr/>
        </p:nvPicPr>
        <p:blipFill>
          <a:blip r:embed="rId2"/>
          <a:stretch>
            <a:fillRect/>
          </a:stretch>
        </p:blipFill>
        <p:spPr>
          <a:xfrm>
            <a:off x="3581400" y="1646238"/>
            <a:ext cx="5617029" cy="4397430"/>
          </a:xfrm>
          <a:prstGeom prst="rect">
            <a:avLst/>
          </a:prstGeom>
        </p:spPr>
      </p:pic>
    </p:spTree>
    <p:extLst>
      <p:ext uri="{BB962C8B-B14F-4D97-AF65-F5344CB8AC3E}">
        <p14:creationId xmlns:p14="http://schemas.microsoft.com/office/powerpoint/2010/main" val="1294046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17C06EE-202C-456A-A10A-4602E1790AC5}"/>
              </a:ext>
            </a:extLst>
          </p:cNvPr>
          <p:cNvSpPr>
            <a:spLocks noGrp="1"/>
          </p:cNvSpPr>
          <p:nvPr>
            <p:ph type="title"/>
          </p:nvPr>
        </p:nvSpPr>
        <p:spPr/>
        <p:txBody>
          <a:bodyPr/>
          <a:lstStyle/>
          <a:p>
            <a:pPr eaLnBrk="1" hangingPunct="1"/>
            <a:r>
              <a:rPr lang="en-US" altLang="en-US"/>
              <a:t>Left Join</a:t>
            </a:r>
          </a:p>
        </p:txBody>
      </p:sp>
      <p:pic>
        <p:nvPicPr>
          <p:cNvPr id="15363" name="Picture 2">
            <a:extLst>
              <a:ext uri="{FF2B5EF4-FFF2-40B4-BE49-F238E27FC236}">
                <a16:creationId xmlns:a16="http://schemas.microsoft.com/office/drawing/2014/main" id="{34529D19-9EF1-4D2F-91C2-A305B3DE56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48400" y="1524000"/>
            <a:ext cx="3454400" cy="2000250"/>
          </a:xfrm>
          <a:noFill/>
        </p:spPr>
      </p:pic>
      <p:pic>
        <p:nvPicPr>
          <p:cNvPr id="15364" name="Picture 4">
            <a:extLst>
              <a:ext uri="{FF2B5EF4-FFF2-40B4-BE49-F238E27FC236}">
                <a16:creationId xmlns:a16="http://schemas.microsoft.com/office/drawing/2014/main" id="{5A5962AE-3973-49DD-9A43-8A0FE46D2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365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2">
            <a:extLst>
              <a:ext uri="{FF2B5EF4-FFF2-40B4-BE49-F238E27FC236}">
                <a16:creationId xmlns:a16="http://schemas.microsoft.com/office/drawing/2014/main" id="{95202224-5DD4-4527-BC76-8D7248AD94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114800"/>
            <a:ext cx="65405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65DCE19B-74D4-433F-8971-9DFAF76A755B}"/>
              </a:ext>
            </a:extLst>
          </p:cNvPr>
          <p:cNvSpPr>
            <a:spLocks noGrp="1"/>
          </p:cNvSpPr>
          <p:nvPr>
            <p:ph type="title"/>
          </p:nvPr>
        </p:nvSpPr>
        <p:spPr/>
        <p:txBody>
          <a:bodyPr/>
          <a:lstStyle/>
          <a:p>
            <a:pPr eaLnBrk="1" hangingPunct="1"/>
            <a:r>
              <a:rPr lang="en-US" altLang="en-US" dirty="0"/>
              <a:t>Right join</a:t>
            </a:r>
          </a:p>
        </p:txBody>
      </p:sp>
      <p:sp>
        <p:nvSpPr>
          <p:cNvPr id="16387" name="Content Placeholder 2">
            <a:extLst>
              <a:ext uri="{FF2B5EF4-FFF2-40B4-BE49-F238E27FC236}">
                <a16:creationId xmlns:a16="http://schemas.microsoft.com/office/drawing/2014/main" id="{038682F7-699D-41D6-84D4-F62039835501}"/>
              </a:ext>
            </a:extLst>
          </p:cNvPr>
          <p:cNvSpPr>
            <a:spLocks noGrp="1"/>
          </p:cNvSpPr>
          <p:nvPr>
            <p:ph idx="1"/>
          </p:nvPr>
        </p:nvSpPr>
        <p:spPr/>
        <p:txBody>
          <a:bodyPr>
            <a:normAutofit lnSpcReduction="10000"/>
          </a:bodyPr>
          <a:lstStyle/>
          <a:p>
            <a:pPr eaLnBrk="1" hangingPunct="1"/>
            <a:r>
              <a:rPr lang="en-US" altLang="en-US" sz="4000" dirty="0">
                <a:latin typeface="Times New Roman" panose="02020603050405020304" pitchFamily="18" charset="0"/>
                <a:cs typeface="Times New Roman" panose="02020603050405020304" pitchFamily="18" charset="0"/>
              </a:rPr>
              <a:t>The right outer join returns a result table with the </a:t>
            </a:r>
            <a:r>
              <a:rPr lang="en-US" altLang="en-US" sz="4000" b="1" dirty="0">
                <a:latin typeface="Times New Roman" panose="02020603050405020304" pitchFamily="18" charset="0"/>
                <a:cs typeface="Times New Roman" panose="02020603050405020304" pitchFamily="18" charset="0"/>
              </a:rPr>
              <a:t>matched data</a:t>
            </a:r>
            <a:r>
              <a:rPr lang="en-US" altLang="en-US" sz="4000" dirty="0">
                <a:latin typeface="Times New Roman" panose="02020603050405020304" pitchFamily="18" charset="0"/>
                <a:cs typeface="Times New Roman" panose="02020603050405020304" pitchFamily="18" charset="0"/>
              </a:rPr>
              <a:t> of two tables then remaining rows of the </a:t>
            </a:r>
            <a:r>
              <a:rPr lang="en-US" altLang="en-US" sz="4000" b="1" dirty="0">
                <a:latin typeface="Times New Roman" panose="02020603050405020304" pitchFamily="18" charset="0"/>
                <a:cs typeface="Times New Roman" panose="02020603050405020304" pitchFamily="18" charset="0"/>
              </a:rPr>
              <a:t>right table</a:t>
            </a:r>
            <a:r>
              <a:rPr lang="en-US" altLang="en-US" sz="4000" dirty="0">
                <a:latin typeface="Times New Roman" panose="02020603050405020304" pitchFamily="18" charset="0"/>
                <a:cs typeface="Times New Roman" panose="02020603050405020304" pitchFamily="18" charset="0"/>
              </a:rPr>
              <a:t> and </a:t>
            </a:r>
            <a:r>
              <a:rPr lang="en-US" altLang="en-US" sz="4000" dirty="0">
                <a:solidFill>
                  <a:srgbClr val="00B0F0"/>
                </a:solidFill>
                <a:latin typeface="Times New Roman" panose="02020603050405020304" pitchFamily="18" charset="0"/>
                <a:cs typeface="Times New Roman" panose="02020603050405020304" pitchFamily="18" charset="0"/>
              </a:rPr>
              <a:t>null for the </a:t>
            </a:r>
            <a:r>
              <a:rPr lang="en-US" altLang="en-US" sz="4000" b="1" dirty="0">
                <a:solidFill>
                  <a:srgbClr val="00B0F0"/>
                </a:solidFill>
                <a:latin typeface="Times New Roman" panose="02020603050405020304" pitchFamily="18" charset="0"/>
                <a:cs typeface="Times New Roman" panose="02020603050405020304" pitchFamily="18" charset="0"/>
              </a:rPr>
              <a:t>left</a:t>
            </a:r>
            <a:r>
              <a:rPr lang="en-US" altLang="en-US" sz="4000" dirty="0">
                <a:solidFill>
                  <a:srgbClr val="00B0F0"/>
                </a:solidFill>
                <a:latin typeface="Times New Roman" panose="02020603050405020304" pitchFamily="18" charset="0"/>
                <a:cs typeface="Times New Roman" panose="02020603050405020304" pitchFamily="18" charset="0"/>
              </a:rPr>
              <a:t> table's columns</a:t>
            </a:r>
            <a:r>
              <a:rPr lang="en-US" altLang="en-US" sz="4000" dirty="0">
                <a:latin typeface="Times New Roman" panose="02020603050405020304" pitchFamily="18" charset="0"/>
                <a:cs typeface="Times New Roman" panose="02020603050405020304" pitchFamily="18" charset="0"/>
              </a:rPr>
              <a:t>.</a:t>
            </a:r>
          </a:p>
          <a:p>
            <a:pPr eaLnBrk="1" hangingPunct="1"/>
            <a:r>
              <a:rPr lang="en-US" altLang="en-US" sz="4000" dirty="0">
                <a:latin typeface="Times New Roman" panose="02020603050405020304" pitchFamily="18" charset="0"/>
                <a:cs typeface="Times New Roman" panose="02020603050405020304" pitchFamily="18" charset="0"/>
              </a:rPr>
              <a:t>Right Outer Join Syntax is,</a:t>
            </a:r>
          </a:p>
          <a:p>
            <a:pPr lvl="1"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SELECT</a:t>
            </a:r>
            <a:r>
              <a:rPr lang="en-US" altLang="en-US" sz="3600" dirty="0">
                <a:latin typeface="Times New Roman" panose="02020603050405020304" pitchFamily="18" charset="0"/>
                <a:cs typeface="Times New Roman" panose="02020603050405020304" pitchFamily="18" charset="0"/>
              </a:rPr>
              <a:t> * </a:t>
            </a:r>
            <a:r>
              <a:rPr lang="en-US" altLang="en-US" sz="3600" b="1" dirty="0">
                <a:latin typeface="Times New Roman" panose="02020603050405020304" pitchFamily="18" charset="0"/>
                <a:cs typeface="Times New Roman" panose="02020603050405020304" pitchFamily="18" charset="0"/>
              </a:rPr>
              <a:t>FROM</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table_A</a:t>
            </a:r>
            <a:r>
              <a:rPr lang="en-US" altLang="en-US" sz="3600" dirty="0">
                <a:latin typeface="Times New Roman" panose="02020603050405020304" pitchFamily="18" charset="0"/>
                <a:cs typeface="Times New Roman" panose="02020603050405020304" pitchFamily="18" charset="0"/>
              </a:rPr>
              <a:t>    </a:t>
            </a:r>
          </a:p>
          <a:p>
            <a:pPr lvl="1" eaLnBrk="1" hangingPunct="1">
              <a:buFont typeface="Arial" panose="020B0604020202020204" pitchFamily="34" charset="0"/>
              <a:buNone/>
            </a:pPr>
            <a:r>
              <a:rPr lang="en-US" altLang="en-US" sz="3600" dirty="0">
                <a:latin typeface="Times New Roman" panose="02020603050405020304" pitchFamily="18" charset="0"/>
                <a:cs typeface="Times New Roman" panose="02020603050405020304" pitchFamily="18" charset="0"/>
              </a:rPr>
              <a:t>RIGHT JOIN </a:t>
            </a:r>
            <a:r>
              <a:rPr lang="en-US" altLang="en-US" sz="3600" dirty="0" err="1">
                <a:latin typeface="Times New Roman" panose="02020603050405020304" pitchFamily="18" charset="0"/>
                <a:cs typeface="Times New Roman" panose="02020603050405020304" pitchFamily="18" charset="0"/>
              </a:rPr>
              <a:t>table_B</a:t>
            </a:r>
            <a:r>
              <a:rPr lang="en-US" altLang="en-US" sz="3600" dirty="0">
                <a:latin typeface="Times New Roman" panose="02020603050405020304" pitchFamily="18" charset="0"/>
                <a:cs typeface="Times New Roman" panose="02020603050405020304" pitchFamily="18" charset="0"/>
              </a:rPr>
              <a:t>  </a:t>
            </a:r>
          </a:p>
          <a:p>
            <a:pPr lvl="1"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ON</a:t>
            </a:r>
            <a:r>
              <a:rPr lang="en-US" altLang="en-US" sz="3600" dirty="0">
                <a:latin typeface="Times New Roman" panose="02020603050405020304" pitchFamily="18" charset="0"/>
                <a:cs typeface="Times New Roman" panose="02020603050405020304" pitchFamily="18" charset="0"/>
              </a:rPr>
              <a:t> </a:t>
            </a:r>
            <a:r>
              <a:rPr lang="en-US" altLang="en-US" sz="3600" dirty="0" err="1">
                <a:latin typeface="Times New Roman" panose="02020603050405020304" pitchFamily="18" charset="0"/>
                <a:cs typeface="Times New Roman" panose="02020603050405020304" pitchFamily="18" charset="0"/>
              </a:rPr>
              <a:t>table_A.A</a:t>
            </a:r>
            <a:r>
              <a:rPr lang="en-US" altLang="en-US" sz="3600" dirty="0">
                <a:latin typeface="Times New Roman" panose="02020603050405020304" pitchFamily="18" charset="0"/>
                <a:cs typeface="Times New Roman" panose="02020603050405020304" pitchFamily="18" charset="0"/>
              </a:rPr>
              <a:t>=</a:t>
            </a:r>
            <a:r>
              <a:rPr lang="en-US" altLang="en-US" sz="3600" dirty="0" err="1">
                <a:latin typeface="Times New Roman" panose="02020603050405020304" pitchFamily="18" charset="0"/>
                <a:cs typeface="Times New Roman" panose="02020603050405020304" pitchFamily="18" charset="0"/>
              </a:rPr>
              <a:t>table_B.A</a:t>
            </a:r>
            <a:r>
              <a:rPr lang="en-US" altLang="en-US" sz="3600" dirty="0">
                <a:latin typeface="Times New Roman" panose="02020603050405020304" pitchFamily="18" charset="0"/>
                <a:cs typeface="Times New Roman" panose="02020603050405020304" pitchFamily="18" charset="0"/>
              </a:rPr>
              <a:t>;</a:t>
            </a:r>
          </a:p>
          <a:p>
            <a:pPr eaLnBrk="1" hangingPunct="1"/>
            <a:endParaRPr lang="en-US" altLang="en-US" dirty="0"/>
          </a:p>
          <a:p>
            <a:pPr eaLnBrk="1" hangingPunct="1"/>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C18D-B843-880B-221A-AEE690D57704}"/>
              </a:ext>
            </a:extLst>
          </p:cNvPr>
          <p:cNvSpPr>
            <a:spLocks noGrp="1"/>
          </p:cNvSpPr>
          <p:nvPr>
            <p:ph type="title"/>
          </p:nvPr>
        </p:nvSpPr>
        <p:spPr/>
        <p:txBody>
          <a:bodyPr/>
          <a:lstStyle/>
          <a:p>
            <a:r>
              <a:rPr lang="en-IN" dirty="0"/>
              <a:t>Right Join</a:t>
            </a:r>
          </a:p>
        </p:txBody>
      </p:sp>
      <p:sp>
        <p:nvSpPr>
          <p:cNvPr id="3" name="Content Placeholder 2">
            <a:extLst>
              <a:ext uri="{FF2B5EF4-FFF2-40B4-BE49-F238E27FC236}">
                <a16:creationId xmlns:a16="http://schemas.microsoft.com/office/drawing/2014/main" id="{CD1A2A76-B75C-C60E-E6EE-8AFC2A4B74BD}"/>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AA4A8F8D-E7B7-6A04-EAAF-6DB3D919897E}"/>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37639EB1-E746-684E-6EC9-72C3305E227C}"/>
              </a:ext>
            </a:extLst>
          </p:cNvPr>
          <p:cNvSpPr>
            <a:spLocks noGrp="1"/>
          </p:cNvSpPr>
          <p:nvPr>
            <p:ph type="ftr" sz="quarter" idx="11"/>
          </p:nvPr>
        </p:nvSpPr>
        <p:spPr/>
        <p:txBody>
          <a:bodyPr/>
          <a:lstStyle/>
          <a:p>
            <a:r>
              <a:rPr lang="en-US"/>
              <a:t>Dr.Siddique Ibrahim </a:t>
            </a:r>
            <a:endParaRPr lang="en-IN"/>
          </a:p>
        </p:txBody>
      </p:sp>
      <p:pic>
        <p:nvPicPr>
          <p:cNvPr id="7" name="Picture 6">
            <a:extLst>
              <a:ext uri="{FF2B5EF4-FFF2-40B4-BE49-F238E27FC236}">
                <a16:creationId xmlns:a16="http://schemas.microsoft.com/office/drawing/2014/main" id="{2EC10014-3E6C-0559-253E-B3761450783A}"/>
              </a:ext>
            </a:extLst>
          </p:cNvPr>
          <p:cNvPicPr>
            <a:picLocks noChangeAspect="1"/>
          </p:cNvPicPr>
          <p:nvPr/>
        </p:nvPicPr>
        <p:blipFill>
          <a:blip r:embed="rId2"/>
          <a:stretch>
            <a:fillRect/>
          </a:stretch>
        </p:blipFill>
        <p:spPr>
          <a:xfrm>
            <a:off x="2907570" y="2568531"/>
            <a:ext cx="4229884" cy="3494812"/>
          </a:xfrm>
          <a:prstGeom prst="rect">
            <a:avLst/>
          </a:prstGeom>
        </p:spPr>
      </p:pic>
    </p:spTree>
    <p:extLst>
      <p:ext uri="{BB962C8B-B14F-4D97-AF65-F5344CB8AC3E}">
        <p14:creationId xmlns:p14="http://schemas.microsoft.com/office/powerpoint/2010/main" val="177536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8558389-7ED0-4D9A-85D8-D322E6EA93D6}"/>
              </a:ext>
            </a:extLst>
          </p:cNvPr>
          <p:cNvSpPr>
            <a:spLocks noGrp="1"/>
          </p:cNvSpPr>
          <p:nvPr>
            <p:ph type="title"/>
          </p:nvPr>
        </p:nvSpPr>
        <p:spPr/>
        <p:txBody>
          <a:bodyPr/>
          <a:lstStyle/>
          <a:p>
            <a:pPr eaLnBrk="1" hangingPunct="1"/>
            <a:r>
              <a:rPr lang="en-US" altLang="en-US"/>
              <a:t>Right Join</a:t>
            </a:r>
          </a:p>
        </p:txBody>
      </p:sp>
      <p:pic>
        <p:nvPicPr>
          <p:cNvPr id="17411" name="Picture 2">
            <a:extLst>
              <a:ext uri="{FF2B5EF4-FFF2-40B4-BE49-F238E27FC236}">
                <a16:creationId xmlns:a16="http://schemas.microsoft.com/office/drawing/2014/main" id="{AADA07E6-4E5B-4B9C-9AA8-DB0B980AD8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3886201"/>
            <a:ext cx="7880350" cy="2398713"/>
          </a:xfrm>
          <a:noFill/>
        </p:spPr>
      </p:pic>
      <p:pic>
        <p:nvPicPr>
          <p:cNvPr id="17412" name="Picture 2">
            <a:extLst>
              <a:ext uri="{FF2B5EF4-FFF2-40B4-BE49-F238E27FC236}">
                <a16:creationId xmlns:a16="http://schemas.microsoft.com/office/drawing/2014/main" id="{994D62E9-8E71-4C73-9645-0FB3C94F01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524000"/>
            <a:ext cx="34544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4">
            <a:extLst>
              <a:ext uri="{FF2B5EF4-FFF2-40B4-BE49-F238E27FC236}">
                <a16:creationId xmlns:a16="http://schemas.microsoft.com/office/drawing/2014/main" id="{648CDA49-3203-4A10-B943-FB18BFABC9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371600"/>
            <a:ext cx="365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3"/>
                                        </p:tgtEl>
                                        <p:attrNameLst>
                                          <p:attrName>style.visibility</p:attrName>
                                        </p:attrNameLst>
                                      </p:cBhvr>
                                      <p:to>
                                        <p:strVal val="visible"/>
                                      </p:to>
                                    </p:set>
                                    <p:animEffect transition="in" filter="fade">
                                      <p:cBhvr>
                                        <p:cTn id="7" dur="500"/>
                                        <p:tgtEl>
                                          <p:spTgt spid="174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 calcmode="lin" valueType="num">
                                      <p:cBhvr additive="base">
                                        <p:cTn id="12" dur="500" fill="hold"/>
                                        <p:tgtEl>
                                          <p:spTgt spid="17412"/>
                                        </p:tgtEl>
                                        <p:attrNameLst>
                                          <p:attrName>ppt_x</p:attrName>
                                        </p:attrNameLst>
                                      </p:cBhvr>
                                      <p:tavLst>
                                        <p:tav tm="0">
                                          <p:val>
                                            <p:strVal val="#ppt_x"/>
                                          </p:val>
                                        </p:tav>
                                        <p:tav tm="100000">
                                          <p:val>
                                            <p:strVal val="#ppt_x"/>
                                          </p:val>
                                        </p:tav>
                                      </p:tavLst>
                                    </p:anim>
                                    <p:anim calcmode="lin" valueType="num">
                                      <p:cBhvr additive="base">
                                        <p:cTn id="13"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7411"/>
                                        </p:tgtEl>
                                        <p:attrNameLst>
                                          <p:attrName>style.visibility</p:attrName>
                                        </p:attrNameLst>
                                      </p:cBhvr>
                                      <p:to>
                                        <p:strVal val="visible"/>
                                      </p:to>
                                    </p:set>
                                    <p:animEffect transition="in" filter="fade">
                                      <p:cBhvr>
                                        <p:cTn id="18" dur="1000"/>
                                        <p:tgtEl>
                                          <p:spTgt spid="17411"/>
                                        </p:tgtEl>
                                      </p:cBhvr>
                                    </p:animEffect>
                                    <p:anim calcmode="lin" valueType="num">
                                      <p:cBhvr>
                                        <p:cTn id="19" dur="1000" fill="hold"/>
                                        <p:tgtEl>
                                          <p:spTgt spid="17411"/>
                                        </p:tgtEl>
                                        <p:attrNameLst>
                                          <p:attrName>ppt_x</p:attrName>
                                        </p:attrNameLst>
                                      </p:cBhvr>
                                      <p:tavLst>
                                        <p:tav tm="0">
                                          <p:val>
                                            <p:strVal val="#ppt_x"/>
                                          </p:val>
                                        </p:tav>
                                        <p:tav tm="100000">
                                          <p:val>
                                            <p:strVal val="#ppt_x"/>
                                          </p:val>
                                        </p:tav>
                                      </p:tavLst>
                                    </p:anim>
                                    <p:anim calcmode="lin" valueType="num">
                                      <p:cBhvr>
                                        <p:cTn id="20" dur="1000" fill="hold"/>
                                        <p:tgtEl>
                                          <p:spTgt spid="174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ED8AA42-530F-43EE-9E03-26816D005DEC}"/>
              </a:ext>
            </a:extLst>
          </p:cNvPr>
          <p:cNvSpPr>
            <a:spLocks noGrp="1"/>
          </p:cNvSpPr>
          <p:nvPr>
            <p:ph type="title"/>
          </p:nvPr>
        </p:nvSpPr>
        <p:spPr/>
        <p:txBody>
          <a:bodyPr/>
          <a:lstStyle/>
          <a:p>
            <a:pPr eaLnBrk="1" hangingPunct="1"/>
            <a:r>
              <a:rPr lang="en-US" altLang="en-US" b="1" dirty="0"/>
              <a:t>MySQL FULL JOIN</a:t>
            </a:r>
            <a:br>
              <a:rPr lang="en-US" altLang="en-US" dirty="0"/>
            </a:br>
            <a:endParaRPr lang="en-US" altLang="en-US" dirty="0"/>
          </a:p>
        </p:txBody>
      </p:sp>
      <p:sp>
        <p:nvSpPr>
          <p:cNvPr id="18435" name="Content Placeholder 2">
            <a:extLst>
              <a:ext uri="{FF2B5EF4-FFF2-40B4-BE49-F238E27FC236}">
                <a16:creationId xmlns:a16="http://schemas.microsoft.com/office/drawing/2014/main" id="{B6937F88-EC59-49DC-80BB-A9800169E773}"/>
              </a:ext>
            </a:extLst>
          </p:cNvPr>
          <p:cNvSpPr>
            <a:spLocks noGrp="1"/>
          </p:cNvSpPr>
          <p:nvPr>
            <p:ph idx="1"/>
          </p:nvPr>
        </p:nvSpPr>
        <p:spPr/>
        <p:txBody>
          <a:bodyPr>
            <a:normAutofit fontScale="92500" lnSpcReduction="20000"/>
          </a:bodyPr>
          <a:lstStyle/>
          <a:p>
            <a:pPr eaLnBrk="1" hangingPunct="1"/>
            <a:r>
              <a:rPr lang="en-US" altLang="en-US" sz="3200" dirty="0">
                <a:latin typeface="Times New Roman" panose="02020603050405020304" pitchFamily="18" charset="0"/>
                <a:cs typeface="Times New Roman" panose="02020603050405020304" pitchFamily="18" charset="0"/>
              </a:rPr>
              <a:t>A FULL JOIN will combine all rows from both tables and return matching rows where possible. If there’s no match, it will return </a:t>
            </a:r>
            <a:r>
              <a:rPr lang="en-US" altLang="en-US" sz="3200" dirty="0">
                <a:solidFill>
                  <a:srgbClr val="FF0000"/>
                </a:solidFill>
                <a:latin typeface="Times New Roman" panose="02020603050405020304" pitchFamily="18" charset="0"/>
                <a:cs typeface="Times New Roman" panose="02020603050405020304" pitchFamily="18" charset="0"/>
              </a:rPr>
              <a:t>NULLs for the missing data</a:t>
            </a:r>
            <a:r>
              <a:rPr lang="en-US" altLang="en-US" sz="3200" dirty="0">
                <a:latin typeface="Times New Roman" panose="02020603050405020304" pitchFamily="18" charset="0"/>
                <a:cs typeface="Times New Roman" panose="02020603050405020304" pitchFamily="18" charset="0"/>
              </a:rPr>
              <a:t>.</a:t>
            </a:r>
          </a:p>
          <a:p>
            <a:pPr eaLnBrk="1" hangingPunct="1"/>
            <a:r>
              <a:rPr lang="en-US" altLang="en-US" sz="3200" dirty="0">
                <a:latin typeface="Times New Roman" panose="02020603050405020304" pitchFamily="18" charset="0"/>
                <a:cs typeface="Times New Roman" panose="02020603050405020304" pitchFamily="18" charset="0"/>
              </a:rPr>
              <a:t>A FULL JOIN (also called a </a:t>
            </a:r>
            <a:r>
              <a:rPr lang="en-US" altLang="en-US" sz="3200" dirty="0">
                <a:solidFill>
                  <a:srgbClr val="FF0000"/>
                </a:solidFill>
                <a:latin typeface="Times New Roman" panose="02020603050405020304" pitchFamily="18" charset="0"/>
                <a:cs typeface="Times New Roman" panose="02020603050405020304" pitchFamily="18" charset="0"/>
              </a:rPr>
              <a:t>FULL OUTER JOIN</a:t>
            </a:r>
            <a:r>
              <a:rPr lang="en-US" altLang="en-US" sz="3200" dirty="0">
                <a:latin typeface="Times New Roman" panose="02020603050405020304" pitchFamily="18" charset="0"/>
                <a:cs typeface="Times New Roman" panose="02020603050405020304" pitchFamily="18" charset="0"/>
              </a:rPr>
              <a:t>) combines the result of both a </a:t>
            </a:r>
            <a:r>
              <a:rPr lang="en-US" altLang="en-US" sz="3200" dirty="0">
                <a:solidFill>
                  <a:srgbClr val="0070C0"/>
                </a:solidFill>
                <a:latin typeface="Times New Roman" panose="02020603050405020304" pitchFamily="18" charset="0"/>
                <a:cs typeface="Times New Roman" panose="02020603050405020304" pitchFamily="18" charset="0"/>
              </a:rPr>
              <a:t>LEFT JOIN and a RIGHT JOIN. </a:t>
            </a:r>
            <a:r>
              <a:rPr lang="en-US" altLang="en-US" sz="3200" dirty="0">
                <a:latin typeface="Times New Roman" panose="02020603050405020304" pitchFamily="18" charset="0"/>
                <a:cs typeface="Times New Roman" panose="02020603050405020304" pitchFamily="18" charset="0"/>
              </a:rPr>
              <a:t>It returns:</a:t>
            </a:r>
          </a:p>
          <a:p>
            <a:pPr eaLnBrk="1" hangingPunct="1">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All records from the left table, and matching records from the right table.</a:t>
            </a:r>
          </a:p>
          <a:p>
            <a:pPr eaLnBrk="1" hangingPunct="1">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All records from the right table, and matching records from the left table.</a:t>
            </a:r>
          </a:p>
          <a:p>
            <a:pPr eaLnBrk="1" hangingPunct="1">
              <a:buFont typeface="Wingdings" panose="05000000000000000000" pitchFamily="2" charset="2"/>
              <a:buChar char="v"/>
            </a:pPr>
            <a:r>
              <a:rPr lang="en-US" altLang="en-US" sz="3200" dirty="0">
                <a:latin typeface="Times New Roman" panose="02020603050405020304" pitchFamily="18" charset="0"/>
                <a:cs typeface="Times New Roman" panose="02020603050405020304" pitchFamily="18" charset="0"/>
              </a:rPr>
              <a:t>If there is no match, NULL values are returned for the missing side.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19FE1-5E42-CBD5-4DBC-C2803D5DA073}"/>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D073FC7F-9FAE-11AF-45F1-F0D5FE38E57A}"/>
              </a:ext>
            </a:extLst>
          </p:cNvPr>
          <p:cNvSpPr>
            <a:spLocks noGrp="1"/>
          </p:cNvSpPr>
          <p:nvPr>
            <p:ph type="title"/>
          </p:nvPr>
        </p:nvSpPr>
        <p:spPr/>
        <p:txBody>
          <a:bodyPr/>
          <a:lstStyle/>
          <a:p>
            <a:pPr eaLnBrk="1" hangingPunct="1"/>
            <a:r>
              <a:rPr lang="en-US" altLang="en-US" b="1" dirty="0"/>
              <a:t>MySQL Full JOIN</a:t>
            </a:r>
            <a:br>
              <a:rPr lang="en-US" altLang="en-US" dirty="0"/>
            </a:br>
            <a:endParaRPr lang="en-US" altLang="en-US" dirty="0"/>
          </a:p>
        </p:txBody>
      </p:sp>
      <p:sp>
        <p:nvSpPr>
          <p:cNvPr id="18435" name="Content Placeholder 2">
            <a:extLst>
              <a:ext uri="{FF2B5EF4-FFF2-40B4-BE49-F238E27FC236}">
                <a16:creationId xmlns:a16="http://schemas.microsoft.com/office/drawing/2014/main" id="{DB6A8DFE-1BC0-EC4F-71FD-832943169BE4}"/>
              </a:ext>
            </a:extLst>
          </p:cNvPr>
          <p:cNvSpPr>
            <a:spLocks noGrp="1"/>
          </p:cNvSpPr>
          <p:nvPr>
            <p:ph idx="1"/>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SELECT * </a:t>
            </a:r>
          </a:p>
          <a:p>
            <a:pPr eaLnBrk="1" hangingPunct="1"/>
            <a:r>
              <a:rPr lang="en-US" altLang="en-US" sz="3200" dirty="0">
                <a:latin typeface="Times New Roman" panose="02020603050405020304" pitchFamily="18" charset="0"/>
                <a:cs typeface="Times New Roman" panose="02020603050405020304" pitchFamily="18" charset="0"/>
              </a:rPr>
              <a:t>FROM table1</a:t>
            </a:r>
          </a:p>
          <a:p>
            <a:pPr eaLnBrk="1" hangingPunct="1"/>
            <a:r>
              <a:rPr lang="en-US" altLang="en-US" sz="3200" dirty="0">
                <a:latin typeface="Times New Roman" panose="02020603050405020304" pitchFamily="18" charset="0"/>
                <a:cs typeface="Times New Roman" panose="02020603050405020304" pitchFamily="18" charset="0"/>
              </a:rPr>
              <a:t>FULL JOIN table2</a:t>
            </a:r>
          </a:p>
          <a:p>
            <a:pPr eaLnBrk="1" hangingPunct="1"/>
            <a:r>
              <a:rPr lang="en-US" altLang="en-US" sz="3200" dirty="0">
                <a:latin typeface="Times New Roman" panose="02020603050405020304" pitchFamily="18" charset="0"/>
                <a:cs typeface="Times New Roman" panose="02020603050405020304" pitchFamily="18" charset="0"/>
              </a:rPr>
              <a:t>ON table1.id = table2.id;</a:t>
            </a:r>
          </a:p>
        </p:txBody>
      </p:sp>
    </p:spTree>
    <p:extLst>
      <p:ext uri="{BB962C8B-B14F-4D97-AF65-F5344CB8AC3E}">
        <p14:creationId xmlns:p14="http://schemas.microsoft.com/office/powerpoint/2010/main" val="96547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14FB8-0B3F-EC3F-FDD5-D416EBB47513}"/>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CBA5B9B1-5655-9E3D-51DC-2515294E7A9D}"/>
              </a:ext>
            </a:extLst>
          </p:cNvPr>
          <p:cNvSpPr>
            <a:spLocks noGrp="1"/>
          </p:cNvSpPr>
          <p:nvPr>
            <p:ph type="title"/>
          </p:nvPr>
        </p:nvSpPr>
        <p:spPr/>
        <p:txBody>
          <a:bodyPr/>
          <a:lstStyle/>
          <a:p>
            <a:pPr eaLnBrk="1" hangingPunct="1"/>
            <a:r>
              <a:rPr lang="en-US" altLang="en-US" dirty="0"/>
              <a:t>Full Join Example</a:t>
            </a:r>
          </a:p>
        </p:txBody>
      </p:sp>
      <p:sp>
        <p:nvSpPr>
          <p:cNvPr id="3" name="Content Placeholder 2">
            <a:extLst>
              <a:ext uri="{FF2B5EF4-FFF2-40B4-BE49-F238E27FC236}">
                <a16:creationId xmlns:a16="http://schemas.microsoft.com/office/drawing/2014/main" id="{F9DEAE6B-13D2-73A8-9727-5F4F90280DAE}"/>
              </a:ext>
            </a:extLst>
          </p:cNvPr>
          <p:cNvSpPr>
            <a:spLocks noGrp="1"/>
          </p:cNvSpPr>
          <p:nvPr>
            <p:ph idx="1"/>
          </p:nvPr>
        </p:nvSpPr>
        <p:spPr/>
        <p:txBody>
          <a:bodyPr/>
          <a:lstStyle/>
          <a:p>
            <a:endParaRPr lang="en-IN" dirty="0"/>
          </a:p>
        </p:txBody>
      </p:sp>
      <p:pic>
        <p:nvPicPr>
          <p:cNvPr id="15" name="Picture 14">
            <a:extLst>
              <a:ext uri="{FF2B5EF4-FFF2-40B4-BE49-F238E27FC236}">
                <a16:creationId xmlns:a16="http://schemas.microsoft.com/office/drawing/2014/main" id="{FC8F4FE9-87F2-EAB0-E282-32E4E0484336}"/>
              </a:ext>
            </a:extLst>
          </p:cNvPr>
          <p:cNvPicPr>
            <a:picLocks noChangeAspect="1"/>
          </p:cNvPicPr>
          <p:nvPr/>
        </p:nvPicPr>
        <p:blipFill>
          <a:blip r:embed="rId2"/>
          <a:stretch>
            <a:fillRect/>
          </a:stretch>
        </p:blipFill>
        <p:spPr>
          <a:xfrm>
            <a:off x="595409" y="1625374"/>
            <a:ext cx="5035809" cy="2565626"/>
          </a:xfrm>
          <a:prstGeom prst="rect">
            <a:avLst/>
          </a:prstGeom>
        </p:spPr>
      </p:pic>
      <p:pic>
        <p:nvPicPr>
          <p:cNvPr id="17" name="Picture 16">
            <a:extLst>
              <a:ext uri="{FF2B5EF4-FFF2-40B4-BE49-F238E27FC236}">
                <a16:creationId xmlns:a16="http://schemas.microsoft.com/office/drawing/2014/main" id="{678DFFA4-4FBD-DE9F-8A06-7D1774F936B4}"/>
              </a:ext>
            </a:extLst>
          </p:cNvPr>
          <p:cNvPicPr>
            <a:picLocks noChangeAspect="1"/>
          </p:cNvPicPr>
          <p:nvPr/>
        </p:nvPicPr>
        <p:blipFill>
          <a:blip r:embed="rId3"/>
          <a:stretch>
            <a:fillRect/>
          </a:stretch>
        </p:blipFill>
        <p:spPr>
          <a:xfrm>
            <a:off x="5874009" y="1854530"/>
            <a:ext cx="5816899" cy="2412669"/>
          </a:xfrm>
          <a:prstGeom prst="rect">
            <a:avLst/>
          </a:prstGeom>
        </p:spPr>
      </p:pic>
    </p:spTree>
    <p:extLst>
      <p:ext uri="{BB962C8B-B14F-4D97-AF65-F5344CB8AC3E}">
        <p14:creationId xmlns:p14="http://schemas.microsoft.com/office/powerpoint/2010/main" val="141270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70B80-906C-2BA2-7BDC-8A56B85500C3}"/>
            </a:ext>
          </a:extLst>
        </p:cNvPr>
        <p:cNvGrpSpPr/>
        <p:nvPr/>
      </p:nvGrpSpPr>
      <p:grpSpPr>
        <a:xfrm>
          <a:off x="0" y="0"/>
          <a:ext cx="0" cy="0"/>
          <a:chOff x="0" y="0"/>
          <a:chExt cx="0" cy="0"/>
        </a:xfrm>
      </p:grpSpPr>
      <p:sp>
        <p:nvSpPr>
          <p:cNvPr id="3074" name="Title 1">
            <a:extLst>
              <a:ext uri="{FF2B5EF4-FFF2-40B4-BE49-F238E27FC236}">
                <a16:creationId xmlns:a16="http://schemas.microsoft.com/office/drawing/2014/main" id="{3EB46E4A-74AA-1416-2F9D-E02CC1AB66DB}"/>
              </a:ext>
            </a:extLst>
          </p:cNvPr>
          <p:cNvSpPr>
            <a:spLocks noGrp="1"/>
          </p:cNvSpPr>
          <p:nvPr>
            <p:ph type="title"/>
          </p:nvPr>
        </p:nvSpPr>
        <p:spPr/>
        <p:txBody>
          <a:bodyPr/>
          <a:lstStyle/>
          <a:p>
            <a:pPr eaLnBrk="1" hangingPunct="1"/>
            <a:endParaRPr lang="en-US" altLang="en-US" dirty="0"/>
          </a:p>
        </p:txBody>
      </p:sp>
      <p:sp>
        <p:nvSpPr>
          <p:cNvPr id="3075" name="Content Placeholder 2">
            <a:extLst>
              <a:ext uri="{FF2B5EF4-FFF2-40B4-BE49-F238E27FC236}">
                <a16:creationId xmlns:a16="http://schemas.microsoft.com/office/drawing/2014/main" id="{6B9A6375-B0AA-F499-6435-8D30926DFBAF}"/>
              </a:ext>
            </a:extLst>
          </p:cNvPr>
          <p:cNvSpPr>
            <a:spLocks noGrp="1"/>
          </p:cNvSpPr>
          <p:nvPr>
            <p:ph idx="1"/>
          </p:nvPr>
        </p:nvSpPr>
        <p:spPr>
          <a:xfrm>
            <a:off x="97971" y="4289198"/>
            <a:ext cx="11484429" cy="2214563"/>
          </a:xfrm>
        </p:spPr>
        <p:txBody>
          <a:bodyPr>
            <a:normAutofit/>
          </a:bodyPr>
          <a:lstStyle/>
          <a:p>
            <a:pPr algn="ctr" eaLnBrk="1" hangingPunct="1"/>
            <a:r>
              <a:rPr lang="en-US" altLang="en-US" sz="6600" dirty="0">
                <a:solidFill>
                  <a:srgbClr val="FF0000"/>
                </a:solidFill>
              </a:rPr>
              <a:t>Display the Employee no, </a:t>
            </a:r>
            <a:r>
              <a:rPr lang="en-US" altLang="en-US" sz="6600" dirty="0" err="1">
                <a:solidFill>
                  <a:srgbClr val="FF0000"/>
                </a:solidFill>
              </a:rPr>
              <a:t>name,salary</a:t>
            </a:r>
            <a:r>
              <a:rPr lang="en-US" altLang="en-US" sz="6600" dirty="0">
                <a:solidFill>
                  <a:srgbClr val="FF0000"/>
                </a:solidFill>
              </a:rPr>
              <a:t>, Dept no?</a:t>
            </a:r>
          </a:p>
        </p:txBody>
      </p:sp>
      <p:pic>
        <p:nvPicPr>
          <p:cNvPr id="4" name="Picture 3">
            <a:extLst>
              <a:ext uri="{FF2B5EF4-FFF2-40B4-BE49-F238E27FC236}">
                <a16:creationId xmlns:a16="http://schemas.microsoft.com/office/drawing/2014/main" id="{FDC5F127-D4C0-5343-78EB-7A7D2E233A23}"/>
              </a:ext>
            </a:extLst>
          </p:cNvPr>
          <p:cNvPicPr>
            <a:picLocks noChangeAspect="1"/>
          </p:cNvPicPr>
          <p:nvPr/>
        </p:nvPicPr>
        <p:blipFill>
          <a:blip r:embed="rId2"/>
          <a:stretch>
            <a:fillRect/>
          </a:stretch>
        </p:blipFill>
        <p:spPr>
          <a:xfrm>
            <a:off x="6386945" y="365124"/>
            <a:ext cx="4572000" cy="2530477"/>
          </a:xfrm>
          <a:prstGeom prst="rect">
            <a:avLst/>
          </a:prstGeom>
        </p:spPr>
      </p:pic>
      <p:pic>
        <p:nvPicPr>
          <p:cNvPr id="5" name="Picture 4">
            <a:extLst>
              <a:ext uri="{FF2B5EF4-FFF2-40B4-BE49-F238E27FC236}">
                <a16:creationId xmlns:a16="http://schemas.microsoft.com/office/drawing/2014/main" id="{93E7C711-79F9-C8A5-10E4-6B103D2A4B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36" y="0"/>
            <a:ext cx="5946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8988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5C52E-7BF0-348C-07E8-824FFB077715}"/>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5E5533F9-EAE3-20BD-7FEB-94B727F391BE}"/>
              </a:ext>
            </a:extLst>
          </p:cNvPr>
          <p:cNvSpPr>
            <a:spLocks noGrp="1"/>
          </p:cNvSpPr>
          <p:nvPr>
            <p:ph type="title"/>
          </p:nvPr>
        </p:nvSpPr>
        <p:spPr/>
        <p:txBody>
          <a:bodyPr/>
          <a:lstStyle/>
          <a:p>
            <a:r>
              <a:rPr lang="en-IN" dirty="0"/>
              <a:t>FULL JOIN Example</a:t>
            </a:r>
          </a:p>
        </p:txBody>
      </p:sp>
      <p:sp>
        <p:nvSpPr>
          <p:cNvPr id="3" name="Content Placeholder 2">
            <a:extLst>
              <a:ext uri="{FF2B5EF4-FFF2-40B4-BE49-F238E27FC236}">
                <a16:creationId xmlns:a16="http://schemas.microsoft.com/office/drawing/2014/main" id="{BFF5BD08-B9EC-77E8-33E2-083FEF8D613C}"/>
              </a:ext>
            </a:extLst>
          </p:cNvPr>
          <p:cNvSpPr>
            <a:spLocks noGrp="1"/>
          </p:cNvSpPr>
          <p:nvPr>
            <p:ph idx="1"/>
          </p:nvPr>
        </p:nvSpPr>
        <p:spPr/>
        <p:txBody>
          <a:bodyPr/>
          <a:lstStyle/>
          <a:p>
            <a:r>
              <a:rPr lang="en-US" dirty="0"/>
              <a:t>SELECT </a:t>
            </a:r>
            <a:r>
              <a:rPr lang="en-US" dirty="0" err="1"/>
              <a:t>e.employee_id</a:t>
            </a:r>
            <a:r>
              <a:rPr lang="en-US" dirty="0"/>
              <a:t>, e.name, </a:t>
            </a:r>
            <a:r>
              <a:rPr lang="en-US" dirty="0" err="1"/>
              <a:t>d.department_name</a:t>
            </a:r>
            <a:endParaRPr lang="en-US" dirty="0"/>
          </a:p>
          <a:p>
            <a:r>
              <a:rPr lang="en-US" dirty="0"/>
              <a:t>FROM employees e</a:t>
            </a:r>
          </a:p>
          <a:p>
            <a:r>
              <a:rPr lang="en-US" dirty="0"/>
              <a:t>FULL JOIN departments d</a:t>
            </a:r>
          </a:p>
          <a:p>
            <a:r>
              <a:rPr lang="en-US" dirty="0"/>
              <a:t>ON </a:t>
            </a:r>
            <a:r>
              <a:rPr lang="en-US" dirty="0" err="1"/>
              <a:t>e.employee_id</a:t>
            </a:r>
            <a:r>
              <a:rPr lang="en-US" dirty="0"/>
              <a:t> = </a:t>
            </a:r>
            <a:r>
              <a:rPr lang="en-US" dirty="0" err="1"/>
              <a:t>d.employee_id</a:t>
            </a:r>
            <a:r>
              <a:rPr lang="en-US" dirty="0"/>
              <a:t>;</a:t>
            </a:r>
            <a:endParaRPr lang="en-IN" dirty="0"/>
          </a:p>
        </p:txBody>
      </p:sp>
    </p:spTree>
    <p:extLst>
      <p:ext uri="{BB962C8B-B14F-4D97-AF65-F5344CB8AC3E}">
        <p14:creationId xmlns:p14="http://schemas.microsoft.com/office/powerpoint/2010/main" val="2074289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B0CC1-4E91-014E-6FC4-65D3CF55862B}"/>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5B85BDAA-DFDC-7975-016C-43FC5B655E55}"/>
              </a:ext>
            </a:extLst>
          </p:cNvPr>
          <p:cNvSpPr>
            <a:spLocks noGrp="1"/>
          </p:cNvSpPr>
          <p:nvPr>
            <p:ph type="title"/>
          </p:nvPr>
        </p:nvSpPr>
        <p:spPr/>
        <p:txBody>
          <a:bodyPr/>
          <a:lstStyle/>
          <a:p>
            <a:r>
              <a:rPr lang="en-IN" dirty="0"/>
              <a:t>FULL JOIN Example</a:t>
            </a:r>
          </a:p>
        </p:txBody>
      </p:sp>
      <p:sp>
        <p:nvSpPr>
          <p:cNvPr id="3" name="Content Placeholder 2">
            <a:extLst>
              <a:ext uri="{FF2B5EF4-FFF2-40B4-BE49-F238E27FC236}">
                <a16:creationId xmlns:a16="http://schemas.microsoft.com/office/drawing/2014/main" id="{4371A2FD-1F1F-D0BD-5A07-037B293B9D76}"/>
              </a:ext>
            </a:extLst>
          </p:cNvPr>
          <p:cNvSpPr>
            <a:spLocks noGrp="1"/>
          </p:cNvSpPr>
          <p:nvPr>
            <p:ph idx="1"/>
          </p:nvPr>
        </p:nvSpPr>
        <p:spPr/>
        <p:txBody>
          <a:bodyPr/>
          <a:lstStyle/>
          <a:p>
            <a:r>
              <a:rPr lang="en-US" dirty="0"/>
              <a:t>SELECT </a:t>
            </a:r>
            <a:r>
              <a:rPr lang="en-US" dirty="0" err="1"/>
              <a:t>e.employee_id</a:t>
            </a:r>
            <a:r>
              <a:rPr lang="en-US" dirty="0"/>
              <a:t>, e.name, </a:t>
            </a:r>
            <a:r>
              <a:rPr lang="en-US" dirty="0" err="1"/>
              <a:t>d.department_name</a:t>
            </a:r>
            <a:endParaRPr lang="en-US" dirty="0"/>
          </a:p>
          <a:p>
            <a:r>
              <a:rPr lang="en-US" dirty="0"/>
              <a:t>FROM employees e</a:t>
            </a:r>
          </a:p>
          <a:p>
            <a:r>
              <a:rPr lang="en-US" dirty="0"/>
              <a:t>FULL JOIN departments d</a:t>
            </a:r>
          </a:p>
          <a:p>
            <a:r>
              <a:rPr lang="en-US" dirty="0"/>
              <a:t>ON </a:t>
            </a:r>
            <a:r>
              <a:rPr lang="en-US" dirty="0" err="1"/>
              <a:t>e.employee_id</a:t>
            </a:r>
            <a:r>
              <a:rPr lang="en-US" dirty="0"/>
              <a:t> = </a:t>
            </a:r>
            <a:r>
              <a:rPr lang="en-US" dirty="0" err="1"/>
              <a:t>d.employee_id</a:t>
            </a:r>
            <a:r>
              <a:rPr lang="en-US" dirty="0"/>
              <a:t>;</a:t>
            </a:r>
            <a:endParaRPr lang="en-IN" dirty="0"/>
          </a:p>
        </p:txBody>
      </p:sp>
      <p:pic>
        <p:nvPicPr>
          <p:cNvPr id="4" name="Picture 3">
            <a:extLst>
              <a:ext uri="{FF2B5EF4-FFF2-40B4-BE49-F238E27FC236}">
                <a16:creationId xmlns:a16="http://schemas.microsoft.com/office/drawing/2014/main" id="{64409EEC-42A8-D3A7-A390-F31875AF553C}"/>
              </a:ext>
            </a:extLst>
          </p:cNvPr>
          <p:cNvPicPr>
            <a:picLocks noChangeAspect="1"/>
          </p:cNvPicPr>
          <p:nvPr/>
        </p:nvPicPr>
        <p:blipFill>
          <a:blip r:embed="rId2"/>
          <a:stretch>
            <a:fillRect/>
          </a:stretch>
        </p:blipFill>
        <p:spPr>
          <a:xfrm>
            <a:off x="6541718" y="3691104"/>
            <a:ext cx="5531134" cy="2349621"/>
          </a:xfrm>
          <a:prstGeom prst="rect">
            <a:avLst/>
          </a:prstGeom>
        </p:spPr>
      </p:pic>
    </p:spTree>
    <p:extLst>
      <p:ext uri="{BB962C8B-B14F-4D97-AF65-F5344CB8AC3E}">
        <p14:creationId xmlns:p14="http://schemas.microsoft.com/office/powerpoint/2010/main" val="273047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EF865-1D02-8DEB-7A95-63BC69FE4B5A}"/>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E407911E-8599-BAE8-AD58-15F26E24D578}"/>
              </a:ext>
            </a:extLst>
          </p:cNvPr>
          <p:cNvSpPr>
            <a:spLocks noGrp="1"/>
          </p:cNvSpPr>
          <p:nvPr>
            <p:ph type="title"/>
          </p:nvPr>
        </p:nvSpPr>
        <p:spPr/>
        <p:txBody>
          <a:bodyPr/>
          <a:lstStyle/>
          <a:p>
            <a:pPr eaLnBrk="1" hangingPunct="1"/>
            <a:r>
              <a:rPr lang="en-US" altLang="en-US" b="1"/>
              <a:t>MySQL STRAIGHT JOIN</a:t>
            </a:r>
            <a:br>
              <a:rPr lang="en-US" altLang="en-US"/>
            </a:br>
            <a:endParaRPr lang="en-US" altLang="en-US"/>
          </a:p>
        </p:txBody>
      </p:sp>
      <p:sp>
        <p:nvSpPr>
          <p:cNvPr id="18435" name="Content Placeholder 2">
            <a:extLst>
              <a:ext uri="{FF2B5EF4-FFF2-40B4-BE49-F238E27FC236}">
                <a16:creationId xmlns:a16="http://schemas.microsoft.com/office/drawing/2014/main" id="{C8577DE4-4CCE-103D-C72F-461F62DE1CC3}"/>
              </a:ext>
            </a:extLst>
          </p:cNvPr>
          <p:cNvSpPr>
            <a:spLocks noGrp="1"/>
          </p:cNvSpPr>
          <p:nvPr>
            <p:ph idx="1"/>
          </p:nvPr>
        </p:nvSpPr>
        <p:spPr/>
        <p:txBody>
          <a:bodyPr>
            <a:normAutofit fontScale="85000" lnSpcReduction="10000"/>
          </a:bodyPr>
          <a:lstStyle/>
          <a:p>
            <a:pPr eaLnBrk="1" hangingPunct="1"/>
            <a:r>
              <a:rPr lang="en-US" altLang="en-US" sz="3200" dirty="0">
                <a:latin typeface="Times New Roman" panose="02020603050405020304" pitchFamily="18" charset="0"/>
                <a:cs typeface="Times New Roman" panose="02020603050405020304" pitchFamily="18" charset="0"/>
              </a:rPr>
              <a:t> A STRAIGHT JOIN scans and combines matching rows ( if specified any condition) which are stored in associated tables otherwise it behaves like an INNER JOIN or JOIN of without any condition.</a:t>
            </a:r>
          </a:p>
          <a:p>
            <a:pPr eaLnBrk="1" hangingPunct="1"/>
            <a:r>
              <a:rPr lang="en-US" altLang="en-US" sz="3200" b="1" dirty="0">
                <a:latin typeface="Times New Roman" panose="02020603050405020304" pitchFamily="18" charset="0"/>
                <a:cs typeface="Times New Roman" panose="02020603050405020304" pitchFamily="18" charset="0"/>
              </a:rPr>
              <a:t>Example : MySQL STRAIGHT JOIN</a:t>
            </a:r>
            <a:endParaRPr lang="en-US" altLang="en-US" sz="3200" dirty="0">
              <a:latin typeface="Times New Roman" panose="02020603050405020304" pitchFamily="18" charset="0"/>
              <a:cs typeface="Times New Roman" panose="02020603050405020304" pitchFamily="18" charset="0"/>
            </a:endParaRPr>
          </a:p>
          <a:p>
            <a:pPr eaLnBrk="1" hangingPunct="1"/>
            <a:r>
              <a:rPr lang="en-US" altLang="en-US" sz="3200" dirty="0">
                <a:latin typeface="Times New Roman" panose="02020603050405020304" pitchFamily="18" charset="0"/>
                <a:cs typeface="Times New Roman" panose="02020603050405020304" pitchFamily="18" charset="0"/>
              </a:rPr>
              <a:t>SELECT * FROM </a:t>
            </a:r>
            <a:r>
              <a:rPr lang="en-US" altLang="en-US" sz="3200" dirty="0" err="1">
                <a:latin typeface="Times New Roman" panose="02020603050405020304" pitchFamily="18" charset="0"/>
                <a:cs typeface="Times New Roman" panose="02020603050405020304" pitchFamily="18" charset="0"/>
              </a:rPr>
              <a:t>table_A</a:t>
            </a:r>
            <a:br>
              <a:rPr lang="en-US" altLang="en-US" sz="3200" dirty="0">
                <a:latin typeface="Times New Roman" panose="02020603050405020304" pitchFamily="18" charset="0"/>
                <a:cs typeface="Times New Roman" panose="02020603050405020304" pitchFamily="18" charset="0"/>
              </a:rPr>
            </a:br>
            <a:r>
              <a:rPr lang="en-US" altLang="en-US" sz="3200" dirty="0">
                <a:latin typeface="Times New Roman" panose="02020603050405020304" pitchFamily="18" charset="0"/>
                <a:cs typeface="Times New Roman" panose="02020603050405020304" pitchFamily="18" charset="0"/>
              </a:rPr>
              <a:t>STRAIGHT JOIN </a:t>
            </a:r>
            <a:r>
              <a:rPr lang="en-US" altLang="en-US" sz="3200" dirty="0" err="1">
                <a:latin typeface="Times New Roman" panose="02020603050405020304" pitchFamily="18" charset="0"/>
                <a:cs typeface="Times New Roman" panose="02020603050405020304" pitchFamily="18" charset="0"/>
              </a:rPr>
              <a:t>table_B</a:t>
            </a:r>
            <a:r>
              <a:rPr lang="en-US" altLang="en-US" sz="3200" dirty="0">
                <a:latin typeface="Times New Roman" panose="02020603050405020304" pitchFamily="18" charset="0"/>
                <a:cs typeface="Times New Roman" panose="02020603050405020304" pitchFamily="18" charset="0"/>
              </a:rPr>
              <a:t>;</a:t>
            </a:r>
          </a:p>
          <a:p>
            <a:pPr eaLnBrk="1" hangingPunct="1"/>
            <a:r>
              <a:rPr lang="en-US" altLang="en-US" sz="3200" dirty="0">
                <a:latin typeface="Times New Roman" panose="02020603050405020304" pitchFamily="18" charset="0"/>
                <a:cs typeface="Times New Roman" panose="02020603050405020304" pitchFamily="18" charset="0"/>
              </a:rPr>
              <a:t>SELECT * </a:t>
            </a:r>
          </a:p>
          <a:p>
            <a:pPr eaLnBrk="1" hangingPunct="1"/>
            <a:r>
              <a:rPr lang="en-US" altLang="en-US" sz="3200" dirty="0">
                <a:latin typeface="Times New Roman" panose="02020603050405020304" pitchFamily="18" charset="0"/>
                <a:cs typeface="Times New Roman" panose="02020603050405020304" pitchFamily="18" charset="0"/>
              </a:rPr>
              <a:t>FROM table1</a:t>
            </a:r>
          </a:p>
          <a:p>
            <a:pPr eaLnBrk="1" hangingPunct="1"/>
            <a:r>
              <a:rPr lang="en-US" altLang="en-US" sz="3200" dirty="0">
                <a:latin typeface="Times New Roman" panose="02020603050405020304" pitchFamily="18" charset="0"/>
                <a:cs typeface="Times New Roman" panose="02020603050405020304" pitchFamily="18" charset="0"/>
              </a:rPr>
              <a:t>STRAIGHT JOIN table2</a:t>
            </a:r>
          </a:p>
          <a:p>
            <a:pPr eaLnBrk="1" hangingPunct="1"/>
            <a:r>
              <a:rPr lang="en-US" altLang="en-US" sz="3200" dirty="0">
                <a:latin typeface="Times New Roman" panose="02020603050405020304" pitchFamily="18" charset="0"/>
                <a:cs typeface="Times New Roman" panose="02020603050405020304" pitchFamily="18" charset="0"/>
              </a:rPr>
              <a:t>ON table1.id = table2.id;</a:t>
            </a:r>
          </a:p>
        </p:txBody>
      </p:sp>
    </p:spTree>
    <p:extLst>
      <p:ext uri="{BB962C8B-B14F-4D97-AF65-F5344CB8AC3E}">
        <p14:creationId xmlns:p14="http://schemas.microsoft.com/office/powerpoint/2010/main" val="1965649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01A7A-3BC6-696F-5983-DB120C9AC71E}"/>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7DFB68EF-A017-A0B8-CAD7-A75982FB6386}"/>
              </a:ext>
            </a:extLst>
          </p:cNvPr>
          <p:cNvSpPr>
            <a:spLocks noGrp="1"/>
          </p:cNvSpPr>
          <p:nvPr>
            <p:ph type="title"/>
          </p:nvPr>
        </p:nvSpPr>
        <p:spPr/>
        <p:txBody>
          <a:bodyPr/>
          <a:lstStyle/>
          <a:p>
            <a:pPr eaLnBrk="1" hangingPunct="1"/>
            <a:r>
              <a:rPr lang="en-US" altLang="en-US" b="1"/>
              <a:t>MySQL STRAIGHT JOIN</a:t>
            </a:r>
            <a:br>
              <a:rPr lang="en-US" altLang="en-US"/>
            </a:br>
            <a:endParaRPr lang="en-US" altLang="en-US"/>
          </a:p>
        </p:txBody>
      </p:sp>
      <p:sp>
        <p:nvSpPr>
          <p:cNvPr id="18435" name="Content Placeholder 2">
            <a:extLst>
              <a:ext uri="{FF2B5EF4-FFF2-40B4-BE49-F238E27FC236}">
                <a16:creationId xmlns:a16="http://schemas.microsoft.com/office/drawing/2014/main" id="{2029C6F9-1EDD-4C0E-39C7-AA5D740CAE14}"/>
              </a:ext>
            </a:extLst>
          </p:cNvPr>
          <p:cNvSpPr>
            <a:spLocks noGrp="1"/>
          </p:cNvSpPr>
          <p:nvPr>
            <p:ph idx="1"/>
          </p:nvPr>
        </p:nvSpPr>
        <p:spPr/>
        <p:txBody>
          <a:bodyPr>
            <a:normAutofit/>
          </a:bodyPr>
          <a:lstStyle/>
          <a:p>
            <a:pPr eaLnBrk="1" hangingPunct="1"/>
            <a:r>
              <a:rPr lang="en-US" altLang="en-US" sz="3200" dirty="0">
                <a:latin typeface="Times New Roman" panose="02020603050405020304" pitchFamily="18" charset="0"/>
                <a:cs typeface="Times New Roman" panose="02020603050405020304" pitchFamily="18" charset="0"/>
              </a:rPr>
              <a:t>A STRAIGHT JOIN will force the SQL engine to process the tables in the order they are written, i.e., the left table (employees) will be processed first, then the right table (departments). STRAIGHT JOIN: </a:t>
            </a:r>
            <a:r>
              <a:rPr lang="en-US" altLang="en-US" sz="3200" dirty="0">
                <a:solidFill>
                  <a:srgbClr val="FF0000"/>
                </a:solidFill>
                <a:latin typeface="Times New Roman" panose="02020603050405020304" pitchFamily="18" charset="0"/>
                <a:cs typeface="Times New Roman" panose="02020603050405020304" pitchFamily="18" charset="0"/>
              </a:rPr>
              <a:t>Excludes records without a match </a:t>
            </a:r>
            <a:r>
              <a:rPr lang="en-US" altLang="en-US" sz="3200" dirty="0">
                <a:latin typeface="Times New Roman" panose="02020603050405020304" pitchFamily="18" charset="0"/>
                <a:cs typeface="Times New Roman" panose="02020603050405020304" pitchFamily="18" charset="0"/>
              </a:rPr>
              <a:t>(similar to an INNER JOIN in this case).</a:t>
            </a:r>
          </a:p>
          <a:p>
            <a:pPr eaLnBrk="1" hangingPunct="1"/>
            <a:r>
              <a:rPr lang="en-US" altLang="en-US" dirty="0"/>
              <a:t>SELECT </a:t>
            </a:r>
            <a:r>
              <a:rPr lang="en-US" altLang="en-US" dirty="0" err="1"/>
              <a:t>e.employee_id</a:t>
            </a:r>
            <a:r>
              <a:rPr lang="en-US" altLang="en-US" dirty="0"/>
              <a:t>, e.name, </a:t>
            </a:r>
            <a:r>
              <a:rPr lang="en-US" altLang="en-US" dirty="0" err="1"/>
              <a:t>d.department_name</a:t>
            </a:r>
            <a:endParaRPr lang="en-US" altLang="en-US" dirty="0"/>
          </a:p>
          <a:p>
            <a:pPr eaLnBrk="1" hangingPunct="1"/>
            <a:r>
              <a:rPr lang="en-US" altLang="en-US" dirty="0"/>
              <a:t>FROM employees e</a:t>
            </a:r>
          </a:p>
          <a:p>
            <a:pPr eaLnBrk="1" hangingPunct="1"/>
            <a:r>
              <a:rPr lang="en-US" altLang="en-US" dirty="0"/>
              <a:t>STRAIGHT JOIN departments d</a:t>
            </a:r>
          </a:p>
          <a:p>
            <a:pPr eaLnBrk="1" hangingPunct="1"/>
            <a:r>
              <a:rPr lang="en-US" altLang="en-US" dirty="0"/>
              <a:t>ON </a:t>
            </a:r>
            <a:r>
              <a:rPr lang="en-US" altLang="en-US" dirty="0" err="1"/>
              <a:t>e.employee_id</a:t>
            </a:r>
            <a:r>
              <a:rPr lang="en-US" altLang="en-US" dirty="0"/>
              <a:t> = </a:t>
            </a:r>
            <a:r>
              <a:rPr lang="en-US" altLang="en-US" dirty="0" err="1"/>
              <a:t>d.employee_id</a:t>
            </a:r>
            <a:r>
              <a:rPr lang="en-US" altLang="en-US" dirty="0"/>
              <a:t>;</a:t>
            </a:r>
          </a:p>
        </p:txBody>
      </p:sp>
    </p:spTree>
    <p:extLst>
      <p:ext uri="{BB962C8B-B14F-4D97-AF65-F5344CB8AC3E}">
        <p14:creationId xmlns:p14="http://schemas.microsoft.com/office/powerpoint/2010/main" val="2012324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11C02-8815-E871-5A27-5DB11596C3C4}"/>
            </a:ext>
          </a:extLst>
        </p:cNvPr>
        <p:cNvGrpSpPr/>
        <p:nvPr/>
      </p:nvGrpSpPr>
      <p:grpSpPr>
        <a:xfrm>
          <a:off x="0" y="0"/>
          <a:ext cx="0" cy="0"/>
          <a:chOff x="0" y="0"/>
          <a:chExt cx="0" cy="0"/>
        </a:xfrm>
      </p:grpSpPr>
      <p:sp>
        <p:nvSpPr>
          <p:cNvPr id="18434" name="Title 1">
            <a:extLst>
              <a:ext uri="{FF2B5EF4-FFF2-40B4-BE49-F238E27FC236}">
                <a16:creationId xmlns:a16="http://schemas.microsoft.com/office/drawing/2014/main" id="{D29A738B-8749-4F66-9488-CA66B10DFFE1}"/>
              </a:ext>
            </a:extLst>
          </p:cNvPr>
          <p:cNvSpPr>
            <a:spLocks noGrp="1"/>
          </p:cNvSpPr>
          <p:nvPr>
            <p:ph type="title"/>
          </p:nvPr>
        </p:nvSpPr>
        <p:spPr/>
        <p:txBody>
          <a:bodyPr/>
          <a:lstStyle/>
          <a:p>
            <a:pPr eaLnBrk="1" hangingPunct="1"/>
            <a:r>
              <a:rPr lang="en-US" altLang="en-US" b="1"/>
              <a:t>MySQL STRAIGHT JOIN</a:t>
            </a:r>
            <a:br>
              <a:rPr lang="en-US" altLang="en-US"/>
            </a:br>
            <a:endParaRPr lang="en-US" altLang="en-US"/>
          </a:p>
        </p:txBody>
      </p:sp>
      <p:sp>
        <p:nvSpPr>
          <p:cNvPr id="18435" name="Content Placeholder 2">
            <a:extLst>
              <a:ext uri="{FF2B5EF4-FFF2-40B4-BE49-F238E27FC236}">
                <a16:creationId xmlns:a16="http://schemas.microsoft.com/office/drawing/2014/main" id="{015BB635-A508-20B7-AEDD-268D9F042D2F}"/>
              </a:ext>
            </a:extLst>
          </p:cNvPr>
          <p:cNvSpPr>
            <a:spLocks noGrp="1"/>
          </p:cNvSpPr>
          <p:nvPr>
            <p:ph idx="1"/>
          </p:nvPr>
        </p:nvSpPr>
        <p:spPr/>
        <p:txBody>
          <a:bodyPr>
            <a:normAutofit fontScale="92500"/>
          </a:bodyPr>
          <a:lstStyle/>
          <a:p>
            <a:pPr eaLnBrk="1" hangingPunct="1"/>
            <a:r>
              <a:rPr lang="en-US" altLang="en-US" sz="3200" dirty="0">
                <a:latin typeface="Times New Roman" panose="02020603050405020304" pitchFamily="18" charset="0"/>
                <a:cs typeface="Times New Roman" panose="02020603050405020304" pitchFamily="18" charset="0"/>
              </a:rPr>
              <a:t>A STRAIGHT JOIN is a MySQL-specific join that forces the </a:t>
            </a:r>
            <a:r>
              <a:rPr lang="en-US" altLang="en-US" sz="3200" dirty="0">
                <a:solidFill>
                  <a:srgbClr val="FF0000"/>
                </a:solidFill>
                <a:latin typeface="Times New Roman" panose="02020603050405020304" pitchFamily="18" charset="0"/>
                <a:cs typeface="Times New Roman" panose="02020603050405020304" pitchFamily="18" charset="0"/>
              </a:rPr>
              <a:t>left-to-right order </a:t>
            </a:r>
            <a:r>
              <a:rPr lang="en-US" altLang="en-US" sz="3200" dirty="0">
                <a:latin typeface="Times New Roman" panose="02020603050405020304" pitchFamily="18" charset="0"/>
                <a:cs typeface="Times New Roman" panose="02020603050405020304" pitchFamily="18" charset="0"/>
              </a:rPr>
              <a:t>of table processing. </a:t>
            </a:r>
          </a:p>
          <a:p>
            <a:pPr eaLnBrk="1" hangingPunct="1"/>
            <a:r>
              <a:rPr lang="en-US" altLang="en-US" sz="3200" dirty="0">
                <a:latin typeface="Times New Roman" panose="02020603050405020304" pitchFamily="18" charset="0"/>
                <a:cs typeface="Times New Roman" panose="02020603050405020304" pitchFamily="18" charset="0"/>
              </a:rPr>
              <a:t>By default, the SQL engine decides which table to scan first for performance reasons (</a:t>
            </a:r>
            <a:r>
              <a:rPr lang="en-US" altLang="en-US" sz="3200" dirty="0">
                <a:solidFill>
                  <a:srgbClr val="FF0000"/>
                </a:solidFill>
                <a:latin typeface="Times New Roman" panose="02020603050405020304" pitchFamily="18" charset="0"/>
                <a:cs typeface="Times New Roman" panose="02020603050405020304" pitchFamily="18" charset="0"/>
              </a:rPr>
              <a:t>usually based on the table size or indexes</a:t>
            </a:r>
            <a:r>
              <a:rPr lang="en-US" altLang="en-US" sz="3200" dirty="0">
                <a:latin typeface="Times New Roman" panose="02020603050405020304" pitchFamily="18" charset="0"/>
                <a:cs typeface="Times New Roman" panose="02020603050405020304" pitchFamily="18" charset="0"/>
              </a:rPr>
              <a:t>). However, with a STRAIGHT JOIN, you are explicitly instructing the database to scan the </a:t>
            </a:r>
            <a:r>
              <a:rPr lang="en-US" altLang="en-US" sz="3200" dirty="0">
                <a:solidFill>
                  <a:srgbClr val="0070C0"/>
                </a:solidFill>
                <a:latin typeface="Times New Roman" panose="02020603050405020304" pitchFamily="18" charset="0"/>
                <a:cs typeface="Times New Roman" panose="02020603050405020304" pitchFamily="18" charset="0"/>
              </a:rPr>
              <a:t>left table first and then the right table</a:t>
            </a:r>
            <a:r>
              <a:rPr lang="en-US" altLang="en-US" sz="3200" dirty="0">
                <a:latin typeface="Times New Roman" panose="02020603050405020304" pitchFamily="18" charset="0"/>
                <a:cs typeface="Times New Roman" panose="02020603050405020304" pitchFamily="18" charset="0"/>
              </a:rPr>
              <a:t>, ignoring any optimization decisions the engine might </a:t>
            </a:r>
            <a:r>
              <a:rPr lang="en-US" altLang="en-US" sz="3200" dirty="0" err="1">
                <a:latin typeface="Times New Roman" panose="02020603050405020304" pitchFamily="18" charset="0"/>
                <a:cs typeface="Times New Roman" panose="02020603050405020304" pitchFamily="18" charset="0"/>
              </a:rPr>
              <a:t>have.This</a:t>
            </a:r>
            <a:r>
              <a:rPr lang="en-US" altLang="en-US" sz="3200" dirty="0">
                <a:latin typeface="Times New Roman" panose="02020603050405020304" pitchFamily="18" charset="0"/>
                <a:cs typeface="Times New Roman" panose="02020603050405020304" pitchFamily="18" charset="0"/>
              </a:rPr>
              <a:t> can sometimes improve performance if the query optimizer does not choose the most efficient strategy, but it's rarely used because most SQL engines handle optimization quite well.</a:t>
            </a:r>
            <a:endParaRPr lang="en-US" altLang="en-US" dirty="0"/>
          </a:p>
        </p:txBody>
      </p:sp>
    </p:spTree>
    <p:extLst>
      <p:ext uri="{BB962C8B-B14F-4D97-AF65-F5344CB8AC3E}">
        <p14:creationId xmlns:p14="http://schemas.microsoft.com/office/powerpoint/2010/main" val="4039103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F788A1F-A151-4E46-8742-AC7730C030FC}"/>
              </a:ext>
            </a:extLst>
          </p:cNvPr>
          <p:cNvSpPr>
            <a:spLocks noGrp="1"/>
          </p:cNvSpPr>
          <p:nvPr>
            <p:ph type="title"/>
          </p:nvPr>
        </p:nvSpPr>
        <p:spPr/>
        <p:txBody>
          <a:bodyPr/>
          <a:lstStyle/>
          <a:p>
            <a:pPr eaLnBrk="1" hangingPunct="1"/>
            <a:r>
              <a:rPr lang="en-US" altLang="en-US"/>
              <a:t>Straight Join</a:t>
            </a:r>
          </a:p>
        </p:txBody>
      </p:sp>
      <p:pic>
        <p:nvPicPr>
          <p:cNvPr id="19459" name="Picture 2">
            <a:extLst>
              <a:ext uri="{FF2B5EF4-FFF2-40B4-BE49-F238E27FC236}">
                <a16:creationId xmlns:a16="http://schemas.microsoft.com/office/drawing/2014/main" id="{CFA0C660-FC0F-48A2-8831-0913ED2275A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248400" y="1524000"/>
            <a:ext cx="3454400" cy="2000250"/>
          </a:xfrm>
          <a:noFill/>
        </p:spPr>
      </p:pic>
      <p:pic>
        <p:nvPicPr>
          <p:cNvPr id="19460" name="Picture 4">
            <a:extLst>
              <a:ext uri="{FF2B5EF4-FFF2-40B4-BE49-F238E27FC236}">
                <a16:creationId xmlns:a16="http://schemas.microsoft.com/office/drawing/2014/main" id="{6E7FC064-34F6-4BCB-ADB5-D55C6AE69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371600"/>
            <a:ext cx="3657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a:extLst>
              <a:ext uri="{FF2B5EF4-FFF2-40B4-BE49-F238E27FC236}">
                <a16:creationId xmlns:a16="http://schemas.microsoft.com/office/drawing/2014/main" id="{14832B04-EC22-43DC-9189-A618BAD62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3560764"/>
            <a:ext cx="441960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3C5FF-5892-61D4-5174-F27057C2ACD2}"/>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5F588C3C-3EF0-8991-6B9B-00A0546083A2}"/>
              </a:ext>
            </a:extLst>
          </p:cNvPr>
          <p:cNvSpPr>
            <a:spLocks noGrp="1"/>
          </p:cNvSpPr>
          <p:nvPr>
            <p:ph type="title"/>
          </p:nvPr>
        </p:nvSpPr>
        <p:spPr/>
        <p:txBody>
          <a:bodyPr/>
          <a:lstStyle/>
          <a:p>
            <a:pPr eaLnBrk="1" hangingPunct="1"/>
            <a:r>
              <a:rPr lang="en-US" altLang="en-US"/>
              <a:t>Straight Join</a:t>
            </a:r>
          </a:p>
        </p:txBody>
      </p:sp>
      <p:sp>
        <p:nvSpPr>
          <p:cNvPr id="3" name="Content Placeholder 2">
            <a:extLst>
              <a:ext uri="{FF2B5EF4-FFF2-40B4-BE49-F238E27FC236}">
                <a16:creationId xmlns:a16="http://schemas.microsoft.com/office/drawing/2014/main" id="{5BDBE312-E7C5-AFEA-872C-E027BDF725F6}"/>
              </a:ext>
            </a:extLst>
          </p:cNvPr>
          <p:cNvSpPr>
            <a:spLocks noGrp="1"/>
          </p:cNvSpPr>
          <p:nvPr>
            <p:ph idx="1"/>
          </p:nvPr>
        </p:nvSpPr>
        <p:spPr/>
        <p:txBody>
          <a:bodyPr/>
          <a:lstStyle/>
          <a:p>
            <a:endParaRPr lang="en-IN" dirty="0"/>
          </a:p>
        </p:txBody>
      </p:sp>
      <p:pic>
        <p:nvPicPr>
          <p:cNvPr id="15" name="Picture 14">
            <a:extLst>
              <a:ext uri="{FF2B5EF4-FFF2-40B4-BE49-F238E27FC236}">
                <a16:creationId xmlns:a16="http://schemas.microsoft.com/office/drawing/2014/main" id="{B7647FB8-8FAA-7A12-290C-CD37DB72098E}"/>
              </a:ext>
            </a:extLst>
          </p:cNvPr>
          <p:cNvPicPr>
            <a:picLocks noChangeAspect="1"/>
          </p:cNvPicPr>
          <p:nvPr/>
        </p:nvPicPr>
        <p:blipFill>
          <a:blip r:embed="rId2"/>
          <a:stretch>
            <a:fillRect/>
          </a:stretch>
        </p:blipFill>
        <p:spPr>
          <a:xfrm>
            <a:off x="595409" y="1625374"/>
            <a:ext cx="5035809" cy="2006703"/>
          </a:xfrm>
          <a:prstGeom prst="rect">
            <a:avLst/>
          </a:prstGeom>
        </p:spPr>
      </p:pic>
      <p:pic>
        <p:nvPicPr>
          <p:cNvPr id="17" name="Picture 16">
            <a:extLst>
              <a:ext uri="{FF2B5EF4-FFF2-40B4-BE49-F238E27FC236}">
                <a16:creationId xmlns:a16="http://schemas.microsoft.com/office/drawing/2014/main" id="{5446979D-02BA-3AC3-E9EB-BE8D8FD0FB75}"/>
              </a:ext>
            </a:extLst>
          </p:cNvPr>
          <p:cNvPicPr>
            <a:picLocks noChangeAspect="1"/>
          </p:cNvPicPr>
          <p:nvPr/>
        </p:nvPicPr>
        <p:blipFill>
          <a:blip r:embed="rId3"/>
          <a:stretch>
            <a:fillRect/>
          </a:stretch>
        </p:blipFill>
        <p:spPr>
          <a:xfrm>
            <a:off x="5874009" y="1854531"/>
            <a:ext cx="5816899" cy="1663786"/>
          </a:xfrm>
          <a:prstGeom prst="rect">
            <a:avLst/>
          </a:prstGeom>
        </p:spPr>
      </p:pic>
    </p:spTree>
    <p:extLst>
      <p:ext uri="{BB962C8B-B14F-4D97-AF65-F5344CB8AC3E}">
        <p14:creationId xmlns:p14="http://schemas.microsoft.com/office/powerpoint/2010/main" val="1139876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63461-7F17-ADD3-251A-3FB43FD9B4A3}"/>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A91C9C5F-9C37-A02A-6875-011E562EF689}"/>
              </a:ext>
            </a:extLst>
          </p:cNvPr>
          <p:cNvSpPr>
            <a:spLocks noGrp="1"/>
          </p:cNvSpPr>
          <p:nvPr>
            <p:ph type="title"/>
          </p:nvPr>
        </p:nvSpPr>
        <p:spPr/>
        <p:txBody>
          <a:bodyPr/>
          <a:lstStyle/>
          <a:p>
            <a:r>
              <a:rPr lang="en-IN" dirty="0"/>
              <a:t>STRAIGHT JOIN Example</a:t>
            </a:r>
          </a:p>
        </p:txBody>
      </p:sp>
      <p:sp>
        <p:nvSpPr>
          <p:cNvPr id="3" name="Content Placeholder 2">
            <a:extLst>
              <a:ext uri="{FF2B5EF4-FFF2-40B4-BE49-F238E27FC236}">
                <a16:creationId xmlns:a16="http://schemas.microsoft.com/office/drawing/2014/main" id="{6FB80905-77AC-052D-BAE3-446EB05BA960}"/>
              </a:ext>
            </a:extLst>
          </p:cNvPr>
          <p:cNvSpPr>
            <a:spLocks noGrp="1"/>
          </p:cNvSpPr>
          <p:nvPr>
            <p:ph idx="1"/>
          </p:nvPr>
        </p:nvSpPr>
        <p:spPr/>
        <p:txBody>
          <a:bodyPr/>
          <a:lstStyle/>
          <a:p>
            <a:r>
              <a:rPr lang="en-US" dirty="0"/>
              <a:t>SELECT </a:t>
            </a:r>
            <a:r>
              <a:rPr lang="en-US" dirty="0" err="1"/>
              <a:t>e.employee_id</a:t>
            </a:r>
            <a:r>
              <a:rPr lang="en-US" dirty="0"/>
              <a:t>, e.name, </a:t>
            </a:r>
            <a:r>
              <a:rPr lang="en-US" dirty="0" err="1"/>
              <a:t>d.department_name</a:t>
            </a:r>
            <a:endParaRPr lang="en-US" dirty="0"/>
          </a:p>
          <a:p>
            <a:r>
              <a:rPr lang="en-US" dirty="0"/>
              <a:t>FROM employees e</a:t>
            </a:r>
          </a:p>
          <a:p>
            <a:r>
              <a:rPr lang="en-US" dirty="0"/>
              <a:t>STRAIGHT JOIN departments d</a:t>
            </a:r>
          </a:p>
          <a:p>
            <a:r>
              <a:rPr lang="en-US" dirty="0"/>
              <a:t>ON </a:t>
            </a:r>
            <a:r>
              <a:rPr lang="en-US" dirty="0" err="1"/>
              <a:t>e.employee_id</a:t>
            </a:r>
            <a:r>
              <a:rPr lang="en-US" dirty="0"/>
              <a:t> = </a:t>
            </a:r>
            <a:r>
              <a:rPr lang="en-US" dirty="0" err="1"/>
              <a:t>d.employee_id</a:t>
            </a:r>
            <a:r>
              <a:rPr lang="en-US" dirty="0"/>
              <a:t>;</a:t>
            </a:r>
            <a:endParaRPr lang="en-IN" dirty="0"/>
          </a:p>
        </p:txBody>
      </p:sp>
    </p:spTree>
    <p:extLst>
      <p:ext uri="{BB962C8B-B14F-4D97-AF65-F5344CB8AC3E}">
        <p14:creationId xmlns:p14="http://schemas.microsoft.com/office/powerpoint/2010/main" val="3334594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B5D6D-B7C2-367E-5418-8DF9ECD072F4}"/>
            </a:ext>
          </a:extLst>
        </p:cNvPr>
        <p:cNvGrpSpPr/>
        <p:nvPr/>
      </p:nvGrpSpPr>
      <p:grpSpPr>
        <a:xfrm>
          <a:off x="0" y="0"/>
          <a:ext cx="0" cy="0"/>
          <a:chOff x="0" y="0"/>
          <a:chExt cx="0" cy="0"/>
        </a:xfrm>
      </p:grpSpPr>
      <p:sp>
        <p:nvSpPr>
          <p:cNvPr id="19458" name="Title 1">
            <a:extLst>
              <a:ext uri="{FF2B5EF4-FFF2-40B4-BE49-F238E27FC236}">
                <a16:creationId xmlns:a16="http://schemas.microsoft.com/office/drawing/2014/main" id="{A2B3D96C-07F7-B76B-29A0-90D4BA1C4897}"/>
              </a:ext>
            </a:extLst>
          </p:cNvPr>
          <p:cNvSpPr>
            <a:spLocks noGrp="1"/>
          </p:cNvSpPr>
          <p:nvPr>
            <p:ph type="title"/>
          </p:nvPr>
        </p:nvSpPr>
        <p:spPr/>
        <p:txBody>
          <a:bodyPr/>
          <a:lstStyle/>
          <a:p>
            <a:r>
              <a:rPr lang="en-IN" dirty="0"/>
              <a:t>STRAIGHT JOIN Example</a:t>
            </a:r>
          </a:p>
        </p:txBody>
      </p:sp>
      <p:sp>
        <p:nvSpPr>
          <p:cNvPr id="3" name="Content Placeholder 2">
            <a:extLst>
              <a:ext uri="{FF2B5EF4-FFF2-40B4-BE49-F238E27FC236}">
                <a16:creationId xmlns:a16="http://schemas.microsoft.com/office/drawing/2014/main" id="{2F28C744-DFBD-5F55-06C4-BFD66C0415CA}"/>
              </a:ext>
            </a:extLst>
          </p:cNvPr>
          <p:cNvSpPr>
            <a:spLocks noGrp="1"/>
          </p:cNvSpPr>
          <p:nvPr>
            <p:ph idx="1"/>
          </p:nvPr>
        </p:nvSpPr>
        <p:spPr/>
        <p:txBody>
          <a:bodyPr/>
          <a:lstStyle/>
          <a:p>
            <a:r>
              <a:rPr lang="en-US" dirty="0"/>
              <a:t>SELECT </a:t>
            </a:r>
            <a:r>
              <a:rPr lang="en-US" dirty="0" err="1"/>
              <a:t>e.employee_id</a:t>
            </a:r>
            <a:r>
              <a:rPr lang="en-US" dirty="0"/>
              <a:t>, e.name, </a:t>
            </a:r>
            <a:r>
              <a:rPr lang="en-US" dirty="0" err="1"/>
              <a:t>d.department_name</a:t>
            </a:r>
            <a:endParaRPr lang="en-US" dirty="0"/>
          </a:p>
          <a:p>
            <a:r>
              <a:rPr lang="en-US" dirty="0"/>
              <a:t>FROM employees e</a:t>
            </a:r>
          </a:p>
          <a:p>
            <a:r>
              <a:rPr lang="en-US" dirty="0"/>
              <a:t>STRAIGHT JOIN departments d</a:t>
            </a:r>
          </a:p>
          <a:p>
            <a:r>
              <a:rPr lang="en-US" dirty="0"/>
              <a:t>ON </a:t>
            </a:r>
            <a:r>
              <a:rPr lang="en-US" dirty="0" err="1"/>
              <a:t>e.employee_id</a:t>
            </a:r>
            <a:r>
              <a:rPr lang="en-US" dirty="0"/>
              <a:t> = </a:t>
            </a:r>
            <a:r>
              <a:rPr lang="en-US" dirty="0" err="1"/>
              <a:t>d.employee_id</a:t>
            </a:r>
            <a:r>
              <a:rPr lang="en-US" dirty="0"/>
              <a:t>;</a:t>
            </a:r>
            <a:endParaRPr lang="en-IN" dirty="0"/>
          </a:p>
        </p:txBody>
      </p:sp>
      <p:pic>
        <p:nvPicPr>
          <p:cNvPr id="4" name="Picture 3">
            <a:extLst>
              <a:ext uri="{FF2B5EF4-FFF2-40B4-BE49-F238E27FC236}">
                <a16:creationId xmlns:a16="http://schemas.microsoft.com/office/drawing/2014/main" id="{502B796E-3D94-108A-1CA3-3EDCA076DA3C}"/>
              </a:ext>
            </a:extLst>
          </p:cNvPr>
          <p:cNvPicPr>
            <a:picLocks noChangeAspect="1"/>
          </p:cNvPicPr>
          <p:nvPr/>
        </p:nvPicPr>
        <p:blipFill>
          <a:blip r:embed="rId2"/>
          <a:stretch>
            <a:fillRect/>
          </a:stretch>
        </p:blipFill>
        <p:spPr>
          <a:xfrm>
            <a:off x="5779723" y="4676741"/>
            <a:ext cx="5378726" cy="1314518"/>
          </a:xfrm>
          <a:prstGeom prst="rect">
            <a:avLst/>
          </a:prstGeom>
        </p:spPr>
      </p:pic>
    </p:spTree>
    <p:extLst>
      <p:ext uri="{BB962C8B-B14F-4D97-AF65-F5344CB8AC3E}">
        <p14:creationId xmlns:p14="http://schemas.microsoft.com/office/powerpoint/2010/main" val="248406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87B9ADB-A234-4DB2-A102-49AD9A8ADB66}"/>
              </a:ext>
            </a:extLst>
          </p:cNvPr>
          <p:cNvSpPr>
            <a:spLocks noGrp="1"/>
          </p:cNvSpPr>
          <p:nvPr>
            <p:ph type="title"/>
          </p:nvPr>
        </p:nvSpPr>
        <p:spPr/>
        <p:txBody>
          <a:bodyPr/>
          <a:lstStyle/>
          <a:p>
            <a:pPr eaLnBrk="1" hangingPunct="1"/>
            <a:r>
              <a:rPr lang="en-US" altLang="en-US" b="1"/>
              <a:t>CROSS JOIN</a:t>
            </a:r>
            <a:br>
              <a:rPr lang="en-US" altLang="en-US"/>
            </a:br>
            <a:endParaRPr lang="en-US" altLang="en-US"/>
          </a:p>
        </p:txBody>
      </p:sp>
      <p:sp>
        <p:nvSpPr>
          <p:cNvPr id="20483" name="Content Placeholder 2">
            <a:extLst>
              <a:ext uri="{FF2B5EF4-FFF2-40B4-BE49-F238E27FC236}">
                <a16:creationId xmlns:a16="http://schemas.microsoft.com/office/drawing/2014/main" id="{67513715-B690-4347-B80A-7D2EED26BE6E}"/>
              </a:ext>
            </a:extLst>
          </p:cNvPr>
          <p:cNvSpPr>
            <a:spLocks noGrp="1"/>
          </p:cNvSpPr>
          <p:nvPr>
            <p:ph idx="1"/>
          </p:nvPr>
        </p:nvSpPr>
        <p:spPr/>
        <p:txBody>
          <a:bodyPr/>
          <a:lstStyle/>
          <a:p>
            <a:pPr eaLnBrk="1" hangingPunct="1">
              <a:buFont typeface="Arial" panose="020B0604020202020204" pitchFamily="34" charset="0"/>
              <a:buNone/>
            </a:pPr>
            <a:r>
              <a:rPr lang="en-US" altLang="en-US" dirty="0"/>
              <a:t>★ </a:t>
            </a:r>
            <a:r>
              <a:rPr lang="en-US" altLang="en-US" sz="2400" dirty="0">
                <a:latin typeface="Times New Roman" panose="02020603050405020304" pitchFamily="18" charset="0"/>
                <a:cs typeface="Times New Roman" panose="02020603050405020304" pitchFamily="18" charset="0"/>
              </a:rPr>
              <a:t>A CROSS JOIN is the complete cross product of two tables.</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For each record in the first table, all the records in the second table are joined.</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Creating a potentially huge result set.</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This command has the same effect as leaving off the join condition.</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 This result set is also known as a Cartesian product.</a:t>
            </a:r>
          </a:p>
          <a:p>
            <a:pPr eaLnBrk="1" hangingPunct="1">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b="1" dirty="0">
                <a:latin typeface="Times New Roman" panose="02020603050405020304" pitchFamily="18" charset="0"/>
                <a:cs typeface="Times New Roman" panose="02020603050405020304" pitchFamily="18" charset="0"/>
              </a:rPr>
              <a:t>Example : MySQL CROSS JOIN</a:t>
            </a:r>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latin typeface="Times New Roman" panose="02020603050405020304" pitchFamily="18" charset="0"/>
                <a:cs typeface="Times New Roman" panose="02020603050405020304" pitchFamily="18" charset="0"/>
              </a:rPr>
              <a:t>SELECT * FROM </a:t>
            </a:r>
            <a:r>
              <a:rPr lang="en-US" altLang="en-US" sz="2400" dirty="0" err="1">
                <a:latin typeface="Times New Roman" panose="02020603050405020304" pitchFamily="18" charset="0"/>
                <a:cs typeface="Times New Roman" panose="02020603050405020304" pitchFamily="18" charset="0"/>
              </a:rPr>
              <a:t>table_A</a:t>
            </a:r>
            <a:br>
              <a:rPr lang="en-US" altLang="en-US" sz="2400" dirty="0">
                <a:latin typeface="Times New Roman" panose="02020603050405020304" pitchFamily="18" charset="0"/>
                <a:cs typeface="Times New Roman" panose="02020603050405020304" pitchFamily="18" charset="0"/>
              </a:rPr>
            </a:br>
            <a:r>
              <a:rPr lang="en-US" altLang="en-US" sz="2400" dirty="0">
                <a:latin typeface="Times New Roman" panose="02020603050405020304" pitchFamily="18" charset="0"/>
                <a:cs typeface="Times New Roman" panose="02020603050405020304" pitchFamily="18" charset="0"/>
              </a:rPr>
              <a:t>CROSS JOIN </a:t>
            </a:r>
            <a:r>
              <a:rPr lang="en-US" altLang="en-US" sz="2400" dirty="0" err="1">
                <a:latin typeface="Times New Roman" panose="02020603050405020304" pitchFamily="18" charset="0"/>
                <a:cs typeface="Times New Roman" panose="02020603050405020304" pitchFamily="18" charset="0"/>
              </a:rPr>
              <a:t>table_B</a:t>
            </a:r>
            <a:r>
              <a:rPr lang="en-US" altLang="en-US" sz="2400" dirty="0">
                <a:latin typeface="Times New Roman" panose="02020603050405020304" pitchFamily="18" charset="0"/>
                <a:cs typeface="Times New Roman" panose="02020603050405020304" pitchFamily="18" charset="0"/>
              </a:rPr>
              <a:t>;</a:t>
            </a:r>
          </a:p>
          <a:p>
            <a:pPr eaLnBrk="1" hangingPunct="1"/>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7A4FCB6-FD68-427D-81C6-BAB1D44003BB}"/>
              </a:ext>
            </a:extLst>
          </p:cNvPr>
          <p:cNvSpPr>
            <a:spLocks noGrp="1"/>
          </p:cNvSpPr>
          <p:nvPr>
            <p:ph type="title"/>
          </p:nvPr>
        </p:nvSpPr>
        <p:spPr/>
        <p:txBody>
          <a:bodyPr/>
          <a:lstStyle/>
          <a:p>
            <a:pPr eaLnBrk="1" hangingPunct="1"/>
            <a:endParaRPr lang="en-US" altLang="en-US" dirty="0"/>
          </a:p>
        </p:txBody>
      </p:sp>
      <p:sp>
        <p:nvSpPr>
          <p:cNvPr id="3075" name="Content Placeholder 2">
            <a:extLst>
              <a:ext uri="{FF2B5EF4-FFF2-40B4-BE49-F238E27FC236}">
                <a16:creationId xmlns:a16="http://schemas.microsoft.com/office/drawing/2014/main" id="{DF025839-2970-487A-8DD9-547B23287639}"/>
              </a:ext>
            </a:extLst>
          </p:cNvPr>
          <p:cNvSpPr>
            <a:spLocks noGrp="1"/>
          </p:cNvSpPr>
          <p:nvPr>
            <p:ph idx="1"/>
          </p:nvPr>
        </p:nvSpPr>
        <p:spPr>
          <a:xfrm>
            <a:off x="97971" y="4289198"/>
            <a:ext cx="11484429" cy="2214563"/>
          </a:xfrm>
        </p:spPr>
        <p:txBody>
          <a:bodyPr>
            <a:normAutofit/>
          </a:bodyPr>
          <a:lstStyle/>
          <a:p>
            <a:pPr algn="ctr" eaLnBrk="1" hangingPunct="1"/>
            <a:r>
              <a:rPr lang="en-US" altLang="en-US" sz="6600" dirty="0">
                <a:solidFill>
                  <a:srgbClr val="FF0000"/>
                </a:solidFill>
              </a:rPr>
              <a:t>Display the Dept no, </a:t>
            </a:r>
            <a:r>
              <a:rPr lang="en-US" altLang="en-US" sz="6600" dirty="0" err="1">
                <a:solidFill>
                  <a:srgbClr val="FF0000"/>
                </a:solidFill>
              </a:rPr>
              <a:t>Dname,Location</a:t>
            </a:r>
            <a:r>
              <a:rPr lang="en-US" altLang="en-US" sz="6600" dirty="0">
                <a:solidFill>
                  <a:srgbClr val="FF0000"/>
                </a:solidFill>
              </a:rPr>
              <a:t>?</a:t>
            </a:r>
          </a:p>
        </p:txBody>
      </p:sp>
      <p:pic>
        <p:nvPicPr>
          <p:cNvPr id="4" name="Picture 3">
            <a:extLst>
              <a:ext uri="{FF2B5EF4-FFF2-40B4-BE49-F238E27FC236}">
                <a16:creationId xmlns:a16="http://schemas.microsoft.com/office/drawing/2014/main" id="{8D8FC965-F2B2-4A20-BB21-14322840DE5D}"/>
              </a:ext>
            </a:extLst>
          </p:cNvPr>
          <p:cNvPicPr>
            <a:picLocks noChangeAspect="1"/>
          </p:cNvPicPr>
          <p:nvPr/>
        </p:nvPicPr>
        <p:blipFill>
          <a:blip r:embed="rId2"/>
          <a:stretch>
            <a:fillRect/>
          </a:stretch>
        </p:blipFill>
        <p:spPr>
          <a:xfrm>
            <a:off x="6386945" y="365124"/>
            <a:ext cx="4572000" cy="2530477"/>
          </a:xfrm>
          <a:prstGeom prst="rect">
            <a:avLst/>
          </a:prstGeom>
        </p:spPr>
      </p:pic>
      <p:pic>
        <p:nvPicPr>
          <p:cNvPr id="5" name="Picture 4">
            <a:extLst>
              <a:ext uri="{FF2B5EF4-FFF2-40B4-BE49-F238E27FC236}">
                <a16:creationId xmlns:a16="http://schemas.microsoft.com/office/drawing/2014/main" id="{50E82883-E139-411D-8C69-D50F3F4634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36" y="0"/>
            <a:ext cx="5946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DB34-6802-22E8-6640-2ED791E04F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ACF046-3409-57BA-A8BB-25F63FAB6E6B}"/>
              </a:ext>
            </a:extLst>
          </p:cNvPr>
          <p:cNvSpPr>
            <a:spLocks noGrp="1"/>
          </p:cNvSpPr>
          <p:nvPr>
            <p:ph idx="1"/>
          </p:nvPr>
        </p:nvSpPr>
        <p:spPr/>
        <p:txBody>
          <a:bodyPr/>
          <a:lstStyle/>
          <a:p>
            <a:pPr>
              <a:lnSpc>
                <a:spcPct val="150000"/>
              </a:lnSpc>
            </a:pPr>
            <a:r>
              <a:rPr lang="en-US" b="0" i="0" dirty="0">
                <a:solidFill>
                  <a:srgbClr val="001D35"/>
                </a:solidFill>
                <a:effectLst/>
                <a:latin typeface="Times New Roman" panose="02020603050405020304" pitchFamily="18" charset="0"/>
                <a:cs typeface="Times New Roman" panose="02020603050405020304" pitchFamily="18" charset="0"/>
              </a:rPr>
              <a:t>In SQL, a CROSS JOIN (or Cartesian product) combines every row from one table with every row from another, resulting in all possible combinations, while a STRAIGHT_JOIN (MySQL-specific) is similar to a standard INNER JOIN, ensuring the left table is always read before the right. </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4FE4869-E1DF-E636-FF7D-7B0AEE0B42FD}"/>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0EAEE0F0-7915-5BF9-19C0-8611442B7406}"/>
              </a:ext>
            </a:extLst>
          </p:cNvPr>
          <p:cNvSpPr>
            <a:spLocks noGrp="1"/>
          </p:cNvSpPr>
          <p:nvPr>
            <p:ph type="ftr" sz="quarter" idx="11"/>
          </p:nvPr>
        </p:nvSpPr>
        <p:spPr/>
        <p:txBody>
          <a:bodyPr/>
          <a:lstStyle/>
          <a:p>
            <a:r>
              <a:rPr lang="en-US"/>
              <a:t>Dr.Siddique Ibrahim </a:t>
            </a:r>
            <a:endParaRPr lang="en-IN"/>
          </a:p>
        </p:txBody>
      </p:sp>
    </p:spTree>
    <p:extLst>
      <p:ext uri="{BB962C8B-B14F-4D97-AF65-F5344CB8AC3E}">
        <p14:creationId xmlns:p14="http://schemas.microsoft.com/office/powerpoint/2010/main" val="2792315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498D4-68F6-A037-1742-9EBAE96855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A13A449-0C3A-C909-346E-F4184CB7F3F1}"/>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6A3C4F2F-E857-DB26-BD5A-A8719EE307AB}"/>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8BA6B9C8-F11F-F0BD-DA55-143AA756A507}"/>
              </a:ext>
            </a:extLst>
          </p:cNvPr>
          <p:cNvSpPr>
            <a:spLocks noGrp="1"/>
          </p:cNvSpPr>
          <p:nvPr>
            <p:ph type="ftr" sz="quarter" idx="11"/>
          </p:nvPr>
        </p:nvSpPr>
        <p:spPr/>
        <p:txBody>
          <a:bodyPr/>
          <a:lstStyle/>
          <a:p>
            <a:r>
              <a:rPr lang="en-US"/>
              <a:t>Dr.Siddique Ibrahim </a:t>
            </a:r>
            <a:endParaRPr lang="en-IN"/>
          </a:p>
        </p:txBody>
      </p:sp>
      <p:pic>
        <p:nvPicPr>
          <p:cNvPr id="7" name="Picture 6">
            <a:extLst>
              <a:ext uri="{FF2B5EF4-FFF2-40B4-BE49-F238E27FC236}">
                <a16:creationId xmlns:a16="http://schemas.microsoft.com/office/drawing/2014/main" id="{D612AF3A-057A-250B-3342-1785978C2A08}"/>
              </a:ext>
            </a:extLst>
          </p:cNvPr>
          <p:cNvPicPr>
            <a:picLocks noChangeAspect="1"/>
          </p:cNvPicPr>
          <p:nvPr/>
        </p:nvPicPr>
        <p:blipFill>
          <a:blip r:embed="rId2"/>
          <a:stretch>
            <a:fillRect/>
          </a:stretch>
        </p:blipFill>
        <p:spPr>
          <a:xfrm>
            <a:off x="5737056" y="1240972"/>
            <a:ext cx="5804017" cy="4856802"/>
          </a:xfrm>
          <a:prstGeom prst="rect">
            <a:avLst/>
          </a:prstGeom>
        </p:spPr>
      </p:pic>
      <p:pic>
        <p:nvPicPr>
          <p:cNvPr id="9" name="Picture 8">
            <a:extLst>
              <a:ext uri="{FF2B5EF4-FFF2-40B4-BE49-F238E27FC236}">
                <a16:creationId xmlns:a16="http://schemas.microsoft.com/office/drawing/2014/main" id="{828FA050-0346-45D3-BA5A-3A03C3FB3095}"/>
              </a:ext>
            </a:extLst>
          </p:cNvPr>
          <p:cNvPicPr>
            <a:picLocks noChangeAspect="1"/>
          </p:cNvPicPr>
          <p:nvPr/>
        </p:nvPicPr>
        <p:blipFill>
          <a:blip r:embed="rId3"/>
          <a:stretch>
            <a:fillRect/>
          </a:stretch>
        </p:blipFill>
        <p:spPr>
          <a:xfrm>
            <a:off x="239486" y="301759"/>
            <a:ext cx="4891535" cy="4270417"/>
          </a:xfrm>
          <a:prstGeom prst="rect">
            <a:avLst/>
          </a:prstGeom>
        </p:spPr>
      </p:pic>
    </p:spTree>
    <p:extLst>
      <p:ext uri="{BB962C8B-B14F-4D97-AF65-F5344CB8AC3E}">
        <p14:creationId xmlns:p14="http://schemas.microsoft.com/office/powerpoint/2010/main" val="4076647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F0DE0D6-512B-4B53-B745-88F0DA9232E1}"/>
              </a:ext>
            </a:extLst>
          </p:cNvPr>
          <p:cNvSpPr>
            <a:spLocks noGrp="1"/>
          </p:cNvSpPr>
          <p:nvPr>
            <p:ph type="title"/>
          </p:nvPr>
        </p:nvSpPr>
        <p:spPr/>
        <p:txBody>
          <a:bodyPr/>
          <a:lstStyle/>
          <a:p>
            <a:pPr eaLnBrk="1" hangingPunct="1"/>
            <a:r>
              <a:rPr lang="en-US" altLang="en-US"/>
              <a:t>Self Join</a:t>
            </a:r>
          </a:p>
        </p:txBody>
      </p:sp>
      <p:sp>
        <p:nvSpPr>
          <p:cNvPr id="28675" name="Content Placeholder 2">
            <a:extLst>
              <a:ext uri="{FF2B5EF4-FFF2-40B4-BE49-F238E27FC236}">
                <a16:creationId xmlns:a16="http://schemas.microsoft.com/office/drawing/2014/main" id="{FCDF4700-F6FB-409D-BCE7-36FD19B9291F}"/>
              </a:ext>
            </a:extLst>
          </p:cNvPr>
          <p:cNvSpPr>
            <a:spLocks noGrp="1"/>
          </p:cNvSpPr>
          <p:nvPr>
            <p:ph idx="1"/>
          </p:nvPr>
        </p:nvSpPr>
        <p:spPr/>
        <p:txBody>
          <a:bodyPr/>
          <a:lstStyle/>
          <a:p>
            <a:pPr eaLnBrk="1" hangingPunct="1"/>
            <a:r>
              <a:rPr lang="en-US" altLang="en-US"/>
              <a:t>A SELF JOIN is another type of join in SQL which is used to join a table to itself</a:t>
            </a:r>
            <a:r>
              <a:rPr lang="en-US" altLang="en-US">
                <a:solidFill>
                  <a:srgbClr val="FF0000"/>
                </a:solidFill>
              </a:rPr>
              <a:t>, especially when the table has a FOREIGN KEY which references its own PRIMARY KEY.</a:t>
            </a:r>
          </a:p>
          <a:p>
            <a:pPr eaLnBrk="1" hangingPunct="1"/>
            <a:r>
              <a:rPr lang="en-US" altLang="en-US"/>
              <a:t>The self join can be viewed as a join of two copies of the same table. The table is not actually copied, but SQL performs the command as though it were.</a:t>
            </a:r>
          </a:p>
          <a:p>
            <a:pPr eaLnBrk="1" hangingPunct="1"/>
            <a:r>
              <a:rPr lang="en-US" altLang="en-US"/>
              <a:t>In this join, those rows are returned from the table which are satisfying the conditions.</a:t>
            </a:r>
          </a:p>
          <a:p>
            <a:pPr eaLnBrk="1" hangingPunct="1"/>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E13D23E-928C-4236-8CC2-F17DD65485F8}"/>
              </a:ext>
            </a:extLst>
          </p:cNvPr>
          <p:cNvSpPr>
            <a:spLocks noGrp="1"/>
          </p:cNvSpPr>
          <p:nvPr>
            <p:ph type="title"/>
          </p:nvPr>
        </p:nvSpPr>
        <p:spPr/>
        <p:txBody>
          <a:bodyPr/>
          <a:lstStyle/>
          <a:p>
            <a:pPr eaLnBrk="1" hangingPunct="1"/>
            <a:endParaRPr lang="en-US" altLang="en-US"/>
          </a:p>
        </p:txBody>
      </p:sp>
      <p:sp>
        <p:nvSpPr>
          <p:cNvPr id="29699" name="Content Placeholder 2">
            <a:extLst>
              <a:ext uri="{FF2B5EF4-FFF2-40B4-BE49-F238E27FC236}">
                <a16:creationId xmlns:a16="http://schemas.microsoft.com/office/drawing/2014/main" id="{7C89FBEE-3227-475E-BA2D-793F59820E1B}"/>
              </a:ext>
            </a:extLst>
          </p:cNvPr>
          <p:cNvSpPr>
            <a:spLocks noGrp="1"/>
          </p:cNvSpPr>
          <p:nvPr>
            <p:ph idx="1"/>
          </p:nvPr>
        </p:nvSpPr>
        <p:spPr/>
        <p:txBody>
          <a:bodyPr/>
          <a:lstStyle/>
          <a:p>
            <a:pPr eaLnBrk="1" hangingPunct="1"/>
            <a:r>
              <a:rPr lang="en-US" altLang="en-US" dirty="0"/>
              <a:t>Syntax</a:t>
            </a:r>
          </a:p>
          <a:p>
            <a:pPr eaLnBrk="1" hangingPunct="1">
              <a:buFont typeface="Arial" panose="020B0604020202020204" pitchFamily="34" charset="0"/>
              <a:buNone/>
            </a:pPr>
            <a:r>
              <a:rPr lang="en-US" altLang="en-US" dirty="0"/>
              <a:t>SELECT </a:t>
            </a:r>
            <a:r>
              <a:rPr lang="en-US" altLang="en-US" dirty="0" err="1"/>
              <a:t>a.column_name</a:t>
            </a:r>
            <a:r>
              <a:rPr lang="en-US" altLang="en-US" dirty="0"/>
              <a:t>, </a:t>
            </a:r>
            <a:r>
              <a:rPr lang="en-US" altLang="en-US" dirty="0" err="1"/>
              <a:t>b.column_name</a:t>
            </a:r>
            <a:r>
              <a:rPr lang="en-US" altLang="en-US" dirty="0"/>
              <a:t>... FROM </a:t>
            </a:r>
            <a:r>
              <a:rPr lang="en-US" altLang="en-US" dirty="0">
                <a:solidFill>
                  <a:srgbClr val="FF0000"/>
                </a:solidFill>
              </a:rPr>
              <a:t>table1 a, table1 b</a:t>
            </a:r>
            <a:r>
              <a:rPr lang="en-US" altLang="en-US" dirty="0"/>
              <a:t> WHERE </a:t>
            </a:r>
            <a:r>
              <a:rPr lang="en-US" altLang="en-US" dirty="0" err="1">
                <a:solidFill>
                  <a:srgbClr val="FF0000"/>
                </a:solidFill>
              </a:rPr>
              <a:t>a.common_field</a:t>
            </a:r>
            <a:r>
              <a:rPr lang="en-US" altLang="en-US" dirty="0">
                <a:solidFill>
                  <a:srgbClr val="FF0000"/>
                </a:solidFill>
              </a:rPr>
              <a:t> = </a:t>
            </a:r>
            <a:r>
              <a:rPr lang="en-US" altLang="en-US" dirty="0" err="1">
                <a:solidFill>
                  <a:srgbClr val="FF0000"/>
                </a:solidFill>
              </a:rPr>
              <a:t>b.common_field</a:t>
            </a:r>
            <a:r>
              <a:rPr lang="en-US" altLang="en-US" dirty="0"/>
              <a:t>;</a:t>
            </a:r>
          </a:p>
          <a:p>
            <a:pPr eaLnBrk="1" hangingPunct="1">
              <a:buFont typeface="Arial" panose="020B0604020202020204" pitchFamily="34" charset="0"/>
              <a:buNone/>
            </a:pPr>
            <a:endParaRPr lang="en-US" altLang="en-US" dirty="0"/>
          </a:p>
          <a:p>
            <a:pPr eaLnBrk="1" hangingPunct="1">
              <a:buFont typeface="Arial" panose="020B0604020202020204" pitchFamily="34" charset="0"/>
              <a:buNone/>
            </a:pPr>
            <a:r>
              <a:rPr lang="en-US" altLang="en-US" dirty="0"/>
              <a:t>select </a:t>
            </a:r>
            <a:r>
              <a:rPr lang="en-US" altLang="en-US" dirty="0" err="1"/>
              <a:t>a.e_name,b.e_name</a:t>
            </a:r>
            <a:r>
              <a:rPr lang="en-US" altLang="en-US" dirty="0"/>
              <a:t> from emp </a:t>
            </a:r>
            <a:r>
              <a:rPr lang="en-US" altLang="en-US" dirty="0" err="1"/>
              <a:t>a,emp</a:t>
            </a:r>
            <a:r>
              <a:rPr lang="en-US" altLang="en-US" dirty="0"/>
              <a:t> b where </a:t>
            </a:r>
            <a:r>
              <a:rPr lang="en-US" altLang="en-US" dirty="0" err="1"/>
              <a:t>a.d_id</a:t>
            </a:r>
            <a:r>
              <a:rPr lang="en-US" altLang="en-US" dirty="0"/>
              <a:t>=</a:t>
            </a:r>
            <a:r>
              <a:rPr lang="en-US" altLang="en-US" dirty="0" err="1"/>
              <a:t>b.d_id</a:t>
            </a:r>
            <a:r>
              <a:rPr lang="en-US" altLang="en-US" dirty="0"/>
              <a:t>;</a:t>
            </a:r>
          </a:p>
          <a:p>
            <a:pPr eaLnBrk="1" hangingPunct="1">
              <a:buFont typeface="Arial" panose="020B0604020202020204" pitchFamily="34" charset="0"/>
              <a:buNone/>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9699">
                                            <p:txEl>
                                              <p:pRg st="3" end="3"/>
                                            </p:txEl>
                                          </p:spTgt>
                                        </p:tgtEl>
                                        <p:attrNameLst>
                                          <p:attrName>style.visibility</p:attrName>
                                        </p:attrNameLst>
                                      </p:cBhvr>
                                      <p:to>
                                        <p:strVal val="visible"/>
                                      </p:to>
                                    </p:set>
                                    <p:animEffect transition="in" filter="fade">
                                      <p:cBhvr>
                                        <p:cTn id="11" dur="500"/>
                                        <p:tgtEl>
                                          <p:spTgt spid="296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115F8-ED6A-E650-DA2C-74137F8B49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08A604B-8F6D-D81C-77EA-395B709389CF}"/>
              </a:ext>
            </a:extLst>
          </p:cNvPr>
          <p:cNvSpPr>
            <a:spLocks noGrp="1"/>
          </p:cNvSpPr>
          <p:nvPr>
            <p:ph idx="1"/>
          </p:nvPr>
        </p:nvSpPr>
        <p:spPr>
          <a:xfrm>
            <a:off x="838200" y="555170"/>
            <a:ext cx="10515600" cy="5801179"/>
          </a:xfrm>
        </p:spPr>
        <p:txBody>
          <a:bodyPr>
            <a:normAutofit fontScale="92500" lnSpcReduction="20000"/>
          </a:bodyPr>
          <a:lstStyle/>
          <a:p>
            <a:pPr>
              <a:lnSpc>
                <a:spcPct val="115000"/>
              </a:lnSpc>
              <a:spcAft>
                <a:spcPts val="1000"/>
              </a:spcAft>
              <a:buNone/>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RIGHT JOIN:</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Returns all records from the right table and matched records from the left table (with NULL if no match).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FULL OUTER JOIN</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Returns all records from both tables, with NULL where there is no match.</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 FULL JOIN returns all rows from both tables, including </a:t>
            </a:r>
            <a:r>
              <a:rPr lang="en-IN"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matching rows and non-matching rows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solidFill>
                  <a:srgbClr val="40404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If there is no match, NULL values are filled in for the missing side.(</a:t>
            </a:r>
            <a:r>
              <a:rPr lang="en-IN" sz="1800" dirty="0">
                <a:solidFill>
                  <a:srgbClr val="404040"/>
                </a:solidFill>
                <a:effectLst/>
                <a:latin typeface="Segoe UI" panose="020B0502040204020203"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MySQL does not support)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CROSS JOIN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Returns the Cartesian product of both tables (every row from one table is combined with every row from the other).-Does not require (on clause). The result is m * n rows where m is no of rows in first table and n is no of rows in second table.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SELF JOIN:</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Joins a table with itself (used for hierarchical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b="1" dirty="0">
                <a:solidFill>
                  <a:srgbClr val="FF0000"/>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NATURAL JOIN</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Automatically joins tables on columns with the same name.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Straight Join: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 a MySQL-specific join that forces the optimizer to join tables in the order they are specified in the query.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None/>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similar to INNER JOIN, but the order of tables is fixed, which can be useful for performance optimization in certain cases.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A70841D-2E87-56E3-B9BB-6F4E04773C48}"/>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A76FE9C3-DD68-8BE1-5920-15C3BE17A1A0}"/>
              </a:ext>
            </a:extLst>
          </p:cNvPr>
          <p:cNvSpPr>
            <a:spLocks noGrp="1"/>
          </p:cNvSpPr>
          <p:nvPr>
            <p:ph type="ftr" sz="quarter" idx="11"/>
          </p:nvPr>
        </p:nvSpPr>
        <p:spPr/>
        <p:txBody>
          <a:bodyPr/>
          <a:lstStyle/>
          <a:p>
            <a:r>
              <a:rPr lang="en-US"/>
              <a:t>Dr.Siddique Ibrahim </a:t>
            </a:r>
            <a:endParaRPr lang="en-IN"/>
          </a:p>
        </p:txBody>
      </p:sp>
    </p:spTree>
    <p:extLst>
      <p:ext uri="{BB962C8B-B14F-4D97-AF65-F5344CB8AC3E}">
        <p14:creationId xmlns:p14="http://schemas.microsoft.com/office/powerpoint/2010/main" val="797819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2258D-0F2F-AABA-BE60-009362FBA5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E79F31-7256-F0DD-DE37-AC57125C294A}"/>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1B807EA8-167B-915D-6A55-3957AE90D21F}"/>
              </a:ext>
            </a:extLst>
          </p:cNvPr>
          <p:cNvSpPr>
            <a:spLocks noGrp="1"/>
          </p:cNvSpPr>
          <p:nvPr>
            <p:ph type="dt" sz="half" idx="10"/>
          </p:nvPr>
        </p:nvSpPr>
        <p:spPr/>
        <p:txBody>
          <a:bodyPr/>
          <a:lstStyle/>
          <a:p>
            <a:fld id="{E090DA50-6B23-4249-B32B-2CD221C00469}" type="datetime1">
              <a:rPr lang="en-IN" smtClean="0"/>
              <a:t>18-03-2025</a:t>
            </a:fld>
            <a:endParaRPr lang="en-IN"/>
          </a:p>
        </p:txBody>
      </p:sp>
      <p:sp>
        <p:nvSpPr>
          <p:cNvPr id="5" name="Footer Placeholder 4">
            <a:extLst>
              <a:ext uri="{FF2B5EF4-FFF2-40B4-BE49-F238E27FC236}">
                <a16:creationId xmlns:a16="http://schemas.microsoft.com/office/drawing/2014/main" id="{2E592228-749B-7325-24BD-D5974F1B1EAF}"/>
              </a:ext>
            </a:extLst>
          </p:cNvPr>
          <p:cNvSpPr>
            <a:spLocks noGrp="1"/>
          </p:cNvSpPr>
          <p:nvPr>
            <p:ph type="ftr" sz="quarter" idx="11"/>
          </p:nvPr>
        </p:nvSpPr>
        <p:spPr/>
        <p:txBody>
          <a:bodyPr/>
          <a:lstStyle/>
          <a:p>
            <a:r>
              <a:rPr lang="en-US"/>
              <a:t>Dr.Siddique Ibrahim </a:t>
            </a:r>
            <a:endParaRPr lang="en-IN"/>
          </a:p>
        </p:txBody>
      </p:sp>
      <p:pic>
        <p:nvPicPr>
          <p:cNvPr id="6" name="Picture 5">
            <a:extLst>
              <a:ext uri="{FF2B5EF4-FFF2-40B4-BE49-F238E27FC236}">
                <a16:creationId xmlns:a16="http://schemas.microsoft.com/office/drawing/2014/main" id="{85C720C6-8466-C6A9-56E3-9912BCF04DD8}"/>
              </a:ext>
            </a:extLst>
          </p:cNvPr>
          <p:cNvPicPr>
            <a:picLocks noChangeAspect="1"/>
          </p:cNvPicPr>
          <p:nvPr/>
        </p:nvPicPr>
        <p:blipFill>
          <a:blip r:embed="rId2"/>
          <a:stretch>
            <a:fillRect/>
          </a:stretch>
        </p:blipFill>
        <p:spPr>
          <a:xfrm>
            <a:off x="1447638" y="1132113"/>
            <a:ext cx="9906162" cy="4894913"/>
          </a:xfrm>
          <a:prstGeom prst="rect">
            <a:avLst/>
          </a:prstGeom>
        </p:spPr>
      </p:pic>
    </p:spTree>
    <p:extLst>
      <p:ext uri="{BB962C8B-B14F-4D97-AF65-F5344CB8AC3E}">
        <p14:creationId xmlns:p14="http://schemas.microsoft.com/office/powerpoint/2010/main" val="1676797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8474-8599-407B-98A6-77A98EEA9F89}"/>
              </a:ext>
            </a:extLst>
          </p:cNvPr>
          <p:cNvSpPr>
            <a:spLocks noGrp="1"/>
          </p:cNvSpPr>
          <p:nvPr>
            <p:ph type="title"/>
          </p:nvPr>
        </p:nvSpPr>
        <p:spPr/>
        <p:txBody>
          <a:bodyPr rtlCol="0">
            <a:normAutofit fontScale="90000"/>
          </a:bodyPr>
          <a:lstStyle/>
          <a:p>
            <a:pPr>
              <a:defRPr/>
            </a:pPr>
            <a:r>
              <a:rPr lang="en-US" b="1" dirty="0"/>
              <a:t>Types of </a:t>
            </a:r>
            <a:r>
              <a:rPr lang="en-US" b="1" dirty="0" err="1"/>
              <a:t>MySQL</a:t>
            </a:r>
            <a:r>
              <a:rPr lang="en-US" b="1" dirty="0"/>
              <a:t> Joins :</a:t>
            </a:r>
            <a:br>
              <a:rPr lang="en-US" dirty="0"/>
            </a:br>
            <a:br>
              <a:rPr lang="en-US" dirty="0"/>
            </a:br>
            <a:endParaRPr lang="en-US" dirty="0"/>
          </a:p>
        </p:txBody>
      </p:sp>
      <p:sp>
        <p:nvSpPr>
          <p:cNvPr id="24579" name="Content Placeholder 2">
            <a:extLst>
              <a:ext uri="{FF2B5EF4-FFF2-40B4-BE49-F238E27FC236}">
                <a16:creationId xmlns:a16="http://schemas.microsoft.com/office/drawing/2014/main" id="{02388D2D-0FE9-4236-8F16-2ADAA002B5EB}"/>
              </a:ext>
            </a:extLst>
          </p:cNvPr>
          <p:cNvSpPr>
            <a:spLocks noGrp="1"/>
          </p:cNvSpPr>
          <p:nvPr>
            <p:ph idx="1"/>
          </p:nvPr>
        </p:nvSpPr>
        <p:spPr/>
        <p:txBody>
          <a:bodyPr/>
          <a:lstStyle/>
          <a:p>
            <a:pPr eaLnBrk="1" hangingPunct="1"/>
            <a:r>
              <a:rPr lang="en-US" altLang="en-US"/>
              <a:t>INNER JOIN</a:t>
            </a:r>
          </a:p>
          <a:p>
            <a:pPr eaLnBrk="1" hangingPunct="1"/>
            <a:r>
              <a:rPr lang="en-US" altLang="en-US"/>
              <a:t>LEFT JOIN</a:t>
            </a:r>
          </a:p>
          <a:p>
            <a:pPr eaLnBrk="1" hangingPunct="1"/>
            <a:r>
              <a:rPr lang="en-US" altLang="en-US"/>
              <a:t>RIGHT JOIN</a:t>
            </a:r>
          </a:p>
          <a:p>
            <a:pPr eaLnBrk="1" hangingPunct="1"/>
            <a:r>
              <a:rPr lang="en-US" altLang="en-US"/>
              <a:t>STRAIGHT JOIN</a:t>
            </a:r>
          </a:p>
          <a:p>
            <a:pPr eaLnBrk="1" hangingPunct="1"/>
            <a:r>
              <a:rPr lang="en-US" altLang="en-US"/>
              <a:t>CROSS JOIN</a:t>
            </a:r>
          </a:p>
          <a:p>
            <a:pPr eaLnBrk="1" hangingPunct="1"/>
            <a:r>
              <a:rPr lang="en-US" altLang="en-US"/>
              <a:t>NATURAL JOIN</a:t>
            </a:r>
          </a:p>
          <a:p>
            <a:pPr eaLnBrk="1" hangingPunct="1"/>
            <a:endParaRPr lang="en-US"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28536-7A15-4345-91F7-A2097F555A71}"/>
              </a:ext>
            </a:extLst>
          </p:cNvPr>
          <p:cNvSpPr>
            <a:spLocks noGrp="1"/>
          </p:cNvSpPr>
          <p:nvPr>
            <p:ph type="title"/>
          </p:nvPr>
        </p:nvSpPr>
        <p:spPr/>
        <p:txBody>
          <a:bodyPr rtlCol="0">
            <a:normAutofit/>
          </a:bodyPr>
          <a:lstStyle/>
          <a:p>
            <a:pPr>
              <a:defRPr/>
            </a:pPr>
            <a:r>
              <a:rPr lang="en-US" b="1" dirty="0" err="1"/>
              <a:t>MySQL</a:t>
            </a:r>
            <a:r>
              <a:rPr lang="en-US" b="1" dirty="0"/>
              <a:t> INNER JOIN</a:t>
            </a:r>
            <a:br>
              <a:rPr lang="en-US" dirty="0"/>
            </a:br>
            <a:endParaRPr lang="en-US" dirty="0"/>
          </a:p>
        </p:txBody>
      </p:sp>
      <p:sp>
        <p:nvSpPr>
          <p:cNvPr id="3" name="Content Placeholder 2">
            <a:extLst>
              <a:ext uri="{FF2B5EF4-FFF2-40B4-BE49-F238E27FC236}">
                <a16:creationId xmlns:a16="http://schemas.microsoft.com/office/drawing/2014/main" id="{AA22F250-3E3E-4253-9193-9DE56B87243C}"/>
              </a:ext>
            </a:extLst>
          </p:cNvPr>
          <p:cNvSpPr>
            <a:spLocks noGrp="1"/>
          </p:cNvSpPr>
          <p:nvPr>
            <p:ph idx="1"/>
          </p:nvPr>
        </p:nvSpPr>
        <p:spPr/>
        <p:txBody>
          <a:bodyPr rtlCol="0">
            <a:normAutofit/>
          </a:bodyPr>
          <a:lstStyle/>
          <a:p>
            <a:pPr>
              <a:defRPr/>
            </a:pPr>
            <a:r>
              <a:rPr lang="en-US" dirty="0"/>
              <a:t>The INNER JOIN is such a JOIN in which all rows can be selected from both participating tables as long as there is a match between the columns. </a:t>
            </a:r>
          </a:p>
          <a:p>
            <a:pPr>
              <a:defRPr/>
            </a:pPr>
            <a:r>
              <a:rPr lang="en-US" dirty="0"/>
              <a:t>Usage of INNER JOIN combines the tables. </a:t>
            </a:r>
          </a:p>
          <a:p>
            <a:pPr>
              <a:defRPr/>
            </a:pPr>
            <a:r>
              <a:rPr lang="en-US" dirty="0"/>
              <a:t>An </a:t>
            </a:r>
            <a:r>
              <a:rPr lang="en-US" dirty="0">
                <a:hlinkClick r:id="rId2"/>
              </a:rPr>
              <a:t>INNER JOIN </a:t>
            </a:r>
            <a:r>
              <a:rPr lang="en-US" dirty="0"/>
              <a:t>allows rows from either table to appear in the result if and only if both tables meet the conditions specified in the ON clause.</a:t>
            </a:r>
          </a:p>
          <a:p>
            <a:pPr>
              <a:defRPr/>
            </a:pPr>
            <a:endParaRPr 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5451453-9825-4A3D-86AC-FDEA45C6CBA0}"/>
              </a:ext>
            </a:extLst>
          </p:cNvPr>
          <p:cNvSpPr>
            <a:spLocks noGrp="1"/>
          </p:cNvSpPr>
          <p:nvPr>
            <p:ph type="title"/>
          </p:nvPr>
        </p:nvSpPr>
        <p:spPr/>
        <p:txBody>
          <a:bodyPr/>
          <a:lstStyle/>
          <a:p>
            <a:pPr eaLnBrk="1" hangingPunct="1"/>
            <a:r>
              <a:rPr lang="en-US" altLang="en-US" dirty="0"/>
              <a:t>Joins –quick recap</a:t>
            </a:r>
          </a:p>
        </p:txBody>
      </p:sp>
      <p:sp>
        <p:nvSpPr>
          <p:cNvPr id="3" name="Content Placeholder 2">
            <a:extLst>
              <a:ext uri="{FF2B5EF4-FFF2-40B4-BE49-F238E27FC236}">
                <a16:creationId xmlns:a16="http://schemas.microsoft.com/office/drawing/2014/main" id="{06D18AAB-83ED-4111-A998-FBBD58F2D8C9}"/>
              </a:ext>
            </a:extLst>
          </p:cNvPr>
          <p:cNvSpPr>
            <a:spLocks noGrp="1"/>
          </p:cNvSpPr>
          <p:nvPr>
            <p:ph idx="1"/>
          </p:nvPr>
        </p:nvSpPr>
        <p:spPr/>
        <p:txBody>
          <a:bodyPr/>
          <a:lstStyle/>
          <a:p>
            <a:endParaRPr lang="en-GB"/>
          </a:p>
        </p:txBody>
      </p:sp>
      <p:pic>
        <p:nvPicPr>
          <p:cNvPr id="12290" name="Picture 2" descr="Types Of Joins In SQL - SQL Joins - Edureka">
            <a:extLst>
              <a:ext uri="{FF2B5EF4-FFF2-40B4-BE49-F238E27FC236}">
                <a16:creationId xmlns:a16="http://schemas.microsoft.com/office/drawing/2014/main" id="{B6B18D02-490A-47E0-80C9-D1EBB89DE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24075"/>
            <a:ext cx="12192000" cy="2608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8F25321-6A83-4434-9421-40BE4FF4E5BF}"/>
              </a:ext>
            </a:extLst>
          </p:cNvPr>
          <p:cNvSpPr>
            <a:spLocks noGrp="1"/>
          </p:cNvSpPr>
          <p:nvPr>
            <p:ph type="title"/>
          </p:nvPr>
        </p:nvSpPr>
        <p:spPr/>
        <p:txBody>
          <a:bodyPr/>
          <a:lstStyle/>
          <a:p>
            <a:pPr eaLnBrk="1" hangingPunct="1"/>
            <a:r>
              <a:rPr lang="en-US" altLang="en-US" sz="1400" b="1"/>
              <a:t>Pictorial Presentation of SQL Joins </a:t>
            </a:r>
            <a:endParaRPr lang="en-US" altLang="en-US" sz="1400"/>
          </a:p>
        </p:txBody>
      </p:sp>
      <p:sp>
        <p:nvSpPr>
          <p:cNvPr id="27651" name="Content Placeholder 2">
            <a:extLst>
              <a:ext uri="{FF2B5EF4-FFF2-40B4-BE49-F238E27FC236}">
                <a16:creationId xmlns:a16="http://schemas.microsoft.com/office/drawing/2014/main" id="{B63D5534-330A-4827-AF0B-4E1DA852EC94}"/>
              </a:ext>
            </a:extLst>
          </p:cNvPr>
          <p:cNvSpPr>
            <a:spLocks noGrp="1"/>
          </p:cNvSpPr>
          <p:nvPr>
            <p:ph idx="1"/>
          </p:nvPr>
        </p:nvSpPr>
        <p:spPr/>
        <p:txBody>
          <a:bodyPr/>
          <a:lstStyle/>
          <a:p>
            <a:pPr eaLnBrk="1" hangingPunct="1"/>
            <a:endParaRPr lang="en-US" altLang="en-US"/>
          </a:p>
        </p:txBody>
      </p:sp>
      <p:pic>
        <p:nvPicPr>
          <p:cNvPr id="27652" name="Picture 2">
            <a:extLst>
              <a:ext uri="{FF2B5EF4-FFF2-40B4-BE49-F238E27FC236}">
                <a16:creationId xmlns:a16="http://schemas.microsoft.com/office/drawing/2014/main" id="{01E8166A-0463-4C2F-88DA-1D8683A345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19200"/>
            <a:ext cx="7239000" cy="531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9D509-A349-39C9-FD13-D15382757A34}"/>
            </a:ext>
          </a:extLst>
        </p:cNvPr>
        <p:cNvGrpSpPr/>
        <p:nvPr/>
      </p:nvGrpSpPr>
      <p:grpSpPr>
        <a:xfrm>
          <a:off x="0" y="0"/>
          <a:ext cx="0" cy="0"/>
          <a:chOff x="0" y="0"/>
          <a:chExt cx="0" cy="0"/>
        </a:xfrm>
      </p:grpSpPr>
      <p:sp>
        <p:nvSpPr>
          <p:cNvPr id="3074" name="Title 1">
            <a:extLst>
              <a:ext uri="{FF2B5EF4-FFF2-40B4-BE49-F238E27FC236}">
                <a16:creationId xmlns:a16="http://schemas.microsoft.com/office/drawing/2014/main" id="{A4C2D610-4ED2-E305-1201-F65935A68B1C}"/>
              </a:ext>
            </a:extLst>
          </p:cNvPr>
          <p:cNvSpPr>
            <a:spLocks noGrp="1"/>
          </p:cNvSpPr>
          <p:nvPr>
            <p:ph type="title"/>
          </p:nvPr>
        </p:nvSpPr>
        <p:spPr/>
        <p:txBody>
          <a:bodyPr/>
          <a:lstStyle/>
          <a:p>
            <a:pPr eaLnBrk="1" hangingPunct="1"/>
            <a:endParaRPr lang="en-US" altLang="en-US" dirty="0"/>
          </a:p>
        </p:txBody>
      </p:sp>
      <p:sp>
        <p:nvSpPr>
          <p:cNvPr id="3075" name="Content Placeholder 2">
            <a:extLst>
              <a:ext uri="{FF2B5EF4-FFF2-40B4-BE49-F238E27FC236}">
                <a16:creationId xmlns:a16="http://schemas.microsoft.com/office/drawing/2014/main" id="{415BF221-B3A9-A3D3-491A-1655EA59CCE5}"/>
              </a:ext>
            </a:extLst>
          </p:cNvPr>
          <p:cNvSpPr>
            <a:spLocks noGrp="1"/>
          </p:cNvSpPr>
          <p:nvPr>
            <p:ph idx="1"/>
          </p:nvPr>
        </p:nvSpPr>
        <p:spPr>
          <a:xfrm>
            <a:off x="97971" y="4289198"/>
            <a:ext cx="11484429" cy="2214563"/>
          </a:xfrm>
        </p:spPr>
        <p:txBody>
          <a:bodyPr>
            <a:normAutofit/>
          </a:bodyPr>
          <a:lstStyle/>
          <a:p>
            <a:pPr algn="ctr" eaLnBrk="1" hangingPunct="1"/>
            <a:r>
              <a:rPr lang="en-US" altLang="en-US" sz="6600" dirty="0">
                <a:solidFill>
                  <a:srgbClr val="FF0000"/>
                </a:solidFill>
              </a:rPr>
              <a:t>Display the Employee </a:t>
            </a:r>
            <a:r>
              <a:rPr lang="en-US" altLang="en-US" sz="6600" dirty="0" err="1">
                <a:solidFill>
                  <a:srgbClr val="FF0000"/>
                </a:solidFill>
              </a:rPr>
              <a:t>name,Job</a:t>
            </a:r>
            <a:r>
              <a:rPr lang="en-US" altLang="en-US" sz="6600" dirty="0">
                <a:solidFill>
                  <a:srgbClr val="FF0000"/>
                </a:solidFill>
              </a:rPr>
              <a:t> Dept no, </a:t>
            </a:r>
            <a:r>
              <a:rPr lang="en-US" altLang="en-US" sz="6600" dirty="0" err="1">
                <a:solidFill>
                  <a:srgbClr val="FF0000"/>
                </a:solidFill>
              </a:rPr>
              <a:t>Dname,Location</a:t>
            </a:r>
            <a:r>
              <a:rPr lang="en-US" altLang="en-US" sz="6600" dirty="0">
                <a:solidFill>
                  <a:srgbClr val="FF0000"/>
                </a:solidFill>
              </a:rPr>
              <a:t>?</a:t>
            </a:r>
          </a:p>
        </p:txBody>
      </p:sp>
      <p:pic>
        <p:nvPicPr>
          <p:cNvPr id="4" name="Picture 3">
            <a:extLst>
              <a:ext uri="{FF2B5EF4-FFF2-40B4-BE49-F238E27FC236}">
                <a16:creationId xmlns:a16="http://schemas.microsoft.com/office/drawing/2014/main" id="{6AA57A0D-0596-A930-9DD2-4DE35301F0AB}"/>
              </a:ext>
            </a:extLst>
          </p:cNvPr>
          <p:cNvPicPr>
            <a:picLocks noChangeAspect="1"/>
          </p:cNvPicPr>
          <p:nvPr/>
        </p:nvPicPr>
        <p:blipFill>
          <a:blip r:embed="rId2"/>
          <a:stretch>
            <a:fillRect/>
          </a:stretch>
        </p:blipFill>
        <p:spPr>
          <a:xfrm>
            <a:off x="6386945" y="365124"/>
            <a:ext cx="4572000" cy="2530477"/>
          </a:xfrm>
          <a:prstGeom prst="rect">
            <a:avLst/>
          </a:prstGeom>
        </p:spPr>
      </p:pic>
      <p:pic>
        <p:nvPicPr>
          <p:cNvPr id="5" name="Picture 4">
            <a:extLst>
              <a:ext uri="{FF2B5EF4-FFF2-40B4-BE49-F238E27FC236}">
                <a16:creationId xmlns:a16="http://schemas.microsoft.com/office/drawing/2014/main" id="{245CA52D-4DE0-E451-39EB-4606C534F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236" y="0"/>
            <a:ext cx="59467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3936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7DAE967-3D4E-4CC1-9D25-2325FEE7CBAA}"/>
              </a:ext>
            </a:extLst>
          </p:cNvPr>
          <p:cNvSpPr>
            <a:spLocks noGrp="1"/>
          </p:cNvSpPr>
          <p:nvPr>
            <p:ph type="title"/>
          </p:nvPr>
        </p:nvSpPr>
        <p:spPr/>
        <p:txBody>
          <a:bodyPr/>
          <a:lstStyle/>
          <a:p>
            <a:pPr eaLnBrk="1" hangingPunct="1"/>
            <a:r>
              <a:rPr lang="en-US" altLang="en-US"/>
              <a:t>Example :Employee DB</a:t>
            </a:r>
          </a:p>
        </p:txBody>
      </p:sp>
      <p:sp>
        <p:nvSpPr>
          <p:cNvPr id="30723" name="Content Placeholder 2">
            <a:extLst>
              <a:ext uri="{FF2B5EF4-FFF2-40B4-BE49-F238E27FC236}">
                <a16:creationId xmlns:a16="http://schemas.microsoft.com/office/drawing/2014/main" id="{2425328D-14DE-4D09-A5B1-952FC74C9573}"/>
              </a:ext>
            </a:extLst>
          </p:cNvPr>
          <p:cNvSpPr>
            <a:spLocks noGrp="1"/>
          </p:cNvSpPr>
          <p:nvPr>
            <p:ph idx="1"/>
          </p:nvPr>
        </p:nvSpPr>
        <p:spPr/>
        <p:txBody>
          <a:bodyPr/>
          <a:lstStyle/>
          <a:p>
            <a:pPr eaLnBrk="1" hangingPunct="1"/>
            <a:r>
              <a:rPr lang="en-US" altLang="en-US" b="1"/>
              <a:t>Unary relationship to employee</a:t>
            </a:r>
          </a:p>
          <a:p>
            <a:pPr eaLnBrk="1" hangingPunct="1"/>
            <a:r>
              <a:rPr lang="en-US" altLang="en-US" b="1"/>
              <a:t>How the employees are related to themselves :</a:t>
            </a:r>
            <a:endParaRPr lang="en-US" altLang="en-US"/>
          </a:p>
          <a:p>
            <a:pPr eaLnBrk="1" hangingPunct="1"/>
            <a:r>
              <a:rPr lang="en-US" altLang="en-US"/>
              <a:t>An employee may report to another employee (supervisor).</a:t>
            </a:r>
          </a:p>
          <a:p>
            <a:pPr eaLnBrk="1" hangingPunct="1"/>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F4CC9-618C-4BEC-A01F-E856C963F78B}"/>
              </a:ext>
            </a:extLst>
          </p:cNvPr>
          <p:cNvSpPr>
            <a:spLocks noGrp="1"/>
          </p:cNvSpPr>
          <p:nvPr>
            <p:ph type="title"/>
          </p:nvPr>
        </p:nvSpPr>
        <p:spPr/>
        <p:txBody>
          <a:bodyPr/>
          <a:lstStyle/>
          <a:p>
            <a:pPr eaLnBrk="1" hangingPunct="1"/>
            <a:r>
              <a:rPr lang="en-US" altLang="en-US"/>
              <a:t>Find the name of the manager for each employee???</a:t>
            </a:r>
          </a:p>
        </p:txBody>
      </p:sp>
      <p:pic>
        <p:nvPicPr>
          <p:cNvPr id="4" name="Picture 4">
            <a:extLst>
              <a:ext uri="{FF2B5EF4-FFF2-40B4-BE49-F238E27FC236}">
                <a16:creationId xmlns:a16="http://schemas.microsoft.com/office/drawing/2014/main" id="{20719FD8-D622-4997-8B4C-7D68B0255B2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573156" y="2091477"/>
            <a:ext cx="4426226" cy="2901626"/>
          </a:xfrm>
          <a:noFill/>
        </p:spPr>
      </p:pic>
      <p:pic>
        <p:nvPicPr>
          <p:cNvPr id="5" name="Picture 4">
            <a:extLst>
              <a:ext uri="{FF2B5EF4-FFF2-40B4-BE49-F238E27FC236}">
                <a16:creationId xmlns:a16="http://schemas.microsoft.com/office/drawing/2014/main" id="{7A1C7870-9055-4A8E-AF08-EDB16C3AF9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5655365" y="2091477"/>
            <a:ext cx="4426226" cy="290162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0" presetClass="path" presetSubtype="0" accel="50000" decel="50000" fill="hold" nodeType="clickEffect">
                                  <p:stCondLst>
                                    <p:cond delay="0"/>
                                  </p:stCondLst>
                                  <p:childTnLst>
                                    <p:animMotion origin="layout" path="M 0.06667 0.07773 L 5.55112E-17 -6.17627E-7 " pathEditMode="relative" ptsTypes="AA">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nodeType="clickEffect">
                                  <p:stCondLst>
                                    <p:cond delay="0"/>
                                  </p:stCondLst>
                                  <p:childTnLst>
                                    <p:animMotion origin="layout" path="M 0.06667 0.07773 L 5.55112E-17 -6.17627E-7 " pathEditMode="relative" ptsTypes="AA">
                                      <p:cBhvr>
                                        <p:cTn id="1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11101B0E-DE75-4DFC-84D9-06034F43A647}"/>
              </a:ext>
            </a:extLst>
          </p:cNvPr>
          <p:cNvSpPr>
            <a:spLocks noGrp="1"/>
          </p:cNvSpPr>
          <p:nvPr>
            <p:ph type="title"/>
          </p:nvPr>
        </p:nvSpPr>
        <p:spPr/>
        <p:txBody>
          <a:bodyPr>
            <a:normAutofit fontScale="90000"/>
          </a:bodyPr>
          <a:lstStyle/>
          <a:p>
            <a:pPr eaLnBrk="1" hangingPunct="1"/>
            <a:br>
              <a:rPr lang="en-US" altLang="en-US" sz="3200"/>
            </a:br>
            <a:r>
              <a:rPr lang="en-US" altLang="en-US" sz="3200"/>
              <a:t>select e.ename "Emp",m.ename "Mgr" from emp e,emp m where e.mgr=m.empno</a:t>
            </a:r>
            <a:r>
              <a:rPr lang="en-US" altLang="en-US"/>
              <a:t>;</a:t>
            </a:r>
            <a:br>
              <a:rPr lang="en-US" altLang="en-US"/>
            </a:br>
            <a:endParaRPr lang="en-US" altLang="en-US"/>
          </a:p>
        </p:txBody>
      </p:sp>
      <p:pic>
        <p:nvPicPr>
          <p:cNvPr id="33795" name="Picture 3">
            <a:extLst>
              <a:ext uri="{FF2B5EF4-FFF2-40B4-BE49-F238E27FC236}">
                <a16:creationId xmlns:a16="http://schemas.microsoft.com/office/drawing/2014/main" id="{118EB5D9-9D09-45D6-A3F4-4C45FFF1286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543800" y="1676400"/>
            <a:ext cx="2476500" cy="4476750"/>
          </a:xfrm>
          <a:noFill/>
        </p:spPr>
      </p:pic>
      <p:pic>
        <p:nvPicPr>
          <p:cNvPr id="6" name="Picture 4">
            <a:extLst>
              <a:ext uri="{FF2B5EF4-FFF2-40B4-BE49-F238E27FC236}">
                <a16:creationId xmlns:a16="http://schemas.microsoft.com/office/drawing/2014/main" id="{7E578E02-BBB3-4709-92E2-A73121935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676401"/>
            <a:ext cx="5741988"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TextBox 6">
            <a:extLst>
              <a:ext uri="{FF2B5EF4-FFF2-40B4-BE49-F238E27FC236}">
                <a16:creationId xmlns:a16="http://schemas.microsoft.com/office/drawing/2014/main" id="{662E8A8B-D7AC-43BA-8345-8AE1D74750F1}"/>
              </a:ext>
            </a:extLst>
          </p:cNvPr>
          <p:cNvSpPr txBox="1">
            <a:spLocks noChangeArrowheads="1"/>
          </p:cNvSpPr>
          <p:nvPr/>
        </p:nvSpPr>
        <p:spPr bwMode="auto">
          <a:xfrm>
            <a:off x="2590800" y="5715000"/>
            <a:ext cx="3505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a:latin typeface="Arial" panose="020B0604020202020204" pitchFamily="34" charset="0"/>
              </a:rPr>
              <a:t>Employee Table</a:t>
            </a:r>
          </a:p>
        </p:txBody>
      </p:sp>
      <p:sp>
        <p:nvSpPr>
          <p:cNvPr id="33798" name="TextBox 7">
            <a:extLst>
              <a:ext uri="{FF2B5EF4-FFF2-40B4-BE49-F238E27FC236}">
                <a16:creationId xmlns:a16="http://schemas.microsoft.com/office/drawing/2014/main" id="{C1D886AE-BF23-4C82-B0DE-A46AA09C1D97}"/>
              </a:ext>
            </a:extLst>
          </p:cNvPr>
          <p:cNvSpPr txBox="1">
            <a:spLocks noChangeArrowheads="1"/>
          </p:cNvSpPr>
          <p:nvPr/>
        </p:nvSpPr>
        <p:spPr bwMode="auto">
          <a:xfrm>
            <a:off x="7772400" y="6324600"/>
            <a:ext cx="213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Result table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6667 0.07773 L 5.55112E-17 -6.17627E-7 " pathEditMode="relative" ptsTypes="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434F113-3623-4661-BF62-2B790A4E6FC1}"/>
              </a:ext>
            </a:extLst>
          </p:cNvPr>
          <p:cNvSpPr>
            <a:spLocks noGrp="1"/>
          </p:cNvSpPr>
          <p:nvPr>
            <p:ph type="title"/>
          </p:nvPr>
        </p:nvSpPr>
        <p:spPr/>
        <p:txBody>
          <a:bodyPr/>
          <a:lstStyle/>
          <a:p>
            <a:pPr eaLnBrk="1" hangingPunct="1"/>
            <a:r>
              <a:rPr lang="en-US" altLang="en-US"/>
              <a:t>Non-EquiJoin</a:t>
            </a:r>
          </a:p>
        </p:txBody>
      </p:sp>
      <p:sp>
        <p:nvSpPr>
          <p:cNvPr id="34819" name="Content Placeholder 2">
            <a:extLst>
              <a:ext uri="{FF2B5EF4-FFF2-40B4-BE49-F238E27FC236}">
                <a16:creationId xmlns:a16="http://schemas.microsoft.com/office/drawing/2014/main" id="{B5AF027F-6B9F-43B0-940C-A52DA267CA70}"/>
              </a:ext>
            </a:extLst>
          </p:cNvPr>
          <p:cNvSpPr>
            <a:spLocks noGrp="1"/>
          </p:cNvSpPr>
          <p:nvPr>
            <p:ph idx="1"/>
          </p:nvPr>
        </p:nvSpPr>
        <p:spPr/>
        <p:txBody>
          <a:bodyPr/>
          <a:lstStyle/>
          <a:p>
            <a:pPr eaLnBrk="1" hangingPunct="1"/>
            <a:r>
              <a:rPr lang="en-US" altLang="en-US"/>
              <a:t>The SQL NON EQUI JOIN uses comparison operator instead of the equal sign like </a:t>
            </a:r>
            <a:r>
              <a:rPr lang="en-US" altLang="en-US" b="1"/>
              <a:t>&gt;, &lt;, &gt;=, &lt;= </a:t>
            </a:r>
            <a:r>
              <a:rPr lang="en-US" altLang="en-US"/>
              <a:t>along with conditions.</a:t>
            </a:r>
          </a:p>
          <a:p>
            <a:pPr eaLnBrk="1" hangingPunct="1"/>
            <a:r>
              <a:rPr lang="en-US" altLang="en-US"/>
              <a:t>SELECT * FROM table_name1, table_name2 WHERE table_name1.column [&gt; | &lt; | &gt;= | &lt;= ] table_name2.column;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7AC93C2-91B4-4304-90D3-645F5D1AA27C}"/>
              </a:ext>
            </a:extLst>
          </p:cNvPr>
          <p:cNvSpPr>
            <a:spLocks noGrp="1"/>
          </p:cNvSpPr>
          <p:nvPr>
            <p:ph type="title"/>
          </p:nvPr>
        </p:nvSpPr>
        <p:spPr/>
        <p:txBody>
          <a:bodyPr/>
          <a:lstStyle/>
          <a:p>
            <a:pPr eaLnBrk="1" hangingPunct="1"/>
            <a:endParaRPr lang="en-US" altLang="en-US"/>
          </a:p>
        </p:txBody>
      </p:sp>
      <p:pic>
        <p:nvPicPr>
          <p:cNvPr id="35843" name="Picture 2">
            <a:extLst>
              <a:ext uri="{FF2B5EF4-FFF2-40B4-BE49-F238E27FC236}">
                <a16:creationId xmlns:a16="http://schemas.microsoft.com/office/drawing/2014/main" id="{2143AAAF-CE39-464C-BDFA-6D093C7CD8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14600" y="381000"/>
            <a:ext cx="5791200" cy="1943100"/>
          </a:xfrm>
          <a:noFill/>
        </p:spPr>
      </p:pic>
      <p:pic>
        <p:nvPicPr>
          <p:cNvPr id="5" name="Picture 4">
            <a:extLst>
              <a:ext uri="{FF2B5EF4-FFF2-40B4-BE49-F238E27FC236}">
                <a16:creationId xmlns:a16="http://schemas.microsoft.com/office/drawing/2014/main" id="{95A16779-A88A-4CB2-A7D4-807B251D1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514601"/>
            <a:ext cx="5741988"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6667 0.07773 L 5.55112E-17 -6.17627E-7 " pathEditMode="relative" ptsTypes="AA">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B768C70-6F9B-4952-A328-C1D19C176A06}"/>
              </a:ext>
            </a:extLst>
          </p:cNvPr>
          <p:cNvSpPr>
            <a:spLocks noGrp="1"/>
          </p:cNvSpPr>
          <p:nvPr>
            <p:ph type="title"/>
          </p:nvPr>
        </p:nvSpPr>
        <p:spPr/>
        <p:txBody>
          <a:bodyPr/>
          <a:lstStyle/>
          <a:p>
            <a:pPr eaLnBrk="1" hangingPunct="1"/>
            <a:r>
              <a:rPr lang="en-US" altLang="en-US" sz="3200"/>
              <a:t>Example</a:t>
            </a:r>
          </a:p>
        </p:txBody>
      </p:sp>
      <p:sp>
        <p:nvSpPr>
          <p:cNvPr id="36867" name="Content Placeholder 2">
            <a:extLst>
              <a:ext uri="{FF2B5EF4-FFF2-40B4-BE49-F238E27FC236}">
                <a16:creationId xmlns:a16="http://schemas.microsoft.com/office/drawing/2014/main" id="{56FA187A-79F0-4322-B6DC-35CCAB1F3995}"/>
              </a:ext>
            </a:extLst>
          </p:cNvPr>
          <p:cNvSpPr>
            <a:spLocks noGrp="1"/>
          </p:cNvSpPr>
          <p:nvPr>
            <p:ph idx="1"/>
          </p:nvPr>
        </p:nvSpPr>
        <p:spPr/>
        <p:txBody>
          <a:bodyPr/>
          <a:lstStyle/>
          <a:p>
            <a:pPr eaLnBrk="1" hangingPunct="1">
              <a:buFont typeface="Arial" panose="020B0604020202020204" pitchFamily="34" charset="0"/>
              <a:buNone/>
            </a:pPr>
            <a:r>
              <a:rPr lang="en-US" altLang="en-US"/>
              <a:t>Query:Retreive records where Salary in the EMP table is between low salary and high salary in the SALGRADE table.</a:t>
            </a:r>
          </a:p>
          <a:p>
            <a:pPr eaLnBrk="1" hangingPunct="1"/>
            <a:r>
              <a:rPr lang="en-US" altLang="en-US"/>
              <a:t>SELECT e.ename, e.sal, s.grade FROM EMP e, SALGRADE s WHERE e.sal BETWEEN s.losal AND s.hisal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2C593D2E-DD1E-4045-B3BE-2468E41FBE8A}"/>
              </a:ext>
            </a:extLst>
          </p:cNvPr>
          <p:cNvSpPr>
            <a:spLocks noGrp="1"/>
          </p:cNvSpPr>
          <p:nvPr>
            <p:ph type="title"/>
          </p:nvPr>
        </p:nvSpPr>
        <p:spPr/>
        <p:txBody>
          <a:bodyPr/>
          <a:lstStyle/>
          <a:p>
            <a:pPr eaLnBrk="1" hangingPunct="1"/>
            <a:r>
              <a:rPr lang="en-US" altLang="en-US" dirty="0"/>
              <a:t>Summary</a:t>
            </a:r>
          </a:p>
        </p:txBody>
      </p:sp>
      <p:sp>
        <p:nvSpPr>
          <p:cNvPr id="37891" name="Content Placeholder 2">
            <a:extLst>
              <a:ext uri="{FF2B5EF4-FFF2-40B4-BE49-F238E27FC236}">
                <a16:creationId xmlns:a16="http://schemas.microsoft.com/office/drawing/2014/main" id="{3AB1BA2A-E96E-4C2E-829F-8B2D0E9F8CF9}"/>
              </a:ext>
            </a:extLst>
          </p:cNvPr>
          <p:cNvSpPr>
            <a:spLocks noGrp="1"/>
          </p:cNvSpPr>
          <p:nvPr>
            <p:ph idx="1"/>
          </p:nvPr>
        </p:nvSpPr>
        <p:spPr/>
        <p:txBody>
          <a:bodyPr/>
          <a:lstStyle/>
          <a:p>
            <a:pPr eaLnBrk="1" hangingPunct="1"/>
            <a:r>
              <a:rPr lang="en-US" altLang="en-US" sz="2000"/>
              <a:t>JOINS allow us to combine data from more than one table into a single result set.</a:t>
            </a:r>
          </a:p>
          <a:p>
            <a:pPr eaLnBrk="1" hangingPunct="1"/>
            <a:r>
              <a:rPr lang="en-US" altLang="en-US" sz="2000"/>
              <a:t>JOINS have better performance compared to sub queries</a:t>
            </a:r>
          </a:p>
          <a:p>
            <a:pPr eaLnBrk="1" hangingPunct="1"/>
            <a:r>
              <a:rPr lang="en-US" altLang="en-US" sz="2000"/>
              <a:t>INNER JOINS only return rows that meet the given criteria.</a:t>
            </a:r>
          </a:p>
          <a:p>
            <a:pPr eaLnBrk="1" hangingPunct="1"/>
            <a:r>
              <a:rPr lang="en-US" altLang="en-US" sz="2000"/>
              <a:t>OUTER JOINS can also return rows where no matches have been found. The unmatched rows are returned with the NULL keyword.</a:t>
            </a:r>
          </a:p>
          <a:p>
            <a:pPr eaLnBrk="1" hangingPunct="1"/>
            <a:r>
              <a:rPr lang="en-US" altLang="en-US" sz="2000"/>
              <a:t>The major JOIN types include Inner, Left Outer, Right Outer, Cross JOINS etc.</a:t>
            </a:r>
          </a:p>
          <a:p>
            <a:pPr eaLnBrk="1" hangingPunct="1"/>
            <a:r>
              <a:rPr lang="en-US" altLang="en-US" sz="2000"/>
              <a:t>The frequently used clause in JOIN operations is "ON". "USING" clause requires that matching columns be of the same name.</a:t>
            </a:r>
          </a:p>
          <a:p>
            <a:pPr eaLnBrk="1" hangingPunct="1"/>
            <a:r>
              <a:rPr lang="en-US" altLang="en-US" sz="2000"/>
              <a:t>JOINS can also be used in other clauses such as GROUP BY, WHERE, SUB QUERIES, AGGREGATE FUNCTIONS etc.</a:t>
            </a:r>
          </a:p>
          <a:p>
            <a:pPr eaLnBrk="1" hangingPunct="1"/>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76A8126-BC21-4F5A-9B6F-5CAFF0E671E9}"/>
              </a:ext>
            </a:extLst>
          </p:cNvPr>
          <p:cNvSpPr>
            <a:spLocks noGrp="1"/>
          </p:cNvSpPr>
          <p:nvPr>
            <p:ph type="title"/>
          </p:nvPr>
        </p:nvSpPr>
        <p:spPr/>
        <p:txBody>
          <a:bodyPr>
            <a:normAutofit fontScale="90000"/>
          </a:bodyPr>
          <a:lstStyle/>
          <a:p>
            <a:pPr eaLnBrk="1" hangingPunct="1"/>
            <a:br>
              <a:rPr lang="en-US" altLang="en-US" b="1"/>
            </a:br>
            <a:br>
              <a:rPr lang="en-US" altLang="en-US" b="1"/>
            </a:br>
            <a:r>
              <a:rPr lang="en-US" altLang="en-US" b="1"/>
              <a:t>What is SQL Joins?</a:t>
            </a:r>
            <a:br>
              <a:rPr lang="en-US" altLang="en-US" b="1"/>
            </a:br>
            <a:br>
              <a:rPr lang="en-US" altLang="en-US"/>
            </a:br>
            <a:endParaRPr lang="en-US" altLang="en-US"/>
          </a:p>
        </p:txBody>
      </p:sp>
      <p:sp>
        <p:nvSpPr>
          <p:cNvPr id="5123" name="Content Placeholder 2">
            <a:extLst>
              <a:ext uri="{FF2B5EF4-FFF2-40B4-BE49-F238E27FC236}">
                <a16:creationId xmlns:a16="http://schemas.microsoft.com/office/drawing/2014/main" id="{B9D4E698-CECB-461B-B261-7012393BF9EF}"/>
              </a:ext>
            </a:extLst>
          </p:cNvPr>
          <p:cNvSpPr>
            <a:spLocks noGrp="1"/>
          </p:cNvSpPr>
          <p:nvPr>
            <p:ph idx="1"/>
          </p:nvPr>
        </p:nvSpPr>
        <p:spPr/>
        <p:txBody>
          <a:bodyPr/>
          <a:lstStyle/>
          <a:p>
            <a:pPr eaLnBrk="1" hangingPunct="1"/>
            <a:r>
              <a:rPr lang="en-US" altLang="en-US" sz="2400" dirty="0">
                <a:solidFill>
                  <a:srgbClr val="0070C0"/>
                </a:solidFill>
                <a:latin typeface="Comic Sans MS" panose="030F0702030302020204" pitchFamily="66" charset="0"/>
              </a:rPr>
              <a:t>An SQL JOIN clause combines </a:t>
            </a:r>
            <a:r>
              <a:rPr lang="en-US" altLang="en-US" sz="2400" dirty="0">
                <a:solidFill>
                  <a:srgbClr val="FF0000"/>
                </a:solidFill>
                <a:latin typeface="Comic Sans MS" panose="030F0702030302020204" pitchFamily="66" charset="0"/>
              </a:rPr>
              <a:t>rows from two or more tables</a:t>
            </a:r>
            <a:r>
              <a:rPr lang="en-US" altLang="en-US" sz="2400" dirty="0">
                <a:solidFill>
                  <a:srgbClr val="0070C0"/>
                </a:solidFill>
                <a:latin typeface="Comic Sans MS" panose="030F0702030302020204" pitchFamily="66" charset="0"/>
              </a:rPr>
              <a:t>. </a:t>
            </a:r>
          </a:p>
          <a:p>
            <a:pPr eaLnBrk="1" hangingPunct="1"/>
            <a:r>
              <a:rPr lang="en-US" altLang="en-US" sz="2400" dirty="0">
                <a:solidFill>
                  <a:srgbClr val="0070C0"/>
                </a:solidFill>
                <a:latin typeface="Comic Sans MS" panose="030F0702030302020204" pitchFamily="66" charset="0"/>
              </a:rPr>
              <a:t>It creates a set of rows in a temporary table.</a:t>
            </a:r>
          </a:p>
          <a:p>
            <a:pPr eaLnBrk="1" hangingPunct="1"/>
            <a:endParaRPr lang="en-US" altLang="en-US" sz="2400" dirty="0">
              <a:solidFill>
                <a:srgbClr val="0070C0"/>
              </a:solidFill>
              <a:latin typeface="Comic Sans MS" panose="030F0702030302020204" pitchFamily="66" charset="0"/>
            </a:endParaRPr>
          </a:p>
          <a:p>
            <a:pPr eaLnBrk="1" hangingPunct="1"/>
            <a:r>
              <a:rPr lang="en-US" altLang="en-US" sz="2400" dirty="0">
                <a:latin typeface="Comic Sans MS" panose="030F0702030302020204" pitchFamily="66" charset="0"/>
              </a:rPr>
              <a:t>How to Join two tables in SQL?</a:t>
            </a:r>
          </a:p>
          <a:p>
            <a:pPr eaLnBrk="1" hangingPunct="1"/>
            <a:r>
              <a:rPr lang="en-US" altLang="en-US" sz="2400" dirty="0">
                <a:solidFill>
                  <a:srgbClr val="0070C0"/>
                </a:solidFill>
                <a:latin typeface="Comic Sans MS" panose="030F0702030302020204" pitchFamily="66" charset="0"/>
              </a:rPr>
              <a:t>A JOIN works on two or more tables if they have </a:t>
            </a:r>
            <a:r>
              <a:rPr lang="en-US" altLang="en-US" sz="2400" dirty="0">
                <a:solidFill>
                  <a:srgbClr val="FF0000"/>
                </a:solidFill>
                <a:latin typeface="Comic Sans MS" panose="030F0702030302020204" pitchFamily="66" charset="0"/>
              </a:rPr>
              <a:t>at least one common field </a:t>
            </a:r>
            <a:r>
              <a:rPr lang="en-US" altLang="en-US" sz="2400" dirty="0">
                <a:solidFill>
                  <a:srgbClr val="0070C0"/>
                </a:solidFill>
                <a:latin typeface="Comic Sans MS" panose="030F0702030302020204" pitchFamily="66" charset="0"/>
              </a:rPr>
              <a:t>and have a relationship between them.</a:t>
            </a:r>
          </a:p>
          <a:p>
            <a:pPr eaLnBrk="1" hangingPunct="1"/>
            <a:r>
              <a:rPr lang="en-US" altLang="en-US" sz="2400" dirty="0">
                <a:solidFill>
                  <a:srgbClr val="0070C0"/>
                </a:solidFill>
                <a:latin typeface="Comic Sans MS" panose="030F0702030302020204" pitchFamily="66" charset="0"/>
              </a:rPr>
              <a:t>JOIN keeps the base tables (structure and data) unchanged.</a:t>
            </a:r>
          </a:p>
          <a:p>
            <a:pPr eaLnBrk="1" hangingPunct="1"/>
            <a:endParaRPr lang="en-US" altLang="en-US" b="1" dirty="0"/>
          </a:p>
          <a:p>
            <a:pPr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AE56A0F5-320B-495D-AB26-D1DDD0D5EB94}"/>
              </a:ext>
            </a:extLst>
          </p:cNvPr>
          <p:cNvSpPr>
            <a:spLocks noGrp="1"/>
          </p:cNvSpPr>
          <p:nvPr>
            <p:ph type="title"/>
          </p:nvPr>
        </p:nvSpPr>
        <p:spPr/>
        <p:txBody>
          <a:bodyPr/>
          <a:lstStyle/>
          <a:p>
            <a:pPr eaLnBrk="1" hangingPunct="1"/>
            <a:r>
              <a:rPr lang="en-US" altLang="en-US"/>
              <a:t>Joins</a:t>
            </a:r>
          </a:p>
        </p:txBody>
      </p:sp>
      <p:sp>
        <p:nvSpPr>
          <p:cNvPr id="21507" name="Content Placeholder 2">
            <a:extLst>
              <a:ext uri="{FF2B5EF4-FFF2-40B4-BE49-F238E27FC236}">
                <a16:creationId xmlns:a16="http://schemas.microsoft.com/office/drawing/2014/main" id="{6F18E99D-8D7D-4BB4-994E-048345B20662}"/>
              </a:ext>
            </a:extLst>
          </p:cNvPr>
          <p:cNvSpPr>
            <a:spLocks noGrp="1"/>
          </p:cNvSpPr>
          <p:nvPr>
            <p:ph idx="1"/>
          </p:nvPr>
        </p:nvSpPr>
        <p:spPr/>
        <p:txBody>
          <a:bodyPr>
            <a:normAutofit/>
          </a:bodyPr>
          <a:lstStyle/>
          <a:p>
            <a:pPr eaLnBrk="1" hangingPunct="1"/>
            <a:r>
              <a:rPr lang="en-US" altLang="en-US" sz="2400" dirty="0">
                <a:latin typeface="Comic Sans MS" panose="030F0702030302020204" pitchFamily="66" charset="0"/>
              </a:rPr>
              <a:t>A join enables you to retrieve records from two (or more) logically related tables in a </a:t>
            </a:r>
            <a:r>
              <a:rPr lang="en-US" altLang="en-US" sz="2400" dirty="0">
                <a:solidFill>
                  <a:srgbClr val="FF0000"/>
                </a:solidFill>
                <a:latin typeface="Comic Sans MS" panose="030F0702030302020204" pitchFamily="66" charset="0"/>
              </a:rPr>
              <a:t>single result set</a:t>
            </a:r>
            <a:r>
              <a:rPr lang="en-US" altLang="en-US" sz="2400" dirty="0">
                <a:latin typeface="Comic Sans MS" panose="030F0702030302020204" pitchFamily="66" charset="0"/>
              </a:rPr>
              <a:t>.</a:t>
            </a:r>
          </a:p>
          <a:p>
            <a:pPr eaLnBrk="1" hangingPunct="1"/>
            <a:r>
              <a:rPr lang="en-US" altLang="en-US" sz="2400" dirty="0">
                <a:latin typeface="Comic Sans MS" panose="030F0702030302020204" pitchFamily="66" charset="0"/>
              </a:rPr>
              <a:t>JOIN clauses are used to return the rows of two or more queries using two or more tables that shares a meaningful relationship based on a common set of values.</a:t>
            </a:r>
          </a:p>
          <a:p>
            <a:pPr eaLnBrk="1" hangingPunct="1"/>
            <a:r>
              <a:rPr lang="en-US" altLang="en-US" dirty="0">
                <a:solidFill>
                  <a:srgbClr val="00B050"/>
                </a:solidFill>
              </a:rPr>
              <a:t>These values are usually the </a:t>
            </a:r>
            <a:r>
              <a:rPr lang="en-US" altLang="en-US" dirty="0">
                <a:solidFill>
                  <a:srgbClr val="FF0000"/>
                </a:solidFill>
              </a:rPr>
              <a:t>same column name and datatype </a:t>
            </a:r>
            <a:r>
              <a:rPr lang="en-US" altLang="en-US" dirty="0">
                <a:solidFill>
                  <a:srgbClr val="00B050"/>
                </a:solidFill>
              </a:rPr>
              <a:t>that appear in both the participating tables being joined</a:t>
            </a:r>
            <a:r>
              <a:rPr lang="en-US" altLang="en-US" dirty="0"/>
              <a:t>. </a:t>
            </a:r>
          </a:p>
          <a:p>
            <a:pPr eaLnBrk="1" hangingPunct="1"/>
            <a:r>
              <a:rPr lang="en-US" altLang="en-US" dirty="0"/>
              <a:t>These columns, or possibly a single column from each table, are called </a:t>
            </a:r>
            <a:r>
              <a:rPr lang="en-US" altLang="en-US" dirty="0">
                <a:solidFill>
                  <a:srgbClr val="00B050"/>
                </a:solidFill>
              </a:rPr>
              <a:t>the join key or common key</a:t>
            </a:r>
            <a:r>
              <a:rPr lang="en-US" altLang="en-US" dirty="0"/>
              <a:t>.</a:t>
            </a:r>
          </a:p>
          <a:p>
            <a:pPr eaLnBrk="1" hangingPunct="1"/>
            <a:endParaRPr lang="en-US" altLang="en-US" dirty="0"/>
          </a:p>
        </p:txBody>
      </p:sp>
    </p:spTree>
    <p:extLst>
      <p:ext uri="{BB962C8B-B14F-4D97-AF65-F5344CB8AC3E}">
        <p14:creationId xmlns:p14="http://schemas.microsoft.com/office/powerpoint/2010/main" val="5294942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5D9FFCE-8DB8-49D6-AE8B-5B8BC8D8EAA4}"/>
              </a:ext>
            </a:extLst>
          </p:cNvPr>
          <p:cNvSpPr>
            <a:spLocks noGrp="1"/>
          </p:cNvSpPr>
          <p:nvPr>
            <p:ph type="title"/>
          </p:nvPr>
        </p:nvSpPr>
        <p:spPr/>
        <p:txBody>
          <a:bodyPr/>
          <a:lstStyle/>
          <a:p>
            <a:pPr eaLnBrk="1" hangingPunct="1"/>
            <a:r>
              <a:rPr lang="en-US" altLang="en-US" dirty="0"/>
              <a:t>About number of join conditions..</a:t>
            </a:r>
          </a:p>
        </p:txBody>
      </p:sp>
      <p:sp>
        <p:nvSpPr>
          <p:cNvPr id="6147" name="Content Placeholder 2">
            <a:extLst>
              <a:ext uri="{FF2B5EF4-FFF2-40B4-BE49-F238E27FC236}">
                <a16:creationId xmlns:a16="http://schemas.microsoft.com/office/drawing/2014/main" id="{7A07967C-D8C5-41ED-A6C9-9DFB6ED89B2B}"/>
              </a:ext>
            </a:extLst>
          </p:cNvPr>
          <p:cNvSpPr>
            <a:spLocks noGrp="1"/>
          </p:cNvSpPr>
          <p:nvPr>
            <p:ph idx="1"/>
          </p:nvPr>
        </p:nvSpPr>
        <p:spPr/>
        <p:txBody>
          <a:bodyPr/>
          <a:lstStyle/>
          <a:p>
            <a:pPr eaLnBrk="1" hangingPunct="1"/>
            <a:r>
              <a:rPr lang="en-US" altLang="en-US" sz="2400" dirty="0">
                <a:latin typeface="Comic Sans MS" panose="030F0702030302020204" pitchFamily="66" charset="0"/>
              </a:rPr>
              <a:t>Join Keyword is used in SQL queries for joining two or more tables.</a:t>
            </a:r>
          </a:p>
          <a:p>
            <a:pPr eaLnBrk="1" hangingPunct="1"/>
            <a:endParaRPr lang="en-US" altLang="en-US" sz="2400" dirty="0">
              <a:latin typeface="Comic Sans MS" panose="030F0702030302020204" pitchFamily="66" charset="0"/>
            </a:endParaRPr>
          </a:p>
          <a:p>
            <a:pPr eaLnBrk="1" hangingPunct="1"/>
            <a:r>
              <a:rPr lang="en-US" altLang="en-US" sz="2400" dirty="0">
                <a:latin typeface="Comic Sans MS" panose="030F0702030302020204" pitchFamily="66" charset="0"/>
              </a:rPr>
              <a:t> Minimum required condition for joining table, is </a:t>
            </a:r>
            <a:r>
              <a:rPr lang="en-US" altLang="en-US" sz="2400" dirty="0">
                <a:solidFill>
                  <a:srgbClr val="FF0000"/>
                </a:solidFill>
                <a:latin typeface="Comic Sans MS" panose="030F0702030302020204" pitchFamily="66" charset="0"/>
              </a:rPr>
              <a:t>(n-1) </a:t>
            </a:r>
            <a:r>
              <a:rPr lang="en-US" altLang="en-US" sz="2400" dirty="0">
                <a:latin typeface="Comic Sans MS" panose="030F0702030302020204" pitchFamily="66" charset="0"/>
              </a:rPr>
              <a:t>where n, is number of tables. </a:t>
            </a:r>
          </a:p>
          <a:p>
            <a:pPr eaLnBrk="1" hangingPunct="1"/>
            <a:r>
              <a:rPr lang="en-US" altLang="en-US" sz="2400" dirty="0">
                <a:latin typeface="Comic Sans MS" panose="030F0702030302020204" pitchFamily="66" charset="0"/>
              </a:rPr>
              <a:t>A table can also join to itself known as, </a:t>
            </a:r>
            <a:r>
              <a:rPr lang="en-US" altLang="en-US" sz="2400" dirty="0">
                <a:solidFill>
                  <a:srgbClr val="FF0000"/>
                </a:solidFill>
                <a:latin typeface="Comic Sans MS" panose="030F0702030302020204" pitchFamily="66" charset="0"/>
              </a:rPr>
              <a:t>Self Join</a:t>
            </a:r>
            <a:r>
              <a:rPr lang="en-US" altLang="en-US" sz="2400" dirty="0">
                <a:latin typeface="Comic Sans MS" panose="030F0702030302020204" pitchFamily="66"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376D2FF5-1F68-4677-9928-91E06C19AEE9}"/>
              </a:ext>
            </a:extLst>
          </p:cNvPr>
          <p:cNvSpPr>
            <a:spLocks noGrp="1"/>
          </p:cNvSpPr>
          <p:nvPr>
            <p:ph type="title"/>
          </p:nvPr>
        </p:nvSpPr>
        <p:spPr/>
        <p:txBody>
          <a:bodyPr/>
          <a:lstStyle/>
          <a:p>
            <a:pPr eaLnBrk="1" hangingPunct="1"/>
            <a:r>
              <a:rPr lang="en-US" altLang="en-US" dirty="0">
                <a:solidFill>
                  <a:srgbClr val="FF0000"/>
                </a:solidFill>
              </a:rPr>
              <a:t>Types of SQL Joins</a:t>
            </a:r>
          </a:p>
        </p:txBody>
      </p:sp>
      <p:sp>
        <p:nvSpPr>
          <p:cNvPr id="7171" name="Content Placeholder 2">
            <a:extLst>
              <a:ext uri="{FF2B5EF4-FFF2-40B4-BE49-F238E27FC236}">
                <a16:creationId xmlns:a16="http://schemas.microsoft.com/office/drawing/2014/main" id="{009762B6-63F2-4F26-89BD-82F5B47122A5}"/>
              </a:ext>
            </a:extLst>
          </p:cNvPr>
          <p:cNvSpPr>
            <a:spLocks noGrp="1"/>
          </p:cNvSpPr>
          <p:nvPr>
            <p:ph idx="1"/>
          </p:nvPr>
        </p:nvSpPr>
        <p:spPr/>
        <p:txBody>
          <a:bodyPr>
            <a:normAutofit/>
          </a:bodyPr>
          <a:lstStyle/>
          <a:p>
            <a:pPr eaLnBrk="1" hangingPunct="1"/>
            <a:r>
              <a:rPr lang="en-US" altLang="en-US" dirty="0"/>
              <a:t>Two types of SQL JOINS - </a:t>
            </a:r>
            <a:r>
              <a:rPr lang="en-US" altLang="en-US" dirty="0">
                <a:solidFill>
                  <a:srgbClr val="FF0000"/>
                </a:solidFill>
              </a:rPr>
              <a:t>EQUI JOIN and NON EQUI JOIN</a:t>
            </a:r>
          </a:p>
          <a:p>
            <a:pPr eaLnBrk="1" hangingPunct="1">
              <a:buFont typeface="Arial" panose="020B0604020202020204" pitchFamily="34" charset="0"/>
              <a:buNone/>
            </a:pPr>
            <a:r>
              <a:rPr lang="en-US" altLang="en-US" dirty="0"/>
              <a:t>1</a:t>
            </a:r>
            <a:r>
              <a:rPr lang="en-US" altLang="en-US" dirty="0">
                <a:solidFill>
                  <a:srgbClr val="00B0F0"/>
                </a:solidFill>
              </a:rPr>
              <a:t>) SQL EQUI JOIN :</a:t>
            </a:r>
          </a:p>
          <a:p>
            <a:pPr eaLnBrk="1" hangingPunct="1"/>
            <a:r>
              <a:rPr lang="en-US" altLang="en-US" dirty="0"/>
              <a:t>The SQL EQUI JOIN is a simple SQL join uses the equal sign(=) as the comparison operator for the condition.</a:t>
            </a:r>
          </a:p>
          <a:p>
            <a:pPr eaLnBrk="1" hangingPunct="1"/>
            <a:r>
              <a:rPr lang="en-US" altLang="en-US" dirty="0"/>
              <a:t> It has two types - SQL </a:t>
            </a:r>
            <a:r>
              <a:rPr lang="en-US" altLang="en-US" dirty="0">
                <a:solidFill>
                  <a:srgbClr val="FF0000"/>
                </a:solidFill>
              </a:rPr>
              <a:t>Outer join and SQL Inner join</a:t>
            </a:r>
            <a:r>
              <a:rPr lang="en-US" altLang="en-US" dirty="0"/>
              <a:t>.</a:t>
            </a:r>
          </a:p>
          <a:p>
            <a:pPr eaLnBrk="1" hangingPunct="1">
              <a:buFont typeface="Arial" panose="020B0604020202020204" pitchFamily="34" charset="0"/>
              <a:buNone/>
            </a:pPr>
            <a:r>
              <a:rPr lang="en-US" altLang="en-US" dirty="0"/>
              <a:t>2) </a:t>
            </a:r>
            <a:r>
              <a:rPr lang="en-US" altLang="en-US" dirty="0">
                <a:solidFill>
                  <a:srgbClr val="FF0066"/>
                </a:solidFill>
              </a:rPr>
              <a:t>SQL NON EQUI JOIN :</a:t>
            </a:r>
          </a:p>
          <a:p>
            <a:pPr eaLnBrk="1" hangingPunct="1"/>
            <a:r>
              <a:rPr lang="en-US" altLang="en-US" dirty="0"/>
              <a:t>The </a:t>
            </a:r>
            <a:r>
              <a:rPr lang="en-US" altLang="en-US" b="1" dirty="0"/>
              <a:t>SQL NON EQUI JOIN</a:t>
            </a:r>
            <a:r>
              <a:rPr lang="en-US" altLang="en-US" dirty="0"/>
              <a:t> is a join uses comparison operator other than the equal sign like &gt;, &lt;, &gt;=, &lt;= with the condition.</a:t>
            </a:r>
          </a:p>
          <a:p>
            <a:pPr eaLnBrk="1" hangingPunct="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animEffect transition="in" filter="fade">
                                      <p:cBhvr>
                                        <p:cTn id="9" dur="500"/>
                                        <p:tgtEl>
                                          <p:spTgt spid="7171">
                                            <p:txEl>
                                              <p:pRg st="1" end="1"/>
                                            </p:txEl>
                                          </p:spTgt>
                                        </p:tgtEl>
                                      </p:cBhvr>
                                    </p:animEffect>
                                  </p:childTnLst>
                                </p:cTn>
                              </p:par>
                              <p:par>
                                <p:cTn id="10" presetID="10" presetClass="entr" presetSubtype="0" fill="hold" nodeType="with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500"/>
                                        <p:tgtEl>
                                          <p:spTgt spid="7171">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animEffect transition="in" filter="fade">
                                      <p:cBhvr>
                                        <p:cTn id="15" dur="500"/>
                                        <p:tgtEl>
                                          <p:spTgt spid="7171">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171">
                                            <p:txEl>
                                              <p:pRg st="4" end="4"/>
                                            </p:txEl>
                                          </p:spTgt>
                                        </p:tgtEl>
                                        <p:attrNameLst>
                                          <p:attrName>style.visibility</p:attrName>
                                        </p:attrNameLst>
                                      </p:cBhvr>
                                      <p:to>
                                        <p:strVal val="visible"/>
                                      </p:to>
                                    </p:set>
                                    <p:animEffect transition="in" filter="fade">
                                      <p:cBhvr>
                                        <p:cTn id="18" dur="500"/>
                                        <p:tgtEl>
                                          <p:spTgt spid="7171">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animEffect transition="in" filter="fade">
                                      <p:cBhvr>
                                        <p:cTn id="21" dur="500"/>
                                        <p:tgtEl>
                                          <p:spTgt spid="71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2524</Words>
  <Application>Microsoft Office PowerPoint</Application>
  <PresentationFormat>Widescreen</PresentationFormat>
  <Paragraphs>227</Paragraphs>
  <Slides>56</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Calibri</vt:lpstr>
      <vt:lpstr>Calibri Light</vt:lpstr>
      <vt:lpstr>Century Schoolbook</vt:lpstr>
      <vt:lpstr>Comic Sans MS</vt:lpstr>
      <vt:lpstr>Montserrat</vt:lpstr>
      <vt:lpstr>Palatino Linotype</vt:lpstr>
      <vt:lpstr>Segoe UI</vt:lpstr>
      <vt:lpstr>Symbol</vt:lpstr>
      <vt:lpstr>Times New Roman</vt:lpstr>
      <vt:lpstr>Wingdings</vt:lpstr>
      <vt:lpstr>Office Theme</vt:lpstr>
      <vt:lpstr>SQL</vt:lpstr>
      <vt:lpstr>PowerPoint Presentation</vt:lpstr>
      <vt:lpstr>PowerPoint Presentation</vt:lpstr>
      <vt:lpstr>PowerPoint Presentation</vt:lpstr>
      <vt:lpstr>PowerPoint Presentation</vt:lpstr>
      <vt:lpstr>  What is SQL Joins?  </vt:lpstr>
      <vt:lpstr>Joins</vt:lpstr>
      <vt:lpstr>About number of join conditions..</vt:lpstr>
      <vt:lpstr>Types of SQL Joins</vt:lpstr>
      <vt:lpstr>SQL EQUI JOIN </vt:lpstr>
      <vt:lpstr>Types of Equi Join</vt:lpstr>
      <vt:lpstr>Inner Join syntax</vt:lpstr>
      <vt:lpstr>Table A    Table B</vt:lpstr>
      <vt:lpstr>Inner Join</vt:lpstr>
      <vt:lpstr> Effective way to use Join Query</vt:lpstr>
      <vt:lpstr>PowerPoint Presentation</vt:lpstr>
      <vt:lpstr>PowerPoint Presentation</vt:lpstr>
      <vt:lpstr>Natural JOIN </vt:lpstr>
      <vt:lpstr>PowerPoint Presentation</vt:lpstr>
      <vt:lpstr>Outer JOIN </vt:lpstr>
      <vt:lpstr>Left Join </vt:lpstr>
      <vt:lpstr>Left Join</vt:lpstr>
      <vt:lpstr>Left Join</vt:lpstr>
      <vt:lpstr>Right join</vt:lpstr>
      <vt:lpstr>Right Join</vt:lpstr>
      <vt:lpstr>Right Join</vt:lpstr>
      <vt:lpstr>MySQL FULL JOIN </vt:lpstr>
      <vt:lpstr>MySQL Full JOIN </vt:lpstr>
      <vt:lpstr>Full Join Example</vt:lpstr>
      <vt:lpstr>FULL JOIN Example</vt:lpstr>
      <vt:lpstr>FULL JOIN Example</vt:lpstr>
      <vt:lpstr>MySQL STRAIGHT JOIN </vt:lpstr>
      <vt:lpstr>MySQL STRAIGHT JOIN </vt:lpstr>
      <vt:lpstr>MySQL STRAIGHT JOIN </vt:lpstr>
      <vt:lpstr>Straight Join</vt:lpstr>
      <vt:lpstr>Straight Join</vt:lpstr>
      <vt:lpstr>STRAIGHT JOIN Example</vt:lpstr>
      <vt:lpstr>STRAIGHT JOIN Example</vt:lpstr>
      <vt:lpstr>CROSS JOIN </vt:lpstr>
      <vt:lpstr>PowerPoint Presentation</vt:lpstr>
      <vt:lpstr>PowerPoint Presentation</vt:lpstr>
      <vt:lpstr>Self Join</vt:lpstr>
      <vt:lpstr>PowerPoint Presentation</vt:lpstr>
      <vt:lpstr>PowerPoint Presentation</vt:lpstr>
      <vt:lpstr>PowerPoint Presentation</vt:lpstr>
      <vt:lpstr>Types of MySQL Joins :  </vt:lpstr>
      <vt:lpstr>MySQL INNER JOIN </vt:lpstr>
      <vt:lpstr>Joins –quick recap</vt:lpstr>
      <vt:lpstr>Pictorial Presentation of SQL Joins </vt:lpstr>
      <vt:lpstr>Example :Employee DB</vt:lpstr>
      <vt:lpstr>Find the name of the manager for each employee???</vt:lpstr>
      <vt:lpstr> select e.ename "Emp",m.ename "Mgr" from emp e,emp m where e.mgr=m.empno; </vt:lpstr>
      <vt:lpstr>Non-EquiJoin</vt:lpstr>
      <vt:lpstr>PowerPoint Presentation</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Query Processing and Optimization</dc:title>
  <dc:creator>SELVA KUMAR S</dc:creator>
  <cp:lastModifiedBy>Dr.siddique S P</cp:lastModifiedBy>
  <cp:revision>99</cp:revision>
  <dcterms:created xsi:type="dcterms:W3CDTF">2024-03-16T09:13:47Z</dcterms:created>
  <dcterms:modified xsi:type="dcterms:W3CDTF">2025-03-18T04:54:39Z</dcterms:modified>
</cp:coreProperties>
</file>