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2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7E104-3B9C-48C2-9216-E9D4908A1FF2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0BF87-692D-46AD-BEFA-372037586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851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83B5B-76F5-E1DA-6444-48E16C164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1AC93-ACA9-57A4-BF7B-85607B397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D79A1-4A34-C164-FE33-70FBCAFA0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62F8-16B0-4D4B-8979-F9370915D14C}" type="datetime1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D8830-B3BE-FCB2-9852-A4C48604B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Dr.Siddique Ibrahim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629F3-9373-9250-E7FE-6F3B64F22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1499-28C6-4560-A0EE-15F7C4C3C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870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D33F1-0609-194E-641D-FF34EDE74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E9049-9455-7191-3A01-D6D253DAA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19AA0-5204-904C-E38D-B1A744B6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D77D-8BC1-4E20-AEF0-3D9B990A0672}" type="datetime1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0295C-4E48-ED83-922C-49427D04A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Dr.Siddique Ibrahim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4BF7A-A261-3B1C-AAF4-DEC690F10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1499-28C6-4560-A0EE-15F7C4C3C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57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BAAC52-F34C-FECB-F318-159F8FED4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38B1DB-EB10-839D-17B6-1791F1743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D506E-165F-BEF7-1E68-8774E2BF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5C5E-00F7-4853-B238-7C2979161E4F}" type="datetime1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7E30B-91F5-4525-3B14-FE58ACDAC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Dr.Siddique Ibrahim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7B0E7-30A6-2F44-F62C-ADDFED00A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1499-28C6-4560-A0EE-15F7C4C3C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83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E7F3B-8F72-5222-4E86-217712533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AAB24-D4F5-7EAC-36FB-B5501F526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A9DAF-DC2F-EF1E-835C-3BA83258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0DA50-6B23-4249-B32B-2CD221C00469}" type="datetime1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4A012-934A-523A-7CC9-AA7E0F017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Dr.Siddique Ibrahim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7DF14-665A-B469-C154-9AB02ACAC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1499-28C6-4560-A0EE-15F7C4C3C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7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65B76-91CB-0401-74D4-8094ACA03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B1256-8F62-E307-CF0F-2675E9F6D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F866F-28D9-6C22-2062-A82E5BD11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3858-B946-412F-B785-63C095884378}" type="datetime1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6AB49-7860-D6E4-A31E-359C78AC8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Dr.Siddique Ibrahim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8AF5E-01EE-8675-58DC-CD7CC7523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1499-28C6-4560-A0EE-15F7C4C3C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74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9FB8B-06B6-749E-2C57-AC8109C5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DE157-DF0B-9CD5-5F13-1520900FA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9E02A-7B4F-1815-4D06-A58064593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6F044-9C23-1DF5-B909-104B3D18A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48B4-D524-4529-A736-E069A828B5C8}" type="datetime1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B6F3C-8633-2737-E659-122FE7BA0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Dr.Siddique Ibrahim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E826C-2BC4-A416-CFD3-F569A660C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1499-28C6-4560-A0EE-15F7C4C3C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69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D1BA-F676-6A35-B0F6-D10E70F8F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4B6A3-046D-750D-5AF5-D597ADD54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A097E-553A-6A06-1C3E-0C4F3DBB7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962EDC-C2C8-74CE-EC85-E0D87729F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9FB56D-8555-C2A0-1F22-CFFB889C9C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5C23B-A8AC-9004-EFA3-31D0DF29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29BC-4A32-4652-9D94-C59C8812CFA9}" type="datetime1">
              <a:rPr lang="en-IN" smtClean="0"/>
              <a:t>23-03-2025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FB7E24-F48F-E9F8-CD96-9B3BEC1BB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Dr.Siddique Ibrahim 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CB87E4-6E92-E87F-426B-4E3D0A729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1499-28C6-4560-A0EE-15F7C4C3C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430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A91FE-ACA0-7D86-D33C-A6C8B6FE3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9A2CA1-A48D-3C01-A1C0-3F4A59D9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DCCF-5E59-448A-BC8D-0D54B5400D35}" type="datetime1">
              <a:rPr lang="en-IN" smtClean="0"/>
              <a:t>23-03-2025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D2259D-5CF1-CB66-DAD0-9163C9058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Dr.Siddique Ibrahim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B4408-160E-55EA-8F0F-7BABA73D2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1499-28C6-4560-A0EE-15F7C4C3C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300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F0BD5F-347E-6C77-2D05-4450A1DCC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AD52-12C9-4200-BFB3-0AE13C39CB8F}" type="datetime1">
              <a:rPr lang="en-IN" smtClean="0"/>
              <a:t>23-03-2025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E54BBA-7CB0-1FE9-B8D1-066AB69C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Dr.Siddique Ibrahim 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3FA01-44DE-A6F8-E562-10703DC70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1499-28C6-4560-A0EE-15F7C4C3C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23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41854-C1EB-E513-7F6E-2611E05E3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23464-128F-2101-8574-40B648589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F4912-7339-A62C-C03B-8E4AC3D43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189FF-23D5-D436-D015-C0881B21A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A10A3-8E08-4B88-AB03-9716C83E04D6}" type="datetime1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AC28E-DE71-E7B2-C3F5-45C72CF4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Dr.Siddique Ibrahim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40D5F-8A6B-B96E-F200-EB4CF87D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1499-28C6-4560-A0EE-15F7C4C3C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39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5131B-5F80-CA3F-568E-EE91FF4C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97063D-5372-CC3A-FCA7-538E16A2A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9E5C2-1128-4D25-E5A0-3AB831676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92CBA-FAC0-5BAB-F844-A35F19BD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729C7-5F78-4968-89E2-39B14AA6EB95}" type="datetime1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50FB5-BB68-4E00-BB90-8EBF9BAD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Dr.Siddique Ibrahim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F950B-1180-F1F4-85B1-0F448924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1499-28C6-4560-A0EE-15F7C4C3C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93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4F068D-7CC0-933A-A4AB-D8A32456C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4D983-0A66-C72F-8869-C681152E3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C552B-899F-5C3A-F30E-BEA2CFE711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71EC9-B39F-4CE9-9C7E-0DBE69B520F7}" type="datetime1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4DFBF-D3F9-6B28-2A86-4352553C7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Dr.Siddique Ibrahim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03E1E-B562-B346-FE38-79AECC0EC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71499-28C6-4560-A0EE-15F7C4C3C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225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2096B-4A4F-875A-9EEE-DA4F4E873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320" y="492443"/>
            <a:ext cx="11308080" cy="127539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  <a:latin typeface="Century Schoolbook" panose="02040604050505020304" pitchFamily="18" charset="0"/>
              </a:rPr>
              <a:t>SQL, Query Processing and Optimization</a:t>
            </a:r>
            <a:endParaRPr lang="en-IN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110218-C57B-29AF-6255-41ECD9559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329267"/>
              </p:ext>
            </p:extLst>
          </p:nvPr>
        </p:nvGraphicFramePr>
        <p:xfrm>
          <a:off x="384810" y="5525040"/>
          <a:ext cx="11737340" cy="7085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94621">
                  <a:extLst>
                    <a:ext uri="{9D8B030D-6E8A-4147-A177-3AD203B41FA5}">
                      <a16:colId xmlns:a16="http://schemas.microsoft.com/office/drawing/2014/main" val="2861882671"/>
                    </a:ext>
                  </a:extLst>
                </a:gridCol>
                <a:gridCol w="9542719">
                  <a:extLst>
                    <a:ext uri="{9D8B030D-6E8A-4147-A177-3AD203B41FA5}">
                      <a16:colId xmlns:a16="http://schemas.microsoft.com/office/drawing/2014/main" val="24446745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1" kern="150" dirty="0">
                          <a:solidFill>
                            <a:srgbClr val="C00000"/>
                          </a:solidFill>
                          <a:effectLst/>
                          <a:latin typeface="Palatino Linotype" panose="02040502050505030304" pitchFamily="18" charset="0"/>
                        </a:rPr>
                        <a:t>Module No. 4</a:t>
                      </a:r>
                      <a:endParaRPr lang="en-IN" sz="1600" b="1" kern="150" dirty="0">
                        <a:solidFill>
                          <a:srgbClr val="C00000"/>
                        </a:solidFill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50" dirty="0">
                          <a:solidFill>
                            <a:srgbClr val="0070C0"/>
                          </a:solidFill>
                          <a:effectLst/>
                          <a:latin typeface="Comic Sans MS" panose="030F0702030302020204" pitchFamily="66" charset="0"/>
                        </a:rPr>
                        <a:t>SQL, Query Processing and Optimization</a:t>
                      </a:r>
                      <a:endParaRPr lang="en-IN" sz="1800" kern="150" dirty="0">
                        <a:solidFill>
                          <a:srgbClr val="0070C0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5308299"/>
                  </a:ext>
                </a:extLst>
              </a:tr>
              <a:tr h="414655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5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SQL,</a:t>
                      </a:r>
                      <a:r>
                        <a:rPr lang="en-US" sz="18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5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Steps in Query Processing,</a:t>
                      </a:r>
                      <a:r>
                        <a:rPr lang="en-US" sz="18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Transforming SQL queries to Relational Algebra, Heuristic Query Optimization.</a:t>
                      </a:r>
                      <a:endParaRPr lang="en-IN" sz="1800" kern="1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448962"/>
                  </a:ext>
                </a:extLst>
              </a:tr>
            </a:tbl>
          </a:graphicData>
        </a:graphic>
      </p:graphicFrame>
      <p:pic>
        <p:nvPicPr>
          <p:cNvPr id="1026" name="Picture 2" descr="Diagram of the Query processor I/O.">
            <a:extLst>
              <a:ext uri="{FF2B5EF4-FFF2-40B4-BE49-F238E27FC236}">
                <a16:creationId xmlns:a16="http://schemas.microsoft.com/office/drawing/2014/main" id="{6BD696FD-7195-2E48-ECD8-C10464A4A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41" y="2014753"/>
            <a:ext cx="7437120" cy="2828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AD99C8-6691-88C2-1DBC-6F289291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Dr.Siddique Ibrahim 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96A3D-869E-0C86-0944-ABD2A6B8D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1D56-D079-4D26-B275-7182482FE90F}" type="datetime1">
              <a:rPr lang="en-IN" smtClean="0"/>
              <a:t>23-03-2025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296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D1C2-CC2A-CCCE-B806-AF1F60E1E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2939"/>
            <a:ext cx="10515600" cy="68135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2060"/>
                </a:solidFill>
                <a:latin typeface="Century Schoolbook" panose="02040604050505020304" pitchFamily="18" charset="0"/>
              </a:rPr>
              <a:t>Query 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7624F-4F77-C53D-1726-28A7F2985F4E}"/>
              </a:ext>
            </a:extLst>
          </p:cNvPr>
          <p:cNvSpPr txBox="1"/>
          <p:nvPr/>
        </p:nvSpPr>
        <p:spPr>
          <a:xfrm>
            <a:off x="172720" y="84429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C00000"/>
                </a:solidFill>
                <a:latin typeface="Palatino Linotype" panose="02040502050505030304" pitchFamily="18" charset="0"/>
              </a:rPr>
              <a:t>Example of Query Processing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CF1063-4251-3A97-E6FA-2CDC8A63B5DF}"/>
              </a:ext>
            </a:extLst>
          </p:cNvPr>
          <p:cNvSpPr txBox="1"/>
          <p:nvPr/>
        </p:nvSpPr>
        <p:spPr>
          <a:xfrm>
            <a:off x="172720" y="1305959"/>
            <a:ext cx="11592560" cy="1185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Syntactic category</a:t>
            </a:r>
          </a:p>
          <a:p>
            <a:pPr marL="800100" lvl="1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a lexical construct in a (programming) language that is built up with other </a:t>
            </a:r>
            <a:r>
              <a:rPr lang="en-US" i="0" dirty="0">
                <a:solidFill>
                  <a:srgbClr val="0070C0"/>
                </a:solidFill>
                <a:effectLst/>
                <a:latin typeface="Comic Sans MS" panose="030F0702030302020204" pitchFamily="66" charset="0"/>
              </a:rPr>
              <a:t>lexical elements </a:t>
            </a:r>
            <a:r>
              <a:rPr lang="en-US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some syntactic rules</a:t>
            </a:r>
            <a:r>
              <a:rPr lang="en-US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A6B723-4393-FC17-33B3-F517E32B3DD6}"/>
              </a:ext>
            </a:extLst>
          </p:cNvPr>
          <p:cNvSpPr txBox="1"/>
          <p:nvPr/>
        </p:nvSpPr>
        <p:spPr>
          <a:xfrm>
            <a:off x="0" y="2491092"/>
            <a:ext cx="6202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00000"/>
                </a:solidFill>
                <a:latin typeface="Palatino Linotype" panose="02040502050505030304" pitchFamily="18" charset="0"/>
              </a:rPr>
              <a:t>Examples of syntactic categories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2C731-1570-EA36-26B6-60862E09EA9F}"/>
              </a:ext>
            </a:extLst>
          </p:cNvPr>
          <p:cNvSpPr txBox="1"/>
          <p:nvPr/>
        </p:nvSpPr>
        <p:spPr>
          <a:xfrm>
            <a:off x="2887980" y="2967335"/>
            <a:ext cx="62026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&lt;Query&gt;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&lt;Arithmetic expression&gt;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&lt;Condition&gt;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(or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Boolean expression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  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592762-918E-CF38-DE4A-937D4B0B9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Dr.Siddique Ibrahim 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9EE784-D579-40AA-2B48-B68E13D93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9E04-9F98-404F-87A7-131DF0B226F6}" type="datetime1">
              <a:rPr lang="en-IN" smtClean="0"/>
              <a:t>23-03-2025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20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D1C2-CC2A-CCCE-B806-AF1F60E1E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2939"/>
            <a:ext cx="10515600" cy="68135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2060"/>
                </a:solidFill>
                <a:latin typeface="Century Schoolbook" panose="02040604050505020304" pitchFamily="18" charset="0"/>
              </a:rPr>
              <a:t>Query 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7624F-4F77-C53D-1726-28A7F2985F4E}"/>
              </a:ext>
            </a:extLst>
          </p:cNvPr>
          <p:cNvSpPr txBox="1"/>
          <p:nvPr/>
        </p:nvSpPr>
        <p:spPr>
          <a:xfrm>
            <a:off x="172720" y="844294"/>
            <a:ext cx="9347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Palatino Linotype" panose="02040502050505030304" pitchFamily="18" charset="0"/>
              </a:rPr>
              <a:t>Some simple attempts to improve DBMS effectiveness</a:t>
            </a:r>
            <a:endParaRPr lang="en-IN" sz="2400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CF1063-4251-3A97-E6FA-2CDC8A63B5DF}"/>
              </a:ext>
            </a:extLst>
          </p:cNvPr>
          <p:cNvSpPr txBox="1"/>
          <p:nvPr/>
        </p:nvSpPr>
        <p:spPr>
          <a:xfrm>
            <a:off x="172720" y="1305959"/>
            <a:ext cx="11592560" cy="120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IN" b="1" i="0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Creating Index</a:t>
            </a:r>
          </a:p>
          <a:p>
            <a:pPr algn="just">
              <a:lnSpc>
                <a:spcPct val="150000"/>
              </a:lnSpc>
            </a:pPr>
            <a:r>
              <a:rPr lang="en-I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i="0" dirty="0">
                <a:solidFill>
                  <a:srgbClr val="0070C0"/>
                </a:solidFill>
                <a:effectLst/>
                <a:latin typeface="Comic Sans MS" panose="030F0702030302020204" pitchFamily="66" charset="0"/>
              </a:rPr>
              <a:t>Index</a:t>
            </a:r>
            <a:r>
              <a:rPr lang="en-US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 can </a:t>
            </a:r>
            <a:r>
              <a:rPr lang="en-US" i="0" dirty="0">
                <a:solidFill>
                  <a:srgbClr val="0070C0"/>
                </a:solidFill>
                <a:effectLst/>
                <a:latin typeface="Comic Sans MS" panose="030F0702030302020204" pitchFamily="66" charset="0"/>
              </a:rPr>
              <a:t>increase the speed on search records</a:t>
            </a:r>
            <a:r>
              <a:rPr lang="en-US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. In creating the index, index key fields are specified based on fields that are often accessed by clauses: </a:t>
            </a:r>
            <a:r>
              <a:rPr lang="en-US" i="0" dirty="0">
                <a:solidFill>
                  <a:srgbClr val="0070C0"/>
                </a:solidFill>
                <a:effectLst/>
                <a:latin typeface="Comic Sans MS" panose="030F0702030302020204" pitchFamily="66" charset="0"/>
              </a:rPr>
              <a:t>Where, Join, Order By, Group By</a:t>
            </a:r>
            <a:r>
              <a:rPr lang="en-US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.</a:t>
            </a:r>
            <a:endParaRPr lang="en-US" i="0" dirty="0">
              <a:solidFill>
                <a:srgbClr val="FF0000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9BFF4A-3F71-7954-674C-A2971774113E}"/>
              </a:ext>
            </a:extLst>
          </p:cNvPr>
          <p:cNvSpPr txBox="1"/>
          <p:nvPr/>
        </p:nvSpPr>
        <p:spPr>
          <a:xfrm>
            <a:off x="0" y="2635706"/>
            <a:ext cx="6202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2. Determining the Right Data Type</a:t>
            </a:r>
            <a:endParaRPr lang="en-IN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1754F2-51E4-D62F-1D9D-3B73AFAB4A9C}"/>
              </a:ext>
            </a:extLst>
          </p:cNvPr>
          <p:cNvSpPr txBox="1"/>
          <p:nvPr/>
        </p:nvSpPr>
        <p:spPr>
          <a:xfrm>
            <a:off x="525780" y="2936483"/>
            <a:ext cx="11193780" cy="1292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For example using data type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of char and varchar</a:t>
            </a:r>
            <a:r>
              <a:rPr lang="en-US" dirty="0">
                <a:latin typeface="Comic Sans MS" panose="030F0702030302020204" pitchFamily="66" charset="0"/>
              </a:rPr>
              <a:t>. Both types of data can accommodate characters. The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char</a:t>
            </a:r>
            <a:r>
              <a:rPr lang="en-US" dirty="0">
                <a:latin typeface="Comic Sans MS" panose="030F0702030302020204" pitchFamily="66" charset="0"/>
              </a:rPr>
              <a:t> provides a fixed storage size (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fixed length</a:t>
            </a:r>
            <a:r>
              <a:rPr lang="en-US" dirty="0">
                <a:latin typeface="Comic Sans MS" panose="030F0702030302020204" pitchFamily="66" charset="0"/>
              </a:rPr>
              <a:t>), while the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varchar provides </a:t>
            </a:r>
            <a:r>
              <a:rPr lang="en-US" dirty="0">
                <a:latin typeface="Comic Sans MS" panose="030F0702030302020204" pitchFamily="66" charset="0"/>
              </a:rPr>
              <a:t>the storage size by the contents of the data (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variable length</a:t>
            </a:r>
            <a:r>
              <a:rPr lang="en-US" dirty="0">
                <a:latin typeface="Comic Sans MS" panose="030F0702030302020204" pitchFamily="66" charset="0"/>
              </a:rPr>
              <a:t>).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1D1247-756A-6760-C238-E348B9985E3D}"/>
              </a:ext>
            </a:extLst>
          </p:cNvPr>
          <p:cNvSpPr txBox="1"/>
          <p:nvPr/>
        </p:nvSpPr>
        <p:spPr>
          <a:xfrm>
            <a:off x="0" y="4181314"/>
            <a:ext cx="6202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3. Avoiding Fields of Null Value</a:t>
            </a:r>
            <a:endParaRPr lang="en-IN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93FB81-42A3-7F45-7DC8-8B60448515BA}"/>
              </a:ext>
            </a:extLst>
          </p:cNvPr>
          <p:cNvSpPr txBox="1"/>
          <p:nvPr/>
        </p:nvSpPr>
        <p:spPr>
          <a:xfrm>
            <a:off x="299720" y="4550646"/>
            <a:ext cx="11592560" cy="877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The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null value is sometimes confused </a:t>
            </a:r>
            <a:r>
              <a:rPr lang="en-US" dirty="0">
                <a:latin typeface="Comic Sans MS" panose="030F0702030302020204" pitchFamily="66" charset="0"/>
              </a:rPr>
              <a:t>in the programmer's interpretation and may result in programming logic errors.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D040B2-B0FC-7BFB-AE64-32405EFA9530}"/>
              </a:ext>
            </a:extLst>
          </p:cNvPr>
          <p:cNvSpPr txBox="1"/>
          <p:nvPr/>
        </p:nvSpPr>
        <p:spPr>
          <a:xfrm>
            <a:off x="0" y="5466332"/>
            <a:ext cx="6202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4. Avoiding the SELECT * operations </a:t>
            </a:r>
            <a:endParaRPr lang="en-IN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B7E14F-FD29-F1B0-61F4-3E9306970C47}"/>
              </a:ext>
            </a:extLst>
          </p:cNvPr>
          <p:cNvSpPr txBox="1"/>
          <p:nvPr/>
        </p:nvSpPr>
        <p:spPr>
          <a:xfrm>
            <a:off x="0" y="5968464"/>
            <a:ext cx="6202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5. Restrict the ORDER BY operation</a:t>
            </a:r>
            <a:endParaRPr lang="en-IN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4B2AED-CBB0-DFD6-B2B5-0B1B4F3D8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Dr.Siddique Ibrahim 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69AD7-FDC3-BE00-511C-BD8157E7D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EA5B-FDEE-4A93-88AA-465EBA659066}" type="datetime1">
              <a:rPr lang="en-IN" smtClean="0"/>
              <a:t>23-03-2025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963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D1C2-CC2A-CCCE-B806-AF1F60E1E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2939"/>
            <a:ext cx="10515600" cy="68135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2060"/>
                </a:solidFill>
                <a:latin typeface="Century Schoolbook" panose="02040604050505020304" pitchFamily="18" charset="0"/>
              </a:rPr>
              <a:t>Query 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7624F-4F77-C53D-1726-28A7F2985F4E}"/>
              </a:ext>
            </a:extLst>
          </p:cNvPr>
          <p:cNvSpPr txBox="1"/>
          <p:nvPr/>
        </p:nvSpPr>
        <p:spPr>
          <a:xfrm>
            <a:off x="172720" y="844294"/>
            <a:ext cx="9347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Palatino Linotype" panose="02040502050505030304" pitchFamily="18" charset="0"/>
              </a:rPr>
              <a:t>Some simple attempts to improve DBMS effectiveness</a:t>
            </a:r>
            <a:endParaRPr lang="en-IN" sz="2400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CF1063-4251-3A97-E6FA-2CDC8A63B5DF}"/>
              </a:ext>
            </a:extLst>
          </p:cNvPr>
          <p:cNvSpPr txBox="1"/>
          <p:nvPr/>
        </p:nvSpPr>
        <p:spPr>
          <a:xfrm>
            <a:off x="172720" y="1305959"/>
            <a:ext cx="11592560" cy="1646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6. Using Subquery or JOIN </a:t>
            </a:r>
            <a:r>
              <a:rPr lang="en-I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	</a:t>
            </a:r>
            <a:r>
              <a:rPr 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mic Sans MS" panose="030F0702030302020204" pitchFamily="66" charset="0"/>
              </a:rPr>
              <a:t>It is recommended to </a:t>
            </a:r>
            <a:r>
              <a:rPr lang="en-US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prioritize the use of JOIN </a:t>
            </a:r>
            <a:r>
              <a:rPr 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mic Sans MS" panose="030F0702030302020204" pitchFamily="66" charset="0"/>
              </a:rPr>
              <a:t>operations, because in the general case, it will result in </a:t>
            </a:r>
            <a:r>
              <a:rPr lang="en-US" i="0" dirty="0">
                <a:solidFill>
                  <a:srgbClr val="0070C0"/>
                </a:solidFill>
                <a:effectLst/>
                <a:latin typeface="Comic Sans MS" panose="030F0702030302020204" pitchFamily="66" charset="0"/>
              </a:rPr>
              <a:t>faster performance</a:t>
            </a:r>
            <a:r>
              <a:rPr 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mic Sans MS" panose="030F0702030302020204" pitchFamily="66" charset="0"/>
              </a:rPr>
              <a:t>. But if in certain cases can only be solved with subquery, then use subquery.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9BFF4A-3F71-7954-674C-A2971774113E}"/>
              </a:ext>
            </a:extLst>
          </p:cNvPr>
          <p:cNvSpPr txBox="1"/>
          <p:nvPr/>
        </p:nvSpPr>
        <p:spPr>
          <a:xfrm>
            <a:off x="81280" y="3119292"/>
            <a:ext cx="6202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7. Using WHERE in SELECT</a:t>
            </a:r>
            <a:endParaRPr lang="en-IN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A58C04-B7FD-9B17-BAB7-46E943B61EA3}"/>
              </a:ext>
            </a:extLst>
          </p:cNvPr>
          <p:cNvSpPr txBox="1"/>
          <p:nvPr/>
        </p:nvSpPr>
        <p:spPr>
          <a:xfrm>
            <a:off x="314960" y="3464419"/>
            <a:ext cx="11704320" cy="877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WHERE clause is used as a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condition to filter records </a:t>
            </a:r>
            <a:r>
              <a:rPr lang="en-US" dirty="0">
                <a:latin typeface="Comic Sans MS" panose="030F0702030302020204" pitchFamily="66" charset="0"/>
              </a:rPr>
              <a:t>so that it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can minimize the load </a:t>
            </a:r>
            <a:r>
              <a:rPr lang="en-US" dirty="0">
                <a:latin typeface="Comic Sans MS" panose="030F0702030302020204" pitchFamily="66" charset="0"/>
              </a:rPr>
              <a:t>of data traffic, because not all records are accessed. 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2A6B42-ABF8-9F32-1788-EBFB654A7D40}"/>
              </a:ext>
            </a:extLst>
          </p:cNvPr>
          <p:cNvSpPr txBox="1"/>
          <p:nvPr/>
        </p:nvSpPr>
        <p:spPr>
          <a:xfrm>
            <a:off x="81280" y="4502236"/>
            <a:ext cx="6202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8. Consider the operator's access speed</a:t>
            </a:r>
            <a:endParaRPr lang="en-IN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256E44-76B2-1EA3-2D8B-250829897853}"/>
              </a:ext>
            </a:extLst>
          </p:cNvPr>
          <p:cNvSpPr txBox="1"/>
          <p:nvPr/>
        </p:nvSpPr>
        <p:spPr>
          <a:xfrm>
            <a:off x="896620" y="5019911"/>
            <a:ext cx="8623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The fastest processed operator sequence is =, &gt;, &gt;=, &lt;=, Like, &lt;&gt;.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F10863-FA53-390A-F67B-D83337D14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Dr.Siddique Ibrahim </a:t>
            </a:r>
            <a:endParaRPr lang="en-IN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1F2A245-9DD8-CE8C-CAD3-44DA933A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5B15-ECAF-46DF-9ACF-52F48E59A505}" type="datetime1">
              <a:rPr lang="en-IN" smtClean="0"/>
              <a:t>23-03-2025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368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1B6E1E-ED77-1C85-1517-F8E5A2C3E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202565"/>
            <a:ext cx="10515600" cy="854075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Palatino Linotype" panose="02040502050505030304" pitchFamily="18" charset="0"/>
              </a:rPr>
              <a:t>Query Optimization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876E3C-7A8B-07E7-6668-ED97B86FC8E8}"/>
              </a:ext>
            </a:extLst>
          </p:cNvPr>
          <p:cNvSpPr txBox="1"/>
          <p:nvPr/>
        </p:nvSpPr>
        <p:spPr>
          <a:xfrm>
            <a:off x="680720" y="1666299"/>
            <a:ext cx="11348720" cy="4734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Determining Query Plan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	 </a:t>
            </a:r>
            <a:r>
              <a:rPr lang="en-US" sz="2000" dirty="0">
                <a:latin typeface="Comic Sans MS" panose="030F0702030302020204" pitchFamily="66" charset="0"/>
              </a:rPr>
              <a:t>The </a:t>
            </a:r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query plan </a:t>
            </a:r>
            <a:r>
              <a:rPr lang="en-US" sz="2000" dirty="0">
                <a:latin typeface="Comic Sans MS" panose="030F0702030302020204" pitchFamily="66" charset="0"/>
              </a:rPr>
              <a:t>is written </a:t>
            </a:r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using relational algebra</a:t>
            </a:r>
            <a:r>
              <a:rPr lang="en-US" sz="2000" dirty="0">
                <a:latin typeface="Comic Sans MS" panose="030F0702030302020204" pitchFamily="66" charset="0"/>
              </a:rPr>
              <a:t>. The </a:t>
            </a:r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creation of a query plan </a:t>
            </a:r>
            <a:r>
              <a:rPr lang="en-US" sz="2000" dirty="0">
                <a:latin typeface="Comic Sans MS" panose="030F0702030302020204" pitchFamily="66" charset="0"/>
              </a:rPr>
              <a:t>is based on a 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query tree </a:t>
            </a:r>
            <a:r>
              <a:rPr lang="en-US" sz="2000" dirty="0">
                <a:latin typeface="Comic Sans MS" panose="030F0702030302020204" pitchFamily="66" charset="0"/>
              </a:rPr>
              <a:t>(expression tree) that contains a </a:t>
            </a:r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sequence of relational operations</a:t>
            </a:r>
            <a:r>
              <a:rPr lang="en-US" sz="2000" dirty="0"/>
              <a:t>. 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2. Transform the query plan by using </a:t>
            </a:r>
            <a:r>
              <a:rPr lang="en-US" sz="20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equivalence rules 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Rules equivalence </a:t>
            </a:r>
            <a:r>
              <a:rPr lang="en-US" sz="2000" dirty="0">
                <a:latin typeface="Comic Sans MS" panose="030F0702030302020204" pitchFamily="66" charset="0"/>
              </a:rPr>
              <a:t>is used to </a:t>
            </a:r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transform the query plan </a:t>
            </a:r>
            <a:r>
              <a:rPr lang="en-US" sz="2000" dirty="0">
                <a:latin typeface="Comic Sans MS" panose="030F0702030302020204" pitchFamily="66" charset="0"/>
              </a:rPr>
              <a:t>into the </a:t>
            </a:r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optimized query </a:t>
            </a:r>
            <a:r>
              <a:rPr lang="en-US" sz="2000" dirty="0"/>
              <a:t>: 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2000" dirty="0"/>
              <a:t>		a. </a:t>
            </a:r>
            <a:r>
              <a:rPr lang="en-US" sz="2000" dirty="0">
                <a:latin typeface="Comic Sans MS" panose="030F0702030302020204" pitchFamily="66" charset="0"/>
              </a:rPr>
              <a:t>Creating the query tree (</a:t>
            </a:r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expression tree</a:t>
            </a:r>
            <a:r>
              <a:rPr lang="en-US" sz="2000" dirty="0">
                <a:latin typeface="Comic Sans MS" panose="030F0702030302020204" pitchFamily="66" charset="0"/>
              </a:rPr>
              <a:t>) 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2000" dirty="0">
                <a:latin typeface="Comic Sans MS" panose="030F0702030302020204" pitchFamily="66" charset="0"/>
              </a:rPr>
              <a:t>		b. Determining the </a:t>
            </a:r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relational algebra 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2000" dirty="0">
                <a:latin typeface="Comic Sans MS" panose="030F0702030302020204" pitchFamily="66" charset="0"/>
              </a:rPr>
              <a:t>		c. </a:t>
            </a:r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Evaluating</a:t>
            </a:r>
            <a:r>
              <a:rPr lang="en-US" sz="2000" dirty="0">
                <a:latin typeface="Comic Sans MS" panose="030F0702030302020204" pitchFamily="66" charset="0"/>
              </a:rPr>
              <a:t> the 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output</a:t>
            </a:r>
            <a:r>
              <a:rPr lang="en-US" sz="2000" dirty="0">
                <a:latin typeface="Comic Sans MS" panose="030F0702030302020204" pitchFamily="66" charset="0"/>
              </a:rPr>
              <a:t> and the number of tuples and columns involved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2000" dirty="0">
                <a:latin typeface="Comic Sans MS" panose="030F0702030302020204" pitchFamily="66" charset="0"/>
              </a:rPr>
              <a:t>		 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d. Repeating </a:t>
            </a:r>
            <a:r>
              <a:rPr lang="en-US" sz="2000" dirty="0">
                <a:latin typeface="Comic Sans MS" panose="030F0702030302020204" pitchFamily="66" charset="0"/>
              </a:rPr>
              <a:t>step a </a:t>
            </a:r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until the optimized query </a:t>
            </a:r>
            <a:r>
              <a:rPr lang="en-US" sz="2000" dirty="0">
                <a:latin typeface="Comic Sans MS" panose="030F0702030302020204" pitchFamily="66" charset="0"/>
              </a:rPr>
              <a:t>is obtained </a:t>
            </a:r>
            <a:endParaRPr lang="en-IN" sz="2000" dirty="0">
              <a:latin typeface="Comic Sans MS" panose="030F07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BEE770-D848-F55D-90DF-902E2F58400C}"/>
              </a:ext>
            </a:extLst>
          </p:cNvPr>
          <p:cNvSpPr txBox="1"/>
          <p:nvPr/>
        </p:nvSpPr>
        <p:spPr>
          <a:xfrm>
            <a:off x="335280" y="1130637"/>
            <a:ext cx="6156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>
                <a:solidFill>
                  <a:srgbClr val="C00000"/>
                </a:solidFill>
                <a:latin typeface="Palatino Linotype" panose="02040502050505030304" pitchFamily="18" charset="0"/>
              </a:rPr>
              <a:t>Steps for the Query Optimization Process</a:t>
            </a:r>
            <a:endParaRPr lang="en-IN" sz="2400" u="sng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CD0EB6-681C-6D43-E4CC-98BF15B0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Dr.Siddique Ibrahim 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373ED5-CBB7-1B94-E0D3-AABF1E069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75C2-BD4C-4D61-BA33-5A59787B034E}" type="datetime1">
              <a:rPr lang="en-IN" smtClean="0"/>
              <a:t>23-03-2025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193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1B6E1E-ED77-1C85-1517-F8E5A2C3E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45729"/>
            <a:ext cx="10515600" cy="854075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Palatino Linotype" panose="02040502050505030304" pitchFamily="18" charset="0"/>
              </a:rPr>
              <a:t>Query Optimization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BEE770-D848-F55D-90DF-902E2F58400C}"/>
              </a:ext>
            </a:extLst>
          </p:cNvPr>
          <p:cNvSpPr txBox="1"/>
          <p:nvPr/>
        </p:nvSpPr>
        <p:spPr>
          <a:xfrm>
            <a:off x="127000" y="899804"/>
            <a:ext cx="6156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>
                <a:solidFill>
                  <a:srgbClr val="C00000"/>
                </a:solidFill>
                <a:latin typeface="Palatino Linotype" panose="02040502050505030304" pitchFamily="18" charset="0"/>
              </a:rPr>
              <a:t>Equivalence Rules</a:t>
            </a:r>
            <a:endParaRPr lang="en-IN" sz="2400" u="sng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4D99D-A6D4-9FBF-6E9A-94EE722A63D3}"/>
              </a:ext>
            </a:extLst>
          </p:cNvPr>
          <p:cNvSpPr txBox="1"/>
          <p:nvPr/>
        </p:nvSpPr>
        <p:spPr>
          <a:xfrm>
            <a:off x="381000" y="1428788"/>
            <a:ext cx="11658600" cy="1292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An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equivalence rule </a:t>
            </a:r>
            <a:r>
              <a:rPr lang="en-US" dirty="0">
                <a:latin typeface="Comic Sans MS" panose="030F0702030302020204" pitchFamily="66" charset="0"/>
              </a:rPr>
              <a:t>says that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expressions of two forms </a:t>
            </a:r>
            <a:r>
              <a:rPr lang="en-US" dirty="0">
                <a:latin typeface="Comic Sans MS" panose="030F0702030302020204" pitchFamily="66" charset="0"/>
              </a:rPr>
              <a:t>are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equivalent.</a:t>
            </a:r>
            <a:r>
              <a:rPr lang="en-US" dirty="0">
                <a:latin typeface="Comic Sans MS" panose="030F0702030302020204" pitchFamily="66" charset="0"/>
              </a:rPr>
              <a:t> We can replace an expression of the first form by an expression of the second form or vise versa-- since the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two expressions generate the same result on any valid database</a:t>
            </a:r>
            <a:endParaRPr lang="en-IN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9DBE90-604D-DAF6-1125-867C12DF1ECC}"/>
              </a:ext>
            </a:extLst>
          </p:cNvPr>
          <p:cNvSpPr txBox="1"/>
          <p:nvPr/>
        </p:nvSpPr>
        <p:spPr>
          <a:xfrm>
            <a:off x="497840" y="2788961"/>
            <a:ext cx="115417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Conjunctive </a:t>
            </a:r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selection operations </a:t>
            </a:r>
            <a:r>
              <a:rPr lang="en-US" sz="2000" dirty="0">
                <a:latin typeface="Comic Sans MS" panose="030F0702030302020204" pitchFamily="66" charset="0"/>
              </a:rPr>
              <a:t>can be deconstructed into a sequence of individual selections</a:t>
            </a:r>
            <a:endParaRPr lang="en-IN" dirty="0">
              <a:latin typeface="Comic Sans MS" panose="030F0702030302020204" pitchFamily="66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F42E21-09CC-2456-EBE5-D07760DB9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070" y="3276499"/>
            <a:ext cx="4887090" cy="748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D547D9-AE53-44F8-3897-C71691BCF16C}"/>
              </a:ext>
            </a:extLst>
          </p:cNvPr>
          <p:cNvSpPr txBox="1"/>
          <p:nvPr/>
        </p:nvSpPr>
        <p:spPr>
          <a:xfrm>
            <a:off x="599440" y="4024524"/>
            <a:ext cx="61569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2. </a:t>
            </a:r>
            <a:r>
              <a:rPr lang="en-IN" sz="2000" dirty="0">
                <a:latin typeface="Comic Sans MS" panose="030F0702030302020204" pitchFamily="66" charset="0"/>
              </a:rPr>
              <a:t>Selection operations are </a:t>
            </a:r>
            <a:r>
              <a:rPr lang="en-I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commutative</a:t>
            </a:r>
            <a:endParaRPr lang="en-IN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F2ACA6-3C5D-30FC-4311-7061269DE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392" y="4582525"/>
            <a:ext cx="4168208" cy="544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8003AF0-3068-CABF-62AE-E10E0C4AD7DD}"/>
              </a:ext>
            </a:extLst>
          </p:cNvPr>
          <p:cNvSpPr txBox="1"/>
          <p:nvPr/>
        </p:nvSpPr>
        <p:spPr>
          <a:xfrm>
            <a:off x="599440" y="5106046"/>
            <a:ext cx="113385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3. </a:t>
            </a:r>
            <a:r>
              <a:rPr lang="en-US" sz="2000" dirty="0">
                <a:latin typeface="Comic Sans MS" panose="030F0702030302020204" pitchFamily="66" charset="0"/>
              </a:rPr>
              <a:t>Only the </a:t>
            </a:r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final operations in </a:t>
            </a:r>
            <a:r>
              <a:rPr lang="en-US" sz="2000" dirty="0">
                <a:latin typeface="Comic Sans MS" panose="030F0702030302020204" pitchFamily="66" charset="0"/>
              </a:rPr>
              <a:t>a 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sequence</a:t>
            </a:r>
            <a:r>
              <a:rPr lang="en-US" sz="2000" dirty="0">
                <a:latin typeface="Comic Sans MS" panose="030F0702030302020204" pitchFamily="66" charset="0"/>
              </a:rPr>
              <a:t> of </a:t>
            </a:r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projection operations </a:t>
            </a:r>
            <a:r>
              <a:rPr lang="en-US" sz="2000" dirty="0">
                <a:latin typeface="Comic Sans MS" panose="030F0702030302020204" pitchFamily="66" charset="0"/>
              </a:rPr>
              <a:t>are needed; the others can 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be omitted</a:t>
            </a:r>
            <a:endParaRPr lang="en-IN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230B0F1-A7BE-5D68-BD14-4E32321DF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5329" y="5774274"/>
            <a:ext cx="5424570" cy="523521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8EDA5A-0026-A300-B2E8-FB5935E0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Dr.Siddique Ibrahim 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851D1-FC3F-488D-22AF-84ADFDFB7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C483-0C37-4999-9EC5-F287D6D219AC}" type="datetime1">
              <a:rPr lang="en-IN" smtClean="0"/>
              <a:t>23-03-2025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064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1B6E1E-ED77-1C85-1517-F8E5A2C3E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45729"/>
            <a:ext cx="10515600" cy="854075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Palatino Linotype" panose="02040502050505030304" pitchFamily="18" charset="0"/>
              </a:rPr>
              <a:t>Query Optimization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BEE770-D848-F55D-90DF-902E2F58400C}"/>
              </a:ext>
            </a:extLst>
          </p:cNvPr>
          <p:cNvSpPr txBox="1"/>
          <p:nvPr/>
        </p:nvSpPr>
        <p:spPr>
          <a:xfrm>
            <a:off x="127000" y="899804"/>
            <a:ext cx="6156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>
                <a:solidFill>
                  <a:srgbClr val="C00000"/>
                </a:solidFill>
                <a:latin typeface="Palatino Linotype" panose="02040502050505030304" pitchFamily="18" charset="0"/>
              </a:rPr>
              <a:t>Equivalence Rules</a:t>
            </a:r>
            <a:endParaRPr lang="en-IN" sz="2400" u="sng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9DBE90-604D-DAF6-1125-867C12DF1ECC}"/>
              </a:ext>
            </a:extLst>
          </p:cNvPr>
          <p:cNvSpPr txBox="1"/>
          <p:nvPr/>
        </p:nvSpPr>
        <p:spPr>
          <a:xfrm>
            <a:off x="497840" y="3302496"/>
            <a:ext cx="115417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5. 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Theta-join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 operations are </a:t>
            </a:r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commutative</a:t>
            </a:r>
            <a:endParaRPr lang="en-IN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D547D9-AE53-44F8-3897-C71691BCF16C}"/>
              </a:ext>
            </a:extLst>
          </p:cNvPr>
          <p:cNvSpPr txBox="1"/>
          <p:nvPr/>
        </p:nvSpPr>
        <p:spPr>
          <a:xfrm>
            <a:off x="396240" y="4405464"/>
            <a:ext cx="61569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6. </a:t>
            </a:r>
            <a:r>
              <a:rPr lang="en-I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Natural-join</a:t>
            </a:r>
            <a:r>
              <a:rPr lang="en-IN" sz="2000" dirty="0">
                <a:latin typeface="Comic Sans MS" panose="030F0702030302020204" pitchFamily="66" charset="0"/>
              </a:rPr>
              <a:t> operations are </a:t>
            </a:r>
            <a:r>
              <a:rPr lang="en-IN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associative</a:t>
            </a:r>
            <a:endParaRPr lang="en-IN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003AF0-3068-CABF-62AE-E10E0C4AD7DD}"/>
              </a:ext>
            </a:extLst>
          </p:cNvPr>
          <p:cNvSpPr txBox="1"/>
          <p:nvPr/>
        </p:nvSpPr>
        <p:spPr>
          <a:xfrm>
            <a:off x="701040" y="5351245"/>
            <a:ext cx="113385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7. </a:t>
            </a:r>
            <a:r>
              <a:rPr lang="en-US" sz="2000" dirty="0">
                <a:latin typeface="Comic Sans MS" panose="030F0702030302020204" pitchFamily="66" charset="0"/>
              </a:rPr>
              <a:t>The set operations 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union and intersection </a:t>
            </a:r>
            <a:r>
              <a:rPr lang="en-US" sz="2000" dirty="0">
                <a:latin typeface="Comic Sans MS" panose="030F0702030302020204" pitchFamily="66" charset="0"/>
              </a:rPr>
              <a:t>are </a:t>
            </a:r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commutative.</a:t>
            </a:r>
            <a:endParaRPr lang="en-IN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90B19-CF90-FCBB-D6B8-4C67B7FB82E5}"/>
              </a:ext>
            </a:extLst>
          </p:cNvPr>
          <p:cNvSpPr txBox="1"/>
          <p:nvPr/>
        </p:nvSpPr>
        <p:spPr>
          <a:xfrm>
            <a:off x="471008" y="1540464"/>
            <a:ext cx="98413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4. </a:t>
            </a:r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Selections</a:t>
            </a:r>
            <a:r>
              <a:rPr lang="en-US" sz="2000" dirty="0">
                <a:latin typeface="Comic Sans MS" panose="030F0702030302020204" pitchFamily="66" charset="0"/>
              </a:rPr>
              <a:t> can be 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combined</a:t>
            </a:r>
            <a:r>
              <a:rPr lang="en-US" sz="2000" dirty="0">
                <a:latin typeface="Comic Sans MS" panose="030F0702030302020204" pitchFamily="66" charset="0"/>
              </a:rPr>
              <a:t> with </a:t>
            </a:r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Cartesian products </a:t>
            </a:r>
            <a:r>
              <a:rPr lang="en-US" sz="2000" dirty="0">
                <a:latin typeface="Comic Sans MS" panose="030F0702030302020204" pitchFamily="66" charset="0"/>
              </a:rPr>
              <a:t>and theta joins</a:t>
            </a:r>
            <a:endParaRPr lang="en-IN" dirty="0">
              <a:latin typeface="Comic Sans MS" panose="030F0702030302020204" pitchFamily="66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D6A030-E37E-B777-CCEC-12A1D14BA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072" y="1955257"/>
            <a:ext cx="6063208" cy="11862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4B26A7-CE77-9EAD-D958-3C80509C9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409" y="3827684"/>
            <a:ext cx="3455991" cy="4527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37630DB-C902-FA96-C5F2-F55A7F950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480" y="4698222"/>
            <a:ext cx="4384040" cy="5446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FD7BD17-A7AD-CADD-934B-5C898D4CA9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8488" y="5718800"/>
            <a:ext cx="2881348" cy="103938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A69C0B6-E4D6-05C7-8B04-B69907EDB64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958698" y="6397378"/>
            <a:ext cx="3261643" cy="34293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106622-4B6D-6438-60EF-C01C61F8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Dr.Siddique Ibrahim 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BB19F-A6EB-DE6D-0305-82C73CFF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D3EB-B27A-45B6-B761-4530AA0B3259}" type="datetime1">
              <a:rPr lang="en-IN" smtClean="0"/>
              <a:t>23-03-2025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227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1B6E1E-ED77-1C85-1517-F8E5A2C3E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45729"/>
            <a:ext cx="10515600" cy="854075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Palatino Linotype" panose="02040502050505030304" pitchFamily="18" charset="0"/>
              </a:rPr>
              <a:t>Query Optimization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BEE770-D848-F55D-90DF-902E2F58400C}"/>
              </a:ext>
            </a:extLst>
          </p:cNvPr>
          <p:cNvSpPr txBox="1"/>
          <p:nvPr/>
        </p:nvSpPr>
        <p:spPr>
          <a:xfrm>
            <a:off x="127000" y="899804"/>
            <a:ext cx="6156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>
                <a:solidFill>
                  <a:srgbClr val="C00000"/>
                </a:solidFill>
                <a:latin typeface="Palatino Linotype" panose="02040502050505030304" pitchFamily="18" charset="0"/>
              </a:rPr>
              <a:t>Equivalence Rules</a:t>
            </a:r>
            <a:endParaRPr lang="en-IN" sz="2400" u="sng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9DBE90-604D-DAF6-1125-867C12DF1ECC}"/>
              </a:ext>
            </a:extLst>
          </p:cNvPr>
          <p:cNvSpPr txBox="1"/>
          <p:nvPr/>
        </p:nvSpPr>
        <p:spPr>
          <a:xfrm>
            <a:off x="497840" y="3302496"/>
            <a:ext cx="118059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9. </a:t>
            </a:r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The selection operation 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distributes</a:t>
            </a:r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over the </a:t>
            </a:r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union, intersection, and set difference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operations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D547D9-AE53-44F8-3897-C71691BCF16C}"/>
              </a:ext>
            </a:extLst>
          </p:cNvPr>
          <p:cNvSpPr txBox="1"/>
          <p:nvPr/>
        </p:nvSpPr>
        <p:spPr>
          <a:xfrm>
            <a:off x="396240" y="4405464"/>
            <a:ext cx="104343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10. </a:t>
            </a:r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The projection operation 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distributes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 over the </a:t>
            </a:r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union operation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90B19-CF90-FCBB-D6B8-4C67B7FB82E5}"/>
              </a:ext>
            </a:extLst>
          </p:cNvPr>
          <p:cNvSpPr txBox="1"/>
          <p:nvPr/>
        </p:nvSpPr>
        <p:spPr>
          <a:xfrm>
            <a:off x="471008" y="1540464"/>
            <a:ext cx="98413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8.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Set </a:t>
            </a:r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union and intersection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are 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associative</a:t>
            </a:r>
            <a:endParaRPr lang="en-IN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BC6FBB-CFF9-BAD3-02AE-BD79BBE41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720" y="2033479"/>
            <a:ext cx="4043680" cy="11124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160C9A-3AE6-538B-6587-29703D9DA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276" y="3794225"/>
            <a:ext cx="4252328" cy="4648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C9945D6-9E20-EE38-1EC6-5FD8E0886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0194" y="4984569"/>
            <a:ext cx="4916604" cy="62113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DCC03B-2C9C-1F2A-672A-B6E0BFA53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Dr.Siddique Ibrahim 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152F5E-299D-9C05-23E2-75DA53943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A52-8C68-44B3-88E3-942DE09038D7}" type="datetime1">
              <a:rPr lang="en-IN" smtClean="0"/>
              <a:t>23-03-2025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501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1B6E1E-ED77-1C85-1517-F8E5A2C3E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45729"/>
            <a:ext cx="10515600" cy="854075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Palatino Linotype" panose="02040502050505030304" pitchFamily="18" charset="0"/>
              </a:rPr>
              <a:t>Query Optimization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BEE770-D848-F55D-90DF-902E2F58400C}"/>
              </a:ext>
            </a:extLst>
          </p:cNvPr>
          <p:cNvSpPr txBox="1"/>
          <p:nvPr/>
        </p:nvSpPr>
        <p:spPr>
          <a:xfrm>
            <a:off x="127000" y="899804"/>
            <a:ext cx="6156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>
                <a:solidFill>
                  <a:srgbClr val="C00000"/>
                </a:solidFill>
                <a:latin typeface="Palatino Linotype" panose="02040502050505030304" pitchFamily="18" charset="0"/>
              </a:rPr>
              <a:t>Example</a:t>
            </a:r>
            <a:endParaRPr lang="en-IN" sz="2400" u="sng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EE3B2E-DC5D-F868-D196-1ED32F589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5909"/>
            <a:ext cx="10515600" cy="30468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333723-83B9-ABCA-8E6E-B0EECE9A0803}"/>
              </a:ext>
            </a:extLst>
          </p:cNvPr>
          <p:cNvSpPr txBox="1"/>
          <p:nvPr/>
        </p:nvSpPr>
        <p:spPr>
          <a:xfrm>
            <a:off x="335280" y="4968269"/>
            <a:ext cx="11612880" cy="1139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2400" b="1" u="sng" dirty="0">
                <a:solidFill>
                  <a:srgbClr val="C00000"/>
                </a:solidFill>
                <a:latin typeface="Palatino Linotype" panose="02040502050505030304" pitchFamily="18" charset="0"/>
              </a:rPr>
              <a:t>Query</a:t>
            </a:r>
            <a:r>
              <a:rPr lang="en-US" dirty="0"/>
              <a:t>: </a:t>
            </a:r>
            <a:r>
              <a:rPr lang="en-US" sz="2400" dirty="0">
                <a:latin typeface="Comic Sans MS" panose="030F0702030302020204" pitchFamily="66" charset="0"/>
              </a:rPr>
              <a:t>“Find </a:t>
            </a:r>
            <a:r>
              <a:rPr lang="en-US" sz="2400" dirty="0">
                <a:solidFill>
                  <a:srgbClr val="0070C0"/>
                </a:solidFill>
                <a:latin typeface="Comic Sans MS" panose="030F0702030302020204" pitchFamily="66" charset="0"/>
              </a:rPr>
              <a:t>the names of all instructors </a:t>
            </a:r>
            <a:r>
              <a:rPr lang="en-US" sz="2400" dirty="0">
                <a:latin typeface="Comic Sans MS" panose="030F0702030302020204" pitchFamily="66" charset="0"/>
              </a:rPr>
              <a:t>in the 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Music </a:t>
            </a:r>
            <a:r>
              <a:rPr lang="en-US" sz="2400" dirty="0">
                <a:latin typeface="Comic Sans MS" panose="030F0702030302020204" pitchFamily="66" charset="0"/>
              </a:rPr>
              <a:t>department together with the </a:t>
            </a:r>
            <a:r>
              <a:rPr lang="en-US" sz="2400" dirty="0">
                <a:solidFill>
                  <a:srgbClr val="0070C0"/>
                </a:solidFill>
                <a:latin typeface="Comic Sans MS" panose="030F0702030302020204" pitchFamily="66" charset="0"/>
              </a:rPr>
              <a:t>course title </a:t>
            </a:r>
            <a:r>
              <a:rPr lang="en-US" sz="2400" dirty="0">
                <a:latin typeface="Comic Sans MS" panose="030F0702030302020204" pitchFamily="66" charset="0"/>
              </a:rPr>
              <a:t>of all the 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courses</a:t>
            </a:r>
            <a:r>
              <a:rPr lang="en-US" sz="2400" dirty="0">
                <a:latin typeface="Comic Sans MS" panose="030F0702030302020204" pitchFamily="66" charset="0"/>
              </a:rPr>
              <a:t> that the instructors teach.”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961ED67-F5B6-8E24-C2DA-3F069EBF5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Dr.Siddique Ibrahim 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49635-101F-10F1-9C9A-178D7EF70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E7E77-6D1A-4703-A388-5F4438EFF9DA}" type="datetime1">
              <a:rPr lang="en-IN" smtClean="0"/>
              <a:t>23-03-2025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044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1B6E1E-ED77-1C85-1517-F8E5A2C3E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45729"/>
            <a:ext cx="10515600" cy="854075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Palatino Linotype" panose="02040502050505030304" pitchFamily="18" charset="0"/>
              </a:rPr>
              <a:t>Query Optimization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BEE770-D848-F55D-90DF-902E2F58400C}"/>
              </a:ext>
            </a:extLst>
          </p:cNvPr>
          <p:cNvSpPr txBox="1"/>
          <p:nvPr/>
        </p:nvSpPr>
        <p:spPr>
          <a:xfrm>
            <a:off x="127000" y="899804"/>
            <a:ext cx="61569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u="sng" dirty="0">
                <a:solidFill>
                  <a:srgbClr val="C00000"/>
                </a:solidFill>
                <a:latin typeface="Palatino Linotype" panose="02040502050505030304" pitchFamily="18" charset="0"/>
              </a:rPr>
              <a:t>Example</a:t>
            </a:r>
            <a:endParaRPr lang="en-IN" sz="2800" u="sng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EE3B2E-DC5D-F868-D196-1ED32F589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920" y="45729"/>
            <a:ext cx="6355080" cy="22910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45923D-971D-C9CE-DB46-62EEA08716DA}"/>
              </a:ext>
            </a:extLst>
          </p:cNvPr>
          <p:cNvSpPr txBox="1"/>
          <p:nvPr/>
        </p:nvSpPr>
        <p:spPr>
          <a:xfrm>
            <a:off x="0" y="1413450"/>
            <a:ext cx="61569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Find </a:t>
            </a:r>
            <a:r>
              <a:rPr lang="en-US" sz="1800" dirty="0">
                <a:solidFill>
                  <a:srgbClr val="0070C0"/>
                </a:solidFill>
                <a:latin typeface="Comic Sans MS" panose="030F0702030302020204" pitchFamily="66" charset="0"/>
              </a:rPr>
              <a:t>the names of all instructors </a:t>
            </a:r>
            <a:r>
              <a:rPr lang="en-US" sz="1800" dirty="0">
                <a:latin typeface="Comic Sans MS" panose="030F0702030302020204" pitchFamily="66" charset="0"/>
              </a:rPr>
              <a:t>in the </a:t>
            </a:r>
            <a:r>
              <a:rPr 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Music </a:t>
            </a:r>
            <a:r>
              <a:rPr lang="en-US" sz="1800" dirty="0">
                <a:latin typeface="Comic Sans MS" panose="030F0702030302020204" pitchFamily="66" charset="0"/>
              </a:rPr>
              <a:t>department together with the </a:t>
            </a:r>
            <a:r>
              <a:rPr lang="en-US" sz="1800" dirty="0">
                <a:solidFill>
                  <a:srgbClr val="0070C0"/>
                </a:solidFill>
                <a:latin typeface="Comic Sans MS" panose="030F0702030302020204" pitchFamily="66" charset="0"/>
              </a:rPr>
              <a:t>course title </a:t>
            </a:r>
            <a:r>
              <a:rPr lang="en-US" sz="1800" dirty="0">
                <a:latin typeface="Comic Sans MS" panose="030F0702030302020204" pitchFamily="66" charset="0"/>
              </a:rPr>
              <a:t>of all the </a:t>
            </a:r>
            <a:r>
              <a:rPr 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courses</a:t>
            </a:r>
            <a:r>
              <a:rPr lang="en-US" sz="1800" dirty="0">
                <a:latin typeface="Comic Sans MS" panose="030F0702030302020204" pitchFamily="66" charset="0"/>
              </a:rPr>
              <a:t> that the instructors teach.”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6E2258-82C8-1377-5D4F-A3C051BD976D}"/>
              </a:ext>
            </a:extLst>
          </p:cNvPr>
          <p:cNvSpPr txBox="1"/>
          <p:nvPr/>
        </p:nvSpPr>
        <p:spPr>
          <a:xfrm>
            <a:off x="127000" y="2481094"/>
            <a:ext cx="61569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u="sng" dirty="0">
                <a:solidFill>
                  <a:srgbClr val="C00000"/>
                </a:solidFill>
                <a:latin typeface="Palatino Linotype" panose="02040502050505030304" pitchFamily="18" charset="0"/>
              </a:rPr>
              <a:t>Step 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B24CB3-F4A7-3ED5-D56F-F8A337A92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313" y="2840881"/>
            <a:ext cx="1857223" cy="13348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B33FF6-EA54-328B-2312-C19BAECA8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421" y="4674785"/>
            <a:ext cx="3436918" cy="195851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9D7C08-BED5-18A3-9A16-F2A8565925E5}"/>
              </a:ext>
            </a:extLst>
          </p:cNvPr>
          <p:cNvCxnSpPr/>
          <p:nvPr/>
        </p:nvCxnSpPr>
        <p:spPr>
          <a:xfrm>
            <a:off x="1930400" y="4175760"/>
            <a:ext cx="0" cy="51816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1E42182-DEFC-9023-160F-741F803BE35F}"/>
              </a:ext>
            </a:extLst>
          </p:cNvPr>
          <p:cNvSpPr txBox="1"/>
          <p:nvPr/>
        </p:nvSpPr>
        <p:spPr>
          <a:xfrm>
            <a:off x="3891280" y="4561840"/>
            <a:ext cx="611144" cy="711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3D2FA2-0EC2-467F-777D-CB898C480CEF}"/>
              </a:ext>
            </a:extLst>
          </p:cNvPr>
          <p:cNvSpPr txBox="1"/>
          <p:nvPr/>
        </p:nvSpPr>
        <p:spPr>
          <a:xfrm>
            <a:off x="4693792" y="2752189"/>
            <a:ext cx="74982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Determining the query plan </a:t>
            </a:r>
            <a:r>
              <a:rPr lang="en-US" dirty="0">
                <a:latin typeface="Comic Sans MS" panose="030F0702030302020204" pitchFamily="66" charset="0"/>
              </a:rPr>
              <a:t>by using relational algebra based on the expression tree</a:t>
            </a:r>
            <a:endParaRPr lang="en-IN" dirty="0">
              <a:latin typeface="Comic Sans MS" panose="030F0702030302020204" pitchFamily="66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D8CA016-715D-B9F2-8E2C-D8B1FA02267F}"/>
              </a:ext>
            </a:extLst>
          </p:cNvPr>
          <p:cNvGrpSpPr/>
          <p:nvPr/>
        </p:nvGrpSpPr>
        <p:grpSpPr>
          <a:xfrm>
            <a:off x="4061817" y="3864729"/>
            <a:ext cx="7055992" cy="518160"/>
            <a:chOff x="4061817" y="3864729"/>
            <a:chExt cx="7055992" cy="518160"/>
          </a:xfrm>
        </p:grpSpPr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67848AEC-DCA6-019A-055E-4CA80DA71DE7}"/>
                </a:ext>
              </a:extLst>
            </p:cNvPr>
            <p:cNvSpPr/>
            <p:nvPr/>
          </p:nvSpPr>
          <p:spPr>
            <a:xfrm>
              <a:off x="4061817" y="3864729"/>
              <a:ext cx="782317" cy="51816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6069B21-F924-2BA2-32B9-D0867758BF5F}"/>
                </a:ext>
              </a:extLst>
            </p:cNvPr>
            <p:cNvSpPr txBox="1"/>
            <p:nvPr/>
          </p:nvSpPr>
          <p:spPr>
            <a:xfrm>
              <a:off x="4960849" y="3939143"/>
              <a:ext cx="61569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Relational Algebra</a:t>
              </a: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08944589-5D8C-6F52-6D37-21928905E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0848" y="4561840"/>
            <a:ext cx="6580911" cy="96745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C260B19-126B-84BF-5BD5-66C3FD5F7760}"/>
              </a:ext>
            </a:extLst>
          </p:cNvPr>
          <p:cNvSpPr txBox="1"/>
          <p:nvPr/>
        </p:nvSpPr>
        <p:spPr>
          <a:xfrm>
            <a:off x="394056" y="6376908"/>
            <a:ext cx="3344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Palatino Linotype" panose="02040502050505030304" pitchFamily="18" charset="0"/>
              </a:rPr>
              <a:t>Initial expression tree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415D4D8-2F68-750F-F075-894370D9B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Dr.Siddique Ibrahim 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1D192-A2E8-81FF-61D4-B2F6F5541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17F5-883B-4917-B25B-E9E638D0D9B3}" type="datetime1">
              <a:rPr lang="en-IN" smtClean="0"/>
              <a:t>23-03-2025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58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1B6E1E-ED77-1C85-1517-F8E5A2C3E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45729"/>
            <a:ext cx="10515600" cy="854075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Palatino Linotype" panose="02040502050505030304" pitchFamily="18" charset="0"/>
              </a:rPr>
              <a:t>Query Optimization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BEE770-D848-F55D-90DF-902E2F58400C}"/>
              </a:ext>
            </a:extLst>
          </p:cNvPr>
          <p:cNvSpPr txBox="1"/>
          <p:nvPr/>
        </p:nvSpPr>
        <p:spPr>
          <a:xfrm>
            <a:off x="127000" y="598725"/>
            <a:ext cx="6156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>
                <a:solidFill>
                  <a:srgbClr val="C00000"/>
                </a:solidFill>
                <a:latin typeface="Palatino Linotype" panose="02040502050505030304" pitchFamily="18" charset="0"/>
              </a:rPr>
              <a:t>Example</a:t>
            </a:r>
            <a:endParaRPr lang="en-IN" sz="2400" u="sng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6E2258-82C8-1377-5D4F-A3C051BD976D}"/>
              </a:ext>
            </a:extLst>
          </p:cNvPr>
          <p:cNvSpPr txBox="1"/>
          <p:nvPr/>
        </p:nvSpPr>
        <p:spPr>
          <a:xfrm>
            <a:off x="365759" y="904739"/>
            <a:ext cx="11826240" cy="1800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u="sng" dirty="0">
                <a:solidFill>
                  <a:srgbClr val="C00000"/>
                </a:solidFill>
                <a:latin typeface="Palatino Linotype" panose="02040502050505030304" pitchFamily="18" charset="0"/>
              </a:rPr>
              <a:t>Step 2 :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Transform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the query plan into the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optimize query by using Equivalence Rules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In this case, the query plan can be o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ptimized using equivalence rules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number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6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 (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Natural-join operations are associative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).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E42182-DEFC-9023-160F-741F803BE35F}"/>
              </a:ext>
            </a:extLst>
          </p:cNvPr>
          <p:cNvSpPr txBox="1"/>
          <p:nvPr/>
        </p:nvSpPr>
        <p:spPr>
          <a:xfrm>
            <a:off x="3891280" y="4561840"/>
            <a:ext cx="611144" cy="711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3D2FA2-0EC2-467F-777D-CB898C480CEF}"/>
              </a:ext>
            </a:extLst>
          </p:cNvPr>
          <p:cNvSpPr txBox="1"/>
          <p:nvPr/>
        </p:nvSpPr>
        <p:spPr>
          <a:xfrm>
            <a:off x="4693792" y="2752189"/>
            <a:ext cx="74982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Determining the query plan </a:t>
            </a:r>
            <a:r>
              <a:rPr lang="en-US" dirty="0">
                <a:latin typeface="Comic Sans MS" panose="030F0702030302020204" pitchFamily="66" charset="0"/>
              </a:rPr>
              <a:t>by using relational algebra based on the expression tree</a:t>
            </a:r>
            <a:endParaRPr lang="en-IN" dirty="0">
              <a:latin typeface="Comic Sans MS" panose="030F0702030302020204" pitchFamily="66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D8CA016-715D-B9F2-8E2C-D8B1FA02267F}"/>
              </a:ext>
            </a:extLst>
          </p:cNvPr>
          <p:cNvGrpSpPr/>
          <p:nvPr/>
        </p:nvGrpSpPr>
        <p:grpSpPr>
          <a:xfrm>
            <a:off x="4061817" y="3864729"/>
            <a:ext cx="7055992" cy="518160"/>
            <a:chOff x="4061817" y="3864729"/>
            <a:chExt cx="7055992" cy="518160"/>
          </a:xfrm>
        </p:grpSpPr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67848AEC-DCA6-019A-055E-4CA80DA71DE7}"/>
                </a:ext>
              </a:extLst>
            </p:cNvPr>
            <p:cNvSpPr/>
            <p:nvPr/>
          </p:nvSpPr>
          <p:spPr>
            <a:xfrm>
              <a:off x="4061817" y="3864729"/>
              <a:ext cx="782317" cy="51816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6069B21-F924-2BA2-32B9-D0867758BF5F}"/>
                </a:ext>
              </a:extLst>
            </p:cNvPr>
            <p:cNvSpPr txBox="1"/>
            <p:nvPr/>
          </p:nvSpPr>
          <p:spPr>
            <a:xfrm>
              <a:off x="4960849" y="3939143"/>
              <a:ext cx="61569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Relational Algebra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9AA613F-C53D-5DEA-C383-AB07B3A5A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1" y="3021647"/>
            <a:ext cx="3680779" cy="32235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28A0A1-E0C8-CA88-62EC-5012849A66AA}"/>
              </a:ext>
            </a:extLst>
          </p:cNvPr>
          <p:cNvSpPr txBox="1"/>
          <p:nvPr/>
        </p:nvSpPr>
        <p:spPr>
          <a:xfrm>
            <a:off x="508000" y="6323279"/>
            <a:ext cx="619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Palatino Linotype" panose="02040502050505030304" pitchFamily="18" charset="0"/>
              </a:rPr>
              <a:t>Transformed expression tree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6993D6-EF11-141D-35D9-EAE8F7BF1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848" y="4382889"/>
            <a:ext cx="6662191" cy="89730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C4992DD-2548-7B0D-D896-823E3E152C67}"/>
              </a:ext>
            </a:extLst>
          </p:cNvPr>
          <p:cNvSpPr txBox="1"/>
          <p:nvPr/>
        </p:nvSpPr>
        <p:spPr>
          <a:xfrm>
            <a:off x="4502424" y="5573143"/>
            <a:ext cx="76895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Palatino Linotype" panose="02040502050505030304" pitchFamily="18" charset="0"/>
              </a:rPr>
              <a:t>The next step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mic Sans MS" panose="030F0702030302020204" pitchFamily="66" charset="0"/>
              </a:rPr>
              <a:t>output and process </a:t>
            </a:r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analysis of query plan </a:t>
            </a:r>
            <a:r>
              <a:rPr lang="en-US" sz="2000" dirty="0">
                <a:latin typeface="Comic Sans MS" panose="030F0702030302020204" pitchFamily="66" charset="0"/>
              </a:rPr>
              <a:t>and </a:t>
            </a:r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optimize query</a:t>
            </a:r>
            <a:endParaRPr lang="en-IN" sz="20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F257169-8E47-1094-3194-A4225A4E1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Dr.Siddique Ibrahim 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EE9B30-E9EF-0204-8ADB-76B5E7392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ACD6-5FE4-4935-977C-EF14F160214A}" type="datetime1">
              <a:rPr lang="en-IN" smtClean="0"/>
              <a:t>23-03-2025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85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DB300-5EA6-0B74-A086-09448256D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87959"/>
            <a:ext cx="10515600" cy="986155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Century Schoolbook" panose="02040604050505020304" pitchFamily="18" charset="0"/>
              </a:rPr>
              <a:t>Query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6B710A-F055-553E-7152-B50C85A31DC1}"/>
              </a:ext>
            </a:extLst>
          </p:cNvPr>
          <p:cNvSpPr txBox="1"/>
          <p:nvPr/>
        </p:nvSpPr>
        <p:spPr>
          <a:xfrm>
            <a:off x="228600" y="1042034"/>
            <a:ext cx="11485880" cy="5509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A 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query </a:t>
            </a:r>
            <a:r>
              <a:rPr lang="en-US" sz="2400" dirty="0">
                <a:latin typeface="Comic Sans MS" panose="030F0702030302020204" pitchFamily="66" charset="0"/>
              </a:rPr>
              <a:t>is a kind of </a:t>
            </a:r>
            <a:r>
              <a:rPr lang="en-US" sz="2400" dirty="0">
                <a:solidFill>
                  <a:srgbClr val="0070C0"/>
                </a:solidFill>
                <a:latin typeface="Comic Sans MS" panose="030F0702030302020204" pitchFamily="66" charset="0"/>
              </a:rPr>
              <a:t>request</a:t>
            </a:r>
            <a:r>
              <a:rPr lang="en-US" sz="2400" dirty="0">
                <a:latin typeface="Comic Sans MS" panose="030F0702030302020204" pitchFamily="66" charset="0"/>
              </a:rPr>
              <a:t> that is sent to </a:t>
            </a:r>
            <a:r>
              <a:rPr lang="en-US" sz="2400" dirty="0">
                <a:solidFill>
                  <a:srgbClr val="0070C0"/>
                </a:solidFill>
                <a:latin typeface="Comic Sans MS" panose="030F0702030302020204" pitchFamily="66" charset="0"/>
              </a:rPr>
              <a:t>the Database for retrieval of data. 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In a query, we </a:t>
            </a:r>
            <a:r>
              <a:rPr lang="en-US" sz="2400" dirty="0">
                <a:solidFill>
                  <a:srgbClr val="0070C0"/>
                </a:solidFill>
                <a:latin typeface="Comic Sans MS" panose="030F0702030302020204" pitchFamily="66" charset="0"/>
              </a:rPr>
              <a:t>pass</a:t>
            </a:r>
            <a:r>
              <a:rPr lang="en-US" sz="2400" dirty="0">
                <a:latin typeface="Comic Sans MS" panose="030F0702030302020204" pitchFamily="66" charset="0"/>
              </a:rPr>
              <a:t> some 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specific condition</a:t>
            </a:r>
            <a:r>
              <a:rPr lang="en-US" sz="2400" dirty="0">
                <a:latin typeface="Comic Sans MS" panose="030F0702030302020204" pitchFamily="66" charset="0"/>
              </a:rPr>
              <a:t>, and then it matches </a:t>
            </a:r>
            <a:r>
              <a:rPr lang="en-US" sz="2400" dirty="0">
                <a:solidFill>
                  <a:srgbClr val="0070C0"/>
                </a:solidFill>
                <a:latin typeface="Comic Sans MS" panose="030F0702030302020204" pitchFamily="66" charset="0"/>
              </a:rPr>
              <a:t>the specific data </a:t>
            </a:r>
            <a:r>
              <a:rPr lang="en-US" sz="2400" dirty="0">
                <a:latin typeface="Comic Sans MS" panose="030F0702030302020204" pitchFamily="66" charset="0"/>
              </a:rPr>
              <a:t>if it is present in the database. 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Write queries in </a:t>
            </a:r>
            <a:r>
              <a:rPr lang="en-US" sz="2400" dirty="0">
                <a:solidFill>
                  <a:srgbClr val="0070C0"/>
                </a:solidFill>
                <a:latin typeface="Comic Sans MS" panose="030F0702030302020204" pitchFamily="66" charset="0"/>
              </a:rPr>
              <a:t>SQL( Structured Query Language). </a:t>
            </a:r>
            <a:r>
              <a:rPr lang="en-US" sz="2400" dirty="0">
                <a:latin typeface="Comic Sans MS" panose="030F0702030302020204" pitchFamily="66" charset="0"/>
              </a:rPr>
              <a:t>This language is a way of 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communication</a:t>
            </a:r>
            <a:r>
              <a:rPr lang="en-US" sz="2400" dirty="0">
                <a:latin typeface="Comic Sans MS" panose="030F0702030302020204" pitchFamily="66" charset="0"/>
              </a:rPr>
              <a:t> between </a:t>
            </a:r>
            <a:r>
              <a:rPr lang="en-US" sz="2400" dirty="0">
                <a:solidFill>
                  <a:srgbClr val="0070C0"/>
                </a:solidFill>
                <a:latin typeface="Comic Sans MS" panose="030F0702030302020204" pitchFamily="66" charset="0"/>
              </a:rPr>
              <a:t>the user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and </a:t>
            </a:r>
            <a:r>
              <a:rPr lang="en-US" sz="2400" dirty="0">
                <a:solidFill>
                  <a:srgbClr val="0070C0"/>
                </a:solidFill>
                <a:latin typeface="Comic Sans MS" panose="030F0702030302020204" pitchFamily="66" charset="0"/>
              </a:rPr>
              <a:t>the relational database</a:t>
            </a:r>
            <a:r>
              <a:rPr lang="en-US" sz="2400" dirty="0">
                <a:latin typeface="Comic Sans MS" panose="030F0702030302020204" pitchFamily="66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00000"/>
                </a:solidFill>
                <a:latin typeface="Palatino Linotype" panose="02040502050505030304" pitchFamily="18" charset="0"/>
              </a:rPr>
              <a:t>Ex</a:t>
            </a:r>
            <a:r>
              <a:rPr lang="en-US" sz="2400" dirty="0">
                <a:latin typeface="Comic Sans MS" panose="030F0702030302020204" pitchFamily="66" charset="0"/>
              </a:rPr>
              <a:t>: Select * from employee where salary&gt;10000;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A query can be </a:t>
            </a:r>
            <a:r>
              <a:rPr lang="en-US" sz="2400" dirty="0">
                <a:solidFill>
                  <a:srgbClr val="0070C0"/>
                </a:solidFill>
                <a:latin typeface="Comic Sans MS" panose="030F0702030302020204" pitchFamily="66" charset="0"/>
              </a:rPr>
              <a:t>simple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or</a:t>
            </a:r>
            <a:r>
              <a:rPr lang="en-US" sz="2400" dirty="0">
                <a:solidFill>
                  <a:srgbClr val="0070C0"/>
                </a:solidFill>
                <a:latin typeface="Comic Sans MS" panose="030F0702030302020204" pitchFamily="66" charset="0"/>
              </a:rPr>
              <a:t> more complex</a:t>
            </a:r>
            <a:r>
              <a:rPr lang="en-US" sz="2400" dirty="0">
                <a:latin typeface="Comic Sans MS" panose="030F0702030302020204" pitchFamily="66" charset="0"/>
              </a:rPr>
              <a:t>. It completely depends on the complexity of the data.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5CC98-EC5C-088E-4C87-8939604B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Dr.Siddique Ibrahim 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B7CBA-381E-BD58-09E4-9E3709AC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5153-B7CE-40DA-B878-62E4703D3AAF}" type="datetime1">
              <a:rPr lang="en-IN" smtClean="0"/>
              <a:t>23-03-2025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558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1B6E1E-ED77-1C85-1517-F8E5A2C3E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8644"/>
            <a:ext cx="10515600" cy="381986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rgbClr val="002060"/>
                </a:solidFill>
                <a:latin typeface="Palatino Linotype" panose="02040502050505030304" pitchFamily="18" charset="0"/>
              </a:rPr>
              <a:t>Query Optimization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BEE770-D848-F55D-90DF-902E2F58400C}"/>
              </a:ext>
            </a:extLst>
          </p:cNvPr>
          <p:cNvSpPr txBox="1"/>
          <p:nvPr/>
        </p:nvSpPr>
        <p:spPr>
          <a:xfrm>
            <a:off x="127000" y="598725"/>
            <a:ext cx="6156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C00000"/>
                </a:solidFill>
                <a:latin typeface="Palatino Linotype" panose="02040502050505030304" pitchFamily="18" charset="0"/>
              </a:rPr>
              <a:t>Example</a:t>
            </a:r>
            <a:endParaRPr lang="en-IN" u="sng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6E2258-82C8-1377-5D4F-A3C051BD976D}"/>
              </a:ext>
            </a:extLst>
          </p:cNvPr>
          <p:cNvSpPr txBox="1"/>
          <p:nvPr/>
        </p:nvSpPr>
        <p:spPr>
          <a:xfrm>
            <a:off x="365759" y="904739"/>
            <a:ext cx="11826240" cy="769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u="sng" dirty="0">
                <a:solidFill>
                  <a:srgbClr val="C00000"/>
                </a:solidFill>
                <a:latin typeface="Palatino Linotype" panose="02040502050505030304" pitchFamily="18" charset="0"/>
              </a:rPr>
              <a:t>Step 3 :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Output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process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analysis of the query plan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and the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optimize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 query.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E42182-DEFC-9023-160F-741F803BE35F}"/>
              </a:ext>
            </a:extLst>
          </p:cNvPr>
          <p:cNvSpPr txBox="1"/>
          <p:nvPr/>
        </p:nvSpPr>
        <p:spPr>
          <a:xfrm>
            <a:off x="3891280" y="4561840"/>
            <a:ext cx="611144" cy="711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D1728A-B8F8-A316-9754-4F11355C666C}"/>
              </a:ext>
            </a:extLst>
          </p:cNvPr>
          <p:cNvSpPr txBox="1"/>
          <p:nvPr/>
        </p:nvSpPr>
        <p:spPr>
          <a:xfrm>
            <a:off x="0" y="1795721"/>
            <a:ext cx="6156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00000"/>
                </a:solidFill>
                <a:latin typeface="Palatino Linotype" panose="02040502050505030304" pitchFamily="18" charset="0"/>
              </a:rPr>
              <a:t>Query plan: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CA74A5-C188-41FA-5AFF-EEC87E255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073" y="1844638"/>
            <a:ext cx="9671774" cy="3540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5AF3E3-EDF3-039C-806E-4C6828A5F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55" y="2225985"/>
            <a:ext cx="4653545" cy="2246534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91E54639-AD43-FF18-846D-FB3C7428F0DB}"/>
              </a:ext>
            </a:extLst>
          </p:cNvPr>
          <p:cNvSpPr/>
          <p:nvPr/>
        </p:nvSpPr>
        <p:spPr>
          <a:xfrm>
            <a:off x="3098800" y="4561840"/>
            <a:ext cx="34544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CCC8F33-2361-FC34-D574-BB0682E8E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4866640"/>
            <a:ext cx="4368800" cy="1869189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DA3FF7C7-7EB2-1BE5-A1CE-6CCDAA206B38}"/>
              </a:ext>
            </a:extLst>
          </p:cNvPr>
          <p:cNvGrpSpPr/>
          <p:nvPr/>
        </p:nvGrpSpPr>
        <p:grpSpPr>
          <a:xfrm>
            <a:off x="5435600" y="2834640"/>
            <a:ext cx="858520" cy="3108960"/>
            <a:chOff x="5435600" y="2834640"/>
            <a:chExt cx="858520" cy="310896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3F774E4-3BDF-0300-47B4-B27733652D39}"/>
                </a:ext>
              </a:extLst>
            </p:cNvPr>
            <p:cNvGrpSpPr/>
            <p:nvPr/>
          </p:nvGrpSpPr>
          <p:grpSpPr>
            <a:xfrm>
              <a:off x="5435600" y="2834640"/>
              <a:ext cx="457200" cy="3108960"/>
              <a:chOff x="5435600" y="2834640"/>
              <a:chExt cx="457200" cy="310896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753B2CF-3365-71EA-D382-4D5BBAB043BB}"/>
                  </a:ext>
                </a:extLst>
              </p:cNvPr>
              <p:cNvCxnSpPr/>
              <p:nvPr/>
            </p:nvCxnSpPr>
            <p:spPr>
              <a:xfrm>
                <a:off x="5435600" y="5943600"/>
                <a:ext cx="457200" cy="0"/>
              </a:xfrm>
              <a:prstGeom prst="line">
                <a:avLst/>
              </a:prstGeom>
              <a:ln w="539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1E86F5B1-A756-EB22-63EC-1573AF56A5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92800" y="2834640"/>
                <a:ext cx="0" cy="3108960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872C604-574E-6CBD-6937-323BD8F57904}"/>
                </a:ext>
              </a:extLst>
            </p:cNvPr>
            <p:cNvCxnSpPr/>
            <p:nvPr/>
          </p:nvCxnSpPr>
          <p:spPr>
            <a:xfrm>
              <a:off x="5902960" y="2834640"/>
              <a:ext cx="391160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2116628E-C8FC-75E3-A237-4B4858821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4440" y="2495453"/>
            <a:ext cx="5788528" cy="2371183"/>
          </a:xfrm>
          <a:prstGeom prst="rect">
            <a:avLst/>
          </a:prstGeom>
        </p:spPr>
      </p:pic>
      <p:sp>
        <p:nvSpPr>
          <p:cNvPr id="35" name="Arrow: Down 34">
            <a:extLst>
              <a:ext uri="{FF2B5EF4-FFF2-40B4-BE49-F238E27FC236}">
                <a16:creationId xmlns:a16="http://schemas.microsoft.com/office/drawing/2014/main" id="{FF5A9B13-A51E-E802-5341-D126EEA2C365}"/>
              </a:ext>
            </a:extLst>
          </p:cNvPr>
          <p:cNvSpPr/>
          <p:nvPr/>
        </p:nvSpPr>
        <p:spPr>
          <a:xfrm>
            <a:off x="8788400" y="4866636"/>
            <a:ext cx="416555" cy="2967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C30F52E-5A55-BBFD-05F9-39CFEC832E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0188" y="5372050"/>
            <a:ext cx="4549534" cy="1143099"/>
          </a:xfrm>
          <a:prstGeom prst="rect">
            <a:avLst/>
          </a:prstGeom>
        </p:spPr>
      </p:pic>
      <p:sp>
        <p:nvSpPr>
          <p:cNvPr id="38" name="Footer Placeholder 37">
            <a:extLst>
              <a:ext uri="{FF2B5EF4-FFF2-40B4-BE49-F238E27FC236}">
                <a16:creationId xmlns:a16="http://schemas.microsoft.com/office/drawing/2014/main" id="{5FE6BE3F-EC8B-842D-55C4-66E7A1BA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Dr.Siddique Ibrahim </a:t>
            </a:r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8DF357-2DDA-957A-EED9-887BEA246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1C93-EEB3-4B45-9982-AE88A42A550B}" type="datetime1">
              <a:rPr lang="en-IN" smtClean="0"/>
              <a:t>23-03-2025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73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 animBg="1"/>
      <p:bldP spid="3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C86FEC5C-43F0-4435-1C87-4F3CCC3EF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8644"/>
            <a:ext cx="10515600" cy="381986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rgbClr val="002060"/>
                </a:solidFill>
                <a:latin typeface="Palatino Linotype" panose="02040502050505030304" pitchFamily="18" charset="0"/>
              </a:rPr>
              <a:t>Query Optimization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E6A280-033F-E8FA-E7A3-4046B5172511}"/>
              </a:ext>
            </a:extLst>
          </p:cNvPr>
          <p:cNvSpPr txBox="1"/>
          <p:nvPr/>
        </p:nvSpPr>
        <p:spPr>
          <a:xfrm>
            <a:off x="365760" y="550630"/>
            <a:ext cx="11826240" cy="769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u="sng" dirty="0">
                <a:solidFill>
                  <a:srgbClr val="C00000"/>
                </a:solidFill>
                <a:latin typeface="Palatino Linotype" panose="02040502050505030304" pitchFamily="18" charset="0"/>
              </a:rPr>
              <a:t>Step 4 :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Output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process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analysis of the query plan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and the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optimize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 query.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2D4E4-A5F4-6582-DABC-3695C905F33A}"/>
              </a:ext>
            </a:extLst>
          </p:cNvPr>
          <p:cNvSpPr txBox="1"/>
          <p:nvPr/>
        </p:nvSpPr>
        <p:spPr>
          <a:xfrm>
            <a:off x="121920" y="1320264"/>
            <a:ext cx="615696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12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IN" sz="1800" b="0" i="0" u="sng" strike="noStrike" baseline="0" dirty="0">
                <a:solidFill>
                  <a:srgbClr val="C00000"/>
                </a:solidFill>
                <a:latin typeface="Palatino Linotype" panose="02040502050505030304" pitchFamily="18" charset="0"/>
              </a:rPr>
              <a:t>The Optimize Query </a:t>
            </a:r>
            <a:endParaRPr lang="en-IN" u="sng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DDC764-26DA-A635-3BF9-E0589A995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187" y="1455125"/>
            <a:ext cx="7959413" cy="4480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983F17-EE34-A397-96BE-2310284D3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903198"/>
            <a:ext cx="11511280" cy="4954802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665F059-4CA7-7F23-957B-2A37ED30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Dr.Siddique Ibrahim </a:t>
            </a:r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F78395-72FA-45C4-747F-243602D89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2890-A9B8-4526-B064-E3FAEBC6B01C}" type="datetime1">
              <a:rPr lang="en-IN" smtClean="0"/>
              <a:t>23-03-2025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66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E8EFFC30-8907-6F6D-A6BB-2B762D385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8644"/>
            <a:ext cx="10515600" cy="381986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rgbClr val="002060"/>
                </a:solidFill>
                <a:latin typeface="Palatino Linotype" panose="02040502050505030304" pitchFamily="18" charset="0"/>
              </a:rPr>
              <a:t>Query Optimization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78727E-0099-1143-9EF3-7488558E2568}"/>
              </a:ext>
            </a:extLst>
          </p:cNvPr>
          <p:cNvSpPr txBox="1"/>
          <p:nvPr/>
        </p:nvSpPr>
        <p:spPr>
          <a:xfrm>
            <a:off x="0" y="662801"/>
            <a:ext cx="61569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u="sng" strike="noStrike" baseline="0" dirty="0">
                <a:solidFill>
                  <a:srgbClr val="C00000"/>
                </a:solidFill>
                <a:latin typeface="Palatino Linotype" panose="02040502050505030304" pitchFamily="18" charset="0"/>
              </a:rPr>
              <a:t>Analysis Results </a:t>
            </a:r>
            <a:endParaRPr lang="en-IN" sz="2000" b="1" u="sng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936DC4-80DB-82C8-FE86-C77331E161C1}"/>
              </a:ext>
            </a:extLst>
          </p:cNvPr>
          <p:cNvSpPr txBox="1"/>
          <p:nvPr/>
        </p:nvSpPr>
        <p:spPr>
          <a:xfrm>
            <a:off x="386080" y="1175082"/>
            <a:ext cx="1085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FF0000"/>
                </a:solidFill>
                <a:latin typeface="Palatino Linotype" panose="02040502050505030304" pitchFamily="18" charset="0"/>
              </a:rPr>
              <a:t>Output analysis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The query plan and the optimize query produces the </a:t>
            </a:r>
            <a:r>
              <a:rPr lang="en-US" sz="1800" b="0" i="0" u="none" strike="noStrike" baseline="0" dirty="0">
                <a:solidFill>
                  <a:srgbClr val="0070C0"/>
                </a:solidFill>
                <a:latin typeface="Comic Sans MS" panose="030F0702030302020204" pitchFamily="66" charset="0"/>
              </a:rPr>
              <a:t>same output.</a:t>
            </a:r>
            <a:endParaRPr lang="en-IN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A5D0B5-8A97-7569-288D-C5465F7FC949}"/>
              </a:ext>
            </a:extLst>
          </p:cNvPr>
          <p:cNvSpPr txBox="1"/>
          <p:nvPr/>
        </p:nvSpPr>
        <p:spPr>
          <a:xfrm>
            <a:off x="386080" y="1544414"/>
            <a:ext cx="11592560" cy="877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1800" b="0" i="0" u="none" strike="noStrike" baseline="0" dirty="0">
                <a:solidFill>
                  <a:srgbClr val="FF0000"/>
                </a:solidFill>
                <a:latin typeface="Palatino Linotype" panose="02040502050505030304" pitchFamily="18" charset="0"/>
              </a:rPr>
              <a:t>Process analysis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The </a:t>
            </a:r>
            <a:r>
              <a:rPr lang="en-US" sz="1800" b="0" i="0" u="none" strike="noStrike" baseline="0" dirty="0">
                <a:solidFill>
                  <a:srgbClr val="0070C0"/>
                </a:solidFill>
                <a:latin typeface="Comic Sans MS" panose="030F0702030302020204" pitchFamily="66" charset="0"/>
              </a:rPr>
              <a:t>natural join operation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of the optimize query is producing a </a:t>
            </a:r>
            <a:r>
              <a:rPr lang="en-US" sz="1800" b="0" i="0" u="none" strike="noStrike" baseline="0" dirty="0">
                <a:solidFill>
                  <a:srgbClr val="0070C0"/>
                </a:solidFill>
                <a:latin typeface="Comic Sans MS" panose="030F0702030302020204" pitchFamily="66" charset="0"/>
              </a:rPr>
              <a:t>smaller number of tuples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mic Sans MS" panose="030F0702030302020204" pitchFamily="66" charset="0"/>
              </a:rPr>
              <a:t>than natural join operation of the query plan. </a:t>
            </a:r>
            <a:endParaRPr lang="en-IN" dirty="0">
              <a:latin typeface="Comic Sans MS" panose="030F0702030302020204" pitchFamily="66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75C538-A1FE-81A8-4C62-77BC959EC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50" y="3042629"/>
            <a:ext cx="4610500" cy="30736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95F73DD-8D6A-D170-DD97-6FCA81785BEB}"/>
              </a:ext>
            </a:extLst>
          </p:cNvPr>
          <p:cNvSpPr txBox="1"/>
          <p:nvPr/>
        </p:nvSpPr>
        <p:spPr>
          <a:xfrm>
            <a:off x="680720" y="2591047"/>
            <a:ext cx="18186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u="none" strike="noStrike" baseline="0" dirty="0">
                <a:solidFill>
                  <a:srgbClr val="7030A0"/>
                </a:solidFill>
                <a:latin typeface="Palatino Linotype" panose="02040502050505030304" pitchFamily="18" charset="0"/>
              </a:rPr>
              <a:t>Query plan </a:t>
            </a:r>
            <a:endParaRPr lang="en-IN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B70C1C-29DA-3A3D-3DAA-502E1A6CCDFC}"/>
              </a:ext>
            </a:extLst>
          </p:cNvPr>
          <p:cNvSpPr txBox="1"/>
          <p:nvPr/>
        </p:nvSpPr>
        <p:spPr>
          <a:xfrm>
            <a:off x="7843520" y="2421770"/>
            <a:ext cx="32207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Optimize query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1F2EF5E-D5D0-A165-6FE2-98516505E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99714"/>
            <a:ext cx="5740400" cy="13182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069BE2F-F21C-6B3F-6C83-21145A35AE68}"/>
              </a:ext>
            </a:extLst>
          </p:cNvPr>
          <p:cNvSpPr txBox="1"/>
          <p:nvPr/>
        </p:nvSpPr>
        <p:spPr>
          <a:xfrm>
            <a:off x="5257800" y="4756988"/>
            <a:ext cx="6934200" cy="1292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Comic Sans MS" panose="030F0702030302020204" pitchFamily="66" charset="0"/>
              </a:rPr>
              <a:t>The result of the query above </a:t>
            </a:r>
            <a:r>
              <a:rPr lang="en-US" sz="1800" b="0" i="0" u="none" strike="noStrike" baseline="0" dirty="0">
                <a:solidFill>
                  <a:srgbClr val="0070C0"/>
                </a:solidFill>
                <a:latin typeface="Comic Sans MS" panose="030F0702030302020204" pitchFamily="66" charset="0"/>
              </a:rPr>
              <a:t>needs the optimize process by reducing the columns are not required </a:t>
            </a:r>
            <a:r>
              <a:rPr lang="en-US" sz="1800" b="0" i="0" u="none" strike="noStrike" baseline="0" dirty="0">
                <a:latin typeface="Comic Sans MS" panose="030F0702030302020204" pitchFamily="66" charset="0"/>
              </a:rPr>
              <a:t>(</a:t>
            </a:r>
            <a:r>
              <a:rPr lang="en-US" sz="1800" b="0" i="0" u="none" strike="noStrike" baseline="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dept_name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Comic Sans MS" panose="030F0702030302020204" pitchFamily="66" charset="0"/>
              </a:rPr>
              <a:t>, salary, </a:t>
            </a:r>
            <a:r>
              <a:rPr lang="en-US" sz="1800" b="0" i="0" u="none" strike="noStrike" baseline="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etc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r>
              <a:rPr lang="en-US" sz="1800" b="0" i="0" u="none" strike="noStrike" baseline="0" dirty="0">
                <a:latin typeface="Comic Sans MS" panose="030F0702030302020204" pitchFamily="66" charset="0"/>
              </a:rPr>
              <a:t>. 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581D8D20-A8F6-A0D1-D16A-FD84C4AC2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Dr.Siddique Ibrahim </a:t>
            </a:r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5847E7-8FA6-BD98-A85A-EB3C52FA4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5F37-1EBE-41DD-8755-4C3CEFE2B0EE}" type="datetime1">
              <a:rPr lang="en-IN" smtClean="0"/>
              <a:t>23-03-2025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8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4" grpId="0"/>
      <p:bldP spid="15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DE28C1B0-E4D0-1FF2-9D9F-A159E7B4E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8644"/>
            <a:ext cx="10515600" cy="381986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rgbClr val="002060"/>
                </a:solidFill>
                <a:latin typeface="Palatino Linotype" panose="02040502050505030304" pitchFamily="18" charset="0"/>
              </a:rPr>
              <a:t>Query Optimization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6A3A85-59A3-DB4C-ED32-6D8C569CE16A}"/>
              </a:ext>
            </a:extLst>
          </p:cNvPr>
          <p:cNvSpPr txBox="1"/>
          <p:nvPr/>
        </p:nvSpPr>
        <p:spPr>
          <a:xfrm>
            <a:off x="132080" y="622161"/>
            <a:ext cx="61569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0" i="0" u="sng" strike="noStrike" baseline="0" dirty="0">
                <a:solidFill>
                  <a:srgbClr val="C00000"/>
                </a:solidFill>
                <a:latin typeface="Palatino Linotype" panose="02040502050505030304" pitchFamily="18" charset="0"/>
              </a:rPr>
              <a:t>The next step </a:t>
            </a:r>
            <a:endParaRPr lang="en-IN" sz="2000" u="sng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7BAB9D-BD6D-F994-18D7-99D53F0871E3}"/>
              </a:ext>
            </a:extLst>
          </p:cNvPr>
          <p:cNvSpPr txBox="1"/>
          <p:nvPr/>
        </p:nvSpPr>
        <p:spPr>
          <a:xfrm>
            <a:off x="345440" y="1093802"/>
            <a:ext cx="11704320" cy="877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Comic Sans MS" panose="030F0702030302020204" pitchFamily="66" charset="0"/>
              </a:rPr>
              <a:t>The query optimization process is </a:t>
            </a:r>
            <a:r>
              <a:rPr lang="en-US" sz="1800" b="0" i="0" u="none" strike="noStrike" baseline="0" dirty="0">
                <a:solidFill>
                  <a:srgbClr val="0070C0"/>
                </a:solidFill>
                <a:latin typeface="Comic Sans MS" panose="030F0702030302020204" pitchFamily="66" charset="0"/>
              </a:rPr>
              <a:t>used to reduce the columns are not required</a:t>
            </a:r>
            <a:r>
              <a:rPr lang="en-US" sz="1800" b="0" i="0" u="none" strike="noStrike" baseline="0" dirty="0">
                <a:latin typeface="Comic Sans MS" panose="030F0702030302020204" pitchFamily="66" charset="0"/>
              </a:rPr>
              <a:t>. Therefore, the expression tree is formulated as follows </a:t>
            </a:r>
            <a:endParaRPr lang="en-IN" dirty="0">
              <a:latin typeface="Comic Sans MS" panose="030F0702030302020204" pitchFamily="66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D2EE24-6FE8-AC7D-2283-D3F60B6E5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77" y="2092464"/>
            <a:ext cx="4581525" cy="41433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1C23E3-0C95-FCA4-3E64-74172726C326}"/>
              </a:ext>
            </a:extLst>
          </p:cNvPr>
          <p:cNvSpPr txBox="1"/>
          <p:nvPr/>
        </p:nvSpPr>
        <p:spPr>
          <a:xfrm>
            <a:off x="731520" y="6488668"/>
            <a:ext cx="6156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 baseline="0" dirty="0">
                <a:solidFill>
                  <a:srgbClr val="FF0000"/>
                </a:solidFill>
                <a:latin typeface="Comic Sans MS" panose="030F0702030302020204" pitchFamily="66" charset="0"/>
              </a:rPr>
              <a:t>Transformed expression tree </a:t>
            </a:r>
            <a:endParaRPr lang="en-IN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DF9CFA-0808-AEF0-20E5-38EB8C1ED6DE}"/>
              </a:ext>
            </a:extLst>
          </p:cNvPr>
          <p:cNvSpPr txBox="1"/>
          <p:nvPr/>
        </p:nvSpPr>
        <p:spPr>
          <a:xfrm>
            <a:off x="5374640" y="2223987"/>
            <a:ext cx="6502400" cy="877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omic Sans MS" panose="030F0702030302020204" pitchFamily="66" charset="0"/>
              </a:rPr>
              <a:t>Determining the optimized query by using </a:t>
            </a:r>
            <a:r>
              <a:rPr lang="en-US" sz="1800" b="0" i="0" u="none" strike="noStrike" baseline="0" dirty="0">
                <a:solidFill>
                  <a:srgbClr val="0070C0"/>
                </a:solidFill>
                <a:latin typeface="Comic Sans MS" panose="030F0702030302020204" pitchFamily="66" charset="0"/>
              </a:rPr>
              <a:t>relational algebra based </a:t>
            </a:r>
            <a:r>
              <a:rPr lang="en-US" sz="18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Comic Sans MS" panose="030F0702030302020204" pitchFamily="66" charset="0"/>
              </a:rPr>
              <a:t>on expression tree </a:t>
            </a:r>
            <a:endParaRPr lang="en-IN" dirty="0">
              <a:solidFill>
                <a:schemeClr val="bg2">
                  <a:lumMod val="10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F766FD4-FB0F-96F2-834C-AFD1B031C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480" y="3248285"/>
            <a:ext cx="6573519" cy="13793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A02495F-D145-1C69-57EA-0E2B05BE680C}"/>
              </a:ext>
            </a:extLst>
          </p:cNvPr>
          <p:cNvSpPr txBox="1"/>
          <p:nvPr/>
        </p:nvSpPr>
        <p:spPr>
          <a:xfrm>
            <a:off x="5440361" y="4804485"/>
            <a:ext cx="67516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The next step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Comic Sans MS" panose="030F0702030302020204" pitchFamily="66" charset="0"/>
              </a:rPr>
              <a:t>output and process analysis of the previous optimized query and the optimize query. 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9A02530C-E910-8337-6232-472687A5C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Dr.Siddique Ibrahim </a:t>
            </a:r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F898A7-3383-A72C-3737-403A06E93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21D4-B4A7-49E0-8753-BA35DFDB46BC}" type="datetime1">
              <a:rPr lang="en-IN" smtClean="0"/>
              <a:t>23-03-2025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57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EF9F4E50-334F-E0B4-658A-6356E89D2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8644"/>
            <a:ext cx="10515600" cy="381986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rgbClr val="002060"/>
                </a:solidFill>
                <a:latin typeface="Palatino Linotype" panose="02040502050505030304" pitchFamily="18" charset="0"/>
              </a:rPr>
              <a:t>Query Optimization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794122-16E0-121F-87E8-6B24E8C0D8AB}"/>
              </a:ext>
            </a:extLst>
          </p:cNvPr>
          <p:cNvSpPr txBox="1"/>
          <p:nvPr/>
        </p:nvSpPr>
        <p:spPr>
          <a:xfrm>
            <a:off x="467360" y="550630"/>
            <a:ext cx="92252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Output </a:t>
            </a:r>
            <a:r>
              <a:rPr lang="en-US" sz="2400" dirty="0">
                <a:latin typeface="Comic Sans MS" panose="030F0702030302020204" pitchFamily="66" charset="0"/>
              </a:rPr>
              <a:t>and </a:t>
            </a:r>
            <a:r>
              <a:rPr lang="en-US" sz="2400" dirty="0">
                <a:solidFill>
                  <a:srgbClr val="0070C0"/>
                </a:solidFill>
                <a:latin typeface="Comic Sans MS" panose="030F0702030302020204" pitchFamily="66" charset="0"/>
              </a:rPr>
              <a:t>process</a:t>
            </a:r>
            <a:r>
              <a:rPr lang="en-US" sz="2400" dirty="0">
                <a:latin typeface="Comic Sans MS" panose="030F0702030302020204" pitchFamily="66" charset="0"/>
              </a:rPr>
              <a:t> analysis of the optimized query</a:t>
            </a:r>
            <a:endParaRPr lang="en-IN" sz="2400" dirty="0">
              <a:latin typeface="Comic Sans MS" panose="030F0702030302020204" pitchFamily="66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7E523A-68F2-5F14-52F5-045C2600D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0" y="1920436"/>
            <a:ext cx="11145520" cy="48922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3C14CE-CAA7-CB84-EC08-7DAAA4F65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664" y="1029280"/>
            <a:ext cx="5461176" cy="893086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E4DCAC4-5B24-38E2-AD20-ABBF58B4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Dr.Siddique Ibrahim </a:t>
            </a:r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30AE1F-F204-72D5-73A2-166ED970B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8443-E1A5-42C5-82F5-00ED9F972FB7}" type="datetime1">
              <a:rPr lang="en-IN" smtClean="0"/>
              <a:t>23-03-2025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43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CA89BB40-B692-4CEF-6001-9958FEE5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8644"/>
            <a:ext cx="10515600" cy="381986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rgbClr val="002060"/>
                </a:solidFill>
                <a:latin typeface="Palatino Linotype" panose="02040502050505030304" pitchFamily="18" charset="0"/>
              </a:rPr>
              <a:t>Query Optimization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919C97-DF8C-83C2-0FF5-EAD374C3C3E7}"/>
              </a:ext>
            </a:extLst>
          </p:cNvPr>
          <p:cNvSpPr txBox="1"/>
          <p:nvPr/>
        </p:nvSpPr>
        <p:spPr>
          <a:xfrm>
            <a:off x="233680" y="831056"/>
            <a:ext cx="11958320" cy="1369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Palatino Linotype" panose="02040502050505030304" pitchFamily="18" charset="0"/>
              </a:rPr>
              <a:t>Output analysis </a:t>
            </a:r>
            <a:r>
              <a:rPr lang="en-US" dirty="0">
                <a:latin typeface="Comic Sans MS" panose="030F0702030302020204" pitchFamily="66" charset="0"/>
              </a:rPr>
              <a:t>: the previous optimized query and the optimized query produces the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same output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Palatino Linotype" panose="02040502050505030304" pitchFamily="18" charset="0"/>
              </a:rPr>
              <a:t>Process analysis</a:t>
            </a:r>
            <a:r>
              <a:rPr lang="en-US" dirty="0">
                <a:latin typeface="Comic Sans MS" panose="030F0702030302020204" pitchFamily="66" charset="0"/>
              </a:rPr>
              <a:t>: The natural join operation of the optimized query produces a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smaller number of columns </a:t>
            </a:r>
            <a:r>
              <a:rPr lang="en-US" dirty="0">
                <a:latin typeface="Comic Sans MS" panose="030F0702030302020204" pitchFamily="66" charset="0"/>
              </a:rPr>
              <a:t>than the natural join operation of the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previous optimized query</a:t>
            </a:r>
            <a:r>
              <a:rPr lang="en-US" dirty="0">
                <a:latin typeface="Comic Sans MS" panose="030F0702030302020204" pitchFamily="66" charset="0"/>
              </a:rPr>
              <a:t>.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3830B8-CB19-B268-99DE-D466BE335453}"/>
              </a:ext>
            </a:extLst>
          </p:cNvPr>
          <p:cNvSpPr txBox="1"/>
          <p:nvPr/>
        </p:nvSpPr>
        <p:spPr>
          <a:xfrm>
            <a:off x="233680" y="2553454"/>
            <a:ext cx="41859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The previous optimized query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9E2192-134B-9109-C0DC-EFE9C2232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" y="3058491"/>
            <a:ext cx="4521200" cy="5961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B1B1FC4-89E3-B402-3809-420426399A34}"/>
              </a:ext>
            </a:extLst>
          </p:cNvPr>
          <p:cNvSpPr txBox="1"/>
          <p:nvPr/>
        </p:nvSpPr>
        <p:spPr>
          <a:xfrm>
            <a:off x="7152344" y="2625605"/>
            <a:ext cx="42989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The result of the optimized query</a:t>
            </a:r>
            <a:endParaRPr lang="en-IN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A1A90B3-558C-4D69-17CD-E584F8963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479" y="3058491"/>
            <a:ext cx="6064841" cy="27105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11B1A6-AFD0-BC02-7497-AB089337C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72" y="3937908"/>
            <a:ext cx="6271803" cy="85351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97CFDB6-D818-71BC-1AAC-65E97774F8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5425" y="3333667"/>
            <a:ext cx="5165421" cy="853514"/>
          </a:xfrm>
          <a:prstGeom prst="rect">
            <a:avLst/>
          </a:prstGeom>
        </p:spPr>
      </p:pic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C65F1EB5-6B83-A201-A72B-B362BAE4C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Dr.Siddique Ibrahim </a:t>
            </a:r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EB19B-F1A2-ED48-C7A7-28D143A47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A305-091F-4EEA-A4CC-0C2331685B32}" type="datetime1">
              <a:rPr lang="en-IN" smtClean="0"/>
              <a:t>23-03-2025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7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171B8E-A9A7-4DC2-49B9-88EC0FE02FA3}"/>
              </a:ext>
            </a:extLst>
          </p:cNvPr>
          <p:cNvSpPr txBox="1"/>
          <p:nvPr/>
        </p:nvSpPr>
        <p:spPr>
          <a:xfrm>
            <a:off x="91440" y="68103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Palatino Linotype" panose="02040502050505030304" pitchFamily="18" charset="0"/>
              </a:rPr>
              <a:t>Purpose of SQL Query Optimization</a:t>
            </a:r>
            <a:endParaRPr lang="en-IN" sz="2800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641840F1-CF7F-0DF6-D563-0418A67B7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8644"/>
            <a:ext cx="10515600" cy="381986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rgbClr val="002060"/>
                </a:solidFill>
                <a:latin typeface="Palatino Linotype" panose="02040502050505030304" pitchFamily="18" charset="0"/>
              </a:rPr>
              <a:t>Query Optimization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499527-3AF5-F994-0295-2CF959EF33E2}"/>
              </a:ext>
            </a:extLst>
          </p:cNvPr>
          <p:cNvSpPr txBox="1"/>
          <p:nvPr/>
        </p:nvSpPr>
        <p:spPr>
          <a:xfrm>
            <a:off x="360680" y="1484750"/>
            <a:ext cx="11008360" cy="3888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b="1" i="0" dirty="0">
                <a:solidFill>
                  <a:srgbClr val="383838"/>
                </a:solidFill>
                <a:effectLst/>
                <a:latin typeface="Inter"/>
              </a:rPr>
              <a:t>1</a:t>
            </a:r>
            <a:r>
              <a:rPr lang="en-US" sz="2000" b="1" i="0" dirty="0">
                <a:solidFill>
                  <a:srgbClr val="383838"/>
                </a:solidFill>
                <a:effectLst/>
                <a:latin typeface="Inter"/>
              </a:rPr>
              <a:t>.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Reduce Response Time</a:t>
            </a:r>
            <a:r>
              <a:rPr lang="en-US" sz="2000" b="1" i="0" dirty="0">
                <a:solidFill>
                  <a:srgbClr val="383838"/>
                </a:solidFill>
                <a:effectLst/>
                <a:latin typeface="Inter"/>
              </a:rPr>
              <a:t>:</a:t>
            </a:r>
            <a:r>
              <a:rPr lang="en-US" sz="2000" b="0" i="0" dirty="0">
                <a:solidFill>
                  <a:srgbClr val="383838"/>
                </a:solidFill>
                <a:effectLst/>
                <a:latin typeface="Inter"/>
              </a:rPr>
              <a:t> </a:t>
            </a:r>
            <a:r>
              <a:rPr lang="en-US" sz="2000" b="0" i="0" dirty="0">
                <a:solidFill>
                  <a:srgbClr val="383838"/>
                </a:solidFill>
                <a:effectLst/>
                <a:latin typeface="Comic Sans MS" panose="030F0702030302020204" pitchFamily="66" charset="0"/>
              </a:rPr>
              <a:t>The major goal is to enhance performance by reducing the response time. The time difference between users requesting data and getting responses should be minimized for a better user experience.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2000" b="1" i="0" dirty="0">
                <a:solidFill>
                  <a:srgbClr val="383838"/>
                </a:solidFill>
                <a:effectLst/>
                <a:latin typeface="Inter"/>
              </a:rPr>
              <a:t>2.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Reduced CPU execution time</a:t>
            </a:r>
            <a:r>
              <a:rPr lang="en-US" sz="2000" b="1" i="0" dirty="0">
                <a:solidFill>
                  <a:srgbClr val="383838"/>
                </a:solidFill>
                <a:effectLst/>
                <a:latin typeface="Inter"/>
              </a:rPr>
              <a:t>: </a:t>
            </a:r>
            <a:r>
              <a:rPr lang="en-US" sz="2000" b="0" i="0" dirty="0">
                <a:solidFill>
                  <a:srgbClr val="383838"/>
                </a:solidFill>
                <a:effectLst/>
                <a:latin typeface="Comic Sans MS" panose="030F0702030302020204" pitchFamily="66" charset="0"/>
              </a:rPr>
              <a:t>The CPU execution time of a query must be reduced so that faster results can be obtained.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2000" b="1" i="0" dirty="0">
                <a:solidFill>
                  <a:srgbClr val="383838"/>
                </a:solidFill>
                <a:effectLst/>
                <a:latin typeface="Inter"/>
              </a:rPr>
              <a:t>3.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Improved Throughput</a:t>
            </a:r>
            <a:r>
              <a:rPr lang="en-US" sz="2000" b="1" i="0" dirty="0">
                <a:solidFill>
                  <a:srgbClr val="383838"/>
                </a:solidFill>
                <a:effectLst/>
                <a:latin typeface="Inter"/>
              </a:rPr>
              <a:t>: </a:t>
            </a:r>
            <a:r>
              <a:rPr lang="en-US" sz="2000" b="0" i="0" dirty="0">
                <a:solidFill>
                  <a:srgbClr val="383838"/>
                </a:solidFill>
                <a:effectLst/>
                <a:latin typeface="Comic Sans MS" panose="030F0702030302020204" pitchFamily="66" charset="0"/>
              </a:rPr>
              <a:t>The number of resources to be accessed to fetch all necessary data should be minimized. The number of rows to be fetched in a particular query should be in the most efficient manner such that the least number of resources are used.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109EF21-1AEC-7A13-9E30-BBAB12988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Dr.Siddique Ibrahim </a:t>
            </a:r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B3EC2-7DC4-BF58-F750-1E64B68A6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63BD-A510-4EBA-ACF5-F47167990EF3}" type="datetime1">
              <a:rPr lang="en-IN" smtClean="0"/>
              <a:t>23-03-2025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224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7C714FF4-EA03-A35D-9B3B-3A9165FCB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8644"/>
            <a:ext cx="10515600" cy="381986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rgbClr val="002060"/>
                </a:solidFill>
                <a:latin typeface="Palatino Linotype" panose="02040502050505030304" pitchFamily="18" charset="0"/>
              </a:rPr>
              <a:t>Query Optimization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279F4A-C0AB-9318-0A37-5A6F3A24023F}"/>
              </a:ext>
            </a:extLst>
          </p:cNvPr>
          <p:cNvSpPr txBox="1"/>
          <p:nvPr/>
        </p:nvSpPr>
        <p:spPr>
          <a:xfrm>
            <a:off x="121920" y="684014"/>
            <a:ext cx="6156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sng" strike="noStrike" baseline="0" dirty="0">
                <a:solidFill>
                  <a:srgbClr val="C00000"/>
                </a:solidFill>
                <a:latin typeface="Palatino Linotype" panose="02040502050505030304" pitchFamily="18" charset="0"/>
              </a:rPr>
              <a:t>Example 2:</a:t>
            </a:r>
            <a:endParaRPr lang="en-IN" u="sng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C24FF2-3BBE-3759-70D2-CF58A9DAB0A2}"/>
              </a:ext>
            </a:extLst>
          </p:cNvPr>
          <p:cNvSpPr txBox="1"/>
          <p:nvPr/>
        </p:nvSpPr>
        <p:spPr>
          <a:xfrm>
            <a:off x="772160" y="1053346"/>
            <a:ext cx="10840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P.Name</a:t>
            </a:r>
            <a:r>
              <a:rPr lang="en-US" dirty="0"/>
              <a:t> FROM Professor P, Teaching T </a:t>
            </a:r>
          </a:p>
          <a:p>
            <a:r>
              <a:rPr lang="en-US" dirty="0"/>
              <a:t>	WHERE </a:t>
            </a:r>
            <a:r>
              <a:rPr lang="en-US" dirty="0" err="1"/>
              <a:t>P.Id</a:t>
            </a:r>
            <a:r>
              <a:rPr lang="en-US" dirty="0"/>
              <a:t> = </a:t>
            </a:r>
            <a:r>
              <a:rPr lang="en-US" dirty="0" err="1"/>
              <a:t>T.ProfId</a:t>
            </a:r>
            <a:r>
              <a:rPr lang="en-US" dirty="0"/>
              <a:t>  AND P. </a:t>
            </a:r>
            <a:r>
              <a:rPr lang="en-US" dirty="0" err="1"/>
              <a:t>DeptId</a:t>
            </a:r>
            <a:r>
              <a:rPr lang="en-US" dirty="0"/>
              <a:t> = ‘CS’ AND </a:t>
            </a:r>
            <a:r>
              <a:rPr lang="en-US" dirty="0" err="1"/>
              <a:t>T.Semester</a:t>
            </a:r>
            <a:r>
              <a:rPr lang="en-US" dirty="0"/>
              <a:t> = ‘F2007’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0AD303-CE8B-4B38-24E9-5CE035426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246" y="2069009"/>
            <a:ext cx="7751034" cy="4236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9A8B599-8587-4298-58F3-D58DE285B9CB}"/>
              </a:ext>
            </a:extLst>
          </p:cNvPr>
          <p:cNvSpPr txBox="1"/>
          <p:nvPr/>
        </p:nvSpPr>
        <p:spPr>
          <a:xfrm>
            <a:off x="121920" y="1679167"/>
            <a:ext cx="236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sng" strike="noStrike" baseline="0" dirty="0">
                <a:solidFill>
                  <a:srgbClr val="C00000"/>
                </a:solidFill>
                <a:latin typeface="Palatino Linotype" panose="02040502050505030304" pitchFamily="18" charset="0"/>
              </a:rPr>
              <a:t>Relational algebra</a:t>
            </a: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8446E62-28F6-CF18-3BFA-86A51A63C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01" y="3327012"/>
            <a:ext cx="4434694" cy="29620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096645B-C011-B932-7F2A-F525707B4B23}"/>
              </a:ext>
            </a:extLst>
          </p:cNvPr>
          <p:cNvSpPr txBox="1"/>
          <p:nvPr/>
        </p:nvSpPr>
        <p:spPr>
          <a:xfrm>
            <a:off x="385784" y="2778135"/>
            <a:ext cx="33632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The initial expression tree </a:t>
            </a:r>
            <a:endParaRPr lang="en-IN" sz="2000" b="1" dirty="0">
              <a:solidFill>
                <a:srgbClr val="7030A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37F53AD-D0BC-4A8B-803A-73392274E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395" y="2945875"/>
            <a:ext cx="6971926" cy="40011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74A401E-CDCA-17C4-9C77-F13E06AFB8CF}"/>
              </a:ext>
            </a:extLst>
          </p:cNvPr>
          <p:cNvSpPr txBox="1"/>
          <p:nvPr/>
        </p:nvSpPr>
        <p:spPr>
          <a:xfrm>
            <a:off x="5864648" y="3409944"/>
            <a:ext cx="43359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Transformed expression tree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C8859F-D977-282A-BEFB-8F2CBC7D6BA2}"/>
              </a:ext>
            </a:extLst>
          </p:cNvPr>
          <p:cNvSpPr txBox="1"/>
          <p:nvPr/>
        </p:nvSpPr>
        <p:spPr>
          <a:xfrm>
            <a:off x="5059395" y="2698631"/>
            <a:ext cx="416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u="sng" dirty="0">
                <a:solidFill>
                  <a:srgbClr val="C00000"/>
                </a:solidFill>
                <a:latin typeface="Palatino Linotype" panose="02040502050505030304" pitchFamily="18" charset="0"/>
              </a:rPr>
              <a:t>Optimized query </a:t>
            </a:r>
            <a:r>
              <a:rPr lang="en-IN" sz="1800" b="0" i="0" u="sng" strike="noStrike" baseline="0" dirty="0">
                <a:solidFill>
                  <a:srgbClr val="C00000"/>
                </a:solidFill>
                <a:latin typeface="Palatino Linotype" panose="02040502050505030304" pitchFamily="18" charset="0"/>
              </a:rPr>
              <a:t>Relational algebra</a:t>
            </a:r>
            <a:endParaRPr lang="en-I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10498FC-C6D1-FAA9-F687-88ECEB16E1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3498" y="3874013"/>
            <a:ext cx="3264021" cy="2764608"/>
          </a:xfrm>
          <a:prstGeom prst="rect">
            <a:avLst/>
          </a:prstGeom>
        </p:spPr>
      </p:pic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2900265F-2F58-6654-6B18-8D27B4212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Dr.Siddique Ibrahim </a:t>
            </a:r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259F7-4282-E91F-371A-AEFDE6F4C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FB2A-F189-4B45-BC53-BE76CB414415}" type="datetime1">
              <a:rPr lang="en-IN" smtClean="0"/>
              <a:t>23-03-2025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89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D1C2-CC2A-CCCE-B806-AF1F60E1E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80" y="263525"/>
            <a:ext cx="10515600" cy="68135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2060"/>
                </a:solidFill>
                <a:latin typeface="Century Schoolbook" panose="02040604050505020304" pitchFamily="18" charset="0"/>
              </a:rPr>
              <a:t>Query Processing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3663A-883E-3650-02DB-239CC1EE2A74}"/>
              </a:ext>
            </a:extLst>
          </p:cNvPr>
          <p:cNvSpPr txBox="1"/>
          <p:nvPr/>
        </p:nvSpPr>
        <p:spPr>
          <a:xfrm>
            <a:off x="447040" y="944880"/>
            <a:ext cx="11562080" cy="2041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Query processing </a:t>
            </a: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mic Sans MS" panose="030F0702030302020204" pitchFamily="66" charset="0"/>
              </a:rPr>
              <a:t>is a </a:t>
            </a:r>
            <a:r>
              <a:rPr lang="en-US" sz="2000" b="0" i="0" dirty="0">
                <a:solidFill>
                  <a:srgbClr val="0070C0"/>
                </a:solidFill>
                <a:effectLst/>
                <a:latin typeface="Comic Sans MS" panose="030F0702030302020204" pitchFamily="66" charset="0"/>
              </a:rPr>
              <a:t>process of translating </a:t>
            </a: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mic Sans MS" panose="030F0702030302020204" pitchFamily="66" charset="0"/>
              </a:rPr>
              <a:t>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user query </a:t>
            </a: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mic Sans MS" panose="030F0702030302020204" pitchFamily="66" charset="0"/>
              </a:rPr>
              <a:t>into an </a:t>
            </a:r>
            <a:r>
              <a:rPr lang="en-US" sz="2000" b="0" i="0" dirty="0">
                <a:solidFill>
                  <a:srgbClr val="0070C0"/>
                </a:solidFill>
                <a:effectLst/>
                <a:latin typeface="Comic Sans MS" panose="030F0702030302020204" pitchFamily="66" charset="0"/>
              </a:rPr>
              <a:t>executable form</a:t>
            </a: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mic Sans MS" panose="030F0702030302020204" pitchFamily="66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mic Sans MS" panose="030F0702030302020204" pitchFamily="66" charset="0"/>
              </a:rPr>
              <a:t> It </a:t>
            </a:r>
            <a:r>
              <a:rPr lang="en-US" sz="2000" b="0" i="0" dirty="0">
                <a:solidFill>
                  <a:srgbClr val="0070C0"/>
                </a:solidFill>
                <a:effectLst/>
                <a:latin typeface="Comic Sans MS" panose="030F0702030302020204" pitchFamily="66" charset="0"/>
              </a:rPr>
              <a:t>helps to retrieve the results </a:t>
            </a: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mic Sans MS" panose="030F0702030302020204" pitchFamily="66" charset="0"/>
              </a:rPr>
              <a:t>from a database. In query processing, it </a:t>
            </a:r>
            <a:r>
              <a:rPr lang="en-US" sz="2000" b="0" i="0" dirty="0">
                <a:solidFill>
                  <a:srgbClr val="0070C0"/>
                </a:solidFill>
                <a:effectLst/>
                <a:latin typeface="Comic Sans MS" panose="030F0702030302020204" pitchFamily="66" charset="0"/>
              </a:rPr>
              <a:t>converts the high-level query into a low-level query </a:t>
            </a: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mic Sans MS" panose="030F0702030302020204" pitchFamily="66" charset="0"/>
              </a:rPr>
              <a:t>for the database. 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mic Sans MS" panose="030F0702030302020204" pitchFamily="66" charset="0"/>
              </a:rPr>
              <a:t>Query processing is a </a:t>
            </a:r>
            <a:r>
              <a:rPr lang="en-US" sz="2000" b="0" i="0" dirty="0">
                <a:solidFill>
                  <a:srgbClr val="0070C0"/>
                </a:solidFill>
                <a:effectLst/>
                <a:latin typeface="Comic Sans MS" panose="030F0702030302020204" pitchFamily="66" charset="0"/>
              </a:rPr>
              <a:t>very important component </a:t>
            </a: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mic Sans MS" panose="030F0702030302020204" pitchFamily="66" charset="0"/>
              </a:rPr>
              <a:t>of DBMS.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1026" name="Picture 2" descr="steps in query processing ">
            <a:extLst>
              <a:ext uri="{FF2B5EF4-FFF2-40B4-BE49-F238E27FC236}">
                <a16:creationId xmlns:a16="http://schemas.microsoft.com/office/drawing/2014/main" id="{41B939BD-BDF1-D11B-4759-50AF50520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120" y="2986721"/>
            <a:ext cx="8890000" cy="369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DB858C-B0E0-1934-05F8-FD239ABD8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Dr.Siddique Ibrahim 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A9C6F-0042-6E0A-9B47-00466E63C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4D27-51D3-4247-8020-F2EDBD5BA8FB}" type="datetime1">
              <a:rPr lang="en-IN" smtClean="0"/>
              <a:t>23-03-2025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924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D1C2-CC2A-CCCE-B806-AF1F60E1E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80" y="263525"/>
            <a:ext cx="10515600" cy="68135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2060"/>
                </a:solidFill>
                <a:latin typeface="Century Schoolbook" panose="02040604050505020304" pitchFamily="18" charset="0"/>
              </a:rPr>
              <a:t>Query 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7624F-4F77-C53D-1726-28A7F2985F4E}"/>
              </a:ext>
            </a:extLst>
          </p:cNvPr>
          <p:cNvSpPr txBox="1"/>
          <p:nvPr/>
        </p:nvSpPr>
        <p:spPr>
          <a:xfrm>
            <a:off x="172720" y="94488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C00000"/>
                </a:solidFill>
                <a:latin typeface="Palatino Linotype" panose="02040502050505030304" pitchFamily="18" charset="0"/>
              </a:rPr>
              <a:t>1. Parsing and Translation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5D1BA9-931F-4770-38A4-D7CB551D8D9E}"/>
              </a:ext>
            </a:extLst>
          </p:cNvPr>
          <p:cNvSpPr txBox="1"/>
          <p:nvPr/>
        </p:nvSpPr>
        <p:spPr>
          <a:xfrm>
            <a:off x="467360" y="1526449"/>
            <a:ext cx="11003280" cy="3119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Translate </a:t>
            </a:r>
            <a:r>
              <a:rPr lang="en-US" sz="2000" dirty="0">
                <a:latin typeface="Comic Sans MS" panose="030F0702030302020204" pitchFamily="66" charset="0"/>
              </a:rPr>
              <a:t>the query into its </a:t>
            </a:r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internal form</a:t>
            </a:r>
            <a:r>
              <a:rPr lang="en-US" sz="2000" dirty="0">
                <a:latin typeface="Comic Sans MS" panose="030F0702030302020204" pitchFamily="66" charset="0"/>
              </a:rPr>
              <a:t>. 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omic Sans MS" panose="030F0702030302020204" pitchFamily="66" charset="0"/>
              </a:rPr>
              <a:t>This is then translated into </a:t>
            </a:r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relational algebra</a:t>
            </a:r>
            <a:r>
              <a:rPr lang="en-US" sz="2000" dirty="0">
                <a:latin typeface="Comic Sans MS" panose="030F0702030302020204" pitchFamily="66" charset="0"/>
              </a:rPr>
              <a:t>. 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Parser checks syntax</a:t>
            </a:r>
            <a:r>
              <a:rPr lang="en-US" sz="2000" dirty="0">
                <a:latin typeface="Comic Sans MS" panose="030F0702030302020204" pitchFamily="66" charset="0"/>
              </a:rPr>
              <a:t>, verifies relations Translation- 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Check SQL syntax </a:t>
            </a:r>
            <a:r>
              <a:rPr lang="en-US" sz="2000" dirty="0">
                <a:latin typeface="Comic Sans MS" panose="030F0702030302020204" pitchFamily="66" charset="0"/>
              </a:rPr>
              <a:t>– check the 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existence of relations and attributes 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Replace views </a:t>
            </a:r>
            <a:r>
              <a:rPr lang="en-US" sz="2000" dirty="0">
                <a:latin typeface="Comic Sans MS" panose="030F0702030302020204" pitchFamily="66" charset="0"/>
              </a:rPr>
              <a:t>by their definitions – transform the query into an internal form (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similar to relational algebra</a:t>
            </a:r>
            <a:r>
              <a:rPr lang="en-US" sz="2000" dirty="0">
                <a:latin typeface="Comic Sans MS" panose="030F0702030302020204" pitchFamily="66" charset="0"/>
              </a:rPr>
              <a:t>). </a:t>
            </a:r>
            <a:endParaRPr lang="en-IN" sz="1600" dirty="0">
              <a:latin typeface="Comic Sans MS" panose="030F07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F7DF5F-E3E8-A799-747C-9255533A8BCE}"/>
              </a:ext>
            </a:extLst>
          </p:cNvPr>
          <p:cNvSpPr txBox="1"/>
          <p:nvPr/>
        </p:nvSpPr>
        <p:spPr>
          <a:xfrm>
            <a:off x="543560" y="4773123"/>
            <a:ext cx="11450320" cy="12928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Query parsing </a:t>
            </a:r>
            <a:r>
              <a:rPr lang="en-US" dirty="0">
                <a:latin typeface="Comic Sans MS" panose="030F0702030302020204" pitchFamily="66" charset="0"/>
              </a:rPr>
              <a:t>is the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first step </a:t>
            </a:r>
            <a:r>
              <a:rPr lang="en-US" dirty="0">
                <a:latin typeface="Comic Sans MS" panose="030F0702030302020204" pitchFamily="66" charset="0"/>
              </a:rPr>
              <a:t>in query processing. In this step, a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query is checked for syntax errors</a:t>
            </a:r>
            <a:r>
              <a:rPr lang="en-US" dirty="0">
                <a:latin typeface="Comic Sans MS" panose="030F0702030302020204" pitchFamily="66" charset="0"/>
              </a:rPr>
              <a:t>. Then it converts it into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the parse tree</a:t>
            </a:r>
            <a:r>
              <a:rPr lang="en-US" dirty="0">
                <a:latin typeface="Comic Sans MS" panose="030F0702030302020204" pitchFamily="66" charset="0"/>
              </a:rPr>
              <a:t>. So, a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parse tree represents </a:t>
            </a:r>
            <a:r>
              <a:rPr lang="en-US" dirty="0">
                <a:latin typeface="Comic Sans MS" panose="030F0702030302020204" pitchFamily="66" charset="0"/>
              </a:rPr>
              <a:t>the query in a format that is easy to understand for DBMS. A parse tree is used in other steps of query processing in DBMS.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D45D69-FFDA-4CB1-F0F3-D52B02B75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Dr.Siddique Ibrahim 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2429E-0D31-6C3D-1A2A-5369CCB8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1743-BD4C-41E3-91C3-ABC68DB25C46}" type="datetime1">
              <a:rPr lang="en-IN" smtClean="0"/>
              <a:t>23-03-2025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832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D1C2-CC2A-CCCE-B806-AF1F60E1E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80" y="263525"/>
            <a:ext cx="10515600" cy="68135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2060"/>
                </a:solidFill>
                <a:latin typeface="Century Schoolbook" panose="02040604050505020304" pitchFamily="18" charset="0"/>
              </a:rPr>
              <a:t>Query 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7624F-4F77-C53D-1726-28A7F2985F4E}"/>
              </a:ext>
            </a:extLst>
          </p:cNvPr>
          <p:cNvSpPr txBox="1"/>
          <p:nvPr/>
        </p:nvSpPr>
        <p:spPr>
          <a:xfrm>
            <a:off x="172720" y="94488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C00000"/>
                </a:solidFill>
                <a:latin typeface="Palatino Linotype" panose="02040502050505030304" pitchFamily="18" charset="0"/>
              </a:rPr>
              <a:t>2. Optimization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5D1BA9-931F-4770-38A4-D7CB551D8D9E}"/>
              </a:ext>
            </a:extLst>
          </p:cNvPr>
          <p:cNvSpPr txBox="1"/>
          <p:nvPr/>
        </p:nvSpPr>
        <p:spPr>
          <a:xfrm>
            <a:off x="467360" y="1526449"/>
            <a:ext cx="11003280" cy="1041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Generate </a:t>
            </a:r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alternative access plans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, i.e., 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procedure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, for processing the query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Select an </a:t>
            </a:r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efficient access plan.  </a:t>
            </a:r>
            <a:endParaRPr lang="en-IN" sz="16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F7DF5F-E3E8-A799-747C-9255533A8BCE}"/>
              </a:ext>
            </a:extLst>
          </p:cNvPr>
          <p:cNvSpPr txBox="1"/>
          <p:nvPr/>
        </p:nvSpPr>
        <p:spPr>
          <a:xfrm>
            <a:off x="370840" y="2933419"/>
            <a:ext cx="11450320" cy="31856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After doing query parsing, the DBMS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starts finding the most efficient way to execute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the given query. The optimization process follows some factors for the query. 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These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factors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 are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indexing, joins,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and other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optimization mechanisms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. 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These help in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determining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 the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most efficient query execution plan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. So, query optimization tells the DBMS what the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best execution plan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is for it. 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The main goal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of this step is to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retrieve the required data with minimal cost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in terms of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resources and time.</a:t>
            </a:r>
            <a:endParaRPr lang="en-IN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E7292A-FC86-F1CF-A432-4B0C74BFF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Dr.Siddique Ibrahim 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140A5-AE68-C294-A800-A65574B79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3EBB-A06F-4B65-93D4-BDEEF6B8C543}" type="datetime1">
              <a:rPr lang="en-IN" smtClean="0"/>
              <a:t>23-03-2025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325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D1C2-CC2A-CCCE-B806-AF1F60E1E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2939"/>
            <a:ext cx="10515600" cy="68135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2060"/>
                </a:solidFill>
                <a:latin typeface="Century Schoolbook" panose="02040604050505020304" pitchFamily="18" charset="0"/>
              </a:rPr>
              <a:t>Query 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7624F-4F77-C53D-1726-28A7F2985F4E}"/>
              </a:ext>
            </a:extLst>
          </p:cNvPr>
          <p:cNvSpPr txBox="1"/>
          <p:nvPr/>
        </p:nvSpPr>
        <p:spPr>
          <a:xfrm>
            <a:off x="172720" y="94488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C00000"/>
                </a:solidFill>
                <a:latin typeface="Palatino Linotype" panose="02040502050505030304" pitchFamily="18" charset="0"/>
              </a:rPr>
              <a:t>3. Evaluation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5D1BA9-931F-4770-38A4-D7CB551D8D9E}"/>
              </a:ext>
            </a:extLst>
          </p:cNvPr>
          <p:cNvSpPr txBox="1"/>
          <p:nvPr/>
        </p:nvSpPr>
        <p:spPr>
          <a:xfrm>
            <a:off x="172720" y="1507131"/>
            <a:ext cx="11450320" cy="964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The query-execution engine takes a </a:t>
            </a:r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query-evaluation plan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, executes that plan, and returns the answers to the query</a:t>
            </a:r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.  </a:t>
            </a:r>
            <a:endParaRPr lang="en-IN" sz="16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F7DF5F-E3E8-A799-747C-9255533A8BCE}"/>
              </a:ext>
            </a:extLst>
          </p:cNvPr>
          <p:cNvSpPr txBox="1"/>
          <p:nvPr/>
        </p:nvSpPr>
        <p:spPr>
          <a:xfrm>
            <a:off x="370840" y="2933419"/>
            <a:ext cx="11450320" cy="26932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After finding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the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best execution plan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, the DBMS starts the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execution of the optimized query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. And it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gives the results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from the database.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 In this step, DBMS can perform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operations on the data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. These operations are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selecting the data, inserting something, updating the data,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 and so on.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Once everything is completed,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DBMS returns the result after the evaluation step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.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This result is shown to you in a suitable format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.</a:t>
            </a:r>
            <a:endParaRPr lang="en-IN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785ECB-B843-100D-F92B-9A3ED665F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Dr.Siddique Ibrahim 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4CA72-2022-2CA1-8FF9-77CAF1646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78E8-CF92-4079-A1C8-B48454194E47}" type="datetime1">
              <a:rPr lang="en-IN" smtClean="0"/>
              <a:t>23-03-2025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030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D1C2-CC2A-CCCE-B806-AF1F60E1E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2939"/>
            <a:ext cx="10515600" cy="68135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2060"/>
                </a:solidFill>
                <a:latin typeface="Century Schoolbook" panose="02040604050505020304" pitchFamily="18" charset="0"/>
              </a:rPr>
              <a:t>Query Processing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42CFF7-363F-F35F-4DBD-672AEB0FB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" y="1253354"/>
            <a:ext cx="9611360" cy="504367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0C4147-80DE-8349-0411-44C376EA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Dr.Siddique Ibrahim 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98309-34FA-ADC2-C606-F41FFF5E1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6663E-1711-4016-A20B-AEFC57D1A2F3}" type="datetime1">
              <a:rPr lang="en-IN" smtClean="0"/>
              <a:t>23-03-2025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195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D1C2-CC2A-CCCE-B806-AF1F60E1E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2939"/>
            <a:ext cx="10515600" cy="68135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2060"/>
                </a:solidFill>
                <a:latin typeface="Century Schoolbook" panose="02040604050505020304" pitchFamily="18" charset="0"/>
              </a:rPr>
              <a:t>Query 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7624F-4F77-C53D-1726-28A7F2985F4E}"/>
              </a:ext>
            </a:extLst>
          </p:cNvPr>
          <p:cNvSpPr txBox="1"/>
          <p:nvPr/>
        </p:nvSpPr>
        <p:spPr>
          <a:xfrm>
            <a:off x="172720" y="84429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C00000"/>
                </a:solidFill>
                <a:latin typeface="Palatino Linotype" panose="02040502050505030304" pitchFamily="18" charset="0"/>
              </a:rPr>
              <a:t>Example of Query Processing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52B53F-7565-9464-30FA-9C3DD40E2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2400"/>
            <a:ext cx="7577215" cy="5021068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092E19-53F9-6274-B9D2-7065E705B921}"/>
              </a:ext>
            </a:extLst>
          </p:cNvPr>
          <p:cNvSpPr txBox="1"/>
          <p:nvPr/>
        </p:nvSpPr>
        <p:spPr>
          <a:xfrm>
            <a:off x="7577215" y="2588379"/>
            <a:ext cx="46147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Parse tree</a:t>
            </a:r>
            <a:r>
              <a:rPr lang="en-US" b="0" i="0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= </a:t>
            </a:r>
            <a:r>
              <a:rPr lang="en-US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a </a:t>
            </a:r>
            <a:r>
              <a:rPr lang="en-US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tree</a:t>
            </a:r>
            <a:r>
              <a:rPr lang="en-US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 whose </a:t>
            </a:r>
            <a:r>
              <a:rPr lang="en-US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nodes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correspond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Atoms</a:t>
            </a:r>
            <a:r>
              <a:rPr lang="en-US" dirty="0">
                <a:latin typeface="Comic Sans MS" panose="030F0702030302020204" pitchFamily="66" charset="0"/>
              </a:rPr>
              <a:t> of the programming language        or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Syntactic categories </a:t>
            </a:r>
            <a:r>
              <a:rPr lang="en-US" dirty="0">
                <a:latin typeface="Comic Sans MS" panose="030F0702030302020204" pitchFamily="66" charset="0"/>
              </a:rPr>
              <a:t>of the programming language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76AF0-2273-66EF-6818-D0F8EB7A3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Dr.Siddique Ibrahim </a:t>
            </a:r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619A1CC-5C5B-482F-E6A4-919648A55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73DF-7925-4C9C-B754-D281DB58C6C7}" type="datetime1">
              <a:rPr lang="en-IN" smtClean="0"/>
              <a:t>23-03-2025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800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D1C2-CC2A-CCCE-B806-AF1F60E1E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2939"/>
            <a:ext cx="10515600" cy="68135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2060"/>
                </a:solidFill>
                <a:latin typeface="Century Schoolbook" panose="02040604050505020304" pitchFamily="18" charset="0"/>
              </a:rPr>
              <a:t>Query 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7624F-4F77-C53D-1726-28A7F2985F4E}"/>
              </a:ext>
            </a:extLst>
          </p:cNvPr>
          <p:cNvSpPr txBox="1"/>
          <p:nvPr/>
        </p:nvSpPr>
        <p:spPr>
          <a:xfrm>
            <a:off x="172720" y="84429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C00000"/>
                </a:solidFill>
                <a:latin typeface="Palatino Linotype" panose="02040502050505030304" pitchFamily="18" charset="0"/>
              </a:rPr>
              <a:t>Example of Query Processing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CF1063-4251-3A97-E6FA-2CDC8A63B5DF}"/>
              </a:ext>
            </a:extLst>
          </p:cNvPr>
          <p:cNvSpPr txBox="1"/>
          <p:nvPr/>
        </p:nvSpPr>
        <p:spPr>
          <a:xfrm>
            <a:off x="172720" y="1305959"/>
            <a:ext cx="11592560" cy="1185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Atom</a:t>
            </a:r>
          </a:p>
          <a:p>
            <a:pPr marL="742950" lvl="1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A </a:t>
            </a:r>
            <a:r>
              <a:rPr lang="en-US" i="0" dirty="0">
                <a:solidFill>
                  <a:srgbClr val="0070C0"/>
                </a:solidFill>
                <a:effectLst/>
                <a:latin typeface="Comic Sans MS" panose="030F0702030302020204" pitchFamily="66" charset="0"/>
              </a:rPr>
              <a:t>lexical element </a:t>
            </a:r>
            <a:r>
              <a:rPr lang="en-US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in a (programming) language that </a:t>
            </a:r>
            <a:r>
              <a:rPr lang="en-US" i="0" dirty="0">
                <a:solidFill>
                  <a:srgbClr val="0070C0"/>
                </a:solidFill>
                <a:effectLst/>
                <a:latin typeface="Comic Sans MS" panose="030F0702030302020204" pitchFamily="66" charset="0"/>
              </a:rPr>
              <a:t>can</a:t>
            </a:r>
            <a:r>
              <a:rPr lang="en-US" i="1" dirty="0">
                <a:solidFill>
                  <a:srgbClr val="0070C0"/>
                </a:solidFill>
                <a:effectLst/>
                <a:latin typeface="Comic Sans MS" panose="030F0702030302020204" pitchFamily="66" charset="0"/>
              </a:rPr>
              <a:t>not</a:t>
            </a:r>
            <a:r>
              <a:rPr lang="en-US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 be expressed in </a:t>
            </a:r>
            <a:r>
              <a:rPr lang="en-US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more </a:t>
            </a:r>
            <a:r>
              <a:rPr lang="en-US" i="1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elementary</a:t>
            </a:r>
            <a:r>
              <a:rPr lang="en-US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 lexical elements.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A6B723-4393-FC17-33B3-F517E32B3DD6}"/>
              </a:ext>
            </a:extLst>
          </p:cNvPr>
          <p:cNvSpPr txBox="1"/>
          <p:nvPr/>
        </p:nvSpPr>
        <p:spPr>
          <a:xfrm>
            <a:off x="0" y="2491092"/>
            <a:ext cx="6202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00000"/>
                </a:solidFill>
                <a:latin typeface="Palatino Linotype" panose="02040502050505030304" pitchFamily="18" charset="0"/>
              </a:rPr>
              <a:t>Examples of atoms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0F1C64C-7C3D-A441-B939-273181106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960" y="2491092"/>
            <a:ext cx="7056120" cy="424593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D5631-A55F-1929-F902-469D6CB02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Dr.Siddique Ibrahim 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F8A06-5C44-C2DE-17FE-627060936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D379-ECEA-4E77-A020-0454AE9ABEF0}" type="datetime1">
              <a:rPr lang="en-IN" smtClean="0"/>
              <a:t>23-03-2025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987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1903</Words>
  <Application>Microsoft Office PowerPoint</Application>
  <PresentationFormat>Widescreen</PresentationFormat>
  <Paragraphs>218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Century Schoolbook</vt:lpstr>
      <vt:lpstr>Comic Sans MS</vt:lpstr>
      <vt:lpstr>Inter</vt:lpstr>
      <vt:lpstr>Palatino Linotype</vt:lpstr>
      <vt:lpstr>Times New Roman</vt:lpstr>
      <vt:lpstr>Office Theme</vt:lpstr>
      <vt:lpstr>SQL, Query Processing and Optimization</vt:lpstr>
      <vt:lpstr>Query</vt:lpstr>
      <vt:lpstr>Query Processing</vt:lpstr>
      <vt:lpstr>Query Processing</vt:lpstr>
      <vt:lpstr>Query Processing</vt:lpstr>
      <vt:lpstr>Query Processing</vt:lpstr>
      <vt:lpstr>Query Processing</vt:lpstr>
      <vt:lpstr>Query Processing</vt:lpstr>
      <vt:lpstr>Query Processing</vt:lpstr>
      <vt:lpstr>Query Processing</vt:lpstr>
      <vt:lpstr>Query Processing</vt:lpstr>
      <vt:lpstr>Query Processing</vt:lpstr>
      <vt:lpstr>Query Optimization</vt:lpstr>
      <vt:lpstr>Query Optimization</vt:lpstr>
      <vt:lpstr>Query Optimization</vt:lpstr>
      <vt:lpstr>Query Optimization</vt:lpstr>
      <vt:lpstr>Query Optimization</vt:lpstr>
      <vt:lpstr>Query Optimization</vt:lpstr>
      <vt:lpstr>Query Optimization</vt:lpstr>
      <vt:lpstr>Query Optimization</vt:lpstr>
      <vt:lpstr>Query Optimization</vt:lpstr>
      <vt:lpstr>Query Optimization</vt:lpstr>
      <vt:lpstr>Query Optimization</vt:lpstr>
      <vt:lpstr>Query Optimization</vt:lpstr>
      <vt:lpstr>Query Optimization</vt:lpstr>
      <vt:lpstr>Query Optimization</vt:lpstr>
      <vt:lpstr>Query Optimization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SQL, Query Processing and Optimization</dc:title>
  <dc:creator>SELVA KUMAR S</dc:creator>
  <cp:lastModifiedBy>SUBBARAOChDV</cp:lastModifiedBy>
  <cp:revision>92</cp:revision>
  <dcterms:created xsi:type="dcterms:W3CDTF">2024-03-16T09:13:47Z</dcterms:created>
  <dcterms:modified xsi:type="dcterms:W3CDTF">2025-03-23T14:25:00Z</dcterms:modified>
</cp:coreProperties>
</file>