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Black"/>
      <p:bold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Roboto Medium"/>
      <p:regular r:id="rId50"/>
      <p:bold r:id="rId51"/>
      <p:italic r:id="rId52"/>
      <p:boldItalic r:id="rId53"/>
    </p:embeddedFont>
    <p:embeddedFont>
      <p:font typeface="Roboto Light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837">
          <p15:clr>
            <a:srgbClr val="FF00FF"/>
          </p15:clr>
        </p15:guide>
        <p15:guide id="2" orient="horz" pos="3005">
          <p15:clr>
            <a:srgbClr val="FF0000"/>
          </p15:clr>
        </p15:guide>
        <p15:guide id="3" pos="5256">
          <p15:clr>
            <a:srgbClr val="FF00FF"/>
          </p15:clr>
        </p15:guide>
        <p15:guide id="4" orient="horz" pos="1077">
          <p15:clr>
            <a:srgbClr val="FF0000"/>
          </p15:clr>
        </p15:guide>
        <p15:guide id="5" orient="horz" pos="773">
          <p15:clr>
            <a:srgbClr val="00FF00"/>
          </p15:clr>
        </p15:guide>
        <p15:guide id="6" orient="horz" pos="468">
          <p15:clr>
            <a:srgbClr val="00FF00"/>
          </p15:clr>
        </p15:guide>
        <p15:guide id="7" pos="4529">
          <p15:clr>
            <a:srgbClr val="747775"/>
          </p15:clr>
        </p15:guide>
        <p15:guide id="8" orient="horz" pos="1474">
          <p15:clr>
            <a:srgbClr val="747775"/>
          </p15:clr>
        </p15:guide>
        <p15:guide id="9" pos="560">
          <p15:clr>
            <a:srgbClr val="747775"/>
          </p15:clr>
        </p15:guide>
        <p15:guide id="10" pos="4365">
          <p15:clr>
            <a:srgbClr val="747775"/>
          </p15:clr>
        </p15:guide>
      </p15:sldGuideLst>
    </p:ext>
    <p:ext uri="GoogleSlidesCustomDataVersion2">
      <go:slidesCustomData xmlns:go="http://customooxmlschemas.google.com/" r:id="rId62" roundtripDataSignature="AMtx7mhMjKMc/TvU2zEzUZZl8WJFcTd9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37"/>
        <p:guide pos="3005" orient="horz"/>
        <p:guide pos="5256"/>
        <p:guide pos="1077" orient="horz"/>
        <p:guide pos="773" orient="horz"/>
        <p:guide pos="468" orient="horz"/>
        <p:guide pos="4529"/>
        <p:guide pos="1474" orient="horz"/>
        <p:guide pos="560"/>
        <p:guide pos="43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Black-bold.fntdata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font" Target="fonts/Robo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bold.fntdata"/><Relationship Id="rId50" Type="http://schemas.openxmlformats.org/officeDocument/2006/relationships/font" Target="fonts/RobotoMedium-regular.fntdata"/><Relationship Id="rId53" Type="http://schemas.openxmlformats.org/officeDocument/2006/relationships/font" Target="fonts/RobotoMedium-boldItalic.fntdata"/><Relationship Id="rId52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55" Type="http://schemas.openxmlformats.org/officeDocument/2006/relationships/font" Target="fonts/RobotoLight-bold.fntdata"/><Relationship Id="rId10" Type="http://schemas.openxmlformats.org/officeDocument/2006/relationships/slide" Target="slides/slide5.xml"/><Relationship Id="rId54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57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59" Type="http://schemas.openxmlformats.org/officeDocument/2006/relationships/font" Target="fonts/OpenSans-bold.fntdata"/><Relationship Id="rId14" Type="http://schemas.openxmlformats.org/officeDocument/2006/relationships/slide" Target="slides/slide9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b9bf173ee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1b9bf173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0e50d89d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20e50d89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0e50d89d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20e50d89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0e50d89d4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20e50d89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0e50d89d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20e50d89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e50d89d4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20e50d89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0e50d89d4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20e50d89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0e50d89d4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20e50d89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0e50d89d4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20e50d89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0e50d89d4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20e50d89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0e50d89d4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20e50d89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e15abed17_3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ee15abed17_3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0e50d89d4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20e50d89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d1a2d7b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d1a2d7b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d1a2d7b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d1a2d7b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d1a2d7b9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d1a2d7b9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d1a2d7b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d1a2d7b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d1a2d7b9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d1a2d7b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d1a2d7b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d1a2d7b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d1a2d7b9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d1a2d7b9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d1a2d7b9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d1a2d7b9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d1a2d7b9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d1a2d7b9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a9ff17f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32a9ff17f83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d1a2d7b9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d1a2d7b9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d1a2d7b9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d1a2d7b9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d1a2d7b9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d1a2d7b9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d1a2d7b9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d1a2d7b9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d1a2d7b9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d1a2d7b9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d1a2d7b9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d1a2d7b9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d1a2d7b9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d1a2d7b9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d1a2d7b9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d1a2d7b9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e15abed17_3_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ee15abed17_3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e15abed17_3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ee15abed17_3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e50d89d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20e50d89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e50d89d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20e50d89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e50d89d4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20e50d89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e50d89d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20e50d89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0e50d89d4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20e50d89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31b9bf173e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31b9bf173ee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31b9bf173ee_0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0e50d89d4_0_2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4" name="Google Shape;124;g320e50d89d4_0_26"/>
          <p:cNvSpPr txBox="1"/>
          <p:nvPr/>
        </p:nvSpPr>
        <p:spPr>
          <a:xfrm>
            <a:off x="2916000" y="286400"/>
            <a:ext cx="30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20e50d89d4_0_26"/>
          <p:cNvSpPr txBox="1"/>
          <p:nvPr/>
        </p:nvSpPr>
        <p:spPr>
          <a:xfrm>
            <a:off x="588025" y="1152650"/>
            <a:ext cx="8279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89998" lvl="0" marL="8999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  From a group of 7 men and 6 women, five persons are to be selected to form a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committee so that at least 3 men are there on the committee. In how many ways</a:t>
            </a:r>
            <a:r>
              <a:rPr lang="en-GB" sz="1800">
                <a:solidFill>
                  <a:schemeClr val="dk2"/>
                </a:solidFill>
              </a:rPr>
              <a:t>. </a:t>
            </a:r>
            <a:r>
              <a:rPr lang="en-GB" sz="1800">
                <a:solidFill>
                  <a:schemeClr val="dk1"/>
                </a:solidFill>
              </a:rPr>
              <a:t>Can it be done?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624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702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756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812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6" name="Google Shape;126;g320e50d89d4_0_26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 C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20e50d89d4_0_26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Q02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0e50d89d4_0_3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3" name="Google Shape;133;g320e50d89d4_0_3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Q02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20e50d89d4_0_31"/>
          <p:cNvSpPr txBox="1"/>
          <p:nvPr/>
        </p:nvSpPr>
        <p:spPr>
          <a:xfrm>
            <a:off x="582525" y="629425"/>
            <a:ext cx="78081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From a group of 7 men and 6 women, five persons are to be selected with at least3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 men. Hence we have the following 3 choices We can select 5 men ——(Option 1)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Number of ways to do this = 7C5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We can select 4 men and 1 woman ——(Option 2)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Number of ways to do this = 7C4 x 6C1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We can select 3 men and 2 women ——(Option 3)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Number of ways to do this = 7C3 x 6C2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Total number of ways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= 7C5 + [7C4 x 6C1] + [7C3 x 6C2]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= 7C2 + [7C3 x 6C1] + [7C3 x 6C2] [</a:t>
            </a:r>
            <a:r>
              <a:rPr i="1" lang="en-GB" sz="1600">
                <a:solidFill>
                  <a:schemeClr val="dk1"/>
                </a:solidFill>
              </a:rPr>
              <a:t>Applied the formula nCr = nC(n – r) </a:t>
            </a:r>
            <a:r>
              <a:rPr lang="en-GB" sz="1600">
                <a:solidFill>
                  <a:schemeClr val="dk1"/>
                </a:solidFill>
              </a:rPr>
              <a:t>]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               =[7×62×1]+[(7×6×53×2×1)×6]+[(7×6×53×2×1)×(6×52×1)]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                              = 21 + 210 + 525 = 756</a:t>
            </a:r>
            <a:endParaRPr sz="16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0e50d89d4_0_36"/>
          <p:cNvSpPr txBox="1"/>
          <p:nvPr/>
        </p:nvSpPr>
        <p:spPr>
          <a:xfrm>
            <a:off x="2916000" y="286400"/>
            <a:ext cx="30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20e50d89d4_0_36"/>
          <p:cNvSpPr txBox="1"/>
          <p:nvPr/>
        </p:nvSpPr>
        <p:spPr>
          <a:xfrm>
            <a:off x="609600" y="1191050"/>
            <a:ext cx="776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What is the rank of a word "SMART" using permutations?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79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78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80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g320e50d89d4_0_36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 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20e50d89d4_0_36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Q03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0e50d89d4_0_41"/>
          <p:cNvSpPr txBox="1"/>
          <p:nvPr/>
        </p:nvSpPr>
        <p:spPr>
          <a:xfrm>
            <a:off x="0" y="1060175"/>
            <a:ext cx="61458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Dictionary order of letters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AMRST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 _ _ _ _  = 4!= 24 words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 _ _ _ _  = 4!= 24 words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R _ _ _ _ = 4!= 24 words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SA _ _ _ = 3! = 6 words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SMA  R T = 0! = 1 words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               = 24 + 24 + 24 + 6 + 1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               =79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0e50d89d4_0_4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3" name="Google Shape;153;g320e50d89d4_0_46"/>
          <p:cNvSpPr txBox="1"/>
          <p:nvPr/>
        </p:nvSpPr>
        <p:spPr>
          <a:xfrm>
            <a:off x="718875" y="483375"/>
            <a:ext cx="654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320e50d89d4_0_46"/>
          <p:cNvSpPr txBox="1"/>
          <p:nvPr/>
        </p:nvSpPr>
        <p:spPr>
          <a:xfrm>
            <a:off x="762000" y="1143075"/>
            <a:ext cx="78354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how many ways can be the letter of the word ‘STRANGE’ be arranged so that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(a) The vowel may appear in the odd places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(b) The vowels are never separated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(c) The vowels never come together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1340,1650,4720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1420,1540,4800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1620, 2120,4200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1440,1440,3600                                                                         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320e50d89d4_0_46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 D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20e50d89d4_0_46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Q04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0e50d89d4_0_51"/>
          <p:cNvSpPr txBox="1"/>
          <p:nvPr/>
        </p:nvSpPr>
        <p:spPr>
          <a:xfrm>
            <a:off x="2916000" y="286400"/>
            <a:ext cx="30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20e50d89d4_0_51"/>
          <p:cNvSpPr txBox="1"/>
          <p:nvPr/>
        </p:nvSpPr>
        <p:spPr>
          <a:xfrm>
            <a:off x="609600" y="748750"/>
            <a:ext cx="71898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For finding number of ways of placing n things in r objects, we use 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npr=n!/(n-1)!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Also, for arranging n objects without restrictions, we have n! ways.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(a) There are 7 letters in the word ‘STRANGE’ amongst which 2 are vowels and there are 4 odd places (1, 3, 5, 7) where these two vowels are to be placed together.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Total number of ways can be expressed by replacing n = 4 and r = 2,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4p2=4!/(4−2)!=4!/2!=(4×3×2!)/2!=4×3=12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And corresponding to these 12 ways the other 5 letters may be placed in 5! ways 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=5×4×3×2×1=120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=5×4×3×2×1=120.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Therefore, the total number of required arrangements = 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2E2B"/>
                </a:solidFill>
                <a:highlight>
                  <a:schemeClr val="lt1"/>
                </a:highlight>
              </a:rPr>
              <a:t>12×120=1440 ways.</a:t>
            </a:r>
            <a:endParaRPr sz="16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0e50d89d4_0_56"/>
          <p:cNvSpPr txBox="1"/>
          <p:nvPr/>
        </p:nvSpPr>
        <p:spPr>
          <a:xfrm>
            <a:off x="575975" y="616150"/>
            <a:ext cx="71898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(b) Now, vowels are not to be separated. So, we consider all vowels as a single letter.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There are six letters S, T, R, N, G, (AE) , so they can arrange themselves in 6! ways and two vowels can arrange themselves in 2! ways.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Total number of required arrangements 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=6!×2!=6×5×4×3×2×1×2×1=1440ways.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(c) Now, for the number of arrangements when all vowels never come together, we subtract the total arrangement where all vowels have occurred together from the total number of arrangements.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The total number of arrangements = 7! = 5040 ways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And the number of arrangements in which the vowels do not come together 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=7!−6!2!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=7!−6!2!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number of arrangements in which the vowels do not come together 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=5040−1440=3600</a:t>
            </a:r>
            <a:endParaRPr sz="1500">
              <a:solidFill>
                <a:srgbClr val="332E2B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32E2B"/>
                </a:solidFill>
                <a:highlight>
                  <a:schemeClr val="lt1"/>
                </a:highlight>
              </a:rPr>
              <a:t>=5040−1440=3600 ways.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0e50d89d4_0_61"/>
          <p:cNvSpPr txBox="1"/>
          <p:nvPr/>
        </p:nvSpPr>
        <p:spPr>
          <a:xfrm>
            <a:off x="2916000" y="286400"/>
            <a:ext cx="30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20e50d89d4_0_61"/>
          <p:cNvSpPr txBox="1"/>
          <p:nvPr/>
        </p:nvSpPr>
        <p:spPr>
          <a:xfrm>
            <a:off x="782200" y="1136400"/>
            <a:ext cx="7089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How many 3-letter words with or without meaning, can  be formed out of the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letters of the word, ‘LOGARITHMS’, if repetition of letters is not allowed?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 720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 420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 None of these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 5040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                                                   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g320e50d89d4_0_6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 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20e50d89d4_0_61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Q06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0e50d89d4_0_6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Q05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20e50d89d4_0_66"/>
          <p:cNvSpPr txBox="1"/>
          <p:nvPr/>
        </p:nvSpPr>
        <p:spPr>
          <a:xfrm>
            <a:off x="708750" y="874125"/>
            <a:ext cx="8415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word ‘LOGARITHMS’ has 10 different letters. Hence, the number of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 3-letter words(with or without meaning) formed by using these letters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</a:rPr>
              <a:t>= 10P3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</a:rPr>
              <a:t>= 10 x 9 x 8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</a:rPr>
              <a:t>= 720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0e50d89d4_0_71"/>
          <p:cNvSpPr txBox="1"/>
          <p:nvPr/>
        </p:nvSpPr>
        <p:spPr>
          <a:xfrm>
            <a:off x="2916000" y="286400"/>
            <a:ext cx="30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20e50d89d4_0_71"/>
          <p:cNvSpPr txBox="1"/>
          <p:nvPr/>
        </p:nvSpPr>
        <p:spPr>
          <a:xfrm>
            <a:off x="782875" y="1102725"/>
            <a:ext cx="7052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</a:rPr>
              <a:t>If all the permutations of the letters of the word “AGAIN” are arranged in a dictionary, then 50th word is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</a:rPr>
              <a:t>A.NAAGI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</a:rPr>
              <a:t>B.NAGAI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</a:rPr>
              <a:t>C.NAAIG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</a:rPr>
              <a:t>D.NAIAG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8" name="Google Shape;188;g320e50d89d4_0_7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 C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20e50d89d4_0_71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Q06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2ee15abed17_3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ee15abed17_3_278"/>
          <p:cNvSpPr txBox="1"/>
          <p:nvPr/>
        </p:nvSpPr>
        <p:spPr>
          <a:xfrm>
            <a:off x="134501" y="1609457"/>
            <a:ext cx="4690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300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PERMUTATION AND</a:t>
            </a:r>
            <a:endParaRPr b="1" sz="3000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300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COMBINATION</a:t>
            </a:r>
            <a:endParaRPr b="1" i="0" sz="3000" u="none" cap="none" strike="noStrike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0e50d89d4_0_7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5" name="Google Shape;195;g320e50d89d4_0_76"/>
          <p:cNvSpPr txBox="1"/>
          <p:nvPr/>
        </p:nvSpPr>
        <p:spPr>
          <a:xfrm>
            <a:off x="979125" y="934225"/>
            <a:ext cx="765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320e50d89d4_0_76"/>
          <p:cNvSpPr txBox="1"/>
          <p:nvPr/>
        </p:nvSpPr>
        <p:spPr>
          <a:xfrm>
            <a:off x="609600" y="219575"/>
            <a:ext cx="71898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Complete step-by-step answer:</a:t>
            </a:r>
            <a:endParaRPr b="1" sz="1300" u="sng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As the are placed in alphabetical order so the number of words start with letter A is given by:</a:t>
            </a:r>
            <a:endParaRPr sz="13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Number of words that can be formed with A at first position </a:t>
            </a:r>
            <a:endParaRPr sz="13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=4!=24</a:t>
            </a:r>
            <a:endParaRPr sz="13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Rest of the letters can be placed at first place and let us see how many words are formed from them respectively. G letter will come after A letter. So, number of words formed with first letter G is given by</a:t>
            </a:r>
            <a:endParaRPr sz="13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Number of words that can be formed with G at first position </a:t>
            </a:r>
            <a:endParaRPr sz="13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= 4!/2!</a:t>
            </a:r>
            <a:endParaRPr sz="15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        = (4×3×2×1)/(2×1)</a:t>
            </a:r>
            <a:endParaRPr sz="15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=12</a:t>
            </a:r>
            <a:endParaRPr sz="15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Here you can see we divide </a:t>
            </a:r>
            <a:endParaRPr sz="13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4! by </a:t>
            </a:r>
            <a:r>
              <a:rPr lang="en-GB" sz="15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2!</a:t>
            </a:r>
            <a:endParaRPr sz="15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2! why? The reason behind that is that there are two A letters in the word given to us. So, to avoid repetition of words and the position of the last word appear in a dictionary whose first letter G can be given by the addition of number of words formed by A and I i.e.</a:t>
            </a:r>
            <a:endParaRPr sz="15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⇒The number of words till G letter at starting = </a:t>
            </a:r>
            <a:endParaRPr sz="13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24+12=36</a:t>
            </a:r>
            <a:endParaRPr sz="15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24+12=36.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d1a2d7b91_0_26"/>
          <p:cNvSpPr txBox="1"/>
          <p:nvPr/>
        </p:nvSpPr>
        <p:spPr>
          <a:xfrm>
            <a:off x="0" y="742950"/>
            <a:ext cx="77361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Similarly, the number of words formed with first letter I is given by</a:t>
            </a:r>
            <a:endParaRPr sz="12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Number of words that can be formed with I at first position </a:t>
            </a:r>
            <a:endParaRPr sz="12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76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=4!/2!</a:t>
            </a:r>
            <a:endParaRPr sz="14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        =(4×3×2×1)/(2×1)</a:t>
            </a:r>
            <a:endParaRPr sz="14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=12</a:t>
            </a:r>
            <a:endParaRPr sz="12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Hence, you can find the position of last word start with letter I i.e.</a:t>
            </a:r>
            <a:endParaRPr sz="14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⇒ The number of words till I letter at starting = </a:t>
            </a:r>
            <a:endParaRPr sz="12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24+12+12=48</a:t>
            </a:r>
            <a:endParaRPr sz="145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24+12+12=48.</a:t>
            </a:r>
            <a:endParaRPr sz="12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Now you can see the first 48 words appearing in a dictionary are from the words starting with letter A, I, G. After that the next two words i.e. word at 49th and 50th position have starting letter N.</a:t>
            </a:r>
            <a:endParaRPr sz="12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So, look at the first two words that appear in the dictionary starting with the N alphabet are NAAGI and NAAIG in alphabetically order respectively.</a:t>
            </a:r>
            <a:endParaRPr sz="12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Here, the word at 50th position is NAAIG.</a:t>
            </a:r>
            <a:endParaRPr sz="1200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32E2B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Hence the correct option is C.</a:t>
            </a:r>
            <a:endParaRPr b="1" sz="1200" u="sng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332E2B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d1a2d7b91_0_29"/>
          <p:cNvSpPr txBox="1"/>
          <p:nvPr/>
        </p:nvSpPr>
        <p:spPr>
          <a:xfrm>
            <a:off x="709200" y="1255125"/>
            <a:ext cx="78438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how many different ways can the letters of the word ‘DETAIL’ be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arranged such that the vowels must occupy only the odd positions?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 of these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                                                                                                                      Answer : D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7" name="Google Shape;207;g31d1a2d7b91_0_29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Q07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d1a2d7b91_0_32"/>
          <p:cNvSpPr txBox="1"/>
          <p:nvPr/>
        </p:nvSpPr>
        <p:spPr>
          <a:xfrm>
            <a:off x="381000" y="581450"/>
            <a:ext cx="7810500" cy="4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600">
                <a:solidFill>
                  <a:schemeClr val="dk1"/>
                </a:solidFill>
              </a:rPr>
              <a:t>The word ‘DETAIL’ has 6 letters which has 3 vowels (EAI) and 3 consonants(DTL)The 3 vowels(EAI) must occupy only the odd positions.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Let’s mark the positions as (1) (2) (3) (4) (5) (6).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Now, the 3 vowels should only occupy the 3 positions marked as (1),(3) and (5) in any order.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Hence, number of ways to arrange these vowels = 3P3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                         = 3! = 3 x 2 x 1 = 6 Now we have 3 consonants(DTL) which can be arranged in the remaining 3 positions in any order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Hence, number of ways to arrange these consonants = 3P3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                          = 3! = 3 x 2 x 1 = 6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600">
                <a:solidFill>
                  <a:schemeClr val="dk1"/>
                </a:solidFill>
              </a:rPr>
              <a:t>Total number of ways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= number of ways to arrange the vowels x number of ways to arrange the consonants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                           = 6 x 6 = 36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1a2d7b91_0_35"/>
          <p:cNvSpPr txBox="1"/>
          <p:nvPr/>
        </p:nvSpPr>
        <p:spPr>
          <a:xfrm>
            <a:off x="720000" y="1147550"/>
            <a:ext cx="77823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 bag contains 2 white balls, 3 black balls and 4 red balls. In how many way can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3 balls be drawn from the bag, if at least one black ball is to be included in the draw?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64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28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32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None of these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8" name="Google Shape;218;g31d1a2d7b91_0_35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 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1d1a2d7b91_0_35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Q08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d1a2d7b91_0_38"/>
          <p:cNvSpPr txBox="1"/>
          <p:nvPr/>
        </p:nvSpPr>
        <p:spPr>
          <a:xfrm>
            <a:off x="0" y="339575"/>
            <a:ext cx="7437900" cy="4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Explanation 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From 2 white balls, 3 black balls and 4 red balls, 3 balls are to be selected such that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at least one black ball should be there. Hence we have 3 choices as given below We can select 3 black balls ————————–(Option 1)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We can select 2 black balls and 1 non-black ball——(Option 2)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We can select 1 black ball and 2 non-black balls——(Option 3)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Number of ways to select 3 black balls = 3C3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Number of ways to select 2 black balls and 1 non-black ball = 3C2 x 6C1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Number of ways to select 1 black ball and 2 non-black balls = 3C1 x 6C2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Total number of ways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              = 3C3 + (3C2 x 6C1) + (3C1 x 6C2)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                        = 1 + (3C1 x 6C1) + (3C1 x 6C2) [</a:t>
            </a:r>
            <a:r>
              <a:rPr i="1" lang="en-GB" sz="1600">
                <a:solidFill>
                  <a:schemeClr val="dk1"/>
                </a:solidFill>
              </a:rPr>
              <a:t>Applied the formula nCr = nC(n – r) </a:t>
            </a:r>
            <a:r>
              <a:rPr lang="en-GB" sz="1600">
                <a:solidFill>
                  <a:schemeClr val="dk1"/>
                </a:solidFill>
              </a:rPr>
              <a:t>]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                               =1+[3×6]+[3×(6×52×1)]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                                      = 1 + 18 + 45 = 64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d1a2d7b91_0_41"/>
          <p:cNvSpPr txBox="1"/>
          <p:nvPr/>
        </p:nvSpPr>
        <p:spPr>
          <a:xfrm>
            <a:off x="780551" y="1244298"/>
            <a:ext cx="78654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3 digit numbers can be formed from the digits 2, 3, 5, 6, 7 and 9 which</a:t>
            </a:r>
            <a:r>
              <a:rPr b="0" i="0" lang="en-GB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divisible by 5 and none of the digits is repeated?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1d1a2d7b91_0_4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31d1a2d7b91_0_41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Q08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d1a2d7b91_0_44"/>
          <p:cNvSpPr txBox="1"/>
          <p:nvPr/>
        </p:nvSpPr>
        <p:spPr>
          <a:xfrm>
            <a:off x="269095" y="1102725"/>
            <a:ext cx="78717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the answer and explanation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 Option A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: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number is divisible by 5 if the its last digit is a 0 or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last digit have one possibilities  _ _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given in question no digit is repeated so 5*4*1=20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d1a2d7b91_0_80"/>
          <p:cNvSpPr txBox="1"/>
          <p:nvPr/>
        </p:nvSpPr>
        <p:spPr>
          <a:xfrm>
            <a:off x="705150" y="1150950"/>
            <a:ext cx="75873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How many 6 digit telephone numbers can be formed if each number starts with 35 and no digit appears more than once?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720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360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1420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1680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2" name="Google Shape;242;g31d1a2d7b91_0_80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1d1a2d7b91_0_80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Q10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d1a2d7b91_0_83"/>
          <p:cNvSpPr txBox="1"/>
          <p:nvPr/>
        </p:nvSpPr>
        <p:spPr>
          <a:xfrm>
            <a:off x="0" y="604625"/>
            <a:ext cx="79845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The first two places can only be filled by 3 and 5 respectively and there is only 1 Way of doing this Given that no digit appears more than once. Hence we have 8 digits remaining(0,1,2,4,6,7,8,9) So, the next 4 places can be filled with the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remaining 8 digits in 8P4 ways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Total number of ways = 8P4 = 8 x 7 x 6 x 5 = 1680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 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a9ff17f83_0_48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GB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32a9ff17f83_0_48"/>
          <p:cNvSpPr txBox="1"/>
          <p:nvPr/>
        </p:nvSpPr>
        <p:spPr>
          <a:xfrm>
            <a:off x="577325" y="622125"/>
            <a:ext cx="77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TEST TIME ON </a:t>
            </a: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MENSURATION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32a9ff17f83_0_48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32a9ff17f83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350" y="1980850"/>
            <a:ext cx="26565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d1a2d7b91_0_92"/>
          <p:cNvSpPr txBox="1"/>
          <p:nvPr/>
        </p:nvSpPr>
        <p:spPr>
          <a:xfrm>
            <a:off x="609600" y="1164525"/>
            <a:ext cx="81915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There are five visiting places in a city and can visit the 3 places on a day. Find the number of ways in which a visitor can visit these places in a day.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20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30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10</a:t>
            </a:r>
            <a:br>
              <a:rPr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4" name="Google Shape;254;g31d1a2d7b91_0_92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Q11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d1a2d7b91_0_98"/>
          <p:cNvSpPr txBox="1"/>
          <p:nvPr/>
        </p:nvSpPr>
        <p:spPr>
          <a:xfrm>
            <a:off x="0" y="742950"/>
            <a:ext cx="6929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the number of ways in which a visitor can visit the place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are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2000">
                <a:solidFill>
                  <a:schemeClr val="dk1"/>
                </a:solidFill>
              </a:rPr>
              <a:t>5c1 + 5c2+ 5c3= 5 +10+10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=25 ways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d1a2d7b91_0_103"/>
          <p:cNvSpPr txBox="1"/>
          <p:nvPr/>
        </p:nvSpPr>
        <p:spPr>
          <a:xfrm>
            <a:off x="822025" y="1227149"/>
            <a:ext cx="8487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how many ways the 18 English and 12 Hindi books can be kept on the shelf so that two books on Hindi may not be together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15400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50388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93564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 of these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Answer:B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                                                           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1d1a2d7b91_0_103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Q12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d1a2d7b91_0_108"/>
          <p:cNvSpPr txBox="1"/>
          <p:nvPr/>
        </p:nvSpPr>
        <p:spPr>
          <a:xfrm>
            <a:off x="685800" y="985625"/>
            <a:ext cx="7189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in order that no two Hindi come together we need to have following arrangement.</a:t>
            </a:r>
            <a:r>
              <a:rPr lang="en-GB" sz="1800">
                <a:solidFill>
                  <a:schemeClr val="dk2"/>
                </a:solidFill>
              </a:rPr>
              <a:t>  </a:t>
            </a:r>
            <a:r>
              <a:rPr lang="en-GB" sz="1600">
                <a:solidFill>
                  <a:schemeClr val="dk1"/>
                </a:solidFill>
              </a:rPr>
              <a:t>X E X E X E X……….E 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There are 18 English books so places needs to be is 19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And for the Hindi books 12 places are used 19c12 = 50388 ways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d1a2d7b91_0_113"/>
          <p:cNvSpPr txBox="1"/>
          <p:nvPr/>
        </p:nvSpPr>
        <p:spPr>
          <a:xfrm>
            <a:off x="720000" y="1150950"/>
            <a:ext cx="8991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10 students in a dance group, out of which 6 are too selected in a row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that  two of them will not be able to participate together. Find the number of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ways in which 8 can  be selected.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144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732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728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31d1a2d7b91_0_113"/>
          <p:cNvSpPr txBox="1"/>
          <p:nvPr/>
        </p:nvSpPr>
        <p:spPr>
          <a:xfrm>
            <a:off x="7240550" y="4195825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 C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1d1a2d7b91_0_113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Q14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d1a2d7b91_0_127"/>
          <p:cNvSpPr txBox="1"/>
          <p:nvPr/>
        </p:nvSpPr>
        <p:spPr>
          <a:xfrm>
            <a:off x="0" y="1227150"/>
            <a:ext cx="8506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let there be students A to j out of which A and b don’t participate together,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Case 1: neither of A and B come then the remain students’ needs to be selected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8c6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Case 2: only one of them comes i.e. selecting 5 out of 8 and one from A and b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</a:rPr>
              <a:t>8c6 + 8c5 x 2c1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</a:rPr>
              <a:t>=728 ways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1"/>
                </a:solidFill>
              </a:rPr>
            </a:b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d1a2d7b91_0_132"/>
          <p:cNvSpPr txBox="1"/>
          <p:nvPr/>
        </p:nvSpPr>
        <p:spPr>
          <a:xfrm>
            <a:off x="629550" y="1138025"/>
            <a:ext cx="6858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How many positive integers not more than 4300 of digits 0, 1, 2, 3, </a:t>
            </a:r>
            <a:r>
              <a:rPr lang="en-GB" sz="1800">
                <a:solidFill>
                  <a:schemeClr val="dk1"/>
                </a:solidFill>
              </a:rPr>
              <a:t>4 i</a:t>
            </a:r>
            <a:r>
              <a:rPr lang="en-GB" sz="1800">
                <a:solidFill>
                  <a:schemeClr val="dk1"/>
                </a:solidFill>
              </a:rPr>
              <a:t>f repetition </a:t>
            </a:r>
            <a:r>
              <a:rPr lang="en-GB" sz="1800">
                <a:solidFill>
                  <a:schemeClr val="dk2"/>
                </a:solidFill>
              </a:rPr>
              <a:t>i</a:t>
            </a:r>
            <a:r>
              <a:rPr lang="en-GB" sz="1800">
                <a:solidFill>
                  <a:schemeClr val="dk1"/>
                </a:solidFill>
              </a:rPr>
              <a:t>s allowed?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625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560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565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575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8" name="Google Shape;288;g31d1a2d7b91_0_132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 D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31d1a2d7b91_0_132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Q15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d1a2d7b91_0_139"/>
          <p:cNvSpPr txBox="1"/>
          <p:nvPr/>
        </p:nvSpPr>
        <p:spPr>
          <a:xfrm>
            <a:off x="535775" y="450275"/>
            <a:ext cx="74379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one digit no =4 (0 is not a positive integer)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two digit no=4*5=20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three digit no=4*5*5=100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four digit no=3*5*5*5=375(the possibility for 1,2,3 will come in the first position)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four digit no=1*3*5*5 (the possibility of 4is fixed in the first position and then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0,1,2is comes in second position)and the last digit is 4300 we include this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number also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</a:rPr>
              <a:t>Ans is 4+20+100+375+75+1=575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2ee15abed17_3_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2ee15abed17_3_531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01" name="Google Shape;301;g2ee15abed17_3_5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ee15abed17_3_5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ee15abed17_3_531"/>
          <p:cNvSpPr txBox="1"/>
          <p:nvPr/>
        </p:nvSpPr>
        <p:spPr>
          <a:xfrm>
            <a:off x="1980750" y="4590801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04" name="Google Shape;304;g2ee15abed17_3_531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g2ee15abed17_3_531"/>
          <p:cNvSpPr txBox="1"/>
          <p:nvPr/>
        </p:nvSpPr>
        <p:spPr>
          <a:xfrm>
            <a:off x="3519050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06" name="Google Shape;306;g2ee15abed17_3_5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ee15abed17_3_531"/>
          <p:cNvSpPr txBox="1"/>
          <p:nvPr/>
        </p:nvSpPr>
        <p:spPr>
          <a:xfrm>
            <a:off x="5457275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08" name="Google Shape;308;g2ee15abed17_3_531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e15abed17_3_283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g2ee15abed17_3_283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ee15abed17_3_283"/>
          <p:cNvSpPr txBox="1"/>
          <p:nvPr/>
        </p:nvSpPr>
        <p:spPr>
          <a:xfrm>
            <a:off x="495750" y="779000"/>
            <a:ext cx="82056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Multiplication Theorem: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an operation can be performed in </a:t>
            </a: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different ways and following which a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second  operation can be performed in </a:t>
            </a: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different ways, then the two operations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succession can be performed in </a:t>
            </a: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m×n</a:t>
            </a: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different ways.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 Theorem (Fundamental Principles of Counting)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an operation can be performed in </a:t>
            </a: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different ways and a second independent 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operation can be performed in </a:t>
            </a: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different ways, either of the two operations can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 performed in (m+n) ways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Factorial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 n be a positive integer. Then n factorial can be defined as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n!=n(n−1)(n−2)⋯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0e50d89d4_0_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5" name="Google Shape;85;g320e50d89d4_0_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20e50d89d4_0_1"/>
          <p:cNvSpPr txBox="1"/>
          <p:nvPr/>
        </p:nvSpPr>
        <p:spPr>
          <a:xfrm>
            <a:off x="442025" y="779000"/>
            <a:ext cx="84786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Cases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0!=1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1!=1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Permutation formula: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Permutation is defined as arrangement of r things that can be done out of total n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things. This is denoted by </a:t>
            </a:r>
            <a:r>
              <a:rPr b="1"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 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is equal to 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n!/(n-r)!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Combination formula: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Combination is defined as selection of r things that can be done out of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n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things. This is denoted by </a:t>
            </a:r>
            <a:r>
              <a:rPr b="1"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is equal to 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n!/r!(n-r)!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0e50d89d4_0_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2" name="Google Shape;92;g320e50d89d4_0_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20e50d89d4_0_6"/>
          <p:cNvSpPr txBox="1"/>
          <p:nvPr/>
        </p:nvSpPr>
        <p:spPr>
          <a:xfrm>
            <a:off x="483600" y="995450"/>
            <a:ext cx="78603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 different arrangements of a given number of things by taking some or all at a time, are called permutations.</a:t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GB" sz="1700">
                <a:solidFill>
                  <a:schemeClr val="dk1"/>
                </a:solidFill>
              </a:rPr>
              <a:t> </a:t>
            </a:r>
            <a:r>
              <a:rPr b="1" baseline="30000" lang="en-GB" sz="1700">
                <a:solidFill>
                  <a:schemeClr val="dk1"/>
                </a:solidFill>
              </a:rPr>
              <a:t>n</a:t>
            </a:r>
            <a:r>
              <a:rPr lang="en-GB" sz="1700">
                <a:solidFill>
                  <a:schemeClr val="dk1"/>
                </a:solidFill>
              </a:rPr>
              <a:t> </a:t>
            </a:r>
            <a:r>
              <a:rPr b="1" lang="en-GB" sz="1700">
                <a:solidFill>
                  <a:schemeClr val="dk1"/>
                </a:solidFill>
              </a:rPr>
              <a:t>P</a:t>
            </a:r>
            <a:r>
              <a:rPr b="1" baseline="-25000" lang="en-GB" sz="1700">
                <a:solidFill>
                  <a:schemeClr val="dk1"/>
                </a:solidFill>
              </a:rPr>
              <a:t>r</a:t>
            </a:r>
            <a:r>
              <a:rPr b="1" lang="en-GB" sz="1700">
                <a:solidFill>
                  <a:schemeClr val="dk1"/>
                </a:solidFill>
              </a:rPr>
              <a:t> = n! / (n – r)!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There are basically two types of permutation: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Repetition is Allowed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1900">
                <a:solidFill>
                  <a:schemeClr val="dk1"/>
                </a:solidFill>
              </a:rPr>
              <a:t>n × n × ... (r times) = n</a:t>
            </a:r>
            <a:r>
              <a:rPr baseline="30000" lang="en-GB" sz="1900">
                <a:solidFill>
                  <a:schemeClr val="dk1"/>
                </a:solidFill>
              </a:rPr>
              <a:t>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No Repetition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1900">
                <a:solidFill>
                  <a:schemeClr val="dk1"/>
                </a:solidFill>
              </a:rPr>
              <a:t>n!/(n − r)!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0e50d89d4_0_1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9" name="Google Shape;99;g320e50d89d4_0_1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20e50d89d4_0_11"/>
          <p:cNvSpPr txBox="1"/>
          <p:nvPr/>
        </p:nvSpPr>
        <p:spPr>
          <a:xfrm>
            <a:off x="718875" y="632100"/>
            <a:ext cx="82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320e50d89d4_0_11"/>
          <p:cNvSpPr txBox="1"/>
          <p:nvPr/>
        </p:nvSpPr>
        <p:spPr>
          <a:xfrm>
            <a:off x="718875" y="995450"/>
            <a:ext cx="8217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of the different groups or selections which can be formed by taking some or all of a number of objects is called a combination.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 n! / [ r ! x (n – r)! 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=1 and  </a:t>
            </a:r>
            <a:r>
              <a:rPr b="1"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r=</a:t>
            </a:r>
            <a:r>
              <a:rPr b="1"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(n-r)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0e50d89d4_0_16"/>
          <p:cNvSpPr txBox="1"/>
          <p:nvPr/>
        </p:nvSpPr>
        <p:spPr>
          <a:xfrm>
            <a:off x="720000" y="57995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Questions:  Q01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g320e50d89d4_0_16"/>
          <p:cNvSpPr txBox="1"/>
          <p:nvPr/>
        </p:nvSpPr>
        <p:spPr>
          <a:xfrm>
            <a:off x="2916000" y="286400"/>
            <a:ext cx="30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20e50d89d4_0_16"/>
          <p:cNvSpPr txBox="1"/>
          <p:nvPr/>
        </p:nvSpPr>
        <p:spPr>
          <a:xfrm>
            <a:off x="1747550" y="610125"/>
            <a:ext cx="61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320e50d89d4_0_16"/>
          <p:cNvSpPr txBox="1"/>
          <p:nvPr/>
        </p:nvSpPr>
        <p:spPr>
          <a:xfrm>
            <a:off x="749450" y="1186500"/>
            <a:ext cx="7969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Out of 7 consonants and 4 vowels, how many words of 3 consonants and 2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vowels can be formed?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24400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21300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210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25200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g320e50d89d4_0_16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: D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0e50d89d4_0_2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6" name="Google Shape;116;g320e50d89d4_0_21"/>
          <p:cNvSpPr txBox="1"/>
          <p:nvPr/>
        </p:nvSpPr>
        <p:spPr>
          <a:xfrm>
            <a:off x="2916000" y="286400"/>
            <a:ext cx="30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20e50d89d4_0_21"/>
          <p:cNvSpPr txBox="1"/>
          <p:nvPr/>
        </p:nvSpPr>
        <p:spPr>
          <a:xfrm>
            <a:off x="404100" y="601775"/>
            <a:ext cx="302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Q01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g320e50d89d4_0_21"/>
          <p:cNvSpPr txBox="1"/>
          <p:nvPr/>
        </p:nvSpPr>
        <p:spPr>
          <a:xfrm>
            <a:off x="685800" y="995450"/>
            <a:ext cx="7885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Number of ways of selecting 3 consonants out of 7 = 7C3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Number of ways of selecting 2 vowels out of 4 = 4C2Number of ways of selecting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3 consonants out of 7 and 2 vowels out of 4 = 7C3 x 4C2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=(7×6×5/3×2×1)×(4×3/2×1)=210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It means that we can have 210 groups where each group contains total 5 letters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(3 consonants and 2 vowels).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Number of ways of arranging 5 letters among themselves 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5! = 5 x 4 x 3 x 2 x = 120 Hence, Required number of ways = 210 x 120 = 25200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