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 Black"/>
      <p:bold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907">
          <p15:clr>
            <a:srgbClr val="9AA0A6"/>
          </p15:clr>
        </p15:guide>
        <p15:guide id="4" pos="5272">
          <p15:clr>
            <a:srgbClr val="9AA0A6"/>
          </p15:clr>
        </p15:guide>
        <p15:guide id="5" orient="horz" pos="737">
          <p15:clr>
            <a:srgbClr val="9AA0A6"/>
          </p15:clr>
        </p15:guide>
        <p15:guide id="6" orient="horz" pos="397">
          <p15:clr>
            <a:srgbClr val="9AA0A6"/>
          </p15:clr>
        </p15:guide>
      </p15:sldGuideLst>
    </p:ext>
    <p:ext uri="GoogleSlidesCustomDataVersion2">
      <go:slidesCustomData xmlns:go="http://customooxmlschemas.google.com/" r:id="rId50" roundtripDataSignature="AMtx7miT6Aqjv24AXpYF3Mj4ckeX5C4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Black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dab5809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5dab580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d9bc016b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edd9bc016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dab58096a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5dab58096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dd9bc016b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edd9bc016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ab58096a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5dab58096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dd9bc016b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edd9bc016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dab58096a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5dab58096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dd9bc016b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edd9bc016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ab58096a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dab58096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dd9bc016b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edd9bc016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ab58096a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5dab58096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ab58096a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5dab58096a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dd9bc016b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edd9bc01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ab58096a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5dab5809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dd9bc016b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edd9bc016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109bf44f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3109bf44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dd9bc016b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edd9bc016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dab58096a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5dab58096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dd9bc016b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edd9bc016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dab58096a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5dab58096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dd9bc016b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edd9bc016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dab58096a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5dab58096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82e575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482e57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dd9bc016b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edd9bc016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dab58096a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5dab58096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109bf44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3109bf4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09bf44f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3109bf44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108feea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3108fe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ab58096a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5dab5809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GB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possibble combination=8c1*8c1=8*8=64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possible combinations that exceeds 36=(5,8),(6,7),(6,8),(7,6),(7,7),(7,8),(8,5),(8,6),(8,7),(8,8)=10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probability=10/64=5/32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Sol:2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Possible results in the output buffer are:(5,8),(6,7),(6,8)....(8,8).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total number of desired output=11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number of possible results are 8*8=64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required ans=10/64=5/32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dd9bc016b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edd9bc016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dab58096a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5dab58096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dab58096a_0_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15dab58096a_0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ab58096a_0_3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g15dab58096a_0_3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dab58096a_0_3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15dab58096a_0_3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g15dab58096a_0_3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g15dab58096a_0_3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g15dab58096a_0_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dab58096a_0_3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69" name="Google Shape;69;g15dab58096a_0_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ab58096a_0_3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g15dab58096a_0_3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g15dab58096a_0_3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75" name="Google Shape;75;g15dab58096a_0_3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76" name="Google Shape;76;g15dab58096a_0_333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5dab58096a_0_333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15dab58096a_0_333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15dab58096a_0_333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5dab58096a_0_333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dab58096a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15dab58096a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15dab58096a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" name="Google Shape;51;g15dab58096a_0_3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hyperlink" Target="https://learn.codemithra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5dab5809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5dab58096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5dab58096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dd9bc016b_1_27"/>
          <p:cNvSpPr/>
          <p:nvPr/>
        </p:nvSpPr>
        <p:spPr>
          <a:xfrm>
            <a:off x="720725" y="1439875"/>
            <a:ext cx="80010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"A" be the event of drawing a king card. 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are 4 king cards in total. 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So, n(A)  =  4 and also n(S)  =  52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P(A)  =  n(A) / n(S)  =  4/52  =  1/13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Hence, the probability of getting a kind card is 1/13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edd9bc016b_1_27"/>
          <p:cNvSpPr/>
          <p:nvPr/>
        </p:nvSpPr>
        <p:spPr>
          <a:xfrm>
            <a:off x="6343650" y="4229100"/>
            <a:ext cx="9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2edd9bc016b_1_27"/>
          <p:cNvSpPr txBox="1"/>
          <p:nvPr/>
        </p:nvSpPr>
        <p:spPr>
          <a:xfrm>
            <a:off x="8011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ab58096a_0_340"/>
          <p:cNvSpPr/>
          <p:nvPr/>
        </p:nvSpPr>
        <p:spPr>
          <a:xfrm>
            <a:off x="865375" y="1439874"/>
            <a:ext cx="69951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card is drawn at random from a well shuffled pack of 52 cards. What the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that the card is neither a spade nor a Jack 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9/13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4/12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Answer : </a:t>
            </a:r>
            <a:r>
              <a:rPr b="1" lang="en-GB" sz="1600">
                <a:solidFill>
                  <a:schemeClr val="dk1"/>
                </a:solidFill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15dab58096a_0_340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d9bc016b_1_33"/>
          <p:cNvSpPr/>
          <p:nvPr/>
        </p:nvSpPr>
        <p:spPr>
          <a:xfrm>
            <a:off x="720000" y="1263199"/>
            <a:ext cx="69951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"A" be the event of drawing a card that is neither spade nor Jack. 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13 spade cards in a pack of 52 cards. 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(Jack in spade is already included in these 13 cards)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remaining 3 types (club, heart, diamond), there are 3 jack cards. 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spade cards and jack cards  =  13 + 3 = 16 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no. of cards which are neither spade nor Jack  are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 52 - 16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 36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n(A)  =  36 and also n(S)  =  52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P(A)  =  n(A) / n(S)  =  36/52  =  9/13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edd9bc016b_1_33"/>
          <p:cNvSpPr/>
          <p:nvPr/>
        </p:nvSpPr>
        <p:spPr>
          <a:xfrm>
            <a:off x="6515100" y="4171950"/>
            <a:ext cx="98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2edd9bc016b_1_33"/>
          <p:cNvSpPr txBox="1"/>
          <p:nvPr/>
        </p:nvSpPr>
        <p:spPr>
          <a:xfrm>
            <a:off x="78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dab58096a_0_348"/>
          <p:cNvSpPr/>
          <p:nvPr/>
        </p:nvSpPr>
        <p:spPr>
          <a:xfrm>
            <a:off x="909450" y="1435399"/>
            <a:ext cx="7052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dice are tossed. The probability that the total score is a prime number: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5/12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7/9</a:t>
            </a:r>
            <a:b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15dab58096a_0_348"/>
          <p:cNvSpPr/>
          <p:nvPr/>
        </p:nvSpPr>
        <p:spPr>
          <a:xfrm>
            <a:off x="6286500" y="4171950"/>
            <a:ext cx="988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15dab58096a_0_348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d9bc016b_1_39"/>
          <p:cNvSpPr/>
          <p:nvPr/>
        </p:nvSpPr>
        <p:spPr>
          <a:xfrm>
            <a:off x="720000" y="1451774"/>
            <a:ext cx="7052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Clearly, n(S) = (6 x 6) = 36.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E = Event that the sum is a prime number.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E= { (1, 1), (1, 2), (1, 4), (1, 6), (2, 1), (2, 3), (2, 5), (3, 2), (3, 4), (4, 1),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(4,3),(5, 2), (5, 6), (6, 1), (6, 5) }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n(E) = 15.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P(E) = n(E)/n(S) = 15/36 = 5/12.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edd9bc016b_1_39"/>
          <p:cNvSpPr txBox="1"/>
          <p:nvPr/>
        </p:nvSpPr>
        <p:spPr>
          <a:xfrm>
            <a:off x="8010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ab58096a_0_356"/>
          <p:cNvSpPr/>
          <p:nvPr/>
        </p:nvSpPr>
        <p:spPr>
          <a:xfrm>
            <a:off x="897525" y="1439874"/>
            <a:ext cx="69381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bag contains 6 black and 8 white balls. One ball is drawn at random.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probability that the ball drawn is white 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4/7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3/7</a:t>
            </a:r>
            <a:b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15dab58096a_0_356"/>
          <p:cNvSpPr/>
          <p:nvPr/>
        </p:nvSpPr>
        <p:spPr>
          <a:xfrm>
            <a:off x="6400800" y="41148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15dab58096a_0_356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dd9bc016b_1_45"/>
          <p:cNvSpPr/>
          <p:nvPr/>
        </p:nvSpPr>
        <p:spPr>
          <a:xfrm>
            <a:off x="720000" y="1440000"/>
            <a:ext cx="76500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number of balls = (6 + 8) = 14.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Number of white balls = 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 (drawing a white ball) = 8/14 = 4/7.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2edd9bc016b_1_45"/>
          <p:cNvSpPr txBox="1"/>
          <p:nvPr/>
        </p:nvSpPr>
        <p:spPr>
          <a:xfrm>
            <a:off x="72072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ab58096a_0_364"/>
          <p:cNvSpPr/>
          <p:nvPr/>
        </p:nvSpPr>
        <p:spPr>
          <a:xfrm>
            <a:off x="929675" y="1439875"/>
            <a:ext cx="71094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speaks truth in 75% of cases and B in 80% of cases. In what percentages   of cases are they likely to contradict each other, narrating the same incident.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30/100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35/100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45/100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50/100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15dab58096a_0_364"/>
          <p:cNvSpPr/>
          <p:nvPr/>
        </p:nvSpPr>
        <p:spPr>
          <a:xfrm>
            <a:off x="6515100" y="40005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15dab58096a_0_364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dd9bc016b_1_51"/>
          <p:cNvSpPr/>
          <p:nvPr/>
        </p:nvSpPr>
        <p:spPr>
          <a:xfrm>
            <a:off x="720725" y="1290024"/>
            <a:ext cx="71094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  A = Event that A speaks the truth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B = Event that B speaks the truth 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Then P(A) = 75/100 = 3/4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P(B) = 80/100 = 4/5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P(A-lie) = 1−3/4-= 1/4 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P(B-lie) = 1−4/5= 1/5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Now, A and B contradict each other =[A lies and B true] or [B true and B lies]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 = P(A).P(B-lie) + P(A-lie).P(B) 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 = (3/5*1/5)+(1/4*4/5)=7 / 20 * 10</a:t>
            </a:r>
            <a:r>
              <a:rPr lang="en-GB" sz="1600">
                <a:solidFill>
                  <a:schemeClr val="dk1"/>
                </a:solidFill>
              </a:rPr>
              <a:t>0</a:t>
            </a:r>
            <a:r>
              <a:rPr lang="en-GB" sz="1600">
                <a:solidFill>
                  <a:schemeClr val="dk1"/>
                </a:solidFill>
              </a:rPr>
              <a:t>= 35%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2edd9bc016b_1_51"/>
          <p:cNvSpPr txBox="1"/>
          <p:nvPr/>
        </p:nvSpPr>
        <p:spPr>
          <a:xfrm>
            <a:off x="819750" y="530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dab58096a_0_372"/>
          <p:cNvSpPr/>
          <p:nvPr/>
        </p:nvSpPr>
        <p:spPr>
          <a:xfrm>
            <a:off x="896800" y="1403673"/>
            <a:ext cx="66522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If two letters are taken at random from the word HOME, what is the probability that none of the letters would be vowels?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1/6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1/2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1/3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1/4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15dab58096a_0_372"/>
          <p:cNvSpPr/>
          <p:nvPr/>
        </p:nvSpPr>
        <p:spPr>
          <a:xfrm>
            <a:off x="6572250" y="3886200"/>
            <a:ext cx="988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15dab58096a_0_372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5dab58096a_0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5dab58096a_0_632"/>
          <p:cNvSpPr txBox="1"/>
          <p:nvPr/>
        </p:nvSpPr>
        <p:spPr>
          <a:xfrm>
            <a:off x="178001" y="2109682"/>
            <a:ext cx="46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PROBABILITY-2</a:t>
            </a:r>
            <a:endParaRPr b="1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g15dab58096a_0_6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225" y="2961900"/>
            <a:ext cx="1797450" cy="1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dd9bc016b_1_57"/>
          <p:cNvSpPr/>
          <p:nvPr/>
        </p:nvSpPr>
        <p:spPr>
          <a:xfrm>
            <a:off x="720000" y="1440002"/>
            <a:ext cx="66522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Two letters taken randomly from out of the word HOME is 4P2 = 12 </a:t>
            </a:r>
            <a:endParaRPr sz="1800"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{(H,O), (O,H), (H,M), (M,H),(H,E), (E,H), (O,M), (M,O), (O,E), (E,O), (M,E), (E,M)}. </a:t>
            </a:r>
            <a:endParaRPr sz="1800"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n(S) = 12.</a:t>
            </a:r>
            <a:endParaRPr sz="1800"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(H,M), (M,H) are the only such pairs. So n(E) = 2</a:t>
            </a:r>
            <a:endParaRPr sz="1800"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Hence the probability that the selection of two letters that does not have any vowel is = n(E)/n(S) = 2/12 = 1/6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600">
                <a:solidFill>
                  <a:schemeClr val="dk1"/>
                </a:solidFill>
              </a:rPr>
            </a:b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edd9bc016b_1_57"/>
          <p:cNvSpPr txBox="1"/>
          <p:nvPr/>
        </p:nvSpPr>
        <p:spPr>
          <a:xfrm>
            <a:off x="72072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dab58096a_0_380"/>
          <p:cNvSpPr/>
          <p:nvPr/>
        </p:nvSpPr>
        <p:spPr>
          <a:xfrm>
            <a:off x="6686550" y="42291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15dab58096a_0_380"/>
          <p:cNvSpPr/>
          <p:nvPr/>
        </p:nvSpPr>
        <p:spPr>
          <a:xfrm>
            <a:off x="933125" y="1439875"/>
            <a:ext cx="7650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In a box, there are 8 red, 7 blue and 6 green balls. One ball is picked up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randomly. What is the probability that it is neither red nor green?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1/3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3/5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8/21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</a:rPr>
              <a:t>7/21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15dab58096a_0_380"/>
          <p:cNvSpPr/>
          <p:nvPr/>
        </p:nvSpPr>
        <p:spPr>
          <a:xfrm>
            <a:off x="916475" y="2224576"/>
            <a:ext cx="30267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15dab58096a_0_380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dd9bc016b_1_63"/>
          <p:cNvSpPr/>
          <p:nvPr/>
        </p:nvSpPr>
        <p:spPr>
          <a:xfrm>
            <a:off x="720000" y="1440000"/>
            <a:ext cx="76500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Total number of balls = (8 + 7 + 6) = 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 E = event that the ball drawn is neither red nor green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= event that the ball drawn is blue.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n(E) = 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P(E) = n(E)/n(S) = 7/21 = 1/3.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2edd9bc016b_1_63"/>
          <p:cNvSpPr txBox="1"/>
          <p:nvPr/>
        </p:nvSpPr>
        <p:spPr>
          <a:xfrm>
            <a:off x="72072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109bf44fd_0_14"/>
          <p:cNvSpPr/>
          <p:nvPr/>
        </p:nvSpPr>
        <p:spPr>
          <a:xfrm>
            <a:off x="917050" y="1439874"/>
            <a:ext cx="69951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I forgot the last digit of a 7-digit telephone number. If i randomly dial the final 3 digits after correctly dialing the first four, then what is the chance of dialing the correct number?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A.  </a:t>
            </a:r>
            <a:r>
              <a:rPr lang="en-GB">
                <a:solidFill>
                  <a:schemeClr val="dk1"/>
                </a:solidFill>
              </a:rPr>
              <a:t>1/1001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B.  </a:t>
            </a:r>
            <a:r>
              <a:rPr lang="en-GB">
                <a:solidFill>
                  <a:schemeClr val="dk1"/>
                </a:solidFill>
              </a:rPr>
              <a:t>1/1000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C.  </a:t>
            </a:r>
            <a:r>
              <a:rPr lang="en-GB">
                <a:solidFill>
                  <a:schemeClr val="dk1"/>
                </a:solidFill>
              </a:rPr>
              <a:t>1/999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D.  </a:t>
            </a:r>
            <a:r>
              <a:rPr lang="en-GB">
                <a:solidFill>
                  <a:schemeClr val="dk1"/>
                </a:solidFill>
              </a:rPr>
              <a:t>1/990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23109bf44fd_0_14"/>
          <p:cNvSpPr/>
          <p:nvPr/>
        </p:nvSpPr>
        <p:spPr>
          <a:xfrm>
            <a:off x="6457950" y="41148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23109bf44fd_0_14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dd9bc016b_1_70"/>
          <p:cNvSpPr/>
          <p:nvPr/>
        </p:nvSpPr>
        <p:spPr>
          <a:xfrm>
            <a:off x="1009325" y="1439874"/>
            <a:ext cx="69951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It is given that last three digits are randomly dialed. then each of the digit can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 selected out of 10 digits in 10 ways.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Hence required probability=no of favorable event /total event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=(1/10)^3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=1/1000</a:t>
            </a:r>
            <a:endParaRPr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2edd9bc016b_1_70"/>
          <p:cNvSpPr txBox="1"/>
          <p:nvPr/>
        </p:nvSpPr>
        <p:spPr>
          <a:xfrm>
            <a:off x="928950" y="546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dab58096a_0_388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5dab58096a_0_388"/>
          <p:cNvSpPr/>
          <p:nvPr/>
        </p:nvSpPr>
        <p:spPr>
          <a:xfrm>
            <a:off x="912875" y="1452148"/>
            <a:ext cx="69381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letters B,G,I,N and R are rearranged to form the word 'Bring'. Find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its probability: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1/120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1/54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1/76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15dab58096a_0_388"/>
          <p:cNvSpPr/>
          <p:nvPr/>
        </p:nvSpPr>
        <p:spPr>
          <a:xfrm>
            <a:off x="6343650" y="417195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15dab58096a_0_388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dd9bc016b_1_76"/>
          <p:cNvSpPr txBox="1"/>
          <p:nvPr/>
        </p:nvSpPr>
        <p:spPr>
          <a:xfrm>
            <a:off x="1388701" y="233550"/>
            <a:ext cx="327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g2edd9bc016b_1_76"/>
          <p:cNvSpPr/>
          <p:nvPr/>
        </p:nvSpPr>
        <p:spPr>
          <a:xfrm>
            <a:off x="720000" y="1439998"/>
            <a:ext cx="69381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 five letters could be arrange in 5! ways.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One of them is 'BRING'.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∴ Required probability = 1/5!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= 1/(5 x 4 x 3 x 2 x 1)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= 1/120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g2edd9bc016b_1_76"/>
          <p:cNvSpPr/>
          <p:nvPr/>
        </p:nvSpPr>
        <p:spPr>
          <a:xfrm>
            <a:off x="6343650" y="4171950"/>
            <a:ext cx="9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2edd9bc016b_1_76"/>
          <p:cNvSpPr txBox="1"/>
          <p:nvPr/>
        </p:nvSpPr>
        <p:spPr>
          <a:xfrm>
            <a:off x="851875" y="708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dab58096a_0_396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15dab58096a_0_396"/>
          <p:cNvSpPr/>
          <p:nvPr/>
        </p:nvSpPr>
        <p:spPr>
          <a:xfrm>
            <a:off x="880750" y="1439874"/>
            <a:ext cx="69954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bag contains 21 toys numbered 1 to 21. A toy is drawn and then another toy is drawn without replacement. Find the probability that both toys will show even numbers.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5/21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9/42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11/42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arenR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4/21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15dab58096a_0_396"/>
          <p:cNvSpPr/>
          <p:nvPr/>
        </p:nvSpPr>
        <p:spPr>
          <a:xfrm>
            <a:off x="6515100" y="4000500"/>
            <a:ext cx="988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5dab58096a_0_396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dd9bc016b_1_83"/>
          <p:cNvSpPr txBox="1"/>
          <p:nvPr/>
        </p:nvSpPr>
        <p:spPr>
          <a:xfrm>
            <a:off x="1388701" y="233550"/>
            <a:ext cx="327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2edd9bc016b_1_83"/>
          <p:cNvSpPr/>
          <p:nvPr/>
        </p:nvSpPr>
        <p:spPr>
          <a:xfrm>
            <a:off x="720000" y="1439999"/>
            <a:ext cx="69954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probability that first toy shows the even number,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=10/21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Since, the toy is not replaced there are now 9 even numbered toys and total 20 toys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left. Hence, probability that second toy shows the even number,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=9/20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Required probability,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=(10/21)×(9/20)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=9/42</a:t>
            </a:r>
            <a:endParaRPr>
              <a:solidFill>
                <a:schemeClr val="dk1"/>
              </a:solidFill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2edd9bc016b_1_83"/>
          <p:cNvSpPr/>
          <p:nvPr/>
        </p:nvSpPr>
        <p:spPr>
          <a:xfrm>
            <a:off x="6515100" y="4000500"/>
            <a:ext cx="9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2edd9bc016b_1_83"/>
          <p:cNvSpPr txBox="1"/>
          <p:nvPr/>
        </p:nvSpPr>
        <p:spPr>
          <a:xfrm>
            <a:off x="720000" y="708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dab58096a_0_404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15dab58096a_0_404"/>
          <p:cNvSpPr/>
          <p:nvPr/>
        </p:nvSpPr>
        <p:spPr>
          <a:xfrm>
            <a:off x="909450" y="1439874"/>
            <a:ext cx="67668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house contains 12 red and 18 white marbles. Two marbles are drawn without replacement one after another. What is the probability that first is red and second is white?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16/145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9/32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36/145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5/32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5dab58096a_0_404"/>
          <p:cNvSpPr/>
          <p:nvPr/>
        </p:nvSpPr>
        <p:spPr>
          <a:xfrm>
            <a:off x="6400800" y="40005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15dab58096a_0_404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82e5755c_0_0"/>
          <p:cNvSpPr txBox="1"/>
          <p:nvPr/>
        </p:nvSpPr>
        <p:spPr>
          <a:xfrm>
            <a:off x="1388701" y="233550"/>
            <a:ext cx="327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32482e5755c_0_0"/>
          <p:cNvSpPr/>
          <p:nvPr/>
        </p:nvSpPr>
        <p:spPr>
          <a:xfrm>
            <a:off x="720000" y="1440000"/>
            <a:ext cx="77202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95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of en Event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95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E be an event and S be the sample space. Then probability of the event E can be defined as P(E) = n(E)/n(S) where P(E) = Probability of the event E, n(E) = number of ways in which the event can occur and n(S) = Total number of outcomes possible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32482e5755c_0_0"/>
          <p:cNvSpPr txBox="1"/>
          <p:nvPr/>
        </p:nvSpPr>
        <p:spPr>
          <a:xfrm>
            <a:off x="720000" y="579950"/>
            <a:ext cx="35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PROBABILITY</a:t>
            </a:r>
            <a:endParaRPr b="0" i="0" sz="30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dd9bc016b_1_90"/>
          <p:cNvSpPr txBox="1"/>
          <p:nvPr/>
        </p:nvSpPr>
        <p:spPr>
          <a:xfrm>
            <a:off x="1388701" y="233550"/>
            <a:ext cx="327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2edd9bc016b_1_90"/>
          <p:cNvSpPr/>
          <p:nvPr/>
        </p:nvSpPr>
        <p:spPr>
          <a:xfrm>
            <a:off x="720000" y="1439999"/>
            <a:ext cx="67668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rgbClr val="40424E"/>
                </a:solidFill>
              </a:rPr>
              <a:t>Two marbles are drawn without replacement one after another, then the probability that first is red and second is white,</a:t>
            </a:r>
            <a:endParaRPr sz="1600">
              <a:solidFill>
                <a:srgbClr val="4042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042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= (12/30)*(18/29) = (2/5)*(18/29) = (2*18) / (5*29) = 36 / 145</a:t>
            </a:r>
            <a:endParaRPr sz="1600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2edd9bc016b_1_90"/>
          <p:cNvSpPr txBox="1"/>
          <p:nvPr/>
        </p:nvSpPr>
        <p:spPr>
          <a:xfrm>
            <a:off x="720000" y="708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ab58096a_0_412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g15dab58096a_0_412"/>
          <p:cNvSpPr/>
          <p:nvPr/>
        </p:nvSpPr>
        <p:spPr>
          <a:xfrm>
            <a:off x="884050" y="1384049"/>
            <a:ext cx="69381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There are 6 red balls,8 blue balls and 7 green balls in a bag. If 5 are drawn with replacement, what is the probability at least three are red?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A.312/16807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B.314/16907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C.322/13904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D.331/19807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5dab58096a_0_412"/>
          <p:cNvSpPr/>
          <p:nvPr/>
        </p:nvSpPr>
        <p:spPr>
          <a:xfrm>
            <a:off x="6572250" y="4171950"/>
            <a:ext cx="988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15dab58096a_0_412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3" name="Google Shape;3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16" name="Google Shape;316;p2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2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8" name="Google Shape;31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20" name="Google Shape;320;p2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109bf44fd_0_0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3109bf44fd_0_0"/>
          <p:cNvSpPr/>
          <p:nvPr/>
        </p:nvSpPr>
        <p:spPr>
          <a:xfrm>
            <a:off x="571200" y="1439875"/>
            <a:ext cx="80016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Tossing of a fair coin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toss a coin, the outcome will be either Head (H) or Tail (T)=2^n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P(s)= { H,T}  ---🡪 1 time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P(s)= { HT,TH,TT,HH}  ---🡪 2 time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P(s)= { HHT,HTH,THH,TTT,HHH,THT,HTT,TTH}--🡪 3 time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Throwing an unbiased die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 is a small cube used in games. It has six faces and each of the six faces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a different number of dots from 1 to 6. =6^n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23109bf44fd_0_0"/>
          <p:cNvSpPr txBox="1"/>
          <p:nvPr/>
        </p:nvSpPr>
        <p:spPr>
          <a:xfrm>
            <a:off x="720000" y="579950"/>
            <a:ext cx="3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2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TIPS TO SOLVE</a:t>
            </a:r>
            <a:endParaRPr b="0" i="0" sz="20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109bf44fd_0_7"/>
          <p:cNvSpPr txBox="1"/>
          <p:nvPr/>
        </p:nvSpPr>
        <p:spPr>
          <a:xfrm>
            <a:off x="1428751" y="1714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3109bf44fd_0_7"/>
          <p:cNvSpPr/>
          <p:nvPr/>
        </p:nvSpPr>
        <p:spPr>
          <a:xfrm>
            <a:off x="639625" y="1439875"/>
            <a:ext cx="76500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27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A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 or deck of playing cards has 52 cards which are divided into four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27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categories as given below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27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❑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Spades (♠)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❑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Clubs (♣)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❑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Hearts (♥)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❑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Diamonds (♦)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3109bf44fd_0_7"/>
          <p:cNvSpPr txBox="1"/>
          <p:nvPr/>
        </p:nvSpPr>
        <p:spPr>
          <a:xfrm>
            <a:off x="3284125" y="2969275"/>
            <a:ext cx="65478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3109bf44fd_0_7"/>
          <p:cNvSpPr txBox="1"/>
          <p:nvPr/>
        </p:nvSpPr>
        <p:spPr>
          <a:xfrm>
            <a:off x="720000" y="579950"/>
            <a:ext cx="3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2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TIPS TO SOLVE</a:t>
            </a:r>
            <a:endParaRPr b="0" i="0" sz="20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08feea02_0_0"/>
          <p:cNvSpPr txBox="1"/>
          <p:nvPr/>
        </p:nvSpPr>
        <p:spPr>
          <a:xfrm>
            <a:off x="1388701" y="233550"/>
            <a:ext cx="327419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3108feea02_0_0"/>
          <p:cNvSpPr/>
          <p:nvPr/>
        </p:nvSpPr>
        <p:spPr>
          <a:xfrm>
            <a:off x="720000" y="1274852"/>
            <a:ext cx="68238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us come to know the following stuff related the pack of 52 playing cards.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 Club  -  13 cards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 Heart  -  13 cards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 Spade  -  13 cards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 Diamond  -  13 cards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 No. of black cards  -  26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 No. of red cards  -  26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 No. of Ace cards (named as "A")  -  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 No. of Jack cards (named as "J"  -  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  No. of Queen cards (named as "Q")  -  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  No. of King cards (named as "K")  -  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11. No. of face cards ("J", "Q" and "K") - 12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b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3108feea02_0_0"/>
          <p:cNvSpPr txBox="1"/>
          <p:nvPr/>
        </p:nvSpPr>
        <p:spPr>
          <a:xfrm>
            <a:off x="720000" y="579950"/>
            <a:ext cx="3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2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TIPS TO SOLVE</a:t>
            </a:r>
            <a:endParaRPr b="0" i="0" sz="20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dab58096a_0_254"/>
          <p:cNvSpPr/>
          <p:nvPr/>
        </p:nvSpPr>
        <p:spPr>
          <a:xfrm>
            <a:off x="884050" y="1486173"/>
            <a:ext cx="67095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unbiased coins are tossed. What is the probability of gettin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 at most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two heads?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7/8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15dab58096a_0_254"/>
          <p:cNvSpPr/>
          <p:nvPr/>
        </p:nvSpPr>
        <p:spPr>
          <a:xfrm>
            <a:off x="6229350" y="4000500"/>
            <a:ext cx="9945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15dab58096a_0_254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dd9bc016b_1_20"/>
          <p:cNvSpPr txBox="1"/>
          <p:nvPr/>
        </p:nvSpPr>
        <p:spPr>
          <a:xfrm>
            <a:off x="1388701" y="233550"/>
            <a:ext cx="327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WAYS TO CREATE AN OBJECT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edd9bc016b_1_20"/>
          <p:cNvSpPr/>
          <p:nvPr/>
        </p:nvSpPr>
        <p:spPr>
          <a:xfrm>
            <a:off x="720000" y="1439998"/>
            <a:ext cx="67095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S = {TTT, TTH, THT, HTT, THH, HTH, HHT, HHH}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E = event of getting at most two heads.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 = {TTT, TTH, THT, HTT, THH, HTH, HHT}.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P(E) =n(E)/n(S)=7/8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edd9bc016b_1_20"/>
          <p:cNvSpPr/>
          <p:nvPr/>
        </p:nvSpPr>
        <p:spPr>
          <a:xfrm>
            <a:off x="6229350" y="4000500"/>
            <a:ext cx="9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edd9bc016b_1_20"/>
          <p:cNvSpPr txBox="1"/>
          <p:nvPr/>
        </p:nvSpPr>
        <p:spPr>
          <a:xfrm>
            <a:off x="720725" y="708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ab58096a_0_262"/>
          <p:cNvSpPr/>
          <p:nvPr/>
        </p:nvSpPr>
        <p:spPr>
          <a:xfrm>
            <a:off x="891875" y="1439875"/>
            <a:ext cx="80010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card is drawn at random from a well shuffled pack of 52 cards. What is the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that the drawn card is king 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1/13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5dab58096a_0_262"/>
          <p:cNvSpPr/>
          <p:nvPr/>
        </p:nvSpPr>
        <p:spPr>
          <a:xfrm>
            <a:off x="6343650" y="4229100"/>
            <a:ext cx="98805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5dab58096a_0_262"/>
          <p:cNvSpPr txBox="1"/>
          <p:nvPr/>
        </p:nvSpPr>
        <p:spPr>
          <a:xfrm>
            <a:off x="88405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</dc:creator>
</cp:coreProperties>
</file>