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Black"/>
      <p:bold r:id="rId39"/>
      <p:boldItalic r:id="rId40"/>
    </p:embeddedFont>
    <p:embeddedFont>
      <p:font typeface="Roboto"/>
      <p:regular r:id="rId41"/>
      <p:bold r:id="rId42"/>
      <p:italic r:id="rId43"/>
      <p:boldItalic r:id="rId44"/>
    </p:embeddedFont>
    <p:embeddedFont>
      <p:font typeface="Roboto Medium"/>
      <p:regular r:id="rId45"/>
      <p:bold r:id="rId46"/>
      <p:italic r:id="rId47"/>
      <p:boldItalic r:id="rId48"/>
    </p:embeddedFont>
    <p:embeddedFont>
      <p:font typeface="Open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53" roundtripDataSignature="AMtx7miUJXNB1SPK8vCA3z5BpwomOHL5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lack-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RobotoMedium-bold.fntdata"/><Relationship Id="rId45" Type="http://schemas.openxmlformats.org/officeDocument/2006/relationships/font" Target="fonts/Roboto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boldItalic.fntdata"/><Relationship Id="rId47" Type="http://schemas.openxmlformats.org/officeDocument/2006/relationships/font" Target="fonts/RobotoMedium-italic.fntdata"/><Relationship Id="rId49"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Black-bold.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italic.fntdata"/><Relationship Id="rId50" Type="http://schemas.openxmlformats.org/officeDocument/2006/relationships/font" Target="fonts/OpenSans-bold.fntdata"/><Relationship Id="rId53" Type="http://customschemas.google.com/relationships/presentationmetadata" Target="metadata"/><Relationship Id="rId52"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0e50d89d4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320e50d89d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0e50d89d4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20e50d89d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0e50d89d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20e50d89d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20e50d89d4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20e50d89d4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0e50d89d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20e50d89d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0e50d89d4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20e50d89d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0e50d89d4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20e50d89d4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0e50d89d4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20e50d89d4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20e50d89d4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320e50d89d4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0e50d89d4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20e50d89d4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0e50d89d4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20e50d89d4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d1a2d7b9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31d1a2d7b91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d1a2d7b9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1d1a2d7b91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d1a2d7b9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31d1a2d7b91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1d1a2d7b9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31d1a2d7b91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d1a2d7b9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1d1a2d7b9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d1a2d7b9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1d1a2d7b91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d1a2d7b9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31d1a2d7b91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d1a2d7b9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1d1a2d7b91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1d1a2d7b9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31d1a2d7b91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2856668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482856668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d1a2d7b9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31d1a2d7b9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1d1a2d7b9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31d1a2d7b91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d1a2d7b9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31d1a2d7b91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0e50d89d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320e50d89d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0e50d89d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320e50d89d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0e50d89d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320e50d89d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0e50d89d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320e50d89d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0e50d89d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320e50d89d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7.jpg"/><Relationship Id="rId4"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g320e50d89d4_0_2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39" name="Google Shape;139;g320e50d89d4_0_26"/>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320e50d89d4_0_26"/>
          <p:cNvSpPr txBox="1"/>
          <p:nvPr/>
        </p:nvSpPr>
        <p:spPr>
          <a:xfrm>
            <a:off x="867575" y="571750"/>
            <a:ext cx="8073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000000"/>
              </a:solidFill>
              <a:latin typeface="Roboto"/>
              <a:ea typeface="Roboto"/>
              <a:cs typeface="Roboto"/>
              <a:sym typeface="Roboto"/>
            </a:endParaRPr>
          </a:p>
        </p:txBody>
      </p:sp>
      <p:sp>
        <p:nvSpPr>
          <p:cNvPr id="141" name="Google Shape;141;g320e50d89d4_0_26"/>
          <p:cNvSpPr txBox="1"/>
          <p:nvPr/>
        </p:nvSpPr>
        <p:spPr>
          <a:xfrm>
            <a:off x="359425" y="1152650"/>
            <a:ext cx="82794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2" name="Google Shape;142;g320e50d89d4_0_26"/>
          <p:cNvSpPr txBox="1"/>
          <p:nvPr/>
        </p:nvSpPr>
        <p:spPr>
          <a:xfrm>
            <a:off x="342900" y="1314450"/>
            <a:ext cx="7754100" cy="1471500"/>
          </a:xfrm>
          <a:prstGeom prst="rect">
            <a:avLst/>
          </a:prstGeom>
          <a:noFill/>
          <a:ln>
            <a:noFill/>
          </a:ln>
        </p:spPr>
        <p:txBody>
          <a:bodyPr anchorCtr="0" anchor="t" bIns="45700" lIns="91425" spcFirstLastPara="1" rIns="91425" wrap="square" tIns="45700">
            <a:spAutoFit/>
          </a:bodyPr>
          <a:lstStyle/>
          <a:p>
            <a:pPr indent="0" lvl="0" marL="152400" marR="0" rtl="0" algn="just">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just">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just">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The central arrow rotates 90oACW and 45oCW alternately. The half-arrow moves half-a-side of the square boundary in a CW direction and its head turns to the other side of the line in each step.</a:t>
            </a:r>
            <a:endParaRPr b="0" i="0" sz="1600" u="none" cap="none" strike="noStrike">
              <a:solidFill>
                <a:srgbClr val="000000"/>
              </a:solidFill>
              <a:latin typeface="Arial"/>
              <a:ea typeface="Arial"/>
              <a:cs typeface="Arial"/>
              <a:sym typeface="Arial"/>
            </a:endParaRPr>
          </a:p>
        </p:txBody>
      </p:sp>
      <p:sp>
        <p:nvSpPr>
          <p:cNvPr id="143" name="Google Shape;143;g320e50d89d4_0_26"/>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20e50d89d4_0_3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49" name="Google Shape;149;g320e50d89d4_0_31"/>
          <p:cNvPicPr preferRelativeResize="0"/>
          <p:nvPr/>
        </p:nvPicPr>
        <p:blipFill rotWithShape="1">
          <a:blip r:embed="rId3">
            <a:alphaModFix/>
          </a:blip>
          <a:srcRect b="0" l="0" r="0" t="0"/>
          <a:stretch/>
        </p:blipFill>
        <p:spPr>
          <a:xfrm>
            <a:off x="723900" y="1641475"/>
            <a:ext cx="5694680" cy="626745"/>
          </a:xfrm>
          <a:prstGeom prst="rect">
            <a:avLst/>
          </a:prstGeom>
          <a:noFill/>
          <a:ln>
            <a:noFill/>
          </a:ln>
        </p:spPr>
      </p:pic>
      <p:sp>
        <p:nvSpPr>
          <p:cNvPr id="150" name="Google Shape;150;g320e50d89d4_0_31"/>
          <p:cNvSpPr txBox="1"/>
          <p:nvPr/>
        </p:nvSpPr>
        <p:spPr>
          <a:xfrm>
            <a:off x="647700" y="1314450"/>
            <a:ext cx="7754700" cy="280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Problem Figures:                       Answer Figures: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  (A)     (B)     (C)     (D)     (E)       (1)     (2)     (3)     (4)     (5)</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	1</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	2</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	3</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	4</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E.	5</a:t>
            </a:r>
            <a:endParaRPr b="0" i="0" sz="1600" u="none" cap="none" strike="noStrike">
              <a:solidFill>
                <a:srgbClr val="000000"/>
              </a:solidFill>
              <a:latin typeface="Arial"/>
              <a:ea typeface="Arial"/>
              <a:cs typeface="Arial"/>
              <a:sym typeface="Arial"/>
            </a:endParaRPr>
          </a:p>
        </p:txBody>
      </p:sp>
      <p:sp>
        <p:nvSpPr>
          <p:cNvPr id="151" name="Google Shape;151;g320e50d89d4_0_31"/>
          <p:cNvSpPr txBox="1"/>
          <p:nvPr/>
        </p:nvSpPr>
        <p:spPr>
          <a:xfrm>
            <a:off x="664081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E</a:t>
            </a:r>
            <a:endParaRPr b="1" i="0" sz="1600" u="none" cap="none" strike="noStrike">
              <a:solidFill>
                <a:srgbClr val="000000"/>
              </a:solidFill>
              <a:latin typeface="Arial"/>
              <a:ea typeface="Arial"/>
              <a:cs typeface="Arial"/>
              <a:sym typeface="Arial"/>
            </a:endParaRPr>
          </a:p>
        </p:txBody>
      </p:sp>
      <p:sp>
        <p:nvSpPr>
          <p:cNvPr id="152" name="Google Shape;152;g320e50d89d4_0_31"/>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g320e50d89d4_0_3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58" name="Google Shape;158;g320e50d89d4_0_36"/>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320e50d89d4_0_3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160" name="Google Shape;160;g320e50d89d4_0_36"/>
          <p:cNvSpPr txBox="1"/>
          <p:nvPr/>
        </p:nvSpPr>
        <p:spPr>
          <a:xfrm>
            <a:off x="342900" y="1314450"/>
            <a:ext cx="7754700" cy="905100"/>
          </a:xfrm>
          <a:prstGeom prst="rect">
            <a:avLst/>
          </a:prstGeom>
          <a:noFill/>
          <a:ln>
            <a:noFill/>
          </a:ln>
        </p:spPr>
        <p:txBody>
          <a:bodyPr anchorCtr="0" anchor="t" bIns="45700" lIns="91425" spcFirstLastPara="1" rIns="91425" wrap="square" tIns="45700">
            <a:spAutoFit/>
          </a:bodyPr>
          <a:lstStyle/>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The number of parts increases by one along with the number of sides in the figure.</a:t>
            </a:r>
            <a:endParaRPr b="0" i="0" sz="1600" u="none" cap="none" strike="noStrike">
              <a:solidFill>
                <a:srgbClr val="000000"/>
              </a:solidFill>
              <a:latin typeface="Arial"/>
              <a:ea typeface="Arial"/>
              <a:cs typeface="Arial"/>
              <a:sym typeface="Arial"/>
            </a:endParaRPr>
          </a:p>
        </p:txBody>
      </p:sp>
      <p:sp>
        <p:nvSpPr>
          <p:cNvPr id="161" name="Google Shape;161;g320e50d89d4_0_36"/>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20e50d89d4_0_41"/>
          <p:cNvSpPr txBox="1"/>
          <p:nvPr/>
        </p:nvSpPr>
        <p:spPr>
          <a:xfrm>
            <a:off x="0" y="1060175"/>
            <a:ext cx="6145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67" name="Google Shape;167;g320e50d89d4_0_41"/>
          <p:cNvPicPr preferRelativeResize="0"/>
          <p:nvPr/>
        </p:nvPicPr>
        <p:blipFill rotWithShape="1">
          <a:blip r:embed="rId3">
            <a:alphaModFix/>
          </a:blip>
          <a:srcRect b="0" l="0" r="0" t="0"/>
          <a:stretch/>
        </p:blipFill>
        <p:spPr>
          <a:xfrm>
            <a:off x="723900" y="1668145"/>
            <a:ext cx="5654040" cy="640080"/>
          </a:xfrm>
          <a:prstGeom prst="rect">
            <a:avLst/>
          </a:prstGeom>
          <a:noFill/>
          <a:ln>
            <a:noFill/>
          </a:ln>
        </p:spPr>
      </p:pic>
      <p:sp>
        <p:nvSpPr>
          <p:cNvPr id="168" name="Google Shape;168;g320e50d89d4_0_41"/>
          <p:cNvSpPr txBox="1"/>
          <p:nvPr/>
        </p:nvSpPr>
        <p:spPr>
          <a:xfrm>
            <a:off x="647700" y="1314450"/>
            <a:ext cx="7754700" cy="280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Problem Figures:                       Answer Figures: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  (A)     (B)     (C)     (D)     (E)       (1)     (2)     (3)     (4)     (5)</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	1</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	2</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	3</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	4</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E.	5</a:t>
            </a:r>
            <a:endParaRPr b="0" i="0" sz="1600" u="none" cap="none" strike="noStrike">
              <a:solidFill>
                <a:srgbClr val="000000"/>
              </a:solidFill>
              <a:latin typeface="Arial"/>
              <a:ea typeface="Arial"/>
              <a:cs typeface="Arial"/>
              <a:sym typeface="Arial"/>
            </a:endParaRPr>
          </a:p>
        </p:txBody>
      </p:sp>
      <p:sp>
        <p:nvSpPr>
          <p:cNvPr id="169" name="Google Shape;169;g320e50d89d4_0_41"/>
          <p:cNvSpPr txBox="1"/>
          <p:nvPr/>
        </p:nvSpPr>
        <p:spPr>
          <a:xfrm>
            <a:off x="664081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C</a:t>
            </a:r>
            <a:endParaRPr b="1" i="0" sz="1600" u="none" cap="none" strike="noStrike">
              <a:solidFill>
                <a:srgbClr val="000000"/>
              </a:solidFill>
              <a:latin typeface="Arial"/>
              <a:ea typeface="Arial"/>
              <a:cs typeface="Arial"/>
              <a:sym typeface="Arial"/>
            </a:endParaRPr>
          </a:p>
        </p:txBody>
      </p:sp>
      <p:sp>
        <p:nvSpPr>
          <p:cNvPr id="170" name="Google Shape;170;g320e50d89d4_0_41"/>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sp>
        <p:nvSpPr>
          <p:cNvPr id="175" name="Google Shape;175;g320e50d89d4_0_4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76" name="Google Shape;176;g320e50d89d4_0_46"/>
          <p:cNvSpPr txBox="1"/>
          <p:nvPr/>
        </p:nvSpPr>
        <p:spPr>
          <a:xfrm>
            <a:off x="0" y="914475"/>
            <a:ext cx="783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g320e50d89d4_0_4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178" name="Google Shape;178;g320e50d89d4_0_46"/>
          <p:cNvSpPr txBox="1"/>
          <p:nvPr/>
        </p:nvSpPr>
        <p:spPr>
          <a:xfrm>
            <a:off x="342900" y="1314450"/>
            <a:ext cx="7754100" cy="1754700"/>
          </a:xfrm>
          <a:prstGeom prst="rect">
            <a:avLst/>
          </a:prstGeom>
          <a:noFill/>
          <a:ln>
            <a:noFill/>
          </a:ln>
        </p:spPr>
        <p:txBody>
          <a:bodyPr anchorCtr="0" anchor="t" bIns="45700" lIns="91425" spcFirstLastPara="1" rIns="91425" wrap="square" tIns="45700">
            <a:spAutoFit/>
          </a:bodyPr>
          <a:lstStyle/>
          <a:p>
            <a:pPr indent="0" lvl="0" marL="152400" marR="0" rtl="0" algn="just">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just">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just">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The pin rotates 45 degree CW and 90 degree CW alternately and moves one space (each space is equal to half-a-side of the square) and two spaces CW alternately. The arrow rotates 90 degree ACW and 45 degree ACW alternately and moves two spaces and one space.</a:t>
            </a:r>
            <a:endParaRPr b="0" i="0" sz="1600" u="none" cap="none" strike="noStrike">
              <a:solidFill>
                <a:srgbClr val="000000"/>
              </a:solidFill>
              <a:latin typeface="Arial"/>
              <a:ea typeface="Arial"/>
              <a:cs typeface="Arial"/>
              <a:sym typeface="Arial"/>
            </a:endParaRPr>
          </a:p>
        </p:txBody>
      </p:sp>
      <p:sp>
        <p:nvSpPr>
          <p:cNvPr id="179" name="Google Shape;179;g320e50d89d4_0_46"/>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20e50d89d4_0_51"/>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320e50d89d4_0_51"/>
          <p:cNvSpPr txBox="1"/>
          <p:nvPr/>
        </p:nvSpPr>
        <p:spPr>
          <a:xfrm>
            <a:off x="0" y="977350"/>
            <a:ext cx="7189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32E2B"/>
              </a:solidFill>
              <a:highlight>
                <a:schemeClr val="lt1"/>
              </a:highlight>
              <a:latin typeface="Open Sans"/>
              <a:ea typeface="Open Sans"/>
              <a:cs typeface="Open Sans"/>
              <a:sym typeface="Open Sans"/>
            </a:endParaRPr>
          </a:p>
        </p:txBody>
      </p:sp>
      <p:sp>
        <p:nvSpPr>
          <p:cNvPr id="186" name="Google Shape;186;g320e50d89d4_0_51"/>
          <p:cNvSpPr txBox="1"/>
          <p:nvPr/>
        </p:nvSpPr>
        <p:spPr>
          <a:xfrm>
            <a:off x="342900" y="1314450"/>
            <a:ext cx="7754100" cy="1569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Directions:</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from Q6 to Q10</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In each of the following questions, you are given a figure (X) followed by four alternative figures (1), (2), (3) and (4) such that figure (X) is embedded in one of them. Trace out the alternative figure which contains fig. (X) as its part.</a:t>
            </a:r>
            <a:endParaRPr b="0" i="0" sz="1600" u="none" cap="none" strike="noStrike">
              <a:solidFill>
                <a:srgbClr val="000000"/>
              </a:solidFill>
              <a:latin typeface="Arial"/>
              <a:ea typeface="Arial"/>
              <a:cs typeface="Arial"/>
              <a:sym typeface="Arial"/>
            </a:endParaRPr>
          </a:p>
        </p:txBody>
      </p:sp>
      <p:sp>
        <p:nvSpPr>
          <p:cNvPr id="187" name="Google Shape;187;g320e50d89d4_0_51"/>
          <p:cNvSpPr txBox="1"/>
          <p:nvPr/>
        </p:nvSpPr>
        <p:spPr>
          <a:xfrm>
            <a:off x="3177150" y="4966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Embedded Images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20e50d89d4_0_56"/>
          <p:cNvSpPr txBox="1"/>
          <p:nvPr/>
        </p:nvSpPr>
        <p:spPr>
          <a:xfrm>
            <a:off x="0" y="960775"/>
            <a:ext cx="7189800" cy="415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sp>
        <p:nvSpPr>
          <p:cNvPr id="193" name="Google Shape;193;g320e50d89d4_0_56"/>
          <p:cNvSpPr txBox="1"/>
          <p:nvPr/>
        </p:nvSpPr>
        <p:spPr>
          <a:xfrm>
            <a:off x="685800" y="1150950"/>
            <a:ext cx="7583700" cy="289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Find out the alternative figure which contains figure (X) as its part.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(X)                (1)         (2)         (3)        (4)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600" u="none" cap="none" strike="noStrike">
              <a:solidFill>
                <a:schemeClr val="dk1"/>
              </a:solidFill>
              <a:latin typeface="Arial"/>
              <a:ea typeface="Arial"/>
              <a:cs typeface="Arial"/>
              <a:sym typeface="Arial"/>
            </a:endParaRPr>
          </a:p>
        </p:txBody>
      </p:sp>
      <p:pic>
        <p:nvPicPr>
          <p:cNvPr id="194" name="Google Shape;194;g320e50d89d4_0_56"/>
          <p:cNvPicPr preferRelativeResize="0"/>
          <p:nvPr/>
        </p:nvPicPr>
        <p:blipFill rotWithShape="1">
          <a:blip r:embed="rId3">
            <a:alphaModFix/>
          </a:blip>
          <a:srcRect b="0" l="0" r="0" t="0"/>
          <a:stretch/>
        </p:blipFill>
        <p:spPr>
          <a:xfrm>
            <a:off x="1144905" y="1693545"/>
            <a:ext cx="4044315" cy="808355"/>
          </a:xfrm>
          <a:prstGeom prst="rect">
            <a:avLst/>
          </a:prstGeom>
          <a:noFill/>
          <a:ln>
            <a:noFill/>
          </a:ln>
        </p:spPr>
      </p:pic>
      <p:sp>
        <p:nvSpPr>
          <p:cNvPr id="195" name="Google Shape;195;g320e50d89d4_0_56"/>
          <p:cNvSpPr txBox="1"/>
          <p:nvPr/>
        </p:nvSpPr>
        <p:spPr>
          <a:xfrm>
            <a:off x="664081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D</a:t>
            </a:r>
            <a:endParaRPr b="1" i="0" sz="1600" u="none" cap="none" strike="noStrike">
              <a:solidFill>
                <a:srgbClr val="000000"/>
              </a:solidFill>
              <a:latin typeface="Arial"/>
              <a:ea typeface="Arial"/>
              <a:cs typeface="Arial"/>
              <a:sym typeface="Arial"/>
            </a:endParaRPr>
          </a:p>
        </p:txBody>
      </p:sp>
      <p:sp>
        <p:nvSpPr>
          <p:cNvPr id="196" name="Google Shape;196;g320e50d89d4_0_56"/>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g320e50d89d4_0_6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02" name="Google Shape;202;g320e50d89d4_0_61"/>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320e50d89d4_0_61"/>
          <p:cNvSpPr txBox="1"/>
          <p:nvPr/>
        </p:nvSpPr>
        <p:spPr>
          <a:xfrm>
            <a:off x="858400" y="1136400"/>
            <a:ext cx="6221700" cy="431100"/>
          </a:xfrm>
          <a:prstGeom prst="rect">
            <a:avLst/>
          </a:prstGeom>
          <a:noFill/>
          <a:ln>
            <a:noFill/>
          </a:ln>
        </p:spPr>
        <p:txBody>
          <a:bodyPr anchorCtr="0" anchor="t" bIns="91425" lIns="91425" spcFirstLastPara="1" rIns="91425" wrap="square" tIns="91425">
            <a:spAutoFit/>
          </a:bodyPr>
          <a:lstStyle/>
          <a:p>
            <a:pPr indent="0" lvl="0" marL="152400" marR="0" rtl="0" algn="l">
              <a:lnSpc>
                <a:spcPct val="115000"/>
              </a:lnSpc>
              <a:spcBef>
                <a:spcPts val="0"/>
              </a:spcBef>
              <a:spcAft>
                <a:spcPts val="0"/>
              </a:spcAft>
              <a:buClr>
                <a:schemeClr val="dk1"/>
              </a:buClr>
              <a:buSzPts val="1100"/>
              <a:buFont typeface="Arial"/>
              <a:buNone/>
            </a:pPr>
            <a:r>
              <a:rPr b="0" i="0" lang="en-GB" sz="1600" u="none" cap="none" strike="noStrike">
                <a:solidFill>
                  <a:schemeClr val="dk1"/>
                </a:solidFill>
                <a:latin typeface="Arial"/>
                <a:ea typeface="Arial"/>
                <a:cs typeface="Arial"/>
                <a:sym typeface="Arial"/>
              </a:rPr>
              <a:t>Explanation: </a:t>
            </a:r>
            <a:endParaRPr b="0" i="0" sz="1600" u="none" cap="none" strike="noStrike">
              <a:solidFill>
                <a:srgbClr val="000000"/>
              </a:solidFill>
              <a:latin typeface="Roboto"/>
              <a:ea typeface="Roboto"/>
              <a:cs typeface="Roboto"/>
              <a:sym typeface="Roboto"/>
            </a:endParaRPr>
          </a:p>
        </p:txBody>
      </p:sp>
      <p:sp>
        <p:nvSpPr>
          <p:cNvPr id="204" name="Google Shape;204;g320e50d89d4_0_61"/>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pic>
        <p:nvPicPr>
          <p:cNvPr id="205" name="Google Shape;205;g320e50d89d4_0_61"/>
          <p:cNvPicPr preferRelativeResize="0"/>
          <p:nvPr/>
        </p:nvPicPr>
        <p:blipFill rotWithShape="1">
          <a:blip r:embed="rId3">
            <a:alphaModFix/>
          </a:blip>
          <a:srcRect b="0" l="0" r="0" t="0"/>
          <a:stretch/>
        </p:blipFill>
        <p:spPr>
          <a:xfrm>
            <a:off x="582295" y="1885950"/>
            <a:ext cx="1371600" cy="1371600"/>
          </a:xfrm>
          <a:prstGeom prst="rect">
            <a:avLst/>
          </a:prstGeom>
          <a:noFill/>
          <a:ln>
            <a:noFill/>
          </a:ln>
        </p:spPr>
      </p:pic>
      <p:sp>
        <p:nvSpPr>
          <p:cNvPr id="206" name="Google Shape;206;g320e50d89d4_0_61"/>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g320e50d89d4_0_66"/>
          <p:cNvPicPr preferRelativeResize="0"/>
          <p:nvPr/>
        </p:nvPicPr>
        <p:blipFill rotWithShape="1">
          <a:blip r:embed="rId3">
            <a:alphaModFix/>
          </a:blip>
          <a:srcRect b="0" l="0" r="0" t="0"/>
          <a:stretch/>
        </p:blipFill>
        <p:spPr>
          <a:xfrm>
            <a:off x="763905" y="2027555"/>
            <a:ext cx="4028440" cy="792480"/>
          </a:xfrm>
          <a:prstGeom prst="rect">
            <a:avLst/>
          </a:prstGeom>
          <a:noFill/>
          <a:ln>
            <a:noFill/>
          </a:ln>
        </p:spPr>
      </p:pic>
      <p:sp>
        <p:nvSpPr>
          <p:cNvPr id="212" name="Google Shape;212;g320e50d89d4_0_66"/>
          <p:cNvSpPr txBox="1"/>
          <p:nvPr/>
        </p:nvSpPr>
        <p:spPr>
          <a:xfrm>
            <a:off x="627375" y="1227150"/>
            <a:ext cx="4422300" cy="3140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Find out the alternative figure which contains figure (X) as its part.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(X)                (1)         (2)         (3)        (4)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400" u="none" cap="none" strike="noStrike">
              <a:solidFill>
                <a:srgbClr val="000000"/>
              </a:solidFill>
              <a:latin typeface="Arial"/>
              <a:ea typeface="Arial"/>
              <a:cs typeface="Arial"/>
              <a:sym typeface="Arial"/>
            </a:endParaRPr>
          </a:p>
        </p:txBody>
      </p:sp>
      <p:sp>
        <p:nvSpPr>
          <p:cNvPr id="213" name="Google Shape;213;g320e50d89d4_0_66"/>
          <p:cNvSpPr txBox="1"/>
          <p:nvPr/>
        </p:nvSpPr>
        <p:spPr>
          <a:xfrm>
            <a:off x="6640175"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D</a:t>
            </a:r>
            <a:endParaRPr b="0" i="0" sz="1600" u="none" cap="none" strike="noStrike">
              <a:solidFill>
                <a:srgbClr val="000000"/>
              </a:solidFill>
              <a:latin typeface="Arial"/>
              <a:ea typeface="Arial"/>
              <a:cs typeface="Arial"/>
              <a:sym typeface="Arial"/>
            </a:endParaRPr>
          </a:p>
        </p:txBody>
      </p:sp>
      <p:sp>
        <p:nvSpPr>
          <p:cNvPr id="214" name="Google Shape;214;g320e50d89d4_0_66"/>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07</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g320e50d89d4_0_7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20" name="Google Shape;220;g320e50d89d4_0_71"/>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320e50d89d4_0_71"/>
          <p:cNvSpPr txBox="1"/>
          <p:nvPr/>
        </p:nvSpPr>
        <p:spPr>
          <a:xfrm>
            <a:off x="1127850" y="1102725"/>
            <a:ext cx="7052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600"/>
              <a:buFont typeface="Arial"/>
              <a:buNone/>
            </a:pPr>
            <a:r>
              <a:t/>
            </a:r>
            <a:endParaRPr b="0" i="0" sz="1800" u="none" cap="none" strike="noStrike">
              <a:solidFill>
                <a:schemeClr val="dk1"/>
              </a:solidFill>
              <a:latin typeface="Arial"/>
              <a:ea typeface="Arial"/>
              <a:cs typeface="Arial"/>
              <a:sym typeface="Arial"/>
            </a:endParaRPr>
          </a:p>
        </p:txBody>
      </p:sp>
      <p:pic>
        <p:nvPicPr>
          <p:cNvPr id="222" name="Google Shape;222;g320e50d89d4_0_71"/>
          <p:cNvPicPr preferRelativeResize="0"/>
          <p:nvPr/>
        </p:nvPicPr>
        <p:blipFill rotWithShape="1">
          <a:blip r:embed="rId3">
            <a:alphaModFix/>
          </a:blip>
          <a:srcRect b="0" l="0" r="0" t="0"/>
          <a:stretch/>
        </p:blipFill>
        <p:spPr>
          <a:xfrm>
            <a:off x="582295" y="1873250"/>
            <a:ext cx="1396365" cy="1396365"/>
          </a:xfrm>
          <a:prstGeom prst="rect">
            <a:avLst/>
          </a:prstGeom>
          <a:noFill/>
          <a:ln>
            <a:noFill/>
          </a:ln>
        </p:spPr>
      </p:pic>
      <p:sp>
        <p:nvSpPr>
          <p:cNvPr id="223" name="Google Shape;223;g320e50d89d4_0_71"/>
          <p:cNvSpPr txBox="1"/>
          <p:nvPr/>
        </p:nvSpPr>
        <p:spPr>
          <a:xfrm>
            <a:off x="342900" y="1314449"/>
            <a:ext cx="8472300" cy="905100"/>
          </a:xfrm>
          <a:prstGeom prst="rect">
            <a:avLst/>
          </a:prstGeom>
          <a:noFill/>
          <a:ln>
            <a:noFill/>
          </a:ln>
        </p:spPr>
        <p:txBody>
          <a:bodyPr anchorCtr="0" anchor="t" bIns="45700" lIns="91425" spcFirstLastPara="1" rIns="91425" wrap="square" tIns="45700">
            <a:spAutoFit/>
          </a:bodyPr>
          <a:lstStyle/>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224" name="Google Shape;224;g320e50d89d4_0_71"/>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2109682"/>
            <a:ext cx="4690800" cy="167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1" i="0" lang="en-GB" sz="3000" u="none" cap="none" strike="noStrike">
                <a:solidFill>
                  <a:schemeClr val="lt1"/>
                </a:solidFill>
                <a:latin typeface="Roboto"/>
                <a:ea typeface="Roboto"/>
                <a:cs typeface="Roboto"/>
                <a:sym typeface="Roboto"/>
              </a:rPr>
              <a:t>Image Interpretation methods</a:t>
            </a:r>
            <a:endParaRPr b="1" i="0" sz="3000" u="none" cap="none" strike="noStrike">
              <a:solidFill>
                <a:schemeClr val="lt1"/>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t/>
            </a:r>
            <a:endParaRPr b="1" i="0" sz="30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20e50d89d4_0_7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30" name="Google Shape;230;g320e50d89d4_0_76"/>
          <p:cNvSpPr txBox="1"/>
          <p:nvPr/>
        </p:nvSpPr>
        <p:spPr>
          <a:xfrm>
            <a:off x="609600" y="1150950"/>
            <a:ext cx="6440700" cy="338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Find out the alternative figure which contains figure (X) as its part.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(X)                (1)         (2)         (3)        (4)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400" u="none" cap="none" strike="noStrike">
              <a:solidFill>
                <a:srgbClr val="000000"/>
              </a:solidFill>
              <a:latin typeface="Arial"/>
              <a:ea typeface="Arial"/>
              <a:cs typeface="Arial"/>
              <a:sym typeface="Arial"/>
            </a:endParaRPr>
          </a:p>
        </p:txBody>
      </p:sp>
      <p:pic>
        <p:nvPicPr>
          <p:cNvPr id="231" name="Google Shape;231;g320e50d89d4_0_76"/>
          <p:cNvPicPr preferRelativeResize="0"/>
          <p:nvPr/>
        </p:nvPicPr>
        <p:blipFill rotWithShape="1">
          <a:blip r:embed="rId3">
            <a:alphaModFix/>
          </a:blip>
          <a:srcRect b="0" l="0" r="0" t="0"/>
          <a:stretch/>
        </p:blipFill>
        <p:spPr>
          <a:xfrm>
            <a:off x="662305" y="1814195"/>
            <a:ext cx="4207510" cy="838835"/>
          </a:xfrm>
          <a:prstGeom prst="rect">
            <a:avLst/>
          </a:prstGeom>
          <a:noFill/>
          <a:ln>
            <a:noFill/>
          </a:ln>
        </p:spPr>
      </p:pic>
      <p:sp>
        <p:nvSpPr>
          <p:cNvPr id="232" name="Google Shape;232;g320e50d89d4_0_76"/>
          <p:cNvSpPr txBox="1"/>
          <p:nvPr/>
        </p:nvSpPr>
        <p:spPr>
          <a:xfrm>
            <a:off x="6640175"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D</a:t>
            </a:r>
            <a:endParaRPr b="1" i="0" sz="1600" u="none" cap="none" strike="noStrike">
              <a:solidFill>
                <a:srgbClr val="000000"/>
              </a:solidFill>
              <a:latin typeface="Arial"/>
              <a:ea typeface="Arial"/>
              <a:cs typeface="Arial"/>
              <a:sym typeface="Arial"/>
            </a:endParaRPr>
          </a:p>
        </p:txBody>
      </p:sp>
      <p:sp>
        <p:nvSpPr>
          <p:cNvPr id="233" name="Google Shape;233;g320e50d89d4_0_76"/>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08</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7" name="Shape 237"/>
        <p:cNvGrpSpPr/>
        <p:nvPr/>
      </p:nvGrpSpPr>
      <p:grpSpPr>
        <a:xfrm>
          <a:off x="0" y="0"/>
          <a:ext cx="0" cy="0"/>
          <a:chOff x="0" y="0"/>
          <a:chExt cx="0" cy="0"/>
        </a:xfrm>
      </p:grpSpPr>
      <p:sp>
        <p:nvSpPr>
          <p:cNvPr id="238" name="Google Shape;238;g31d1a2d7b91_0_26"/>
          <p:cNvSpPr txBox="1"/>
          <p:nvPr/>
        </p:nvSpPr>
        <p:spPr>
          <a:xfrm>
            <a:off x="0" y="742950"/>
            <a:ext cx="7736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300"/>
              <a:buFont typeface="Arial"/>
              <a:buNone/>
            </a:pPr>
            <a:r>
              <a:t/>
            </a:r>
            <a:endParaRPr b="1" i="0" sz="1300" u="sng" cap="none" strike="noStrike">
              <a:solidFill>
                <a:srgbClr val="332E2B"/>
              </a:solidFill>
              <a:highlight>
                <a:schemeClr val="lt1"/>
              </a:highlight>
              <a:latin typeface="Open Sans"/>
              <a:ea typeface="Open Sans"/>
              <a:cs typeface="Open Sans"/>
              <a:sym typeface="Open Sans"/>
            </a:endParaRPr>
          </a:p>
        </p:txBody>
      </p:sp>
      <p:pic>
        <p:nvPicPr>
          <p:cNvPr id="239" name="Google Shape;239;g31d1a2d7b91_0_26"/>
          <p:cNvPicPr preferRelativeResize="0"/>
          <p:nvPr/>
        </p:nvPicPr>
        <p:blipFill rotWithShape="1">
          <a:blip r:embed="rId3">
            <a:alphaModFix/>
          </a:blip>
          <a:srcRect b="0" l="0" r="0" t="0"/>
          <a:stretch/>
        </p:blipFill>
        <p:spPr>
          <a:xfrm>
            <a:off x="598805" y="1849755"/>
            <a:ext cx="1558290" cy="1558290"/>
          </a:xfrm>
          <a:prstGeom prst="rect">
            <a:avLst/>
          </a:prstGeom>
          <a:noFill/>
          <a:ln>
            <a:noFill/>
          </a:ln>
        </p:spPr>
      </p:pic>
      <p:sp>
        <p:nvSpPr>
          <p:cNvPr id="240" name="Google Shape;240;g31d1a2d7b91_0_26"/>
          <p:cNvSpPr txBox="1"/>
          <p:nvPr/>
        </p:nvSpPr>
        <p:spPr>
          <a:xfrm>
            <a:off x="342900" y="1314449"/>
            <a:ext cx="8472300" cy="905100"/>
          </a:xfrm>
          <a:prstGeom prst="rect">
            <a:avLst/>
          </a:prstGeom>
          <a:noFill/>
          <a:ln>
            <a:noFill/>
          </a:ln>
        </p:spPr>
        <p:txBody>
          <a:bodyPr anchorCtr="0" anchor="t" bIns="45700" lIns="91425" spcFirstLastPara="1" rIns="91425" wrap="square" tIns="45700">
            <a:spAutoFit/>
          </a:bodyPr>
          <a:lstStyle/>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241" name="Google Shape;241;g31d1a2d7b91_0_26"/>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1d1a2d7b91_0_29"/>
          <p:cNvSpPr txBox="1"/>
          <p:nvPr/>
        </p:nvSpPr>
        <p:spPr>
          <a:xfrm>
            <a:off x="650100" y="1227150"/>
            <a:ext cx="7843800" cy="2767200"/>
          </a:xfrm>
          <a:prstGeom prst="rect">
            <a:avLst/>
          </a:prstGeom>
          <a:noFill/>
          <a:ln>
            <a:noFill/>
          </a:ln>
        </p:spPr>
        <p:txBody>
          <a:bodyPr anchorCtr="0" anchor="t" bIns="0" lIns="0" spcFirstLastPara="1" rIns="0" wrap="square" tIns="0">
            <a:noAutofit/>
          </a:bodyPr>
          <a:lstStyle/>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Find out the alternative figure which contains figure (X) as its part.</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     (X)                (1)         (2)         (3)        (4)</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D.	4</a:t>
            </a:r>
            <a:endParaRPr b="0" i="0" sz="1800" u="none" cap="none" strike="noStrike">
              <a:solidFill>
                <a:srgbClr val="000000"/>
              </a:solidFill>
              <a:latin typeface="Arial"/>
              <a:ea typeface="Arial"/>
              <a:cs typeface="Arial"/>
              <a:sym typeface="Arial"/>
            </a:endParaRPr>
          </a:p>
        </p:txBody>
      </p:sp>
      <p:pic>
        <p:nvPicPr>
          <p:cNvPr id="247" name="Google Shape;247;g31d1a2d7b91_0_29"/>
          <p:cNvPicPr preferRelativeResize="0"/>
          <p:nvPr/>
        </p:nvPicPr>
        <p:blipFill rotWithShape="1">
          <a:blip r:embed="rId3">
            <a:alphaModFix/>
          </a:blip>
          <a:srcRect b="0" l="0" r="0" t="0"/>
          <a:stretch/>
        </p:blipFill>
        <p:spPr>
          <a:xfrm>
            <a:off x="809625" y="1814826"/>
            <a:ext cx="4391650" cy="661675"/>
          </a:xfrm>
          <a:prstGeom prst="rect">
            <a:avLst/>
          </a:prstGeom>
          <a:noFill/>
          <a:ln>
            <a:noFill/>
          </a:ln>
        </p:spPr>
      </p:pic>
      <p:sp>
        <p:nvSpPr>
          <p:cNvPr id="248" name="Google Shape;248;g31d1a2d7b91_0_29"/>
          <p:cNvSpPr txBox="1"/>
          <p:nvPr/>
        </p:nvSpPr>
        <p:spPr>
          <a:xfrm>
            <a:off x="6640175"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sp>
        <p:nvSpPr>
          <p:cNvPr id="249" name="Google Shape;249;g31d1a2d7b91_0_29"/>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09</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g31d1a2d7b91_0_32"/>
          <p:cNvSpPr txBox="1"/>
          <p:nvPr/>
        </p:nvSpPr>
        <p:spPr>
          <a:xfrm>
            <a:off x="0" y="886250"/>
            <a:ext cx="7810500" cy="461700"/>
          </a:xfrm>
          <a:prstGeom prst="rect">
            <a:avLst/>
          </a:prstGeom>
          <a:noFill/>
          <a:ln>
            <a:noFill/>
          </a:ln>
        </p:spPr>
        <p:txBody>
          <a:bodyPr anchorCtr="0" anchor="t" bIns="91425" lIns="91425" spcFirstLastPara="1" rIns="91425" wrap="square" tIns="91425">
            <a:spAutoFit/>
          </a:bodyPr>
          <a:lstStyle/>
          <a:p>
            <a:pPr indent="0" lvl="0" marL="15875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55" name="Google Shape;255;g31d1a2d7b91_0_32"/>
          <p:cNvPicPr preferRelativeResize="0"/>
          <p:nvPr/>
        </p:nvPicPr>
        <p:blipFill rotWithShape="1">
          <a:blip r:embed="rId3">
            <a:alphaModFix/>
          </a:blip>
          <a:srcRect b="0" l="0" r="0" t="0"/>
          <a:stretch/>
        </p:blipFill>
        <p:spPr>
          <a:xfrm>
            <a:off x="518160" y="1905635"/>
            <a:ext cx="1614805" cy="1614805"/>
          </a:xfrm>
          <a:prstGeom prst="rect">
            <a:avLst/>
          </a:prstGeom>
          <a:noFill/>
          <a:ln>
            <a:noFill/>
          </a:ln>
        </p:spPr>
      </p:pic>
      <p:sp>
        <p:nvSpPr>
          <p:cNvPr id="256" name="Google Shape;256;g31d1a2d7b91_0_32"/>
          <p:cNvSpPr txBox="1"/>
          <p:nvPr/>
        </p:nvSpPr>
        <p:spPr>
          <a:xfrm>
            <a:off x="342900" y="1314449"/>
            <a:ext cx="8472300" cy="905100"/>
          </a:xfrm>
          <a:prstGeom prst="rect">
            <a:avLst/>
          </a:prstGeom>
          <a:noFill/>
          <a:ln>
            <a:noFill/>
          </a:ln>
        </p:spPr>
        <p:txBody>
          <a:bodyPr anchorCtr="0" anchor="t" bIns="45700" lIns="91425" spcFirstLastPara="1" rIns="91425" wrap="square" tIns="45700">
            <a:spAutoFit/>
          </a:bodyPr>
          <a:lstStyle/>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257" name="Google Shape;257;g31d1a2d7b91_0_32"/>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1d1a2d7b91_0_35"/>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Arial"/>
                <a:ea typeface="Arial"/>
                <a:cs typeface="Arial"/>
                <a:sym typeface="Arial"/>
              </a:rPr>
              <a:t>Answer : D</a:t>
            </a:r>
            <a:endParaRPr b="1" i="0" sz="1600" u="none" cap="none" strike="noStrike">
              <a:solidFill>
                <a:srgbClr val="000000"/>
              </a:solidFill>
              <a:latin typeface="Arial"/>
              <a:ea typeface="Arial"/>
              <a:cs typeface="Arial"/>
              <a:sym typeface="Arial"/>
            </a:endParaRPr>
          </a:p>
        </p:txBody>
      </p:sp>
      <p:sp>
        <p:nvSpPr>
          <p:cNvPr id="263" name="Google Shape;263;g31d1a2d7b91_0_35"/>
          <p:cNvSpPr txBox="1"/>
          <p:nvPr/>
        </p:nvSpPr>
        <p:spPr>
          <a:xfrm>
            <a:off x="533400" y="1164525"/>
            <a:ext cx="6777000" cy="32631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Find out the alternative figure which contains figure (X) as its part.</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(X)                (1)         (2)         (3)        (4)</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400" u="none" cap="none" strike="noStrike">
              <a:solidFill>
                <a:srgbClr val="000000"/>
              </a:solidFill>
              <a:latin typeface="Arial"/>
              <a:ea typeface="Arial"/>
              <a:cs typeface="Arial"/>
              <a:sym typeface="Arial"/>
            </a:endParaRPr>
          </a:p>
        </p:txBody>
      </p:sp>
      <p:pic>
        <p:nvPicPr>
          <p:cNvPr id="264" name="Google Shape;264;g31d1a2d7b91_0_35"/>
          <p:cNvPicPr preferRelativeResize="0"/>
          <p:nvPr/>
        </p:nvPicPr>
        <p:blipFill rotWithShape="1">
          <a:blip r:embed="rId3">
            <a:alphaModFix/>
          </a:blip>
          <a:srcRect b="0" l="0" r="0" t="0"/>
          <a:stretch/>
        </p:blipFill>
        <p:spPr>
          <a:xfrm>
            <a:off x="822325" y="1734377"/>
            <a:ext cx="4138300" cy="827660"/>
          </a:xfrm>
          <a:prstGeom prst="rect">
            <a:avLst/>
          </a:prstGeom>
          <a:noFill/>
          <a:ln>
            <a:noFill/>
          </a:ln>
        </p:spPr>
      </p:pic>
      <p:sp>
        <p:nvSpPr>
          <p:cNvPr id="265" name="Google Shape;265;g31d1a2d7b91_0_35"/>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pic>
        <p:nvPicPr>
          <p:cNvPr id="270" name="Google Shape;270;g31d1a2d7b91_0_38"/>
          <p:cNvPicPr preferRelativeResize="0"/>
          <p:nvPr/>
        </p:nvPicPr>
        <p:blipFill rotWithShape="1">
          <a:blip r:embed="rId3">
            <a:alphaModFix/>
          </a:blip>
          <a:srcRect b="0" l="0" r="0" t="0"/>
          <a:stretch/>
        </p:blipFill>
        <p:spPr>
          <a:xfrm>
            <a:off x="557530" y="1893570"/>
            <a:ext cx="1356360" cy="1356360"/>
          </a:xfrm>
          <a:prstGeom prst="rect">
            <a:avLst/>
          </a:prstGeom>
          <a:noFill/>
          <a:ln>
            <a:noFill/>
          </a:ln>
        </p:spPr>
      </p:pic>
      <p:sp>
        <p:nvSpPr>
          <p:cNvPr id="271" name="Google Shape;271;g31d1a2d7b91_0_38"/>
          <p:cNvSpPr txBox="1"/>
          <p:nvPr/>
        </p:nvSpPr>
        <p:spPr>
          <a:xfrm>
            <a:off x="342900" y="1314449"/>
            <a:ext cx="8472300" cy="905100"/>
          </a:xfrm>
          <a:prstGeom prst="rect">
            <a:avLst/>
          </a:prstGeom>
          <a:noFill/>
          <a:ln>
            <a:noFill/>
          </a:ln>
        </p:spPr>
        <p:txBody>
          <a:bodyPr anchorCtr="0" anchor="t" bIns="45700" lIns="91425" spcFirstLastPara="1" rIns="91425" wrap="square" tIns="45700">
            <a:spAutoFit/>
          </a:bodyPr>
          <a:lstStyle/>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p:txBody>
      </p:sp>
      <p:sp>
        <p:nvSpPr>
          <p:cNvPr id="272" name="Google Shape;272;g31d1a2d7b91_0_38"/>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1d1a2d7b91_0_41"/>
          <p:cNvSpPr txBox="1"/>
          <p:nvPr/>
        </p:nvSpPr>
        <p:spPr>
          <a:xfrm>
            <a:off x="327601" y="1078523"/>
            <a:ext cx="7865400" cy="2516400"/>
          </a:xfrm>
          <a:prstGeom prst="rect">
            <a:avLst/>
          </a:prstGeom>
          <a:noFill/>
          <a:ln>
            <a:noFill/>
          </a:ln>
        </p:spPr>
        <p:txBody>
          <a:bodyPr anchorCtr="0" anchor="t" bIns="0" lIns="0" spcFirstLastPara="1" rIns="0" wrap="square" tIns="0">
            <a:noAutofit/>
          </a:bodyPr>
          <a:lstStyle/>
          <a:p>
            <a:pPr indent="0" lvl="0" marL="114300" marR="0" rtl="0" algn="just">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Directions</a:t>
            </a:r>
            <a:endParaRPr b="0" i="0" sz="1600" u="none" cap="none" strike="noStrike">
              <a:solidFill>
                <a:schemeClr val="dk1"/>
              </a:solidFill>
              <a:latin typeface="Arial"/>
              <a:ea typeface="Arial"/>
              <a:cs typeface="Arial"/>
              <a:sym typeface="Arial"/>
            </a:endParaRPr>
          </a:p>
          <a:p>
            <a:pPr indent="0" lvl="0" marL="114300" marR="0" rtl="0" algn="just">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from Q11 t0 Q12</a:t>
            </a:r>
            <a:endParaRPr b="0" i="0" sz="1600" u="none" cap="none" strike="noStrike">
              <a:solidFill>
                <a:schemeClr val="dk1"/>
              </a:solidFill>
              <a:latin typeface="Arial"/>
              <a:ea typeface="Arial"/>
              <a:cs typeface="Arial"/>
              <a:sym typeface="Arial"/>
            </a:endParaRPr>
          </a:p>
          <a:p>
            <a:pPr indent="0" lvl="0" marL="114300" marR="0" rtl="0" algn="just">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just">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In each of the following questions you are given a combination of alphabets and/or numbers followed by four alternatives (1), (2), (3) and (4). Choose the alternative which is closely resembles the mirror image of the given combination.</a:t>
            </a:r>
            <a:endParaRPr b="0" i="0" sz="1600" u="none" cap="none" strike="noStrike">
              <a:solidFill>
                <a:schemeClr val="dk1"/>
              </a:solidFill>
              <a:latin typeface="Arial"/>
              <a:ea typeface="Arial"/>
              <a:cs typeface="Arial"/>
              <a:sym typeface="Arial"/>
            </a:endParaRPr>
          </a:p>
        </p:txBody>
      </p:sp>
      <p:sp>
        <p:nvSpPr>
          <p:cNvPr id="278" name="Google Shape;278;g31d1a2d7b91_0_41"/>
          <p:cNvSpPr txBox="1"/>
          <p:nvPr/>
        </p:nvSpPr>
        <p:spPr>
          <a:xfrm>
            <a:off x="3532225" y="4966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Mirror Images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1d1a2d7b91_0_44"/>
          <p:cNvSpPr txBox="1"/>
          <p:nvPr/>
        </p:nvSpPr>
        <p:spPr>
          <a:xfrm>
            <a:off x="269095" y="1102725"/>
            <a:ext cx="7871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t/>
            </a:r>
            <a:endParaRPr b="0" i="0" sz="1800" u="none" cap="none" strike="noStrike">
              <a:solidFill>
                <a:srgbClr val="000000"/>
              </a:solidFill>
              <a:latin typeface="Arial"/>
              <a:ea typeface="Arial"/>
              <a:cs typeface="Arial"/>
              <a:sym typeface="Arial"/>
            </a:endParaRPr>
          </a:p>
        </p:txBody>
      </p:sp>
      <p:sp>
        <p:nvSpPr>
          <p:cNvPr id="284" name="Google Shape;284;g31d1a2d7b91_0_44"/>
          <p:cNvSpPr txBox="1"/>
          <p:nvPr/>
        </p:nvSpPr>
        <p:spPr>
          <a:xfrm>
            <a:off x="533400" y="1227150"/>
            <a:ext cx="7871700" cy="29799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Choose the alternative which is closely resembles the mirror image of the given combination.</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600" u="none" cap="none" strike="noStrike">
              <a:solidFill>
                <a:schemeClr val="dk1"/>
              </a:solidFill>
              <a:latin typeface="Arial"/>
              <a:ea typeface="Arial"/>
              <a:cs typeface="Arial"/>
              <a:sym typeface="Arial"/>
            </a:endParaRPr>
          </a:p>
        </p:txBody>
      </p:sp>
      <p:pic>
        <p:nvPicPr>
          <p:cNvPr id="285" name="Google Shape;285;g31d1a2d7b91_0_44"/>
          <p:cNvPicPr preferRelativeResize="0"/>
          <p:nvPr/>
        </p:nvPicPr>
        <p:blipFill rotWithShape="1">
          <a:blip r:embed="rId3">
            <a:alphaModFix/>
          </a:blip>
          <a:srcRect b="24760" l="0" r="0" t="0"/>
          <a:stretch/>
        </p:blipFill>
        <p:spPr>
          <a:xfrm>
            <a:off x="668020" y="2045335"/>
            <a:ext cx="2732405" cy="908685"/>
          </a:xfrm>
          <a:prstGeom prst="rect">
            <a:avLst/>
          </a:prstGeom>
          <a:noFill/>
          <a:ln>
            <a:noFill/>
          </a:ln>
        </p:spPr>
      </p:pic>
      <p:sp>
        <p:nvSpPr>
          <p:cNvPr id="286" name="Google Shape;286;g31d1a2d7b91_0_44"/>
          <p:cNvSpPr txBox="1"/>
          <p:nvPr/>
        </p:nvSpPr>
        <p:spPr>
          <a:xfrm>
            <a:off x="6640175"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D</a:t>
            </a:r>
            <a:endParaRPr b="1" i="0" sz="1600" u="none" cap="none" strike="noStrike">
              <a:solidFill>
                <a:srgbClr val="000000"/>
              </a:solidFill>
              <a:latin typeface="Arial"/>
              <a:ea typeface="Arial"/>
              <a:cs typeface="Arial"/>
              <a:sym typeface="Arial"/>
            </a:endParaRPr>
          </a:p>
        </p:txBody>
      </p:sp>
      <p:sp>
        <p:nvSpPr>
          <p:cNvPr id="287" name="Google Shape;287;g31d1a2d7b91_0_44"/>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1d1a2d7b91_0_80"/>
          <p:cNvSpPr txBox="1"/>
          <p:nvPr/>
        </p:nvSpPr>
        <p:spPr>
          <a:xfrm>
            <a:off x="247950" y="1227150"/>
            <a:ext cx="7587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g31d1a2d7b91_0_80"/>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114300" marR="0" rtl="0" algn="l">
              <a:lnSpc>
                <a:spcPct val="150000"/>
              </a:lnSpc>
              <a:spcBef>
                <a:spcPts val="0"/>
              </a:spcBef>
              <a:spcAft>
                <a:spcPts val="0"/>
              </a:spcAft>
              <a:buClr>
                <a:srgbClr val="000000"/>
              </a:buClr>
              <a:buSzPts val="1800"/>
              <a:buFont typeface="Arial"/>
              <a:buNone/>
            </a:pPr>
            <a:r>
              <a:rPr b="1" i="0" lang="en-GB" sz="1800" u="none" cap="none" strike="noStrike">
                <a:solidFill>
                  <a:srgbClr val="000000"/>
                </a:solidFill>
                <a:latin typeface="Arial"/>
                <a:ea typeface="Arial"/>
                <a:cs typeface="Arial"/>
                <a:sym typeface="Arial"/>
              </a:rPr>
              <a:t>Answer: D</a:t>
            </a:r>
            <a:endParaRPr b="0" i="0" sz="1600" u="none" cap="none" strike="noStrike">
              <a:solidFill>
                <a:srgbClr val="000000"/>
              </a:solidFill>
              <a:latin typeface="Arial"/>
              <a:ea typeface="Arial"/>
              <a:cs typeface="Arial"/>
              <a:sym typeface="Arial"/>
            </a:endParaRPr>
          </a:p>
        </p:txBody>
      </p:sp>
      <p:sp>
        <p:nvSpPr>
          <p:cNvPr id="294" name="Google Shape;294;g31d1a2d7b91_0_80"/>
          <p:cNvSpPr txBox="1"/>
          <p:nvPr/>
        </p:nvSpPr>
        <p:spPr>
          <a:xfrm>
            <a:off x="533400" y="1240725"/>
            <a:ext cx="8343900" cy="29799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Choose the alternative which is closely resembles the mirror image of the given combination.</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600" u="none" cap="none" strike="noStrike">
              <a:solidFill>
                <a:schemeClr val="dk1"/>
              </a:solidFill>
              <a:latin typeface="Arial"/>
              <a:ea typeface="Arial"/>
              <a:cs typeface="Arial"/>
              <a:sym typeface="Arial"/>
            </a:endParaRPr>
          </a:p>
        </p:txBody>
      </p:sp>
      <p:pic>
        <p:nvPicPr>
          <p:cNvPr id="295" name="Google Shape;295;g31d1a2d7b91_0_80"/>
          <p:cNvPicPr preferRelativeResize="0"/>
          <p:nvPr/>
        </p:nvPicPr>
        <p:blipFill rotWithShape="1">
          <a:blip r:embed="rId3">
            <a:alphaModFix/>
          </a:blip>
          <a:srcRect b="27245" l="0" r="0" t="0"/>
          <a:stretch/>
        </p:blipFill>
        <p:spPr>
          <a:xfrm>
            <a:off x="684525" y="2014550"/>
            <a:ext cx="5215900" cy="816450"/>
          </a:xfrm>
          <a:prstGeom prst="rect">
            <a:avLst/>
          </a:prstGeom>
          <a:noFill/>
          <a:ln>
            <a:noFill/>
          </a:ln>
        </p:spPr>
      </p:pic>
      <p:sp>
        <p:nvSpPr>
          <p:cNvPr id="296" name="Google Shape;296;g31d1a2d7b91_0_80"/>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31d1a2d7b91_0_83"/>
          <p:cNvSpPr txBox="1"/>
          <p:nvPr/>
        </p:nvSpPr>
        <p:spPr>
          <a:xfrm>
            <a:off x="152400" y="1066325"/>
            <a:ext cx="7533900" cy="1847100"/>
          </a:xfrm>
          <a:prstGeom prst="rect">
            <a:avLst/>
          </a:prstGeom>
          <a:noFill/>
          <a:ln>
            <a:noFill/>
          </a:ln>
        </p:spPr>
        <p:txBody>
          <a:bodyPr anchorCtr="0" anchor="t" bIns="91425" lIns="91425" spcFirstLastPara="1" rIns="91425" wrap="square" tIns="91425">
            <a:spAutoFit/>
          </a:bodyPr>
          <a:lstStyle/>
          <a:p>
            <a:pPr indent="0" lvl="0" marL="1143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Directions:</a:t>
            </a:r>
            <a:endParaRPr b="0" i="0" sz="1600" u="none" cap="none" strike="noStrike">
              <a:solidFill>
                <a:schemeClr val="dk1"/>
              </a:solidFill>
              <a:latin typeface="Arial"/>
              <a:ea typeface="Arial"/>
              <a:cs typeface="Arial"/>
              <a:sym typeface="Arial"/>
            </a:endParaRPr>
          </a:p>
          <a:p>
            <a:pPr indent="0" lvl="0" marL="1143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from Q13 to Q15</a:t>
            </a:r>
            <a:endParaRPr b="0" i="0" sz="1600" u="none" cap="none" strike="noStrike">
              <a:solidFill>
                <a:schemeClr val="dk1"/>
              </a:solidFill>
              <a:latin typeface="Arial"/>
              <a:ea typeface="Arial"/>
              <a:cs typeface="Arial"/>
              <a:sym typeface="Arial"/>
            </a:endParaRPr>
          </a:p>
          <a:p>
            <a:pPr indent="0" lvl="0" marL="114300" marR="0" rtl="0" algn="just">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just">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In each of the following questions, choose the correct mirror images of the given image of the Fig.(X) from amongst the four alternatives (1), (2), (3) and (4) given along with it.</a:t>
            </a:r>
            <a:endParaRPr b="0" i="0" sz="1600" u="none" cap="none" strike="noStrike">
              <a:solidFill>
                <a:schemeClr val="dk1"/>
              </a:solidFill>
              <a:latin typeface="Arial"/>
              <a:ea typeface="Arial"/>
              <a:cs typeface="Arial"/>
              <a:sym typeface="Arial"/>
            </a:endParaRPr>
          </a:p>
        </p:txBody>
      </p:sp>
      <p:sp>
        <p:nvSpPr>
          <p:cNvPr id="302" name="Google Shape;302;g31d1a2d7b91_0_83"/>
          <p:cNvSpPr txBox="1"/>
          <p:nvPr/>
        </p:nvSpPr>
        <p:spPr>
          <a:xfrm>
            <a:off x="3532225" y="4966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Mirror Images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482856668_0_48"/>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482856668_0_48"/>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PERMUTATION AND COMBINATIONS-2</a:t>
            </a:r>
            <a:endParaRPr b="1" i="0" sz="1500" u="none" cap="none" strike="noStrike">
              <a:solidFill>
                <a:srgbClr val="000000"/>
              </a:solidFill>
              <a:latin typeface="Roboto"/>
              <a:ea typeface="Roboto"/>
              <a:cs typeface="Roboto"/>
              <a:sym typeface="Roboto"/>
            </a:endParaRPr>
          </a:p>
        </p:txBody>
      </p:sp>
      <p:sp>
        <p:nvSpPr>
          <p:cNvPr id="71" name="Google Shape;71;g32482856668_0_48"/>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482856668_0_48"/>
          <p:cNvPicPr preferRelativeResize="0"/>
          <p:nvPr/>
        </p:nvPicPr>
        <p:blipFill rotWithShape="1">
          <a:blip r:embed="rId3">
            <a:alphaModFix/>
          </a:blip>
          <a:srcRect b="0" l="0" r="0" t="0"/>
          <a:stretch/>
        </p:blipFill>
        <p:spPr>
          <a:xfrm>
            <a:off x="3262313" y="2117825"/>
            <a:ext cx="2619375" cy="2514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1d1a2d7b91_0_92"/>
          <p:cNvSpPr txBox="1"/>
          <p:nvPr/>
        </p:nvSpPr>
        <p:spPr>
          <a:xfrm>
            <a:off x="152400" y="935925"/>
            <a:ext cx="819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g31d1a2d7b91_0_92"/>
          <p:cNvSpPr txBox="1"/>
          <p:nvPr/>
        </p:nvSpPr>
        <p:spPr>
          <a:xfrm>
            <a:off x="533400" y="1164525"/>
            <a:ext cx="8552700" cy="32631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Choose the correct mirror image of the given figure (X) from amongst the four alternatives.</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(X)                 (1)          (2)         (3)         (4)</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600" u="none" cap="none" strike="noStrike">
              <a:solidFill>
                <a:schemeClr val="dk1"/>
              </a:solidFill>
              <a:latin typeface="Arial"/>
              <a:ea typeface="Arial"/>
              <a:cs typeface="Arial"/>
              <a:sym typeface="Arial"/>
            </a:endParaRPr>
          </a:p>
        </p:txBody>
      </p:sp>
      <p:pic>
        <p:nvPicPr>
          <p:cNvPr id="309" name="Google Shape;309;g31d1a2d7b91_0_92"/>
          <p:cNvPicPr preferRelativeResize="0"/>
          <p:nvPr/>
        </p:nvPicPr>
        <p:blipFill rotWithShape="1">
          <a:blip r:embed="rId3">
            <a:alphaModFix/>
          </a:blip>
          <a:srcRect b="0" l="0" r="0" t="0"/>
          <a:stretch/>
        </p:blipFill>
        <p:spPr>
          <a:xfrm>
            <a:off x="852805" y="1809750"/>
            <a:ext cx="4175125" cy="789940"/>
          </a:xfrm>
          <a:prstGeom prst="rect">
            <a:avLst/>
          </a:prstGeom>
          <a:noFill/>
          <a:ln>
            <a:noFill/>
          </a:ln>
        </p:spPr>
      </p:pic>
      <p:sp>
        <p:nvSpPr>
          <p:cNvPr id="310" name="Google Shape;310;g31d1a2d7b91_0_92"/>
          <p:cNvSpPr txBox="1"/>
          <p:nvPr/>
        </p:nvSpPr>
        <p:spPr>
          <a:xfrm>
            <a:off x="6640175" y="4441825"/>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C</a:t>
            </a:r>
            <a:endParaRPr b="1" i="0" sz="1600" u="none" cap="none" strike="noStrike">
              <a:solidFill>
                <a:srgbClr val="000000"/>
              </a:solidFill>
              <a:latin typeface="Arial"/>
              <a:ea typeface="Arial"/>
              <a:cs typeface="Arial"/>
              <a:sym typeface="Arial"/>
            </a:endParaRPr>
          </a:p>
        </p:txBody>
      </p:sp>
      <p:sp>
        <p:nvSpPr>
          <p:cNvPr id="311" name="Google Shape;311;g31d1a2d7b91_0_92"/>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1d1a2d7b91_0_98"/>
          <p:cNvSpPr txBox="1"/>
          <p:nvPr/>
        </p:nvSpPr>
        <p:spPr>
          <a:xfrm>
            <a:off x="0" y="742950"/>
            <a:ext cx="6929400" cy="4002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31d1a2d7b91_0_98"/>
          <p:cNvSpPr txBox="1"/>
          <p:nvPr/>
        </p:nvSpPr>
        <p:spPr>
          <a:xfrm>
            <a:off x="533400" y="1187725"/>
            <a:ext cx="7736100" cy="35463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Choose the correct mirror image of the given figure (X) from amongst the four alternatives.</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(X)                 (1)          (2)         (3)         (4)</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D.	4</a:t>
            </a:r>
            <a:endParaRPr b="0" i="0" sz="1600" u="none" cap="none" strike="noStrike">
              <a:solidFill>
                <a:schemeClr val="dk1"/>
              </a:solidFill>
              <a:latin typeface="Arial"/>
              <a:ea typeface="Arial"/>
              <a:cs typeface="Arial"/>
              <a:sym typeface="Arial"/>
            </a:endParaRPr>
          </a:p>
        </p:txBody>
      </p:sp>
      <p:pic>
        <p:nvPicPr>
          <p:cNvPr id="318" name="Google Shape;318;g31d1a2d7b91_0_98"/>
          <p:cNvPicPr preferRelativeResize="0"/>
          <p:nvPr/>
        </p:nvPicPr>
        <p:blipFill rotWithShape="1">
          <a:blip r:embed="rId3">
            <a:alphaModFix/>
          </a:blip>
          <a:srcRect b="0" l="0" r="0" t="0"/>
          <a:stretch/>
        </p:blipFill>
        <p:spPr>
          <a:xfrm>
            <a:off x="734695" y="2011045"/>
            <a:ext cx="4106545" cy="770255"/>
          </a:xfrm>
          <a:prstGeom prst="rect">
            <a:avLst/>
          </a:prstGeom>
          <a:noFill/>
          <a:ln>
            <a:noFill/>
          </a:ln>
        </p:spPr>
      </p:pic>
      <p:sp>
        <p:nvSpPr>
          <p:cNvPr id="319" name="Google Shape;319;g31d1a2d7b91_0_98"/>
          <p:cNvSpPr txBox="1"/>
          <p:nvPr/>
        </p:nvSpPr>
        <p:spPr>
          <a:xfrm>
            <a:off x="6640175" y="4441825"/>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C</a:t>
            </a:r>
            <a:endParaRPr b="1" i="0" sz="1600" u="none" cap="none" strike="noStrike">
              <a:solidFill>
                <a:srgbClr val="000000"/>
              </a:solidFill>
              <a:latin typeface="Arial"/>
              <a:ea typeface="Arial"/>
              <a:cs typeface="Arial"/>
              <a:sym typeface="Arial"/>
            </a:endParaRPr>
          </a:p>
        </p:txBody>
      </p:sp>
      <p:sp>
        <p:nvSpPr>
          <p:cNvPr id="320" name="Google Shape;320;g31d1a2d7b91_0_98"/>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31d1a2d7b91_0_103"/>
          <p:cNvSpPr txBox="1"/>
          <p:nvPr/>
        </p:nvSpPr>
        <p:spPr>
          <a:xfrm>
            <a:off x="632400" y="1307124"/>
            <a:ext cx="8487600" cy="2862900"/>
          </a:xfrm>
          <a:prstGeom prst="rect">
            <a:avLst/>
          </a:prstGeom>
          <a:noFill/>
          <a:ln>
            <a:noFill/>
          </a:ln>
        </p:spPr>
        <p:txBody>
          <a:bodyPr anchorCtr="0" anchor="t" bIns="0" lIns="0" spcFirstLastPara="1" rIns="0" wrap="square" tIns="0">
            <a:noAutofit/>
          </a:bodyPr>
          <a:lstStyle/>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Choose the correct mirror image of the given figure (X) from amongst the four alternatives.</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      (X)                 (1)          (2)         (3)         (4)</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chemeClr val="dk1"/>
              </a:buClr>
              <a:buSzPts val="1800"/>
              <a:buFont typeface="Arial"/>
              <a:buNone/>
            </a:pPr>
            <a:r>
              <a:rPr b="0" i="0" lang="en-GB" sz="1600" u="none" cap="none" strike="noStrike">
                <a:solidFill>
                  <a:schemeClr val="dk1"/>
                </a:solidFill>
                <a:latin typeface="Arial"/>
                <a:ea typeface="Arial"/>
                <a:cs typeface="Arial"/>
                <a:sym typeface="Arial"/>
              </a:rPr>
              <a:t>D.	4</a:t>
            </a:r>
            <a:endParaRPr b="0" i="0" sz="1800" u="none" cap="none" strike="noStrike">
              <a:solidFill>
                <a:srgbClr val="000000"/>
              </a:solidFill>
              <a:latin typeface="Arial"/>
              <a:ea typeface="Arial"/>
              <a:cs typeface="Arial"/>
              <a:sym typeface="Arial"/>
            </a:endParaRPr>
          </a:p>
        </p:txBody>
      </p:sp>
      <p:pic>
        <p:nvPicPr>
          <p:cNvPr id="326" name="Google Shape;326;g31d1a2d7b91_0_103"/>
          <p:cNvPicPr preferRelativeResize="0"/>
          <p:nvPr/>
        </p:nvPicPr>
        <p:blipFill rotWithShape="1">
          <a:blip r:embed="rId3">
            <a:alphaModFix/>
          </a:blip>
          <a:srcRect b="0" l="0" r="0" t="0"/>
          <a:stretch/>
        </p:blipFill>
        <p:spPr>
          <a:xfrm>
            <a:off x="772795" y="1833880"/>
            <a:ext cx="4306570" cy="812800"/>
          </a:xfrm>
          <a:prstGeom prst="rect">
            <a:avLst/>
          </a:prstGeom>
          <a:noFill/>
          <a:ln>
            <a:noFill/>
          </a:ln>
        </p:spPr>
      </p:pic>
      <p:sp>
        <p:nvSpPr>
          <p:cNvPr id="327" name="Google Shape;327;g31d1a2d7b91_0_103"/>
          <p:cNvSpPr txBox="1"/>
          <p:nvPr/>
        </p:nvSpPr>
        <p:spPr>
          <a:xfrm>
            <a:off x="6640810" y="41592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C</a:t>
            </a:r>
            <a:endParaRPr b="1" i="0" sz="1600" u="none" cap="none" strike="noStrike">
              <a:solidFill>
                <a:srgbClr val="000000"/>
              </a:solidFill>
              <a:latin typeface="Arial"/>
              <a:ea typeface="Arial"/>
              <a:cs typeface="Arial"/>
              <a:sym typeface="Arial"/>
            </a:endParaRPr>
          </a:p>
        </p:txBody>
      </p:sp>
      <p:sp>
        <p:nvSpPr>
          <p:cNvPr id="328" name="Google Shape;328;g31d1a2d7b91_0_103"/>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34" name="Google Shape;334;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35" name="Google Shape;335;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36" name="Google Shape;336;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37" name="Google Shape;337;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38" name="Google Shape;338;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39" name="Google Shape;339;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40" name="Google Shape;340;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41" name="Google Shape;341;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42" name="Google Shape;342;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78" name="Google Shape;78;g2ee15abed17_3_28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p:txBody>
      </p:sp>
      <p:sp>
        <p:nvSpPr>
          <p:cNvPr id="79" name="Google Shape;79;g2ee15abed17_3_283"/>
          <p:cNvSpPr txBox="1"/>
          <p:nvPr/>
        </p:nvSpPr>
        <p:spPr>
          <a:xfrm>
            <a:off x="495750" y="779000"/>
            <a:ext cx="8205600" cy="1677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Directions:</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from Q1 t0 Q5</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Select a figure from amongst the Answer Figures which will continue the same series as established by the five Problem Figures.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1" i="0" sz="17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20e50d89d4_0_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85" name="Google Shape;85;g320e50d89d4_0_1"/>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320e50d89d4_0_1"/>
          <p:cNvSpPr txBox="1"/>
          <p:nvPr/>
        </p:nvSpPr>
        <p:spPr>
          <a:xfrm>
            <a:off x="0" y="1532275"/>
            <a:ext cx="7835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p:txBody>
      </p:sp>
      <p:pic>
        <p:nvPicPr>
          <p:cNvPr id="87" name="Google Shape;87;g320e50d89d4_0_1"/>
          <p:cNvPicPr preferRelativeResize="0"/>
          <p:nvPr/>
        </p:nvPicPr>
        <p:blipFill rotWithShape="1">
          <a:blip r:embed="rId3">
            <a:alphaModFix/>
          </a:blip>
          <a:srcRect b="0" l="0" r="0" t="0"/>
          <a:stretch/>
        </p:blipFill>
        <p:spPr>
          <a:xfrm>
            <a:off x="709925" y="1597025"/>
            <a:ext cx="5114300" cy="742950"/>
          </a:xfrm>
          <a:prstGeom prst="rect">
            <a:avLst/>
          </a:prstGeom>
          <a:noFill/>
          <a:ln>
            <a:noFill/>
          </a:ln>
        </p:spPr>
      </p:pic>
      <p:sp>
        <p:nvSpPr>
          <p:cNvPr id="88" name="Google Shape;88;g320e50d89d4_0_1"/>
          <p:cNvSpPr txBox="1"/>
          <p:nvPr/>
        </p:nvSpPr>
        <p:spPr>
          <a:xfrm>
            <a:off x="627380" y="1195070"/>
            <a:ext cx="4668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Problem Figures:                          Answer Figures:</a:t>
            </a:r>
            <a:endParaRPr b="0" i="0" sz="1600" u="none" cap="none" strike="noStrike">
              <a:solidFill>
                <a:srgbClr val="000000"/>
              </a:solidFill>
              <a:latin typeface="Arial"/>
              <a:ea typeface="Arial"/>
              <a:cs typeface="Arial"/>
              <a:sym typeface="Arial"/>
            </a:endParaRPr>
          </a:p>
        </p:txBody>
      </p:sp>
      <p:sp>
        <p:nvSpPr>
          <p:cNvPr id="89" name="Google Shape;89;g320e50d89d4_0_1"/>
          <p:cNvSpPr txBox="1"/>
          <p:nvPr/>
        </p:nvSpPr>
        <p:spPr>
          <a:xfrm>
            <a:off x="722630" y="2237105"/>
            <a:ext cx="5010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    (B)   (C)    (D)    (E)       (1)    (2)    (3)     (4)    (5)</a:t>
            </a:r>
            <a:endParaRPr b="0" i="0" sz="1600" u="none" cap="none" strike="noStrike">
              <a:solidFill>
                <a:srgbClr val="000000"/>
              </a:solidFill>
              <a:latin typeface="Arial"/>
              <a:ea typeface="Arial"/>
              <a:cs typeface="Arial"/>
              <a:sym typeface="Arial"/>
            </a:endParaRPr>
          </a:p>
        </p:txBody>
      </p:sp>
      <p:sp>
        <p:nvSpPr>
          <p:cNvPr id="90" name="Google Shape;90;g320e50d89d4_0_1"/>
          <p:cNvSpPr txBox="1"/>
          <p:nvPr/>
        </p:nvSpPr>
        <p:spPr>
          <a:xfrm>
            <a:off x="753110" y="2747645"/>
            <a:ext cx="624900" cy="1323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Arial"/>
                <a:ea typeface="Arial"/>
                <a:cs typeface="Arial"/>
                <a:sym typeface="Arial"/>
              </a:rPr>
              <a:t>1</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Arial"/>
                <a:ea typeface="Arial"/>
                <a:cs typeface="Arial"/>
                <a:sym typeface="Arial"/>
              </a:rPr>
              <a:t>2</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Arial"/>
                <a:ea typeface="Arial"/>
                <a:cs typeface="Arial"/>
                <a:sym typeface="Arial"/>
              </a:rPr>
              <a:t>3</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Arial"/>
                <a:ea typeface="Arial"/>
                <a:cs typeface="Arial"/>
                <a:sym typeface="Arial"/>
              </a:rPr>
              <a:t>4</a:t>
            </a:r>
            <a:endParaRPr b="0" i="0" sz="16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Arial"/>
                <a:ea typeface="Arial"/>
                <a:cs typeface="Arial"/>
                <a:sym typeface="Arial"/>
              </a:rPr>
              <a:t>5</a:t>
            </a:r>
            <a:endParaRPr b="0" i="0" sz="1600" u="none" cap="none" strike="noStrike">
              <a:solidFill>
                <a:srgbClr val="000000"/>
              </a:solidFill>
              <a:latin typeface="Arial"/>
              <a:ea typeface="Arial"/>
              <a:cs typeface="Arial"/>
              <a:sym typeface="Arial"/>
            </a:endParaRPr>
          </a:p>
        </p:txBody>
      </p:sp>
      <p:sp>
        <p:nvSpPr>
          <p:cNvPr id="91" name="Google Shape;91;g320e50d89d4_0_1"/>
          <p:cNvSpPr txBox="1"/>
          <p:nvPr/>
        </p:nvSpPr>
        <p:spPr>
          <a:xfrm>
            <a:off x="6640175"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C</a:t>
            </a:r>
            <a:endParaRPr b="0" i="0" sz="1600" u="none" cap="none" strike="noStrike">
              <a:solidFill>
                <a:srgbClr val="000000"/>
              </a:solidFill>
              <a:latin typeface="Arial"/>
              <a:ea typeface="Arial"/>
              <a:cs typeface="Arial"/>
              <a:sym typeface="Arial"/>
            </a:endParaRPr>
          </a:p>
        </p:txBody>
      </p:sp>
      <p:sp>
        <p:nvSpPr>
          <p:cNvPr id="92" name="Google Shape;92;g320e50d89d4_0_1"/>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01</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 name="Shape 96"/>
        <p:cNvGrpSpPr/>
        <p:nvPr/>
      </p:nvGrpSpPr>
      <p:grpSpPr>
        <a:xfrm>
          <a:off x="0" y="0"/>
          <a:ext cx="0" cy="0"/>
          <a:chOff x="0" y="0"/>
          <a:chExt cx="0" cy="0"/>
        </a:xfrm>
      </p:grpSpPr>
      <p:sp>
        <p:nvSpPr>
          <p:cNvPr id="97" name="Google Shape;97;g320e50d89d4_0_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98" name="Google Shape;98;g320e50d89d4_0_6"/>
          <p:cNvSpPr txBox="1"/>
          <p:nvPr/>
        </p:nvSpPr>
        <p:spPr>
          <a:xfrm>
            <a:off x="0" y="1333500"/>
            <a:ext cx="7860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sp>
        <p:nvSpPr>
          <p:cNvPr id="99" name="Google Shape;99;g320e50d89d4_0_6"/>
          <p:cNvSpPr txBox="1"/>
          <p:nvPr/>
        </p:nvSpPr>
        <p:spPr>
          <a:xfrm>
            <a:off x="342900" y="1314450"/>
            <a:ext cx="7754100" cy="1323600"/>
          </a:xfrm>
          <a:prstGeom prst="rect">
            <a:avLst/>
          </a:prstGeom>
          <a:noFill/>
          <a:ln>
            <a:noFill/>
          </a:ln>
        </p:spPr>
        <p:txBody>
          <a:bodyPr anchorCtr="0" anchor="t" bIns="45700" lIns="91425" spcFirstLastPara="1" rIns="91425" wrap="square" tIns="45700">
            <a:spAutoFit/>
          </a:bodyPr>
          <a:lstStyle/>
          <a:p>
            <a:pPr indent="0" lvl="0" marL="158750" marR="0" rtl="0" algn="just">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a:t>
            </a:r>
            <a:endParaRPr b="0" i="0" sz="1600" u="none" cap="none" strike="noStrike">
              <a:solidFill>
                <a:srgbClr val="000000"/>
              </a:solidFill>
              <a:latin typeface="Arial"/>
              <a:ea typeface="Arial"/>
              <a:cs typeface="Arial"/>
              <a:sym typeface="Arial"/>
            </a:endParaRPr>
          </a:p>
          <a:p>
            <a:pPr indent="0" lvl="0" marL="158750" marR="0" rtl="0" algn="just">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8750" marR="0" rtl="0" algn="just">
              <a:lnSpc>
                <a:spcPct val="100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In each step, element at the upper-right position gets enlarged, inverts vertically and reaches the lower-left corner; the existing element at the lower-left position, is lost and a new small element appears at the upper-right position.</a:t>
            </a:r>
            <a:endParaRPr b="0" i="0" sz="1600" u="none" cap="none" strike="noStrike">
              <a:solidFill>
                <a:srgbClr val="000000"/>
              </a:solidFill>
              <a:latin typeface="Arial"/>
              <a:ea typeface="Arial"/>
              <a:cs typeface="Arial"/>
              <a:sym typeface="Arial"/>
            </a:endParaRPr>
          </a:p>
        </p:txBody>
      </p:sp>
      <p:sp>
        <p:nvSpPr>
          <p:cNvPr id="100" name="Google Shape;100;g320e50d89d4_0_6"/>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20e50d89d4_0_1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06" name="Google Shape;106;g320e50d89d4_0_11"/>
          <p:cNvSpPr txBox="1"/>
          <p:nvPr/>
        </p:nvSpPr>
        <p:spPr>
          <a:xfrm>
            <a:off x="718875" y="632100"/>
            <a:ext cx="821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Roboto"/>
              <a:ea typeface="Roboto"/>
              <a:cs typeface="Roboto"/>
              <a:sym typeface="Roboto"/>
            </a:endParaRPr>
          </a:p>
        </p:txBody>
      </p:sp>
      <p:sp>
        <p:nvSpPr>
          <p:cNvPr id="107" name="Google Shape;107;g320e50d89d4_0_11"/>
          <p:cNvSpPr txBox="1"/>
          <p:nvPr/>
        </p:nvSpPr>
        <p:spPr>
          <a:xfrm>
            <a:off x="672950" y="1375725"/>
            <a:ext cx="821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g320e50d89d4_0_11"/>
          <p:cNvSpPr txBox="1"/>
          <p:nvPr/>
        </p:nvSpPr>
        <p:spPr>
          <a:xfrm>
            <a:off x="640715" y="1102995"/>
            <a:ext cx="77610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Problem Figures:         Answer Figures: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  (A)     (B)     (C)     (D)    (E)        (1)     (2)     (3)     (4)     (5)</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	1</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B.	2</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C.	3</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D.	4</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E.	5</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09" name="Google Shape;109;g320e50d89d4_0_11"/>
          <p:cNvSpPr txBox="1"/>
          <p:nvPr/>
        </p:nvSpPr>
        <p:spPr>
          <a:xfrm>
            <a:off x="6640175"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B</a:t>
            </a:r>
            <a:endParaRPr b="0" i="0" sz="1600" u="none" cap="none" strike="noStrike">
              <a:solidFill>
                <a:srgbClr val="000000"/>
              </a:solidFill>
              <a:latin typeface="Arial"/>
              <a:ea typeface="Arial"/>
              <a:cs typeface="Arial"/>
              <a:sym typeface="Arial"/>
            </a:endParaRPr>
          </a:p>
        </p:txBody>
      </p:sp>
      <p:pic>
        <p:nvPicPr>
          <p:cNvPr id="110" name="Google Shape;110;g320e50d89d4_0_11"/>
          <p:cNvPicPr preferRelativeResize="0"/>
          <p:nvPr/>
        </p:nvPicPr>
        <p:blipFill rotWithShape="1">
          <a:blip r:embed="rId3">
            <a:alphaModFix/>
          </a:blip>
          <a:srcRect b="0" l="0" r="0" t="0"/>
          <a:stretch/>
        </p:blipFill>
        <p:spPr>
          <a:xfrm>
            <a:off x="734060" y="1459865"/>
            <a:ext cx="5583555" cy="608330"/>
          </a:xfrm>
          <a:prstGeom prst="rect">
            <a:avLst/>
          </a:prstGeom>
          <a:noFill/>
          <a:ln>
            <a:noFill/>
          </a:ln>
        </p:spPr>
      </p:pic>
      <p:sp>
        <p:nvSpPr>
          <p:cNvPr id="111" name="Google Shape;111;g320e50d89d4_0_11"/>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5" name="Shape 115"/>
        <p:cNvGrpSpPr/>
        <p:nvPr/>
      </p:nvGrpSpPr>
      <p:grpSpPr>
        <a:xfrm>
          <a:off x="0" y="0"/>
          <a:ext cx="0" cy="0"/>
          <a:chOff x="0" y="0"/>
          <a:chExt cx="0" cy="0"/>
        </a:xfrm>
      </p:grpSpPr>
      <p:sp>
        <p:nvSpPr>
          <p:cNvPr id="116" name="Google Shape;116;g320e50d89d4_0_1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17" name="Google Shape;117;g320e50d89d4_0_16"/>
          <p:cNvSpPr txBox="1"/>
          <p:nvPr/>
        </p:nvSpPr>
        <p:spPr>
          <a:xfrm>
            <a:off x="1747550" y="610125"/>
            <a:ext cx="612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000000"/>
              </a:solidFill>
              <a:latin typeface="Roboto"/>
              <a:ea typeface="Roboto"/>
              <a:cs typeface="Roboto"/>
              <a:sym typeface="Roboto"/>
            </a:endParaRPr>
          </a:p>
        </p:txBody>
      </p:sp>
      <p:sp>
        <p:nvSpPr>
          <p:cNvPr id="118" name="Google Shape;118;g320e50d89d4_0_16"/>
          <p:cNvSpPr txBox="1"/>
          <p:nvPr/>
        </p:nvSpPr>
        <p:spPr>
          <a:xfrm>
            <a:off x="825650" y="1186500"/>
            <a:ext cx="7969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 name="Google Shape;119;g320e50d89d4_0_1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120" name="Google Shape;120;g320e50d89d4_0_16"/>
          <p:cNvSpPr txBox="1"/>
          <p:nvPr/>
        </p:nvSpPr>
        <p:spPr>
          <a:xfrm>
            <a:off x="342900" y="1314450"/>
            <a:ext cx="7754700" cy="905100"/>
          </a:xfrm>
          <a:prstGeom prst="rect">
            <a:avLst/>
          </a:prstGeom>
          <a:noFill/>
          <a:ln>
            <a:noFill/>
          </a:ln>
        </p:spPr>
        <p:txBody>
          <a:bodyPr anchorCtr="0" anchor="t" bIns="45700" lIns="91425" spcFirstLastPara="1" rIns="91425" wrap="square" tIns="45700">
            <a:spAutoFit/>
          </a:bodyPr>
          <a:lstStyle/>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Explanation: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t/>
            </a:r>
            <a:endParaRPr b="0" i="0" sz="1600" u="none" cap="none" strike="noStrike">
              <a:solidFill>
                <a:srgbClr val="000000"/>
              </a:solidFill>
              <a:latin typeface="Arial"/>
              <a:ea typeface="Arial"/>
              <a:cs typeface="Arial"/>
              <a:sym typeface="Arial"/>
            </a:endParaRPr>
          </a:p>
          <a:p>
            <a:pPr indent="0" lvl="0" marL="152400" marR="0" rtl="0" algn="l">
              <a:lnSpc>
                <a:spcPct val="115000"/>
              </a:lnSpc>
              <a:spcBef>
                <a:spcPts val="0"/>
              </a:spcBef>
              <a:spcAft>
                <a:spcPts val="0"/>
              </a:spcAft>
              <a:buClr>
                <a:srgbClr val="000000"/>
              </a:buClr>
              <a:buSzPts val="1100"/>
              <a:buFont typeface="Arial"/>
              <a:buNone/>
            </a:pPr>
            <a:r>
              <a:rPr b="0" i="0" lang="en-GB" sz="1600" u="none" cap="none" strike="noStrike">
                <a:solidFill>
                  <a:srgbClr val="000000"/>
                </a:solidFill>
                <a:latin typeface="Arial"/>
                <a:ea typeface="Arial"/>
                <a:cs typeface="Arial"/>
                <a:sym typeface="Arial"/>
              </a:rPr>
              <a:t>In each step, the elements move in the sequence.</a:t>
            </a:r>
            <a:endParaRPr b="0" i="0" sz="1600" u="none" cap="none" strike="noStrike">
              <a:solidFill>
                <a:srgbClr val="000000"/>
              </a:solidFill>
              <a:latin typeface="Arial"/>
              <a:ea typeface="Arial"/>
              <a:cs typeface="Arial"/>
              <a:sym typeface="Arial"/>
            </a:endParaRPr>
          </a:p>
        </p:txBody>
      </p:sp>
      <p:sp>
        <p:nvSpPr>
          <p:cNvPr id="121" name="Google Shape;121;g320e50d89d4_0_16"/>
          <p:cNvSpPr txBox="1"/>
          <p:nvPr/>
        </p:nvSpPr>
        <p:spPr>
          <a:xfrm>
            <a:off x="5578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20e50d89d4_0_2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27" name="Google Shape;127;g320e50d89d4_0_21"/>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320e50d89d4_0_21"/>
          <p:cNvSpPr txBox="1"/>
          <p:nvPr/>
        </p:nvSpPr>
        <p:spPr>
          <a:xfrm>
            <a:off x="235475" y="601775"/>
            <a:ext cx="8514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p:txBody>
      </p:sp>
      <p:sp>
        <p:nvSpPr>
          <p:cNvPr id="129" name="Google Shape;129;g320e50d89d4_0_21"/>
          <p:cNvSpPr txBox="1"/>
          <p:nvPr/>
        </p:nvSpPr>
        <p:spPr>
          <a:xfrm>
            <a:off x="0" y="995450"/>
            <a:ext cx="78852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30" name="Google Shape;130;g320e50d89d4_0_21"/>
          <p:cNvSpPr txBox="1"/>
          <p:nvPr/>
        </p:nvSpPr>
        <p:spPr>
          <a:xfrm>
            <a:off x="304800" y="1032875"/>
            <a:ext cx="9144000" cy="3263100"/>
          </a:xfrm>
          <a:prstGeom prst="rect">
            <a:avLst/>
          </a:prstGeom>
          <a:noFill/>
          <a:ln>
            <a:noFill/>
          </a:ln>
        </p:spPr>
        <p:txBody>
          <a:bodyPr anchorCtr="0" anchor="t" bIns="91425" lIns="91425" spcFirstLastPara="1" rIns="91425" wrap="square" tIns="91425">
            <a:spAutoFit/>
          </a:bodyPr>
          <a:lstStyle/>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Problem Figures:                          Answer Figures:</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(A)     (B)      (C)     (D)    (E)          (1)     (2)     (3)      (4)     (5)</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A.	1</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B.	2</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C.	3</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D.	4</a:t>
            </a:r>
            <a:endParaRPr b="0" i="0" sz="1600" u="none" cap="none" strike="noStrike">
              <a:solidFill>
                <a:schemeClr val="dk1"/>
              </a:solidFill>
              <a:latin typeface="Arial"/>
              <a:ea typeface="Arial"/>
              <a:cs typeface="Arial"/>
              <a:sym typeface="Arial"/>
            </a:endParaRPr>
          </a:p>
          <a:p>
            <a:pPr indent="0" lvl="0" marL="11430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   E.	5</a:t>
            </a:r>
            <a:endParaRPr b="0" i="0" sz="1600" u="none" cap="none" strike="noStrike">
              <a:solidFill>
                <a:schemeClr val="dk1"/>
              </a:solidFill>
              <a:latin typeface="Arial"/>
              <a:ea typeface="Arial"/>
              <a:cs typeface="Arial"/>
              <a:sym typeface="Arial"/>
            </a:endParaRPr>
          </a:p>
        </p:txBody>
      </p:sp>
      <p:pic>
        <p:nvPicPr>
          <p:cNvPr id="131" name="Google Shape;131;g320e50d89d4_0_21"/>
          <p:cNvPicPr preferRelativeResize="0"/>
          <p:nvPr/>
        </p:nvPicPr>
        <p:blipFill rotWithShape="1">
          <a:blip r:embed="rId3">
            <a:alphaModFix/>
          </a:blip>
          <a:srcRect b="0" l="0" r="0" t="0"/>
          <a:stretch/>
        </p:blipFill>
        <p:spPr>
          <a:xfrm>
            <a:off x="699770" y="1581150"/>
            <a:ext cx="5933440" cy="659130"/>
          </a:xfrm>
          <a:prstGeom prst="rect">
            <a:avLst/>
          </a:prstGeom>
          <a:noFill/>
          <a:ln>
            <a:noFill/>
          </a:ln>
        </p:spPr>
      </p:pic>
      <p:sp>
        <p:nvSpPr>
          <p:cNvPr id="132" name="Google Shape;132;g320e50d89d4_0_21"/>
          <p:cNvSpPr txBox="1"/>
          <p:nvPr/>
        </p:nvSpPr>
        <p:spPr>
          <a:xfrm>
            <a:off x="6640810" y="402717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rgbClr val="000000"/>
                </a:solidFill>
                <a:latin typeface="Arial"/>
                <a:ea typeface="Arial"/>
                <a:cs typeface="Arial"/>
                <a:sym typeface="Arial"/>
              </a:rPr>
              <a:t>Answer : </a:t>
            </a:r>
            <a:r>
              <a:rPr b="1" i="0" lang="en-GB" sz="1600" u="none" cap="none" strike="noStrike">
                <a:solidFill>
                  <a:srgbClr val="000000"/>
                </a:solidFill>
                <a:latin typeface="Arial"/>
                <a:ea typeface="Arial"/>
                <a:cs typeface="Arial"/>
                <a:sym typeface="Arial"/>
              </a:rPr>
              <a:t>A</a:t>
            </a:r>
            <a:endParaRPr b="0" i="0" sz="1600" u="none" cap="none" strike="noStrike">
              <a:solidFill>
                <a:srgbClr val="000000"/>
              </a:solidFill>
              <a:latin typeface="Arial"/>
              <a:ea typeface="Arial"/>
              <a:cs typeface="Arial"/>
              <a:sym typeface="Arial"/>
            </a:endParaRPr>
          </a:p>
        </p:txBody>
      </p:sp>
      <p:sp>
        <p:nvSpPr>
          <p:cNvPr id="133" name="Google Shape;133;g320e50d89d4_0_21"/>
          <p:cNvSpPr txBox="1"/>
          <p:nvPr/>
        </p:nvSpPr>
        <p:spPr>
          <a:xfrm>
            <a:off x="627375" y="63922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