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Black"/>
      <p:bold r:id="rId28"/>
      <p:boldItalic r:id="rId29"/>
    </p:embeddedFont>
    <p:embeddedFont>
      <p:font typeface="Roboto"/>
      <p:regular r:id="rId30"/>
      <p:bold r:id="rId31"/>
      <p:italic r:id="rId32"/>
      <p:boldItalic r:id="rId33"/>
    </p:embeddedFont>
    <p:embeddedFont>
      <p:font typeface="Roboto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8" roundtripDataSignature="AMtx7misgYuaFLNw93oF1tuxVSlKTTQx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edium-bold.fntdata"/><Relationship Id="rId12" Type="http://schemas.openxmlformats.org/officeDocument/2006/relationships/slide" Target="slides/slide7.xml"/><Relationship Id="rId34" Type="http://schemas.openxmlformats.org/officeDocument/2006/relationships/font" Target="fonts/RobotoMedium-regular.fntdata"/><Relationship Id="rId15" Type="http://schemas.openxmlformats.org/officeDocument/2006/relationships/slide" Target="slides/slide10.xml"/><Relationship Id="rId37" Type="http://schemas.openxmlformats.org/officeDocument/2006/relationships/font" Target="fonts/RobotoMedium-boldItalic.fntdata"/><Relationship Id="rId14" Type="http://schemas.openxmlformats.org/officeDocument/2006/relationships/slide" Target="slides/slide9.xml"/><Relationship Id="rId36" Type="http://schemas.openxmlformats.org/officeDocument/2006/relationships/font" Target="fonts/RobotoMedium-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e15abed17_3_2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ee15abed17_3_2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Alternatives should be selected on the basis of evidence and analysis rather than personal opinions. Risks must be identified as either ‘deal-breakers’ or issues to be managed. Management accountants can facilitate unbiased, evidence based decision making. They can provide consistent quantitative and qualitative analysis of the situation and proposals.</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e15abed17_3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ee15abed17_3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decision maker(s) should have the authority to take the decision. Role clarity and understanding is important here so that decisions are reached efficiently and not delayed or swayed by other interested parties.</a:t>
            </a:r>
            <a:endParaRPr>
              <a:solidFill>
                <a:schemeClr val="dk1"/>
              </a:solidFill>
            </a:endParaRPr>
          </a:p>
          <a:p>
            <a:pPr indent="0" lvl="0" marL="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e15abed17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ee15abed17_3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Managing implementation through to impact requires that the decision should be clearly communicated and the expected outcomes reflected in performance management metrics. Quantifying or describing potential outcomes and, if appropriate, the potential next steps after each outcome, will enable implementation to be managed and appropriate action taken promptly. This will ensure that goals are achieved.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e15abed17_3_3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ee15abed17_3_3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Trial and error may be allowed as tactical experiments within acceptable risk parameters, but repeating past mistakes should be inexcusable. The decision and matters considered should be properly documented for post audit or learning purposes. The outcome of past decisions should be captured as part of the corporate memory to ensure that lessons are learned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b9bf173e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1b9bf173e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Finance/business partners can apply financial disciplines such as managing for value, performance management, risk management or analytics to support the business to make more effective decisions. However, this is not just about supplying financial information, or a performance measure or other management information but it is about: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e15abed17_3_3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ee15abed17_3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ee15abed17_3_3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ee15abed17_3_3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Over recent years, many leading organisations have transformed their F&amp;A functions so that they support the business and improve decision making. These functions have the people, systems, processes and structure to provide timely and accurate financial and management information in a user friendly format. Their finance people are business literate as well as financial experts. They operate within a culture that values their contribution to evidence based decision making. The first step in a change programme to improve managerial decision making should be determining a shared vision for the F&amp;A function’s role. This shared vision should be developed and communicated by the CEO and CFO to the wider business so that it is expected that finance/business partners will improve decision making. A change agenda should look at both the efficiency and effectiveness of the F&amp;A’s vision, people, systems, processes and structure.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ee15abed17_3_3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ee15abed17_3_3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At work, the core function of the management is to make decisions on business operations and growth. Whether it is managing the workforce, servicing clients, ramping up production, or hiring new employees, we see plenty of decision-making skills examples in everyday operations.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Let’s understand the importance of decision-making better by looking at some examples of decision-making in management: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d1aad7818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1d1aad7818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Imagine you are the CEO of an e-commerce start-up. Your work is expanding and you need to hire the right resources to help you realize the vision of creating a leading online retail platform.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would need to hire people who are experienced and adept in their fields such as software development, marketing, operations, procurement, and logistics.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Since the business is an online start-up, you won’t need to hire employees who work on the premises exclusively. You can also get talented location-independent workers capable of delivering the required technical support and services online.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By ensuring an optimal mix of on-site and remote workers, you can easily carry out the functions in a cost-effective way. Emails and chat communications as well as video interactions can keep the team spirit going. This will also give you the flexibility of hiring talent that might be scattered over different geographic locations and can come together digitally to create path-breaking solutions.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d1aad7818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31d1aad7818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One of the most typical examples of decision-making in management is to take a call on production facilities.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your business expands and demand grows, you will be forced to increase your production capacity. The next step would be to decide how much capacity installation is required to meet demand effectively. You will also need to identify the right equipment for the purpose and the workforce to run the production processes.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Your decision has to be guided by the fact that the ultimate aim is to increase production sustainably so that you have the flexibility of scaling up or down without incurring a high cost.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d1aad7818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1d1aad7818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At some point or the other in their journeys, most companies undergo rebranding. Usually, businesses are small initially, with only local or regional reach and branding, but as they start expanding, the need for rebranding surfaces.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Quite often, logos, the company’s official mascots, and even names are changed to assert a new identity, capability, and vision. Rebranding activities are strong decision-making skills examples that take into account company values, products, target audiences, cultural and social sensibilities, and business aspirations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d1aad7818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g31d1aad7818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When a business is new, the aim is to bag as many projects and clients as possible. The more work you get, the more money you make is the usual belief. However, you can look at various decision-making skills examples to understand that this approach is not ideal in the long run.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instance, you might discover that you are spending too much time and resources on an old client and not generating enough revenue that could justify such heavy resource allocation. That client might be one of your earliest clients and could have been instrumental in your business’s early-stage growth. However, it is important to move with the times. The client or project that worked at the beginning might not be feasible once you grow beyond a certain stage. Hence, tough decisions need to be taken now and then.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Such situations are common decision-making examples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2d537a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2d537a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Organisations are constantly making decisions at every level. Decision making ranges from strategic decisions through to managerial decisions and routine operational decisions. Decision making in business is about selecting choices or compromises in order to meet business objectives. However, decision making is not just about selecting the right choices or compromises. ‘Unless a decision has ‘degenerated into work’, it is not a decision. It is at best a good intention’ [Drucker, 1967]. Effective decision making is defined here as the process through which alternatives are selected and then managed through implementation to achieve business objectives. ‘Effective decisions result from a systematic process, with clearly defined elements, that is handled in a distinct sequence of steps’ [Drucker, 1967]. Management accountants have key roles to play throughout the effective decision making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f2d4a38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31f2d4a384f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Many companies have a formalised strategic planning process and a governance process at board level. However, the planning process can often generate reports rather than decisions. The board’s role in decision making is often just to oversee or ratify. Usually only routine operational decisions, for example, credit management, have fully documented processes. Many decisions are taken by line management outside formal processes. The decision making process can be illustrated as a proposal considered by decision makers in the context of the organisation and its strategic position. Alternatives, risks and potential outcomes are considered and then a decision is reached. There may also be a post audit and a feedback loop. The decision making process is subject to human error as the decision makers have personalities, prejudices and a self-interest bias. Importantly, they have different attitudes to and appetites for risk. There is an opportunity here for management accountants to improve decision making through their role as finance/business partners. Finance must be able to provide timely and accurate management information to achieve impact.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f2d4a384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31f2d4a384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Effective decisions result from a systematic process Effective decision making can be achieved by following a step-by-step process. In reality, this process is unlikely to be documented or followed systematically. However, when the considered the steps implicit in an effective decision making process, it became clear that the management accountant has a key role to play in improving decision making (see Overview). The decision making process and the work of the chartered management accountant An effective decision making process includes the following steps: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f2d4a384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31f2d4a384f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board provides the overall enterprise governance of the organisation. This means that it exercises effective oversight of both the conformance and performance aspects of the organisation. The formal planning process provides the strategic context, brand values and budgetary constraints in which decisions are made. Enterprise Governance is represented to illustrate the overall governance context in which strategic decisions are taken. The CIMA Strategic Scorecard™ is a tool developed by CIMA to help the board of any organisation to engage effectively in the strategic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f2d4a38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31f2d4a384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Decisions are taken in the general context of the organisation’s overall strategic direction, ethics and culture by individuals with their own prejudices and attitudes in the context of the issue being considered. The potential impact of prejudice in the organisational culture and people’s attitudes and behaviour cannot be underestimated. Management accountants can help to ensure that alternatives are considered properly and decision making is evidence based.</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ee15abed17_3_2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ee15abed17_3_2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involves the provision of insightful information to describe the business’s current financial and competitive position. Information is also assembled for a business proposal(s), the value for customers and the impact on the organisation’s value chain. The risks involved require close co-operation or partnering with the business. Effective decision making Topic Gateway Series 8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ee15abed17_3_293"/>
          <p:cNvSpPr txBox="1"/>
          <p:nvPr/>
        </p:nvSpPr>
        <p:spPr>
          <a:xfrm>
            <a:off x="7200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127" name="Google Shape;127;g2ee15abed17_3_293"/>
          <p:cNvSpPr txBox="1"/>
          <p:nvPr/>
        </p:nvSpPr>
        <p:spPr>
          <a:xfrm>
            <a:off x="4833250" y="2171550"/>
            <a:ext cx="3733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Select alternatives</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28" name="Google Shape;128;g2ee15abed17_3_293"/>
          <p:cNvPicPr preferRelativeResize="0"/>
          <p:nvPr/>
        </p:nvPicPr>
        <p:blipFill rotWithShape="1">
          <a:blip r:embed="rId3">
            <a:alphaModFix/>
          </a:blip>
          <a:srcRect b="0" l="0" r="0" t="0"/>
          <a:stretch/>
        </p:blipFill>
        <p:spPr>
          <a:xfrm>
            <a:off x="1372588" y="1544513"/>
            <a:ext cx="3087325" cy="2054475"/>
          </a:xfrm>
          <a:prstGeom prst="rect">
            <a:avLst/>
          </a:prstGeom>
          <a:noFill/>
          <a:ln>
            <a:noFill/>
          </a:ln>
        </p:spPr>
      </p:pic>
      <p:sp>
        <p:nvSpPr>
          <p:cNvPr id="129" name="Google Shape;129;g2ee15abed17_3_29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ee15abed17_3_297"/>
          <p:cNvSpPr txBox="1"/>
          <p:nvPr/>
        </p:nvSpPr>
        <p:spPr>
          <a:xfrm>
            <a:off x="630000" y="1309175"/>
            <a:ext cx="7667100" cy="4617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35" name="Google Shape;135;g2ee15abed17_3_297"/>
          <p:cNvSpPr txBox="1"/>
          <p:nvPr/>
        </p:nvSpPr>
        <p:spPr>
          <a:xfrm>
            <a:off x="4829175" y="2171550"/>
            <a:ext cx="3106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Decisions</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36" name="Google Shape;136;g2ee15abed17_3_297"/>
          <p:cNvPicPr preferRelativeResize="0"/>
          <p:nvPr/>
        </p:nvPicPr>
        <p:blipFill rotWithShape="1">
          <a:blip r:embed="rId3">
            <a:alphaModFix/>
          </a:blip>
          <a:srcRect b="0" l="0" r="0" t="0"/>
          <a:stretch/>
        </p:blipFill>
        <p:spPr>
          <a:xfrm>
            <a:off x="1606563" y="1770863"/>
            <a:ext cx="2619375" cy="1743075"/>
          </a:xfrm>
          <a:prstGeom prst="rect">
            <a:avLst/>
          </a:prstGeom>
          <a:noFill/>
          <a:ln>
            <a:noFill/>
          </a:ln>
        </p:spPr>
      </p:pic>
      <p:sp>
        <p:nvSpPr>
          <p:cNvPr id="137" name="Google Shape;137;g2ee15abed17_3_29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2ee15abed17_3_301"/>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43" name="Google Shape;143;g2ee15abed17_3_301"/>
          <p:cNvSpPr txBox="1"/>
          <p:nvPr/>
        </p:nvSpPr>
        <p:spPr>
          <a:xfrm>
            <a:off x="720000" y="1439875"/>
            <a:ext cx="7649400" cy="7233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500"/>
              <a:buFont typeface="Arial"/>
              <a:buNone/>
            </a:pPr>
            <a:r>
              <a:t/>
            </a:r>
            <a:endParaRPr b="0" i="0" sz="3500" u="none" cap="none" strike="noStrike">
              <a:solidFill>
                <a:srgbClr val="8182EF"/>
              </a:solidFill>
              <a:latin typeface="Roboto Black"/>
              <a:ea typeface="Roboto Black"/>
              <a:cs typeface="Roboto Black"/>
              <a:sym typeface="Roboto Black"/>
            </a:endParaRPr>
          </a:p>
        </p:txBody>
      </p:sp>
      <p:sp>
        <p:nvSpPr>
          <p:cNvPr id="144" name="Google Shape;144;g2ee15abed17_3_301"/>
          <p:cNvSpPr txBox="1"/>
          <p:nvPr/>
        </p:nvSpPr>
        <p:spPr>
          <a:xfrm>
            <a:off x="796200" y="1439875"/>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145" name="Google Shape;145;g2ee15abed17_3_301"/>
          <p:cNvSpPr txBox="1"/>
          <p:nvPr/>
        </p:nvSpPr>
        <p:spPr>
          <a:xfrm>
            <a:off x="4604225" y="2248250"/>
            <a:ext cx="3573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Manage implementation and impact</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46" name="Google Shape;146;g2ee15abed17_3_301"/>
          <p:cNvPicPr preferRelativeResize="0"/>
          <p:nvPr/>
        </p:nvPicPr>
        <p:blipFill rotWithShape="1">
          <a:blip r:embed="rId4">
            <a:alphaModFix/>
          </a:blip>
          <a:srcRect b="0" l="0" r="0" t="0"/>
          <a:stretch/>
        </p:blipFill>
        <p:spPr>
          <a:xfrm>
            <a:off x="1286725" y="1848350"/>
            <a:ext cx="2857500" cy="1600200"/>
          </a:xfrm>
          <a:prstGeom prst="rect">
            <a:avLst/>
          </a:prstGeom>
          <a:noFill/>
          <a:ln>
            <a:noFill/>
          </a:ln>
        </p:spPr>
      </p:pic>
      <p:sp>
        <p:nvSpPr>
          <p:cNvPr id="147" name="Google Shape;147;g2ee15abed17_3_301"/>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ee15abed17_3_306"/>
          <p:cNvSpPr txBox="1"/>
          <p:nvPr/>
        </p:nvSpPr>
        <p:spPr>
          <a:xfrm>
            <a:off x="327600" y="338142"/>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53" name="Google Shape;153;g2ee15abed17_3_306"/>
          <p:cNvSpPr txBox="1"/>
          <p:nvPr/>
        </p:nvSpPr>
        <p:spPr>
          <a:xfrm>
            <a:off x="720000" y="1440000"/>
            <a:ext cx="7384200" cy="32619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800"/>
              </a:spcAft>
              <a:buClr>
                <a:srgbClr val="000000"/>
              </a:buClr>
              <a:buSzPts val="1400"/>
              <a:buFont typeface="Arial"/>
              <a:buNone/>
            </a:pPr>
            <a:r>
              <a:t/>
            </a:r>
            <a:endParaRPr b="0" i="0" sz="1600" u="none" cap="none" strike="noStrike">
              <a:solidFill>
                <a:schemeClr val="dk1"/>
              </a:solidFill>
              <a:highlight>
                <a:srgbClr val="FFFFFF"/>
              </a:highlight>
              <a:latin typeface="Roboto"/>
              <a:ea typeface="Roboto"/>
              <a:cs typeface="Roboto"/>
              <a:sym typeface="Roboto"/>
            </a:endParaRPr>
          </a:p>
        </p:txBody>
      </p:sp>
      <p:sp>
        <p:nvSpPr>
          <p:cNvPr id="154" name="Google Shape;154;g2ee15abed17_3_306"/>
          <p:cNvSpPr txBox="1"/>
          <p:nvPr/>
        </p:nvSpPr>
        <p:spPr>
          <a:xfrm>
            <a:off x="4639650" y="2339975"/>
            <a:ext cx="3893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Feedback</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55" name="Google Shape;155;g2ee15abed17_3_306"/>
          <p:cNvPicPr preferRelativeResize="0"/>
          <p:nvPr/>
        </p:nvPicPr>
        <p:blipFill rotWithShape="1">
          <a:blip r:embed="rId3">
            <a:alphaModFix/>
          </a:blip>
          <a:srcRect b="0" l="0" r="0" t="0"/>
          <a:stretch/>
        </p:blipFill>
        <p:spPr>
          <a:xfrm>
            <a:off x="889000" y="1905000"/>
            <a:ext cx="3419475" cy="1333500"/>
          </a:xfrm>
          <a:prstGeom prst="rect">
            <a:avLst/>
          </a:prstGeom>
          <a:noFill/>
          <a:ln>
            <a:noFill/>
          </a:ln>
        </p:spPr>
      </p:pic>
      <p:sp>
        <p:nvSpPr>
          <p:cNvPr id="156" name="Google Shape;156;g2ee15abed17_3_306"/>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1b9bf173ee_0_17"/>
          <p:cNvSpPr txBox="1"/>
          <p:nvPr/>
        </p:nvSpPr>
        <p:spPr>
          <a:xfrm>
            <a:off x="2303650" y="1354400"/>
            <a:ext cx="7739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The role of the management accountant</a:t>
            </a:r>
            <a:endParaRPr b="1" sz="2000">
              <a:solidFill>
                <a:schemeClr val="dk1"/>
              </a:solidFill>
            </a:endParaRPr>
          </a:p>
        </p:txBody>
      </p:sp>
      <p:sp>
        <p:nvSpPr>
          <p:cNvPr id="162" name="Google Shape;162;g31b9bf173ee_0_17"/>
          <p:cNvSpPr txBox="1"/>
          <p:nvPr/>
        </p:nvSpPr>
        <p:spPr>
          <a:xfrm>
            <a:off x="1635750" y="1847000"/>
            <a:ext cx="58725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solidFill>
                  <a:schemeClr val="dk1"/>
                </a:solidFill>
                <a:latin typeface="Roboto"/>
                <a:ea typeface="Roboto"/>
                <a:cs typeface="Roboto"/>
                <a:sym typeface="Roboto"/>
              </a:rPr>
              <a:t>For decision making to be effective, management accountants must become finance/business partners. In order for this to happen, the finance and accounting partners must overcome the following challenges.</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To provide useful management information more efficiently.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AutoNum type="arabicPeriod"/>
            </a:pPr>
            <a:r>
              <a:rPr lang="en-GB" sz="1600">
                <a:solidFill>
                  <a:schemeClr val="dk1"/>
                </a:solidFill>
                <a:latin typeface="Roboto"/>
                <a:ea typeface="Roboto"/>
                <a:cs typeface="Roboto"/>
                <a:sym typeface="Roboto"/>
              </a:rPr>
              <a:t>To work closely with the business to combine their financial expertise with the business’ expertise to help achieve impact.</a:t>
            </a:r>
            <a:endParaRPr sz="1600">
              <a:solidFill>
                <a:schemeClr val="dk1"/>
              </a:solidFill>
              <a:latin typeface="Roboto"/>
              <a:ea typeface="Roboto"/>
              <a:cs typeface="Roboto"/>
              <a:sym typeface="Roboto"/>
            </a:endParaRPr>
          </a:p>
        </p:txBody>
      </p:sp>
      <p:sp>
        <p:nvSpPr>
          <p:cNvPr id="163" name="Google Shape;163;g31b9bf173ee_0_1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e15abed17_3_313"/>
          <p:cNvSpPr txBox="1"/>
          <p:nvPr/>
        </p:nvSpPr>
        <p:spPr>
          <a:xfrm>
            <a:off x="720000" y="1250950"/>
            <a:ext cx="7649400" cy="3245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just">
              <a:lnSpc>
                <a:spcPct val="100000"/>
              </a:lnSpc>
              <a:spcBef>
                <a:spcPts val="0"/>
              </a:spcBef>
              <a:spcAft>
                <a:spcPts val="0"/>
              </a:spcAft>
              <a:buClr>
                <a:schemeClr val="dk1"/>
              </a:buClr>
              <a:buSzPts val="1800"/>
              <a:buFont typeface="Arial"/>
              <a:buNone/>
            </a:pPr>
            <a:r>
              <a:t/>
            </a:r>
            <a:endParaRPr b="0" i="0" sz="1300" u="none" cap="none" strike="noStrike">
              <a:solidFill>
                <a:schemeClr val="dk1"/>
              </a:solidFill>
              <a:latin typeface="Arial"/>
              <a:ea typeface="Arial"/>
              <a:cs typeface="Arial"/>
              <a:sym typeface="Arial"/>
            </a:endParaRPr>
          </a:p>
        </p:txBody>
      </p:sp>
      <p:sp>
        <p:nvSpPr>
          <p:cNvPr id="169" name="Google Shape;169;g2ee15abed17_3_313"/>
          <p:cNvSpPr txBox="1"/>
          <p:nvPr/>
        </p:nvSpPr>
        <p:spPr>
          <a:xfrm>
            <a:off x="720000" y="1648200"/>
            <a:ext cx="79401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1"/>
                </a:solidFill>
                <a:latin typeface="Roboto"/>
                <a:ea typeface="Roboto"/>
                <a:cs typeface="Roboto"/>
                <a:sym typeface="Roboto"/>
              </a:rPr>
              <a:t>• sharing insights based on an understanding of the value drivers in the business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GB" sz="1800">
                <a:solidFill>
                  <a:schemeClr val="dk1"/>
                </a:solidFill>
                <a:latin typeface="Roboto"/>
                <a:ea typeface="Roboto"/>
                <a:cs typeface="Roboto"/>
                <a:sym typeface="Roboto"/>
              </a:rPr>
              <a:t>• challenging views and assumptions constructively</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GB" sz="1800">
                <a:solidFill>
                  <a:schemeClr val="dk1"/>
                </a:solidFill>
                <a:latin typeface="Roboto"/>
                <a:ea typeface="Roboto"/>
                <a:cs typeface="Roboto"/>
                <a:sym typeface="Roboto"/>
              </a:rPr>
              <a:t>• using intuitive logic to provide an opinion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GB" sz="1800">
                <a:solidFill>
                  <a:schemeClr val="dk1"/>
                </a:solidFill>
                <a:latin typeface="Roboto"/>
                <a:ea typeface="Roboto"/>
                <a:cs typeface="Roboto"/>
                <a:sym typeface="Roboto"/>
              </a:rPr>
              <a:t>• providing metrics and analysis to support evidence based decision making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GB" sz="1800">
                <a:solidFill>
                  <a:schemeClr val="dk1"/>
                </a:solidFill>
                <a:latin typeface="Roboto"/>
                <a:ea typeface="Roboto"/>
                <a:cs typeface="Roboto"/>
                <a:sym typeface="Roboto"/>
              </a:rPr>
              <a:t>• managing performance and risk through to achieving impact.</a:t>
            </a:r>
            <a:endParaRPr sz="1800">
              <a:solidFill>
                <a:schemeClr val="dk1"/>
              </a:solidFill>
              <a:latin typeface="Roboto"/>
              <a:ea typeface="Roboto"/>
              <a:cs typeface="Roboto"/>
              <a:sym typeface="Roboto"/>
            </a:endParaRPr>
          </a:p>
        </p:txBody>
      </p:sp>
      <p:sp>
        <p:nvSpPr>
          <p:cNvPr id="170" name="Google Shape;170;g2ee15abed17_3_31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ee15abed17_3_318"/>
          <p:cNvSpPr txBox="1"/>
          <p:nvPr/>
        </p:nvSpPr>
        <p:spPr>
          <a:xfrm>
            <a:off x="327600" y="35920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16</a:t>
            </a:r>
            <a:endParaRPr b="0" i="0" sz="2000" u="none" cap="none" strike="noStrike">
              <a:solidFill>
                <a:schemeClr val="lt1"/>
              </a:solidFill>
              <a:latin typeface="Roboto"/>
              <a:ea typeface="Roboto"/>
              <a:cs typeface="Roboto"/>
              <a:sym typeface="Roboto"/>
            </a:endParaRPr>
          </a:p>
        </p:txBody>
      </p:sp>
      <p:sp>
        <p:nvSpPr>
          <p:cNvPr id="176" name="Google Shape;176;g2ee15abed17_3_318"/>
          <p:cNvSpPr txBox="1"/>
          <p:nvPr/>
        </p:nvSpPr>
        <p:spPr>
          <a:xfrm>
            <a:off x="720000" y="1440000"/>
            <a:ext cx="76494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177" name="Google Shape;177;g2ee15abed17_3_318"/>
          <p:cNvSpPr txBox="1"/>
          <p:nvPr/>
        </p:nvSpPr>
        <p:spPr>
          <a:xfrm>
            <a:off x="5029875" y="2192050"/>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Key developments in effective decision making</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78" name="Google Shape;178;g2ee15abed17_3_318"/>
          <p:cNvPicPr preferRelativeResize="0"/>
          <p:nvPr/>
        </p:nvPicPr>
        <p:blipFill rotWithShape="1">
          <a:blip r:embed="rId3">
            <a:alphaModFix/>
          </a:blip>
          <a:srcRect b="0" l="0" r="0" t="0"/>
          <a:stretch/>
        </p:blipFill>
        <p:spPr>
          <a:xfrm>
            <a:off x="1477263" y="1615725"/>
            <a:ext cx="2877975" cy="2155700"/>
          </a:xfrm>
          <a:prstGeom prst="rect">
            <a:avLst/>
          </a:prstGeom>
          <a:noFill/>
          <a:ln>
            <a:noFill/>
          </a:ln>
        </p:spPr>
      </p:pic>
      <p:sp>
        <p:nvSpPr>
          <p:cNvPr id="179" name="Google Shape;179;g2ee15abed17_3_31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ee15abed17_3_325"/>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85" name="Google Shape;185;g2ee15abed17_3_325"/>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186" name="Google Shape;186;g2ee15abed17_3_32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187" name="Google Shape;187;g2ee15abed17_3_325"/>
          <p:cNvSpPr txBox="1"/>
          <p:nvPr/>
        </p:nvSpPr>
        <p:spPr>
          <a:xfrm>
            <a:off x="4781575" y="2325450"/>
            <a:ext cx="35622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Examples Of Decision-Making In Management</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88" name="Google Shape;188;g2ee15abed17_3_325"/>
          <p:cNvPicPr preferRelativeResize="0"/>
          <p:nvPr/>
        </p:nvPicPr>
        <p:blipFill rotWithShape="1">
          <a:blip r:embed="rId3">
            <a:alphaModFix/>
          </a:blip>
          <a:srcRect b="0" l="0" r="0" t="0"/>
          <a:stretch/>
        </p:blipFill>
        <p:spPr>
          <a:xfrm>
            <a:off x="1373625" y="1985988"/>
            <a:ext cx="3267075" cy="1400175"/>
          </a:xfrm>
          <a:prstGeom prst="rect">
            <a:avLst/>
          </a:prstGeom>
          <a:noFill/>
          <a:ln>
            <a:noFill/>
          </a:ln>
        </p:spPr>
      </p:pic>
      <p:sp>
        <p:nvSpPr>
          <p:cNvPr id="189" name="Google Shape;189;g2ee15abed17_3_325"/>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d1aad7818_0_19"/>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195" name="Google Shape;195;g31d1aad7818_0_19"/>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196" name="Google Shape;196;g31d1aad7818_0_1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197" name="Google Shape;197;g31d1aad7818_0_19"/>
          <p:cNvSpPr txBox="1"/>
          <p:nvPr/>
        </p:nvSpPr>
        <p:spPr>
          <a:xfrm>
            <a:off x="4517525" y="2269150"/>
            <a:ext cx="3562200" cy="11082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AutoNum type="arabicPeriod"/>
            </a:pPr>
            <a:r>
              <a:rPr b="1" lang="en-GB" sz="2000">
                <a:solidFill>
                  <a:schemeClr val="dk1"/>
                </a:solidFill>
              </a:rPr>
              <a:t>Decision-Making In Human Resources</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98" name="Google Shape;198;g31d1aad7818_0_19"/>
          <p:cNvPicPr preferRelativeResize="0"/>
          <p:nvPr/>
        </p:nvPicPr>
        <p:blipFill rotWithShape="1">
          <a:blip r:embed="rId3">
            <a:alphaModFix/>
          </a:blip>
          <a:srcRect b="0" l="0" r="0" t="0"/>
          <a:stretch/>
        </p:blipFill>
        <p:spPr>
          <a:xfrm>
            <a:off x="1074425" y="1709750"/>
            <a:ext cx="2822975" cy="2114500"/>
          </a:xfrm>
          <a:prstGeom prst="rect">
            <a:avLst/>
          </a:prstGeom>
          <a:noFill/>
          <a:ln>
            <a:noFill/>
          </a:ln>
        </p:spPr>
      </p:pic>
      <p:sp>
        <p:nvSpPr>
          <p:cNvPr id="199" name="Google Shape;199;g31d1aad7818_0_19"/>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10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1000"/>
                                        <p:tgtEl>
                                          <p:spTgt spid="1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1d1aad7818_0_46"/>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05" name="Google Shape;205;g31d1aad7818_0_46"/>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06" name="Google Shape;206;g31d1aad7818_0_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07" name="Google Shape;207;g31d1aad7818_0_46"/>
          <p:cNvSpPr txBox="1"/>
          <p:nvPr/>
        </p:nvSpPr>
        <p:spPr>
          <a:xfrm>
            <a:off x="4781575" y="2325450"/>
            <a:ext cx="35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2. Decision-Making In Production</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208" name="Google Shape;208;g31d1aad7818_0_46"/>
          <p:cNvPicPr preferRelativeResize="0"/>
          <p:nvPr/>
        </p:nvPicPr>
        <p:blipFill rotWithShape="1">
          <a:blip r:embed="rId3">
            <a:alphaModFix/>
          </a:blip>
          <a:srcRect b="0" l="0" r="0" t="0"/>
          <a:stretch/>
        </p:blipFill>
        <p:spPr>
          <a:xfrm>
            <a:off x="1167400" y="2061250"/>
            <a:ext cx="3009900" cy="1524000"/>
          </a:xfrm>
          <a:prstGeom prst="rect">
            <a:avLst/>
          </a:prstGeom>
          <a:noFill/>
          <a:ln>
            <a:noFill/>
          </a:ln>
        </p:spPr>
      </p:pic>
      <p:sp>
        <p:nvSpPr>
          <p:cNvPr id="209" name="Google Shape;209;g31d1aad7818_0_46"/>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000"/>
                                        <p:tgtEl>
                                          <p:spTgt spid="20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42551" y="1227157"/>
            <a:ext cx="4690800" cy="20676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5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i="0" lang="en-GB" sz="3700" u="none" cap="none" strike="noStrike">
                <a:solidFill>
                  <a:srgbClr val="F8F8F8"/>
                </a:solidFill>
                <a:latin typeface="Roboto"/>
                <a:ea typeface="Roboto"/>
                <a:cs typeface="Roboto"/>
                <a:sym typeface="Roboto"/>
              </a:rPr>
              <a:t>DECISION MAKING</a:t>
            </a:r>
            <a:endParaRPr b="1" i="0" sz="3700" u="none" cap="none" strike="noStrike">
              <a:solidFill>
                <a:srgbClr val="F8F8F8"/>
              </a:solidFill>
              <a:latin typeface="Roboto"/>
              <a:ea typeface="Roboto"/>
              <a:cs typeface="Roboto"/>
              <a:sym typeface="Roboto"/>
            </a:endParaRPr>
          </a:p>
          <a:p>
            <a:pPr indent="-457200" lvl="0" marL="457200" marR="0" rtl="0" algn="l">
              <a:lnSpc>
                <a:spcPct val="100000"/>
              </a:lnSpc>
              <a:spcBef>
                <a:spcPts val="800"/>
              </a:spcBef>
              <a:spcAft>
                <a:spcPts val="0"/>
              </a:spcAft>
              <a:buClr>
                <a:schemeClr val="dk1"/>
              </a:buClr>
              <a:buSzPts val="2000"/>
              <a:buFont typeface="Arial"/>
              <a:buNone/>
            </a:pPr>
            <a:r>
              <a:rPr b="1" i="0" lang="en-GB" sz="3700" u="none" cap="none" strike="noStrike">
                <a:solidFill>
                  <a:srgbClr val="F8F8F8"/>
                </a:solidFill>
                <a:latin typeface="Roboto"/>
                <a:ea typeface="Roboto"/>
                <a:cs typeface="Roboto"/>
                <a:sym typeface="Roboto"/>
              </a:rPr>
              <a:t>                1.</a:t>
            </a:r>
            <a:r>
              <a:rPr b="1" lang="en-GB" sz="3700">
                <a:solidFill>
                  <a:srgbClr val="F8F8F8"/>
                </a:solidFill>
                <a:latin typeface="Roboto"/>
                <a:ea typeface="Roboto"/>
                <a:cs typeface="Roboto"/>
                <a:sym typeface="Roboto"/>
              </a:rPr>
              <a:t>3</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1d1aad7818_0_28"/>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15" name="Google Shape;215;g31d1aad7818_0_28"/>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16" name="Google Shape;216;g31d1aad7818_0_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17" name="Google Shape;217;g31d1aad7818_0_28"/>
          <p:cNvSpPr txBox="1"/>
          <p:nvPr/>
        </p:nvSpPr>
        <p:spPr>
          <a:xfrm>
            <a:off x="4781575" y="2325450"/>
            <a:ext cx="35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3. Decision-Making In Marketing</a:t>
            </a:r>
            <a:r>
              <a:rPr lang="en-GB">
                <a:solidFill>
                  <a:schemeClr val="dk1"/>
                </a:solidFill>
              </a:rPr>
              <a:t>  </a:t>
            </a:r>
            <a:endParaRPr>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218" name="Google Shape;218;g31d1aad7818_0_28"/>
          <p:cNvPicPr preferRelativeResize="0"/>
          <p:nvPr/>
        </p:nvPicPr>
        <p:blipFill rotWithShape="1">
          <a:blip r:embed="rId3">
            <a:alphaModFix/>
          </a:blip>
          <a:srcRect b="0" l="0" r="0" t="0"/>
          <a:stretch/>
        </p:blipFill>
        <p:spPr>
          <a:xfrm>
            <a:off x="1476500" y="1899325"/>
            <a:ext cx="2466975" cy="1847850"/>
          </a:xfrm>
          <a:prstGeom prst="rect">
            <a:avLst/>
          </a:prstGeom>
          <a:noFill/>
          <a:ln>
            <a:noFill/>
          </a:ln>
        </p:spPr>
      </p:pic>
      <p:sp>
        <p:nvSpPr>
          <p:cNvPr id="219" name="Google Shape;219;g31d1aad7818_0_2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animEffect filter="fade" transition="in">
                                      <p:cBhvr>
                                        <p:cTn dur="1000"/>
                                        <p:tgtEl>
                                          <p:spTgt spid="2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31d1aad7818_0_37"/>
          <p:cNvSpPr txBox="1"/>
          <p:nvPr/>
        </p:nvSpPr>
        <p:spPr>
          <a:xfrm>
            <a:off x="327600" y="380641"/>
            <a:ext cx="2827800" cy="4539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Question: 09</a:t>
            </a:r>
            <a:endParaRPr b="0" i="0" sz="2000" u="none" cap="none" strike="noStrike">
              <a:solidFill>
                <a:schemeClr val="lt1"/>
              </a:solidFill>
              <a:latin typeface="Roboto"/>
              <a:ea typeface="Roboto"/>
              <a:cs typeface="Roboto"/>
              <a:sym typeface="Roboto"/>
            </a:endParaRPr>
          </a:p>
        </p:txBody>
      </p:sp>
      <p:sp>
        <p:nvSpPr>
          <p:cNvPr id="225" name="Google Shape;225;g31d1aad7818_0_37"/>
          <p:cNvSpPr txBox="1"/>
          <p:nvPr/>
        </p:nvSpPr>
        <p:spPr>
          <a:xfrm>
            <a:off x="720725" y="1250950"/>
            <a:ext cx="7359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226" name="Google Shape;226;g31d1aad7818_0_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
        <p:nvSpPr>
          <p:cNvPr id="227" name="Google Shape;227;g31d1aad7818_0_37"/>
          <p:cNvSpPr txBox="1"/>
          <p:nvPr/>
        </p:nvSpPr>
        <p:spPr>
          <a:xfrm>
            <a:off x="4781575" y="2325450"/>
            <a:ext cx="3562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4. Decision-Making In Client Servicing</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228" name="Google Shape;228;g31d1aad7818_0_37"/>
          <p:cNvPicPr preferRelativeResize="0"/>
          <p:nvPr/>
        </p:nvPicPr>
        <p:blipFill rotWithShape="1">
          <a:blip r:embed="rId3">
            <a:alphaModFix/>
          </a:blip>
          <a:srcRect b="0" l="0" r="0" t="0"/>
          <a:stretch/>
        </p:blipFill>
        <p:spPr>
          <a:xfrm>
            <a:off x="720725" y="1895475"/>
            <a:ext cx="3953550" cy="1581425"/>
          </a:xfrm>
          <a:prstGeom prst="rect">
            <a:avLst/>
          </a:prstGeom>
          <a:noFill/>
          <a:ln>
            <a:noFill/>
          </a:ln>
        </p:spPr>
      </p:pic>
      <p:sp>
        <p:nvSpPr>
          <p:cNvPr id="229" name="Google Shape;229;g31d1aad7818_0_37"/>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xEl>
                                              <p:pRg end="0" st="0"/>
                                            </p:txEl>
                                          </p:spTgt>
                                        </p:tgtEl>
                                        <p:attrNameLst>
                                          <p:attrName>style.visibility</p:attrName>
                                        </p:attrNameLst>
                                      </p:cBhvr>
                                      <p:to>
                                        <p:strVal val="visible"/>
                                      </p:to>
                                    </p:set>
                                    <p:animEffect filter="fade" transition="in">
                                      <p:cBhvr>
                                        <p:cTn dur="1000"/>
                                        <p:tgtEl>
                                          <p:spTgt spid="22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35" name="Google Shape;235;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36" name="Google Shape;236;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37" name="Google Shape;237;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38" name="Google Shape;238;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39" name="Google Shape;239;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40" name="Google Shape;240;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41" name="Google Shape;241;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42" name="Google Shape;242;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43" name="Google Shape;243;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2d537a8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482d537a8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DECISION MAKING</a:t>
            </a:r>
            <a:r>
              <a:rPr b="1" i="0" lang="en-GB" sz="1500" u="none" cap="none" strike="noStrike">
                <a:solidFill>
                  <a:srgbClr val="000000"/>
                </a:solidFill>
                <a:latin typeface="Roboto"/>
                <a:ea typeface="Roboto"/>
                <a:cs typeface="Roboto"/>
                <a:sym typeface="Roboto"/>
              </a:rPr>
              <a:t>-2</a:t>
            </a:r>
            <a:endParaRPr b="1" i="0" sz="1500" u="none" cap="none" strike="noStrike">
              <a:solidFill>
                <a:srgbClr val="000000"/>
              </a:solidFill>
              <a:latin typeface="Roboto"/>
              <a:ea typeface="Roboto"/>
              <a:cs typeface="Roboto"/>
              <a:sym typeface="Roboto"/>
            </a:endParaRPr>
          </a:p>
        </p:txBody>
      </p:sp>
      <p:sp>
        <p:nvSpPr>
          <p:cNvPr id="71" name="Google Shape;71;g32482d537a8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482d537a8_0_0"/>
          <p:cNvPicPr preferRelativeResize="0"/>
          <p:nvPr/>
        </p:nvPicPr>
        <p:blipFill>
          <a:blip r:embed="rId3">
            <a:alphaModFix/>
          </a:blip>
          <a:stretch>
            <a:fillRect/>
          </a:stretch>
        </p:blipFill>
        <p:spPr>
          <a:xfrm>
            <a:off x="3271825" y="2154624"/>
            <a:ext cx="2600325" cy="2329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4045575" y="2013600"/>
            <a:ext cx="51873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78" name="Google Shape;78;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79" name="Google Shape;79;g2ee15abed17_3_283"/>
          <p:cNvPicPr preferRelativeResize="0"/>
          <p:nvPr/>
        </p:nvPicPr>
        <p:blipFill rotWithShape="1">
          <a:blip r:embed="rId3">
            <a:alphaModFix/>
          </a:blip>
          <a:srcRect b="0" l="0" r="0" t="0"/>
          <a:stretch/>
        </p:blipFill>
        <p:spPr>
          <a:xfrm>
            <a:off x="1606563" y="1837388"/>
            <a:ext cx="2619375" cy="1743075"/>
          </a:xfrm>
          <a:prstGeom prst="rect">
            <a:avLst/>
          </a:prstGeom>
          <a:noFill/>
          <a:ln>
            <a:noFill/>
          </a:ln>
        </p:spPr>
      </p:pic>
      <p:sp>
        <p:nvSpPr>
          <p:cNvPr id="80" name="Google Shape;80;g2ee15abed17_3_283"/>
          <p:cNvSpPr txBox="1"/>
          <p:nvPr/>
        </p:nvSpPr>
        <p:spPr>
          <a:xfrm>
            <a:off x="5429450" y="20176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a:solidFill>
                  <a:schemeClr val="dk1"/>
                </a:solidFill>
              </a:rPr>
              <a:t>Effective decision making Definition and concept</a:t>
            </a:r>
            <a:endParaRPr b="1" sz="2000">
              <a:solidFill>
                <a:schemeClr val="dk1"/>
              </a:solidFill>
            </a:endParaRPr>
          </a:p>
        </p:txBody>
      </p:sp>
      <p:sp>
        <p:nvSpPr>
          <p:cNvPr id="81" name="Google Shape;81;g2ee15abed17_3_283"/>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1f2d4a384f_0_8"/>
          <p:cNvSpPr txBox="1"/>
          <p:nvPr/>
        </p:nvSpPr>
        <p:spPr>
          <a:xfrm>
            <a:off x="889775" y="1250950"/>
            <a:ext cx="7454100" cy="415500"/>
          </a:xfrm>
          <a:prstGeom prst="rect">
            <a:avLst/>
          </a:prstGeom>
          <a:noFill/>
          <a:ln>
            <a:noFill/>
          </a:ln>
        </p:spPr>
        <p:txBody>
          <a:bodyPr anchorCtr="0" anchor="t" bIns="91425" lIns="91425" spcFirstLastPara="1" rIns="91425" wrap="square" tIns="91425">
            <a:spAutoFit/>
          </a:bodyPr>
          <a:lstStyle/>
          <a:p>
            <a:pPr indent="0" lvl="0" marL="0" marR="0" rtl="0" algn="just">
              <a:lnSpc>
                <a:spcPct val="200000"/>
              </a:lnSpc>
              <a:spcBef>
                <a:spcPts val="0"/>
              </a:spcBef>
              <a:spcAft>
                <a:spcPts val="0"/>
              </a:spcAft>
              <a:buNone/>
            </a:pPr>
            <a:r>
              <a:t/>
            </a:r>
            <a:endParaRPr b="0" i="0" sz="1500" u="none" cap="none" strike="noStrike">
              <a:solidFill>
                <a:srgbClr val="333333"/>
              </a:solidFill>
              <a:highlight>
                <a:schemeClr val="lt1"/>
              </a:highlight>
              <a:latin typeface="Roboto"/>
              <a:ea typeface="Roboto"/>
              <a:cs typeface="Roboto"/>
              <a:sym typeface="Roboto"/>
            </a:endParaRPr>
          </a:p>
        </p:txBody>
      </p:sp>
      <p:sp>
        <p:nvSpPr>
          <p:cNvPr id="87" name="Google Shape;87;g31f2d4a384f_0_8"/>
          <p:cNvSpPr txBox="1"/>
          <p:nvPr/>
        </p:nvSpPr>
        <p:spPr>
          <a:xfrm>
            <a:off x="4648600" y="1890550"/>
            <a:ext cx="3831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The importance of decision making</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p>
        </p:txBody>
      </p:sp>
      <p:pic>
        <p:nvPicPr>
          <p:cNvPr id="88" name="Google Shape;88;g31f2d4a384f_0_8"/>
          <p:cNvPicPr preferRelativeResize="0"/>
          <p:nvPr/>
        </p:nvPicPr>
        <p:blipFill rotWithShape="1">
          <a:blip r:embed="rId3">
            <a:alphaModFix/>
          </a:blip>
          <a:srcRect b="0" l="0" r="0" t="0"/>
          <a:stretch/>
        </p:blipFill>
        <p:spPr>
          <a:xfrm>
            <a:off x="1099775" y="1682663"/>
            <a:ext cx="3175300" cy="1778175"/>
          </a:xfrm>
          <a:prstGeom prst="rect">
            <a:avLst/>
          </a:prstGeom>
          <a:noFill/>
          <a:ln>
            <a:noFill/>
          </a:ln>
        </p:spPr>
      </p:pic>
      <p:sp>
        <p:nvSpPr>
          <p:cNvPr id="89" name="Google Shape;89;g31f2d4a384f_0_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1f2d4a384f_0_15"/>
          <p:cNvSpPr txBox="1"/>
          <p:nvPr/>
        </p:nvSpPr>
        <p:spPr>
          <a:xfrm>
            <a:off x="889775" y="1250950"/>
            <a:ext cx="6979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However, an effective decision making process and increased shareholder value also depend on finance to:</a:t>
            </a:r>
            <a:endParaRPr b="1" sz="2000">
              <a:solidFill>
                <a:schemeClr val="dk1"/>
              </a:solidFill>
              <a:latin typeface="Roboto"/>
              <a:ea typeface="Roboto"/>
              <a:cs typeface="Roboto"/>
              <a:sym typeface="Roboto"/>
            </a:endParaRPr>
          </a:p>
        </p:txBody>
      </p:sp>
      <p:sp>
        <p:nvSpPr>
          <p:cNvPr id="95" name="Google Shape;95;g31f2d4a384f_0_15"/>
          <p:cNvSpPr txBox="1"/>
          <p:nvPr/>
        </p:nvSpPr>
        <p:spPr>
          <a:xfrm>
            <a:off x="4784525" y="1939775"/>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96" name="Google Shape;96;g31f2d4a384f_0_15"/>
          <p:cNvSpPr txBox="1"/>
          <p:nvPr/>
        </p:nvSpPr>
        <p:spPr>
          <a:xfrm>
            <a:off x="889775" y="2179450"/>
            <a:ext cx="55938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communicate this information effectively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have an understanding of its relevance to the business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share insights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influence the decision </a:t>
            </a:r>
            <a:endParaRPr sz="1600">
              <a:solidFill>
                <a:schemeClr val="dk1"/>
              </a:solidFill>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manage the performance and risk effectively. Improving decision making </a:t>
            </a:r>
            <a:endParaRPr sz="1600">
              <a:solidFill>
                <a:schemeClr val="dk1"/>
              </a:solidFill>
              <a:latin typeface="Roboto"/>
              <a:ea typeface="Roboto"/>
              <a:cs typeface="Roboto"/>
              <a:sym typeface="Roboto"/>
            </a:endParaRPr>
          </a:p>
        </p:txBody>
      </p:sp>
      <p:sp>
        <p:nvSpPr>
          <p:cNvPr id="97" name="Google Shape;97;g31f2d4a384f_0_15"/>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1f2d4a384f_0_21"/>
          <p:cNvSpPr txBox="1"/>
          <p:nvPr/>
        </p:nvSpPr>
        <p:spPr>
          <a:xfrm>
            <a:off x="889775" y="1226675"/>
            <a:ext cx="7454100" cy="461700"/>
          </a:xfrm>
          <a:prstGeom prst="rect">
            <a:avLst/>
          </a:prstGeom>
          <a:noFill/>
          <a:ln>
            <a:noFill/>
          </a:ln>
        </p:spPr>
        <p:txBody>
          <a:bodyPr anchorCtr="0" anchor="t" bIns="91425" lIns="91425" spcFirstLastPara="1" rIns="91425" wrap="square" tIns="91425">
            <a:spAutoFit/>
          </a:bodyPr>
          <a:lstStyle/>
          <a:p>
            <a:pPr indent="0" lvl="0" marL="457200" marR="50800" rtl="0" algn="l">
              <a:lnSpc>
                <a:spcPct val="2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a:t>
            </a:r>
            <a:endParaRPr b="0" i="0" sz="1800" u="none" cap="none" strike="noStrike">
              <a:solidFill>
                <a:srgbClr val="000000"/>
              </a:solidFill>
              <a:latin typeface="Roboto"/>
              <a:ea typeface="Roboto"/>
              <a:cs typeface="Roboto"/>
              <a:sym typeface="Roboto"/>
            </a:endParaRPr>
          </a:p>
        </p:txBody>
      </p:sp>
      <p:sp>
        <p:nvSpPr>
          <p:cNvPr id="103" name="Google Shape;103;g31f2d4a384f_0_21"/>
          <p:cNvSpPr txBox="1"/>
          <p:nvPr/>
        </p:nvSpPr>
        <p:spPr>
          <a:xfrm>
            <a:off x="5070325" y="2339963"/>
            <a:ext cx="393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Enterprise Governance</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04" name="Google Shape;104;g31f2d4a384f_0_21"/>
          <p:cNvPicPr preferRelativeResize="0"/>
          <p:nvPr/>
        </p:nvPicPr>
        <p:blipFill rotWithShape="1">
          <a:blip r:embed="rId3">
            <a:alphaModFix/>
          </a:blip>
          <a:srcRect b="0" l="0" r="0" t="0"/>
          <a:stretch/>
        </p:blipFill>
        <p:spPr>
          <a:xfrm>
            <a:off x="666225" y="1498662"/>
            <a:ext cx="4500050" cy="2146175"/>
          </a:xfrm>
          <a:prstGeom prst="rect">
            <a:avLst/>
          </a:prstGeom>
          <a:noFill/>
          <a:ln>
            <a:noFill/>
          </a:ln>
        </p:spPr>
      </p:pic>
      <p:sp>
        <p:nvSpPr>
          <p:cNvPr id="105" name="Google Shape;105;g31f2d4a384f_0_21"/>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g31f2d4a384f_0_32"/>
          <p:cNvPicPr preferRelativeResize="0"/>
          <p:nvPr/>
        </p:nvPicPr>
        <p:blipFill rotWithShape="1">
          <a:blip r:embed="rId3">
            <a:alphaModFix/>
          </a:blip>
          <a:srcRect b="0" l="0" r="0" t="0"/>
          <a:stretch/>
        </p:blipFill>
        <p:spPr>
          <a:xfrm>
            <a:off x="1308725" y="1477263"/>
            <a:ext cx="3405050" cy="2188975"/>
          </a:xfrm>
          <a:prstGeom prst="rect">
            <a:avLst/>
          </a:prstGeom>
          <a:noFill/>
          <a:ln>
            <a:noFill/>
          </a:ln>
        </p:spPr>
      </p:pic>
      <p:sp>
        <p:nvSpPr>
          <p:cNvPr id="111" name="Google Shape;111;g31f2d4a384f_0_32"/>
          <p:cNvSpPr txBox="1"/>
          <p:nvPr/>
        </p:nvSpPr>
        <p:spPr>
          <a:xfrm>
            <a:off x="5083075" y="1908275"/>
            <a:ext cx="3485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Context/mindset</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sp>
        <p:nvSpPr>
          <p:cNvPr id="112" name="Google Shape;112;g31f2d4a384f_0_32"/>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ee15abed17_3_288"/>
          <p:cNvSpPr txBox="1"/>
          <p:nvPr/>
        </p:nvSpPr>
        <p:spPr>
          <a:xfrm>
            <a:off x="-34425" y="502200"/>
            <a:ext cx="44577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lt1"/>
                </a:solidFill>
                <a:latin typeface="Roboto"/>
                <a:ea typeface="Roboto"/>
                <a:cs typeface="Roboto"/>
                <a:sym typeface="Roboto"/>
              </a:rPr>
              <a:t> </a:t>
            </a:r>
            <a:r>
              <a:rPr b="1" i="0" lang="en-GB" sz="2000" u="none" cap="none" strike="noStrike">
                <a:solidFill>
                  <a:schemeClr val="lt1"/>
                </a:solidFill>
                <a:latin typeface="Roboto"/>
                <a:ea typeface="Roboto"/>
                <a:cs typeface="Roboto"/>
                <a:sym typeface="Roboto"/>
              </a:rPr>
              <a:t> CLOCKS</a:t>
            </a:r>
            <a:endParaRPr b="1" i="0" sz="2000" u="none" cap="none" strike="noStrike">
              <a:solidFill>
                <a:schemeClr val="lt1"/>
              </a:solidFill>
              <a:latin typeface="Roboto"/>
              <a:ea typeface="Roboto"/>
              <a:cs typeface="Roboto"/>
              <a:sym typeface="Roboto"/>
            </a:endParaRPr>
          </a:p>
        </p:txBody>
      </p:sp>
      <p:sp>
        <p:nvSpPr>
          <p:cNvPr id="118" name="Google Shape;118;g2ee15abed17_3_288"/>
          <p:cNvSpPr txBox="1"/>
          <p:nvPr/>
        </p:nvSpPr>
        <p:spPr>
          <a:xfrm>
            <a:off x="711775" y="1439875"/>
            <a:ext cx="7657500" cy="2475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19" name="Google Shape;119;g2ee15abed17_3_288"/>
          <p:cNvSpPr txBox="1"/>
          <p:nvPr/>
        </p:nvSpPr>
        <p:spPr>
          <a:xfrm>
            <a:off x="4857450" y="2454975"/>
            <a:ext cx="4664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Assemble information</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20" name="Google Shape;120;g2ee15abed17_3_288"/>
          <p:cNvPicPr preferRelativeResize="0"/>
          <p:nvPr/>
        </p:nvPicPr>
        <p:blipFill rotWithShape="1">
          <a:blip r:embed="rId3">
            <a:alphaModFix/>
          </a:blip>
          <a:srcRect b="0" l="0" r="0" t="0"/>
          <a:stretch/>
        </p:blipFill>
        <p:spPr>
          <a:xfrm>
            <a:off x="889000" y="1928125"/>
            <a:ext cx="3683675" cy="1854100"/>
          </a:xfrm>
          <a:prstGeom prst="rect">
            <a:avLst/>
          </a:prstGeom>
          <a:noFill/>
          <a:ln>
            <a:noFill/>
          </a:ln>
        </p:spPr>
      </p:pic>
      <p:sp>
        <p:nvSpPr>
          <p:cNvPr id="121" name="Google Shape;121;g2ee15abed17_3_288"/>
          <p:cNvSpPr txBox="1"/>
          <p:nvPr/>
        </p:nvSpPr>
        <p:spPr>
          <a:xfrm>
            <a:off x="2916000" y="2864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lang="en-GB" sz="2000">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1000"/>
                                        <p:tgtEl>
                                          <p:spTgt spid="11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